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6"/>
  </p:notesMasterIdLst>
  <p:sldIdLst>
    <p:sldId id="285" r:id="rId5"/>
    <p:sldId id="291" r:id="rId6"/>
    <p:sldId id="2147482904" r:id="rId7"/>
    <p:sldId id="299" r:id="rId8"/>
    <p:sldId id="296" r:id="rId9"/>
    <p:sldId id="2147482903" r:id="rId10"/>
    <p:sldId id="295" r:id="rId11"/>
    <p:sldId id="289" r:id="rId12"/>
    <p:sldId id="280" r:id="rId13"/>
    <p:sldId id="275" r:id="rId14"/>
    <p:sldId id="311" r:id="rId15"/>
    <p:sldId id="302" r:id="rId16"/>
    <p:sldId id="315" r:id="rId17"/>
    <p:sldId id="260" r:id="rId18"/>
    <p:sldId id="305" r:id="rId19"/>
    <p:sldId id="290" r:id="rId20"/>
    <p:sldId id="270" r:id="rId21"/>
    <p:sldId id="307" r:id="rId22"/>
    <p:sldId id="263" r:id="rId23"/>
    <p:sldId id="265" r:id="rId24"/>
    <p:sldId id="309" r:id="rId2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F607C2-4467-4E31-A22D-F753139CF1A3}" v="1" dt="2026-11-03T16:28:52.1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dker, Paul M.,MD, MPH" userId="bc398fa5-9176-4b3a-9570-c2f106220e06" providerId="ADAL" clId="{15FF488E-83A2-4C88-9718-6B8B31BDC56C}"/>
    <pc:docChg chg="addSld delSld modSld sldOrd">
      <pc:chgData name="Ridker, Paul M.,MD, MPH" userId="bc398fa5-9176-4b3a-9570-c2f106220e06" providerId="ADAL" clId="{15FF488E-83A2-4C88-9718-6B8B31BDC56C}" dt="2026-11-03T16:29:14.455" v="7" actId="47"/>
      <pc:docMkLst>
        <pc:docMk/>
      </pc:docMkLst>
      <pc:sldChg chg="ord">
        <pc:chgData name="Ridker, Paul M.,MD, MPH" userId="bc398fa5-9176-4b3a-9570-c2f106220e06" providerId="ADAL" clId="{15FF488E-83A2-4C88-9718-6B8B31BDC56C}" dt="2026-11-03T16:28:03.103" v="1"/>
        <pc:sldMkLst>
          <pc:docMk/>
          <pc:sldMk cId="1853519589" sldId="265"/>
        </pc:sldMkLst>
      </pc:sldChg>
      <pc:sldChg chg="del">
        <pc:chgData name="Ridker, Paul M.,MD, MPH" userId="bc398fa5-9176-4b3a-9570-c2f106220e06" providerId="ADAL" clId="{15FF488E-83A2-4C88-9718-6B8B31BDC56C}" dt="2026-11-03T16:29:14.455" v="7" actId="47"/>
        <pc:sldMkLst>
          <pc:docMk/>
          <pc:sldMk cId="3467299736" sldId="278"/>
        </pc:sldMkLst>
      </pc:sldChg>
      <pc:sldChg chg="del">
        <pc:chgData name="Ridker, Paul M.,MD, MPH" userId="bc398fa5-9176-4b3a-9570-c2f106220e06" providerId="ADAL" clId="{15FF488E-83A2-4C88-9718-6B8B31BDC56C}" dt="2026-11-03T16:28:06.746" v="4" actId="47"/>
        <pc:sldMkLst>
          <pc:docMk/>
          <pc:sldMk cId="628818249" sldId="306"/>
        </pc:sldMkLst>
      </pc:sldChg>
      <pc:sldChg chg="del">
        <pc:chgData name="Ridker, Paul M.,MD, MPH" userId="bc398fa5-9176-4b3a-9570-c2f106220e06" providerId="ADAL" clId="{15FF488E-83A2-4C88-9718-6B8B31BDC56C}" dt="2026-11-03T16:28:59.440" v="6" actId="47"/>
        <pc:sldMkLst>
          <pc:docMk/>
          <pc:sldMk cId="1142629858" sldId="310"/>
        </pc:sldMkLst>
      </pc:sldChg>
      <pc:sldChg chg="del">
        <pc:chgData name="Ridker, Paul M.,MD, MPH" userId="bc398fa5-9176-4b3a-9570-c2f106220e06" providerId="ADAL" clId="{15FF488E-83A2-4C88-9718-6B8B31BDC56C}" dt="2026-11-03T16:28:05.084" v="2" actId="47"/>
        <pc:sldMkLst>
          <pc:docMk/>
          <pc:sldMk cId="3477036965" sldId="314"/>
        </pc:sldMkLst>
      </pc:sldChg>
      <pc:sldChg chg="add">
        <pc:chgData name="Ridker, Paul M.,MD, MPH" userId="bc398fa5-9176-4b3a-9570-c2f106220e06" providerId="ADAL" clId="{15FF488E-83A2-4C88-9718-6B8B31BDC56C}" dt="2026-11-03T16:28:52.195" v="5"/>
        <pc:sldMkLst>
          <pc:docMk/>
          <pc:sldMk cId="3849062790" sldId="315"/>
        </pc:sldMkLst>
      </pc:sldChg>
      <pc:sldChg chg="del">
        <pc:chgData name="Ridker, Paul M.,MD, MPH" userId="bc398fa5-9176-4b3a-9570-c2f106220e06" providerId="ADAL" clId="{15FF488E-83A2-4C88-9718-6B8B31BDC56C}" dt="2026-11-03T16:28:06.042" v="3" actId="47"/>
        <pc:sldMkLst>
          <pc:docMk/>
          <pc:sldMk cId="2011484674" sldId="214748290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Tertile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hsCRP tertile</c:v>
                </c:pt>
                <c:pt idx="1">
                  <c:v>IL-6 tertile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5.62</c:v>
                </c:pt>
                <c:pt idx="1">
                  <c:v>5.01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94-4A12-9DFA-419D15372A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Tertile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hsCRP tertile</c:v>
                </c:pt>
                <c:pt idx="1">
                  <c:v>IL-6 tertile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5.84</c:v>
                </c:pt>
                <c:pt idx="1">
                  <c:v>6.33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94-4A12-9DFA-419D15372A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Tertile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hsCRP tertile</c:v>
                </c:pt>
                <c:pt idx="1">
                  <c:v>IL-6 tertile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8.75</c:v>
                </c:pt>
                <c:pt idx="1">
                  <c:v>8.8699999999999992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94-4A12-9DFA-419D15372A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829488"/>
        <c:axId val="26665840"/>
      </c:barChart>
      <c:catAx>
        <c:axId val="36682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5840"/>
        <c:crosses val="autoZero"/>
        <c:auto val="1"/>
        <c:lblAlgn val="ctr"/>
        <c:lblOffset val="100"/>
        <c:noMultiLvlLbl val="0"/>
      </c:catAx>
      <c:valAx>
        <c:axId val="2666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29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2458243855881654E-2"/>
          <c:y val="6.6457473222604146E-2"/>
          <c:w val="0.89713771574007795"/>
          <c:h val="0.799507829937039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Tertile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hsCRP tertile</c:v>
                </c:pt>
                <c:pt idx="1">
                  <c:v>IL-6 tertile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4.5</c:v>
                </c:pt>
                <c:pt idx="1">
                  <c:v>3.42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E5-44A7-84B7-F1DA2CA17B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Tertile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hsCRP tertile</c:v>
                </c:pt>
                <c:pt idx="1">
                  <c:v>IL-6 tertile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5.23</c:v>
                </c:pt>
                <c:pt idx="1">
                  <c:v>5.88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E5-44A7-84B7-F1DA2CA17B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Tertile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hsCRP tertile</c:v>
                </c:pt>
                <c:pt idx="1">
                  <c:v>IL-6 tertile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8.7799999999999994</c:v>
                </c:pt>
                <c:pt idx="1">
                  <c:v>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E5-44A7-84B7-F1DA2CA17B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829488"/>
        <c:axId val="26665840"/>
      </c:barChart>
      <c:catAx>
        <c:axId val="36682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5840"/>
        <c:crosses val="autoZero"/>
        <c:auto val="1"/>
        <c:lblAlgn val="ctr"/>
        <c:lblOffset val="100"/>
        <c:noMultiLvlLbl val="0"/>
      </c:catAx>
      <c:valAx>
        <c:axId val="2666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29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636208223164984E-2"/>
          <c:y val="8.7030342692177918E-4"/>
          <c:w val="0.91573851088789382"/>
          <c:h val="0.92653080699510093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square"/>
            <c:size val="7"/>
            <c:spPr>
              <a:solidFill>
                <a:srgbClr val="005AD2"/>
              </a:solidFill>
              <a:ln w="9525">
                <a:noFill/>
              </a:ln>
              <a:effectLst/>
            </c:spPr>
          </c:marker>
          <c:dPt>
            <c:idx val="4"/>
            <c:marker>
              <c:symbol val="square"/>
              <c:size val="7"/>
              <c:spPr>
                <a:solidFill>
                  <a:srgbClr val="005AD2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A4C2-4219-96D4-4FF146DDB0D7}"/>
              </c:ext>
            </c:extLst>
          </c:dPt>
          <c:errBars>
            <c:errDir val="x"/>
            <c:errBarType val="both"/>
            <c:errValType val="cust"/>
            <c:noEndCap val="1"/>
            <c:plus>
              <c:numRef>
                <c:f>Sheet1!$F$2:$F$13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0.17000000000000004</c:v>
                  </c:pt>
                  <c:pt idx="2">
                    <c:v>0.18999999999999995</c:v>
                  </c:pt>
                  <c:pt idx="3">
                    <c:v>0</c:v>
                  </c:pt>
                  <c:pt idx="4">
                    <c:v>0.25</c:v>
                  </c:pt>
                  <c:pt idx="5">
                    <c:v>0.20000000000000007</c:v>
                  </c:pt>
                  <c:pt idx="6">
                    <c:v>0.21999999999999997</c:v>
                  </c:pt>
                  <c:pt idx="7">
                    <c:v>0</c:v>
                  </c:pt>
                  <c:pt idx="8">
                    <c:v>0.15999999999999992</c:v>
                  </c:pt>
                  <c:pt idx="9">
                    <c:v>0.27</c:v>
                  </c:pt>
                  <c:pt idx="10">
                    <c:v>0.29999999999999993</c:v>
                  </c:pt>
                </c:numCache>
              </c:numRef>
            </c:plus>
            <c:minus>
              <c:numRef>
                <c:f>Sheet1!$E$2:$E$13</c:f>
                <c:numCache>
                  <c:formatCode>General</c:formatCode>
                  <c:ptCount val="12"/>
                  <c:pt idx="0">
                    <c:v>0</c:v>
                  </c:pt>
                  <c:pt idx="1">
                    <c:v>0.14000000000000001</c:v>
                  </c:pt>
                  <c:pt idx="2">
                    <c:v>0.16000000000000003</c:v>
                  </c:pt>
                  <c:pt idx="3">
                    <c:v>0</c:v>
                  </c:pt>
                  <c:pt idx="4">
                    <c:v>0.19999999999999996</c:v>
                  </c:pt>
                  <c:pt idx="5">
                    <c:v>0.16000000000000003</c:v>
                  </c:pt>
                  <c:pt idx="6">
                    <c:v>0.18000000000000005</c:v>
                  </c:pt>
                  <c:pt idx="7">
                    <c:v>0</c:v>
                  </c:pt>
                  <c:pt idx="8">
                    <c:v>0.14000000000000001</c:v>
                  </c:pt>
                  <c:pt idx="9">
                    <c:v>0.20999999999999996</c:v>
                  </c:pt>
                  <c:pt idx="10">
                    <c:v>0.21999999999999997</c:v>
                  </c:pt>
                </c:numCache>
              </c:numRef>
            </c:minus>
            <c:spPr>
              <a:noFill/>
              <a:ln w="19050" cap="sq" cmpd="sng" algn="ctr">
                <a:solidFill>
                  <a:srgbClr val="005AD2"/>
                </a:solidFill>
                <a:round/>
              </a:ln>
              <a:effectLst/>
            </c:spPr>
          </c:errBars>
          <c:xVal>
            <c:numRef>
              <c:f>Sheet1!$B$2:$B$12</c:f>
              <c:numCache>
                <c:formatCode>General</c:formatCode>
                <c:ptCount val="11"/>
                <c:pt idx="1">
                  <c:v>0.88</c:v>
                </c:pt>
                <c:pt idx="2">
                  <c:v>1.08</c:v>
                </c:pt>
                <c:pt idx="4">
                  <c:v>0.99</c:v>
                </c:pt>
                <c:pt idx="5">
                  <c:v>0.91</c:v>
                </c:pt>
                <c:pt idx="6">
                  <c:v>1.05</c:v>
                </c:pt>
                <c:pt idx="8">
                  <c:v>0.98</c:v>
                </c:pt>
                <c:pt idx="9">
                  <c:v>1.02</c:v>
                </c:pt>
                <c:pt idx="10">
                  <c:v>0.9</c:v>
                </c:pt>
              </c:numCache>
            </c:numRef>
          </c:xVal>
          <c:yVal>
            <c:numRef>
              <c:f>Sheet1!$G$2:$G$12</c:f>
              <c:numCache>
                <c:formatCode>General</c:formatCode>
                <c:ptCount val="11"/>
                <c:pt idx="0">
                  <c:v>11</c:v>
                </c:pt>
                <c:pt idx="1">
                  <c:v>10</c:v>
                </c:pt>
                <c:pt idx="2">
                  <c:v>9</c:v>
                </c:pt>
                <c:pt idx="3">
                  <c:v>8</c:v>
                </c:pt>
                <c:pt idx="4">
                  <c:v>7</c:v>
                </c:pt>
                <c:pt idx="5">
                  <c:v>6</c:v>
                </c:pt>
                <c:pt idx="6">
                  <c:v>5</c:v>
                </c:pt>
                <c:pt idx="7">
                  <c:v>4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B7E-4D4C-976C-8A0DA3749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3711112"/>
        <c:axId val="763705864"/>
      </c:scatterChart>
      <c:valAx>
        <c:axId val="763711112"/>
        <c:scaling>
          <c:logBase val="10"/>
          <c:orientation val="minMax"/>
          <c:max val="2"/>
          <c:min val="0.5"/>
        </c:scaling>
        <c:delete val="0"/>
        <c:axPos val="b"/>
        <c:numFmt formatCode="General" sourceLinked="0"/>
        <c:majorTickMark val="out"/>
        <c:minorTickMark val="out"/>
        <c:tickLblPos val="nextTo"/>
        <c:spPr>
          <a:noFill/>
          <a:ln w="12700" cap="sq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3705864"/>
        <c:crosses val="autoZero"/>
        <c:crossBetween val="midCat"/>
        <c:majorUnit val="0.5"/>
      </c:valAx>
      <c:valAx>
        <c:axId val="763705864"/>
        <c:scaling>
          <c:orientation val="minMax"/>
          <c:max val="11.5"/>
          <c:min val="0.5"/>
        </c:scaling>
        <c:delete val="0"/>
        <c:axPos val="l"/>
        <c:numFmt formatCode="General" sourceLinked="1"/>
        <c:majorTickMark val="none"/>
        <c:minorTickMark val="none"/>
        <c:tickLblPos val="none"/>
        <c:spPr>
          <a:solidFill>
            <a:schemeClr val="bg1">
              <a:lumMod val="75000"/>
            </a:schemeClr>
          </a:solidFill>
          <a:ln w="19050" cap="sq" cmpd="sng" algn="ctr">
            <a:solidFill>
              <a:schemeClr val="tx2"/>
            </a:solidFill>
            <a:prstDash val="sysDash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3711112"/>
        <c:crossesAt val="1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2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636208223164984E-2"/>
          <c:y val="8.7030342692177918E-4"/>
          <c:w val="0.91573851088789382"/>
          <c:h val="0.92653080699510093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square"/>
            <c:size val="7"/>
            <c:spPr>
              <a:solidFill>
                <a:srgbClr val="005AD2"/>
              </a:solidFill>
              <a:ln w="9525">
                <a:noFill/>
              </a:ln>
              <a:effectLst/>
            </c:spPr>
          </c:marker>
          <c:dPt>
            <c:idx val="9"/>
            <c:marker>
              <c:symbol val="square"/>
              <c:size val="7"/>
              <c:spPr>
                <a:solidFill>
                  <a:srgbClr val="005AD2"/>
                </a:solidFill>
                <a:ln w="9525">
                  <a:noFill/>
                </a:ln>
                <a:effectLst/>
              </c:spPr>
            </c:marker>
            <c:bubble3D val="0"/>
            <c:spPr>
              <a:ln w="2540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8F4-46BC-803F-3AF06C4234B2}"/>
              </c:ext>
            </c:extLst>
          </c:dPt>
          <c:errBars>
            <c:errDir val="x"/>
            <c:errBarType val="both"/>
            <c:errValType val="cust"/>
            <c:noEndCap val="1"/>
            <c:plus>
              <c:numRef>
                <c:f>Sheet1!$F$2:$F$18</c:f>
                <c:numCache>
                  <c:formatCode>General</c:formatCode>
                  <c:ptCount val="17"/>
                  <c:pt idx="0">
                    <c:v>0</c:v>
                  </c:pt>
                  <c:pt idx="1">
                    <c:v>0.23999999999999988</c:v>
                  </c:pt>
                  <c:pt idx="2">
                    <c:v>0.14999999999999991</c:v>
                  </c:pt>
                  <c:pt idx="3">
                    <c:v>0</c:v>
                  </c:pt>
                  <c:pt idx="4">
                    <c:v>0.27</c:v>
                  </c:pt>
                  <c:pt idx="5">
                    <c:v>0.18999999999999995</c:v>
                  </c:pt>
                  <c:pt idx="6">
                    <c:v>0.21999999999999997</c:v>
                  </c:pt>
                  <c:pt idx="7">
                    <c:v>0</c:v>
                  </c:pt>
                  <c:pt idx="8">
                    <c:v>0.24</c:v>
                  </c:pt>
                  <c:pt idx="9">
                    <c:v>0.22999999999999998</c:v>
                  </c:pt>
                  <c:pt idx="10">
                    <c:v>0.19999999999999996</c:v>
                  </c:pt>
                  <c:pt idx="11">
                    <c:v>0</c:v>
                  </c:pt>
                  <c:pt idx="12">
                    <c:v>0.18000000000000005</c:v>
                  </c:pt>
                  <c:pt idx="13">
                    <c:v>0.17999999999999994</c:v>
                  </c:pt>
                  <c:pt idx="14">
                    <c:v>0</c:v>
                  </c:pt>
                  <c:pt idx="15">
                    <c:v>0.18000000000000005</c:v>
                  </c:pt>
                  <c:pt idx="16">
                    <c:v>0.16999999999999993</c:v>
                  </c:pt>
                </c:numCache>
              </c:numRef>
            </c:plus>
            <c:minus>
              <c:numRef>
                <c:f>Sheet1!$E$2:$E$18</c:f>
                <c:numCache>
                  <c:formatCode>General</c:formatCode>
                  <c:ptCount val="17"/>
                  <c:pt idx="0">
                    <c:v>0</c:v>
                  </c:pt>
                  <c:pt idx="1">
                    <c:v>0.19000000000000006</c:v>
                  </c:pt>
                  <c:pt idx="2">
                    <c:v>0.13</c:v>
                  </c:pt>
                  <c:pt idx="3">
                    <c:v>0</c:v>
                  </c:pt>
                  <c:pt idx="4">
                    <c:v>0.21999999999999997</c:v>
                  </c:pt>
                  <c:pt idx="5">
                    <c:v>0.15999999999999992</c:v>
                  </c:pt>
                  <c:pt idx="6">
                    <c:v>0.17999999999999994</c:v>
                  </c:pt>
                  <c:pt idx="7">
                    <c:v>0</c:v>
                  </c:pt>
                  <c:pt idx="8">
                    <c:v>0.19000000000000006</c:v>
                  </c:pt>
                  <c:pt idx="9">
                    <c:v>0.19000000000000006</c:v>
                  </c:pt>
                  <c:pt idx="10">
                    <c:v>0.16000000000000003</c:v>
                  </c:pt>
                  <c:pt idx="11">
                    <c:v>0</c:v>
                  </c:pt>
                  <c:pt idx="12">
                    <c:v>0.14000000000000001</c:v>
                  </c:pt>
                  <c:pt idx="13">
                    <c:v>0.15000000000000002</c:v>
                  </c:pt>
                  <c:pt idx="14">
                    <c:v>0</c:v>
                  </c:pt>
                  <c:pt idx="15">
                    <c:v>0.16000000000000003</c:v>
                  </c:pt>
                  <c:pt idx="16">
                    <c:v>0.15000000000000002</c:v>
                  </c:pt>
                </c:numCache>
              </c:numRef>
            </c:minus>
            <c:spPr>
              <a:noFill/>
              <a:ln w="19050" cap="sq" cmpd="sng" algn="ctr">
                <a:solidFill>
                  <a:srgbClr val="005AD2"/>
                </a:solidFill>
                <a:round/>
              </a:ln>
              <a:effectLst/>
            </c:spPr>
          </c:errBars>
          <c:xVal>
            <c:numRef>
              <c:f>Sheet1!$B$2:$B$19</c:f>
              <c:numCache>
                <c:formatCode>General</c:formatCode>
                <c:ptCount val="18"/>
                <c:pt idx="1">
                  <c:v>0.93</c:v>
                </c:pt>
                <c:pt idx="2">
                  <c:v>1.01</c:v>
                </c:pt>
                <c:pt idx="4">
                  <c:v>1.03</c:v>
                </c:pt>
                <c:pt idx="5">
                  <c:v>0.97</c:v>
                </c:pt>
                <c:pt idx="6">
                  <c:v>0.98</c:v>
                </c:pt>
                <c:pt idx="8">
                  <c:v>0.76</c:v>
                </c:pt>
                <c:pt idx="9">
                  <c:v>1.03</c:v>
                </c:pt>
                <c:pt idx="10">
                  <c:v>1.06</c:v>
                </c:pt>
                <c:pt idx="12">
                  <c:v>0.88</c:v>
                </c:pt>
                <c:pt idx="13">
                  <c:v>1.07</c:v>
                </c:pt>
                <c:pt idx="15">
                  <c:v>0.92</c:v>
                </c:pt>
                <c:pt idx="16">
                  <c:v>1.04</c:v>
                </c:pt>
              </c:numCache>
            </c:numRef>
          </c:xVal>
          <c:yVal>
            <c:numRef>
              <c:f>Sheet1!$G$2:$G$18</c:f>
              <c:numCache>
                <c:formatCode>General</c:formatCode>
                <c:ptCount val="17"/>
                <c:pt idx="0">
                  <c:v>17</c:v>
                </c:pt>
                <c:pt idx="1">
                  <c:v>16</c:v>
                </c:pt>
                <c:pt idx="2">
                  <c:v>15</c:v>
                </c:pt>
                <c:pt idx="3">
                  <c:v>14</c:v>
                </c:pt>
                <c:pt idx="4">
                  <c:v>13</c:v>
                </c:pt>
                <c:pt idx="5">
                  <c:v>12</c:v>
                </c:pt>
                <c:pt idx="6">
                  <c:v>11</c:v>
                </c:pt>
                <c:pt idx="7">
                  <c:v>10</c:v>
                </c:pt>
                <c:pt idx="8">
                  <c:v>9</c:v>
                </c:pt>
                <c:pt idx="9">
                  <c:v>8</c:v>
                </c:pt>
                <c:pt idx="10">
                  <c:v>7</c:v>
                </c:pt>
                <c:pt idx="11">
                  <c:v>6</c:v>
                </c:pt>
                <c:pt idx="12">
                  <c:v>5</c:v>
                </c:pt>
                <c:pt idx="13">
                  <c:v>4</c:v>
                </c:pt>
                <c:pt idx="14">
                  <c:v>3</c:v>
                </c:pt>
                <c:pt idx="15">
                  <c:v>2</c:v>
                </c:pt>
                <c:pt idx="16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8F4-46BC-803F-3AF06C423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3711112"/>
        <c:axId val="763705864"/>
      </c:scatterChart>
      <c:valAx>
        <c:axId val="763711112"/>
        <c:scaling>
          <c:logBase val="10"/>
          <c:orientation val="minMax"/>
          <c:max val="2"/>
          <c:min val="0.5"/>
        </c:scaling>
        <c:delete val="0"/>
        <c:axPos val="b"/>
        <c:numFmt formatCode="General" sourceLinked="0"/>
        <c:majorTickMark val="out"/>
        <c:minorTickMark val="out"/>
        <c:tickLblPos val="nextTo"/>
        <c:spPr>
          <a:noFill/>
          <a:ln w="12700" cap="sq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3705864"/>
        <c:crosses val="autoZero"/>
        <c:crossBetween val="midCat"/>
        <c:majorUnit val="0.5"/>
      </c:valAx>
      <c:valAx>
        <c:axId val="763705864"/>
        <c:scaling>
          <c:orientation val="minMax"/>
          <c:max val="17.5"/>
          <c:min val="0.5"/>
        </c:scaling>
        <c:delete val="0"/>
        <c:axPos val="l"/>
        <c:numFmt formatCode="General" sourceLinked="1"/>
        <c:majorTickMark val="none"/>
        <c:minorTickMark val="none"/>
        <c:tickLblPos val="none"/>
        <c:spPr>
          <a:solidFill>
            <a:schemeClr val="bg1">
              <a:lumMod val="75000"/>
            </a:schemeClr>
          </a:solidFill>
          <a:ln w="19050" cap="sq" cmpd="sng" algn="ctr">
            <a:solidFill>
              <a:schemeClr val="tx2"/>
            </a:solidFill>
            <a:prstDash val="sysDash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3711112"/>
        <c:crossesAt val="1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2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636208223164984E-2"/>
          <c:y val="8.7030342692177918E-4"/>
          <c:w val="0.91573851088789382"/>
          <c:h val="0.92653080699510093"/>
        </c:manualLayout>
      </c:layout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square"/>
            <c:size val="7"/>
            <c:spPr>
              <a:solidFill>
                <a:srgbClr val="005AD2"/>
              </a:solidFill>
              <a:ln w="9525">
                <a:noFill/>
              </a:ln>
              <a:effectLst/>
            </c:spPr>
          </c:marker>
          <c:dPt>
            <c:idx val="8"/>
            <c:marker>
              <c:symbol val="square"/>
              <c:size val="7"/>
              <c:spPr>
                <a:solidFill>
                  <a:srgbClr val="005AD2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6B6F-4C3D-ABA4-13E9E92CF4F4}"/>
              </c:ext>
            </c:extLst>
          </c:dPt>
          <c:dPt>
            <c:idx val="9"/>
            <c:marker>
              <c:symbol val="square"/>
              <c:size val="7"/>
              <c:spPr>
                <a:solidFill>
                  <a:srgbClr val="005AD2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E990-441A-BDFD-8C3A616B7BA0}"/>
              </c:ext>
            </c:extLst>
          </c:dPt>
          <c:errBars>
            <c:errDir val="x"/>
            <c:errBarType val="both"/>
            <c:errValType val="cust"/>
            <c:noEndCap val="1"/>
            <c:plus>
              <c:numRef>
                <c:f>Sheet1!$F$3:$F$15</c:f>
                <c:numCache>
                  <c:formatCode>General</c:formatCode>
                  <c:ptCount val="13"/>
                  <c:pt idx="0">
                    <c:v>0.26</c:v>
                  </c:pt>
                  <c:pt idx="1">
                    <c:v>0.14000000000000012</c:v>
                  </c:pt>
                  <c:pt idx="2">
                    <c:v>0</c:v>
                  </c:pt>
                  <c:pt idx="3">
                    <c:v>0.15999999999999992</c:v>
                  </c:pt>
                  <c:pt idx="4">
                    <c:v>0.19999999999999996</c:v>
                  </c:pt>
                  <c:pt idx="5">
                    <c:v>0</c:v>
                  </c:pt>
                  <c:pt idx="6">
                    <c:v>0.12999999999999989</c:v>
                  </c:pt>
                  <c:pt idx="7">
                    <c:v>0.37</c:v>
                  </c:pt>
                  <c:pt idx="8">
                    <c:v>0</c:v>
                  </c:pt>
                  <c:pt idx="9">
                    <c:v>0.15999999999999992</c:v>
                  </c:pt>
                  <c:pt idx="10">
                    <c:v>0.36</c:v>
                  </c:pt>
                  <c:pt idx="11">
                    <c:v>0.73</c:v>
                  </c:pt>
                  <c:pt idx="12">
                    <c:v>0.30000000000000004</c:v>
                  </c:pt>
                </c:numCache>
              </c:numRef>
            </c:plus>
            <c:minus>
              <c:numRef>
                <c:f>Sheet1!$E$3:$E$15</c:f>
                <c:numCache>
                  <c:formatCode>General</c:formatCode>
                  <c:ptCount val="13"/>
                  <c:pt idx="0">
                    <c:v>0.20999999999999996</c:v>
                  </c:pt>
                  <c:pt idx="1">
                    <c:v>0.13</c:v>
                  </c:pt>
                  <c:pt idx="2">
                    <c:v>0</c:v>
                  </c:pt>
                  <c:pt idx="3">
                    <c:v>0.14000000000000001</c:v>
                  </c:pt>
                  <c:pt idx="4">
                    <c:v>0.16000000000000003</c:v>
                  </c:pt>
                  <c:pt idx="5">
                    <c:v>0</c:v>
                  </c:pt>
                  <c:pt idx="6">
                    <c:v>0.12</c:v>
                  </c:pt>
                  <c:pt idx="7">
                    <c:v>0.26</c:v>
                  </c:pt>
                  <c:pt idx="8">
                    <c:v>0</c:v>
                  </c:pt>
                  <c:pt idx="9">
                    <c:v>0.13</c:v>
                  </c:pt>
                  <c:pt idx="10">
                    <c:v>0.26</c:v>
                  </c:pt>
                  <c:pt idx="11">
                    <c:v>0.45999999999999996</c:v>
                  </c:pt>
                  <c:pt idx="12">
                    <c:v>0.24</c:v>
                  </c:pt>
                </c:numCache>
              </c:numRef>
            </c:minus>
            <c:spPr>
              <a:noFill/>
              <a:ln w="19050" cap="sq" cmpd="sng" algn="ctr">
                <a:solidFill>
                  <a:srgbClr val="005AD2"/>
                </a:solidFill>
                <a:round/>
              </a:ln>
              <a:effectLst/>
            </c:spPr>
          </c:errBars>
          <c:xVal>
            <c:numRef>
              <c:f>Sheet1!$B$3:$B$15</c:f>
              <c:numCache>
                <c:formatCode>General</c:formatCode>
                <c:ptCount val="13"/>
                <c:pt idx="0">
                  <c:v>1</c:v>
                </c:pt>
                <c:pt idx="1">
                  <c:v>0.98</c:v>
                </c:pt>
                <c:pt idx="3">
                  <c:v>1</c:v>
                </c:pt>
                <c:pt idx="4">
                  <c:v>0.98</c:v>
                </c:pt>
                <c:pt idx="6">
                  <c:v>1</c:v>
                </c:pt>
                <c:pt idx="7">
                  <c:v>0.89</c:v>
                </c:pt>
                <c:pt idx="9">
                  <c:v>0.97</c:v>
                </c:pt>
                <c:pt idx="10">
                  <c:v>0.91</c:v>
                </c:pt>
                <c:pt idx="11">
                  <c:v>1.24</c:v>
                </c:pt>
                <c:pt idx="12">
                  <c:v>1.01</c:v>
                </c:pt>
              </c:numCache>
            </c:numRef>
          </c:xVal>
          <c:yVal>
            <c:numRef>
              <c:f>Sheet1!$G$3:$G$15</c:f>
              <c:numCache>
                <c:formatCode>General</c:formatCode>
                <c:ptCount val="13"/>
                <c:pt idx="0">
                  <c:v>12.8</c:v>
                </c:pt>
                <c:pt idx="1">
                  <c:v>11.8</c:v>
                </c:pt>
                <c:pt idx="2">
                  <c:v>11</c:v>
                </c:pt>
                <c:pt idx="3">
                  <c:v>10</c:v>
                </c:pt>
                <c:pt idx="4">
                  <c:v>9</c:v>
                </c:pt>
                <c:pt idx="5">
                  <c:v>8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4.2</c:v>
                </c:pt>
                <c:pt idx="10">
                  <c:v>3.2</c:v>
                </c:pt>
                <c:pt idx="11">
                  <c:v>2</c:v>
                </c:pt>
                <c:pt idx="12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990-441A-BDFD-8C3A616B7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63711112"/>
        <c:axId val="763705864"/>
      </c:scatterChart>
      <c:valAx>
        <c:axId val="763711112"/>
        <c:scaling>
          <c:logBase val="10"/>
          <c:orientation val="minMax"/>
          <c:max val="2"/>
          <c:min val="0.5"/>
        </c:scaling>
        <c:delete val="0"/>
        <c:axPos val="b"/>
        <c:numFmt formatCode="General" sourceLinked="0"/>
        <c:majorTickMark val="out"/>
        <c:minorTickMark val="out"/>
        <c:tickLblPos val="nextTo"/>
        <c:spPr>
          <a:noFill/>
          <a:ln w="12700" cap="sq" cmpd="sng" algn="ctr">
            <a:solidFill>
              <a:schemeClr val="tx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3705864"/>
        <c:crosses val="autoZero"/>
        <c:crossBetween val="midCat"/>
        <c:majorUnit val="0.5"/>
      </c:valAx>
      <c:valAx>
        <c:axId val="763705864"/>
        <c:scaling>
          <c:orientation val="minMax"/>
          <c:max val="14.5"/>
          <c:min val="0.5"/>
        </c:scaling>
        <c:delete val="0"/>
        <c:axPos val="l"/>
        <c:numFmt formatCode="General" sourceLinked="1"/>
        <c:majorTickMark val="none"/>
        <c:minorTickMark val="none"/>
        <c:tickLblPos val="none"/>
        <c:spPr>
          <a:solidFill>
            <a:schemeClr val="bg1">
              <a:lumMod val="75000"/>
            </a:schemeClr>
          </a:solidFill>
          <a:ln w="19050" cap="sq" cmpd="sng" algn="ctr">
            <a:solidFill>
              <a:schemeClr val="tx2"/>
            </a:solidFill>
            <a:prstDash val="sysDash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763711112"/>
        <c:crossesAt val="1"/>
        <c:crossBetween val="midCat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2"/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A8150B-08DB-41A5-8741-F7E462D51FA5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186A2D0-04B9-4CE0-964B-87D7C900E4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161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86A2D0-04B9-4CE0-964B-87D7C900E4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730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BE506-4EBF-AF56-8EA1-F0966522F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010658-3FDD-0BA8-EF83-E19EADB1B9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85F727-3F66-05CC-AF6B-C54E80D26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3DF74-4E0E-69C6-3D84-71C0420E14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86A2D0-04B9-4CE0-964B-87D7C900E47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1655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CADF8-580B-6704-004A-051DDFC15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B460B3-A028-E892-C2E3-A3F7273D4E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B602D1-04BA-B48E-7466-531CD27FC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C7489-4C85-7652-4C43-4484586EE5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86A2D0-04B9-4CE0-964B-87D7C900E47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721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5C5F-E0B4-0220-2E7D-9ED729B23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2B89D0-DD34-586C-8D69-64D206F918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46B04-5663-0F31-A3DB-BDFA3D9C1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1B8A-EC6F-4B6D-A452-77C334B213E7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432C3-AB1B-75CD-49EB-F8C756863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3A0DF-235C-759F-4EC4-D1B302F33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4648-4688-47E9-A1D1-5183445D5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65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9764A-43D0-9B30-E407-DBE405DDF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F6DD5-0220-F72F-7872-F4F4A2CAF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BF563-92DF-16BB-8B9A-B20354659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1B8A-EC6F-4B6D-A452-77C334B213E7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CD93F3-7AC9-EAD0-5B7E-4594CC222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788FFC-6B81-2886-A5CF-56BDB0378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4648-4688-47E9-A1D1-5183445D5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92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51CD-F122-F88D-7C63-49EF17C3F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58172C-B46E-F99B-7417-62E252653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7220E-CF2E-CA18-6A82-FB7B92913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1B8A-EC6F-4B6D-A452-77C334B213E7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DE22E-B480-8D7A-924F-297FFE799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D3A813-747A-7730-6D43-CD74EFFB5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4648-4688-47E9-A1D1-5183445D5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39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2F33D-B8A6-1778-DE31-B293AF928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78DA6-E7ED-FF42-C547-7D42112359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001D18-0CF8-8991-4D40-AB6849444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40E6F-2AF5-1675-11F4-593BB24D5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1B8A-EC6F-4B6D-A452-77C334B213E7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71D3F1-4F45-D171-1527-78BE89040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383438-E4DB-8271-9753-555517F7B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4648-4688-47E9-A1D1-5183445D5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19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6B317-B667-D84B-7762-87D72BC55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C415F3-10BA-3EB4-D0C9-478AEC081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24BEE2-FF85-4CAF-0DCE-23DE377F04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9AC1AC-4F47-6755-3F38-243ABFBD13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CFBD6E-7581-098E-7E5B-546EE3A9A9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68D86A-0387-E1AA-3056-3522DD6EA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1B8A-EC6F-4B6D-A452-77C334B213E7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6080B9-0D0B-36C3-7155-07B7B9C19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296A3B-88FC-08EC-ACAC-EAF18A331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4648-4688-47E9-A1D1-5183445D5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128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86CF8-0992-EEE4-2290-27C92F7B2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AF7889-A9D1-3144-EBB3-DFB92C21E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1B8A-EC6F-4B6D-A452-77C334B213E7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16D794-AFB4-9A3B-8A02-E97DA5C77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C79DD-F50A-8C81-FA34-46045C769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4648-4688-47E9-A1D1-5183445D5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1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9DA65F-B4E8-E4FB-B530-E918E2AA1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1B8A-EC6F-4B6D-A452-77C334B213E7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E1AD2D-5DEA-ADED-393F-248EEA946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CA0E9-09B7-BD33-D304-B45AC55FD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4648-4688-47E9-A1D1-5183445D5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628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2196E-6D58-AE89-BBE8-550ADFC8B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0E0BB-66F3-1CB4-BAE5-029A3BB3E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355BE-B392-3468-4603-927437F90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6C20A9-EC8B-F71F-D5D4-0F7DA4125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1B8A-EC6F-4B6D-A452-77C334B213E7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35D42-CE3D-AFAF-8355-127A6E22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CA047-5E58-5512-4963-D293B4AC1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4648-4688-47E9-A1D1-5183445D5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58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CC14A-9CEA-FA32-FB6C-3E91F035E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DFAD57-5F87-03BC-6026-B02634AD8C0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66AAA-AD9E-5867-0CA0-4FB22641F1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EE8434-6907-7AC0-7CC3-F1EFE5C1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1B8A-EC6F-4B6D-A452-77C334B213E7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C62482-2A4C-7AD7-6ABC-AA0516C0C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8CFF5-6714-9120-C8BF-DB834391E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4648-4688-47E9-A1D1-5183445D5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499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F7714-CD25-CF76-F509-CD7F487B2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78ED56-6DF2-2ACA-73B0-D658E09865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3ABAD-8FC4-DC7D-021B-FAF6C0B8F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1B8A-EC6F-4B6D-A452-77C334B213E7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D5EF9-275F-4BBB-19AC-6C06FF7BC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2C4C3-570B-797D-66BA-23EF8AA80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4648-4688-47E9-A1D1-5183445D5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529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E2A023-4D3B-CED1-1816-F8CFE9E8CF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FA4A4D-B0A6-9E04-EE85-A8A839BE3A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4424D-6252-B731-1D9F-6E28ABB0A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01B8A-EC6F-4B6D-A452-77C334B213E7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60D70-3A31-C8AD-14DE-314DF2030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5C3748-890C-8783-6970-F972AC66A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64648-4688-47E9-A1D1-5183445D5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9836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C35C70-B6CF-43BF-8E31-C2DBFC6AB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19815-09E4-480E-BA0F-FA136F439770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60B111-8E3F-4B77-84D2-B2451648E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E1741-7DA7-43E7-A34A-73A4034BC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794D4-8758-4AC9-9979-726EC65FE0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2756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676D9D-A319-44D0-A85C-51D0B6F41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DBE90-68BF-4452-B57F-E911EF99AA6E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3F57E9-20F5-4F5C-9EF8-03719F52B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2EB400-CB6A-446A-9B67-BB1050D35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57325-E877-45A6-A28E-547BDA2172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8223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E01C9D-23FD-4CD2-8A98-BC1691A2B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A3F10-8B66-47B7-A90A-D6B845F6A6A4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95A31-EF5B-4CAA-AE58-DC79BE27A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BC54A-311A-4636-A2F6-CF89BA984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012C5-230E-421E-BF94-7856D29289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60579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A1EF34-D409-43B5-B813-634312C0F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0E7C5-9375-433E-9B11-58DDB056A220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D1876CE-EEC0-4DD9-9C18-A1F4FBFB0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9215718-FEE0-4096-9FED-B6399A87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4E131-1565-4953-B5FC-EEABCDC735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6547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AF1B7A0-1A6C-4969-8B14-3B76E2376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D8B97-8BF6-46CC-94B8-6F343C9E8CEC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855F6A2-1ADA-42F9-82DD-A2A033A59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6D00A54-E080-41F1-8FB8-C0232FB0A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1276B-297C-4A0D-86D1-FC537EEE27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076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C43C26B-1F1E-4020-969B-71793E13E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9145B-42BE-4797-978C-9E80F99DB821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C83597C-0180-496B-B132-7B3DEB3D3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178704B-E1C3-44D3-B7EF-0E8634F9B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97262-6441-4E21-A2E7-E1D807851A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93966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B4E20FD-2FF9-489B-B00D-E8C1674F4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04C03-0B39-4C5F-917F-1A0B8DEF757A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C2CB8EF-C23B-48DF-95C1-EC0DAE4EE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6F7CFCF-D4ED-4631-90F4-F39CF90DD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E1924-914D-4377-A715-7DE059FEC5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6345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7904F2E-7168-4880-A643-1EE2336FF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CD048-25AA-4664-9031-48D5B2DC8DAC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63E8D14-9688-4F44-9A45-62F448609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A1F5A4E-A92B-4425-A848-6D44E11F6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AFFED-A82F-4770-BB65-F014C9CFA3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89627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E7B9347-1541-445C-868E-A1B9CA5CD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261EC-D987-4BD6-BBE6-E4B3A989C519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865741E-9EAA-41B8-A1D2-9C7BA3A85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68F658-B902-43EA-AFD2-A7DE2D016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AFF7B-4164-4A17-8142-E85C468D32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12243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33DFA-9F45-4A09-AF88-9C35E9059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4D7D1-B9EE-42C9-AE2D-752B3CF3C705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9B22A-C6D0-4F2A-A85E-48101F7F1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CF452-9BB5-49ED-836A-7859254A2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DEA3D-2B25-4DBB-965B-BAB30DF0EF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4211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0B1ED-6DD2-4750-B76E-A45210D36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05088-053E-42E6-A3A5-567593EBC1FD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97730A-35AB-4B09-A34E-7233793D9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298D4-DB72-4177-855E-35B4E250A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D9187C-34BE-4268-9D5F-9EB23C1AA2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13101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FA62-17CC-4440-8045-AD3DD1FA2718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8CD8-1EC8-4EBF-96E8-C9C2CE078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506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FA62-17CC-4440-8045-AD3DD1FA2718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8CD8-1EC8-4EBF-96E8-C9C2CE078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4646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FA62-17CC-4440-8045-AD3DD1FA2718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8CD8-1EC8-4EBF-96E8-C9C2CE078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1293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FA62-17CC-4440-8045-AD3DD1FA2718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8CD8-1EC8-4EBF-96E8-C9C2CE078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678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FA62-17CC-4440-8045-AD3DD1FA2718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8CD8-1EC8-4EBF-96E8-C9C2CE078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466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FA62-17CC-4440-8045-AD3DD1FA2718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8CD8-1EC8-4EBF-96E8-C9C2CE078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4767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FA62-17CC-4440-8045-AD3DD1FA2718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8CD8-1EC8-4EBF-96E8-C9C2CE078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990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FA62-17CC-4440-8045-AD3DD1FA2718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8CD8-1EC8-4EBF-96E8-C9C2CE078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602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FA62-17CC-4440-8045-AD3DD1FA2718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8CD8-1EC8-4EBF-96E8-C9C2CE078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1735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FA62-17CC-4440-8045-AD3DD1FA2718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8CD8-1EC8-4EBF-96E8-C9C2CE078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036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19FA62-17CC-4440-8045-AD3DD1FA2718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58CD8-1EC8-4EBF-96E8-C9C2CE078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560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421FD-61A9-4E9E-A896-E1D1AA0D4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ECB71F-85A8-4EBE-BEFD-98AE162495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E6A74-D69B-453A-9D06-CDECD0EE0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0468D-8E5A-4E21-8E75-0AA5B2B01953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7923E-3D40-41D6-9948-B94C827A9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5088B-85DB-4D61-82C3-F2136C974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23CAB-11DD-42DE-98DB-09076C543B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694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F6960-7857-4DF3-9E36-2D5EEE6AA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DA858-A81E-49ED-9BB6-2E4C8C13E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D5F8C8-D125-477D-9D39-A871353C3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2BA96-4544-4698-B059-206BB16E9A45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0FF5F-4D52-450E-8B55-399FD3771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BAE45-11FB-4577-8BB3-D1159AF8C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76969-05AC-4CCA-97C7-183C759AAA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7989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EBA7A-6589-4133-BD75-205AAD030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9A6FF-6F2E-4641-887F-9CFD91E42B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D0EFB0-BEBA-4201-B9D9-56FE8BE34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3BD5F-5B36-4FD9-93D5-9ECAD459CE07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71B3A-016A-4B22-BE06-7E28D3B5F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709EA-C7AF-4555-9F69-92E458C75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78425-2E1D-4FC4-8016-9749071019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8695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E52A8-FD57-4BBD-875C-6501808B8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354D1-B20B-45EB-B813-D829F7BBD5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D31435-C513-4365-B141-250ADE9954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C1A2803-96E8-4FE9-87FD-517CD32DE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3F17E-10EA-4CA4-96E6-452746462671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4496F39-DE7F-427C-8CA5-A63EBBE82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B98B6CE-2169-4271-A6DD-17C545D8A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DEBDE-7743-4041-9A67-B72714F240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0017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FD790-FC5E-4897-A83B-21E51B948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C1532B-3625-4AC0-9A8B-B3EE67710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22A284-C258-447F-9ADB-66A2803E30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9C2E88-0FF9-4009-AD9E-E5A66957B8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06A346-DB55-49F3-8332-27FC900894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199EFE3-F875-466B-A297-633676684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2486A-0328-4658-97FD-0ED0E05FC1BD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13312D6-DE07-47B6-AD49-BC3C2337C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60C80CB-93A4-4127-ADCA-6B6AC3A50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D640E-BDD6-424D-83B2-55CB905036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826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8CC24-2032-437A-8537-0F091D503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4C5890C-F34C-4131-9924-F05B4A32C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13A9F-BFAF-49BC-BAFA-2D5F7D157AD5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B78BB92-033D-40F2-9B9B-CC173FE80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D60DBCF-9296-4D64-AEA8-59B644FCF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2B78C-9F0E-46F8-B35A-0C45CF07CA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759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437D31C-C86E-40A9-8FE0-F5C1CA585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C100B-AB50-4034-8C63-A28BB9C4EBEC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A3F6EED-B73F-41B6-96A7-9E7058AAA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2B943D6-83F6-4787-B1EA-62E82EC3E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486903-6097-4AAE-B391-B2A48F4ED0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717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3EBB4-D737-40AA-93D1-C75969B22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0881F-A6D3-4615-A0BB-33249F958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80414-EA07-4964-A32C-4734B8647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4823064-68A5-4913-B3BB-1876A018F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9C4CD-0CBA-48A0-B1F5-E78D86977B76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9DDF1A9-F626-4640-8669-D59670F66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43B624B-0BF5-41FF-A9D3-4A5893B0D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F5208-A9BE-4F60-952E-376A2F1992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2150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07145-D69E-4261-97CC-0077C44A0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2F1905-CBB6-4108-8A60-8EB597AB3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87E8B-B474-4D9D-AE76-97B8B7A6A4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4B8B236-05A6-44F5-BE71-665D2E588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60DDE-5410-44E6-BD04-FF75F9FC500D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200C7CF-33DF-44AA-A157-958AF21B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4FEC725-D0F7-4A64-92DF-9C6AB4F4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40239-6091-4AB3-A2F1-1FADF1DFA6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152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42E28-0957-4663-8FF7-F31C094E5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BBD6F0-B1A2-44ED-8C99-BFAF53FCFA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08E8A7-9E42-4756-9A08-27BEA6B83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E2028-4056-413F-B68C-0EB6EBC86D0E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FF682-BD08-44E3-8AAE-F07E68CF3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08BC2-755F-4E30-9F28-F223D2007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5D42F-B413-4EAF-B769-B07B942783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588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B4CDAD-56A2-4F4D-A1BE-E2F22553E9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882F23-336F-4FF3-9B3E-175ADC9E6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7BFA3-367E-430F-8C6F-7E737413E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2B9B3-B145-4C17-A01D-70F2E4E8082B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11D77-2A4B-4727-838B-40D30BE62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0B9F9-0E0C-48D1-AC89-B8C7EE743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77A5D-A195-40D5-B659-388BA675F4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20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197890-BEF4-1994-B749-51C647AB7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822DD-DD1F-FF70-3CB2-6E4B04421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248C4-E9B0-E093-25D5-C117EA373E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001B8A-EC6F-4B6D-A452-77C334B213E7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E9816-4482-67DE-80DA-74A5A8EAEC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A1056C-F5CB-7BCE-3B7B-E1C27B20D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364648-4688-47E9-A1D1-5183445D5E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347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57650345-7D50-4B79-987E-B9441E18C1F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B2A989EB-781F-428C-BBDD-537CB79F27A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AA11A2-BB19-4B4E-97C6-577C73E1A9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8199C8B-43EA-4B34-9836-CFF69D320B47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3995B-DBEB-4F02-AC95-BBD8FEAFB3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DF229-E1A2-4879-90BB-AEF2FB9ABA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DBF12E8-D270-4C73-9A74-CEB9CD0DC9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3079" name="Picture 20" descr="Harvard_shield-Medical">
            <a:extLst>
              <a:ext uri="{FF2B5EF4-FFF2-40B4-BE49-F238E27FC236}">
                <a16:creationId xmlns:a16="http://schemas.microsoft.com/office/drawing/2014/main" id="{0F5BFD09-067F-4F60-8DC1-682E32E4CD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2" y="6115050"/>
            <a:ext cx="833967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2" descr="Screen Shot 2017-02-07 at 10.58.14 AM.png">
            <a:extLst>
              <a:ext uri="{FF2B5EF4-FFF2-40B4-BE49-F238E27FC236}">
                <a16:creationId xmlns:a16="http://schemas.microsoft.com/office/drawing/2014/main" id="{344560E5-C40F-4D74-9253-C0ED541E01F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87418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297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9FA62-17CC-4440-8045-AD3DD1FA2718}" type="datetimeFigureOut">
              <a:rPr lang="en-US" smtClean="0"/>
              <a:t>11/5/2026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58CD8-1EC8-4EBF-96E8-C9C2CE078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67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Placeholder 1">
            <a:extLst>
              <a:ext uri="{FF2B5EF4-FFF2-40B4-BE49-F238E27FC236}">
                <a16:creationId xmlns:a16="http://schemas.microsoft.com/office/drawing/2014/main" id="{63853278-2E21-479F-B5E4-E53CC60C95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023BA-11BC-49A9-9721-F6A06CA9F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9B98B-629D-47F7-9E81-794DA7EFDA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FE8EA3E-3DEF-4E51-9BAB-9C9680C6E0EB}" type="datetimeFigureOut">
              <a:rPr lang="en-US"/>
              <a:pPr>
                <a:defRPr/>
              </a:pPr>
              <a:t>11/5/2026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6AA6C-2B5B-4097-8BB9-2AB79A4C0A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9B7BC-CCB8-45E4-92BD-030B10F5A7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505CF9D-E87A-41AB-A08D-71D01D290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275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BEAB15A-C826-B849-4C19-C74652CDD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490" name="Picture 2" descr="HMS_Global and Cont. Ed Vert Curves.eps">
            <a:extLst>
              <a:ext uri="{FF2B5EF4-FFF2-40B4-BE49-F238E27FC236}">
                <a16:creationId xmlns:a16="http://schemas.microsoft.com/office/drawing/2014/main" id="{9CF8C6FB-4D7F-4B43-8280-0B24C82D82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21"/>
          <a:stretch>
            <a:fillRect/>
          </a:stretch>
        </p:blipFill>
        <p:spPr bwMode="auto">
          <a:xfrm>
            <a:off x="9807548" y="5815940"/>
            <a:ext cx="1981200" cy="592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491" name="Title 5">
            <a:extLst>
              <a:ext uri="{FF2B5EF4-FFF2-40B4-BE49-F238E27FC236}">
                <a16:creationId xmlns:a16="http://schemas.microsoft.com/office/drawing/2014/main" id="{F175B2BE-EEA1-FEF4-C7A0-6D28EE7835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526" y="838200"/>
            <a:ext cx="11506200" cy="3810000"/>
          </a:xfrm>
        </p:spPr>
        <p:txBody>
          <a:bodyPr/>
          <a:lstStyle/>
          <a:p>
            <a:pPr eaLnBrk="1" hangingPunct="1"/>
            <a:br>
              <a:rPr lang="en-US" altLang="en-US" sz="2800" b="1">
                <a:solidFill>
                  <a:schemeClr val="accent1"/>
                </a:solidFill>
              </a:rPr>
            </a:br>
            <a:br>
              <a:rPr lang="en-US" altLang="en-US" sz="2400" b="1">
                <a:solidFill>
                  <a:prstClr val="black"/>
                </a:solidFill>
              </a:rPr>
            </a:br>
            <a:r>
              <a:rPr lang="en-US" altLang="en-US" sz="2400" b="1">
                <a:solidFill>
                  <a:prstClr val="black"/>
                </a:solidFill>
              </a:rPr>
              <a:t>American Heart Association Saturday November 7, 2026</a:t>
            </a:r>
            <a:br>
              <a:rPr lang="en-US" altLang="en-US" sz="2400" b="1"/>
            </a:br>
            <a:br>
              <a:rPr lang="en-US" altLang="en-US" sz="2400" b="1"/>
            </a:br>
            <a:r>
              <a:rPr lang="en-US" altLang="en-US" sz="3200" b="1">
                <a:solidFill>
                  <a:schemeClr val="accent1"/>
                </a:solidFill>
              </a:rPr>
              <a:t>Interleukin-6 Inhibition for Atherosclerotic Disease: </a:t>
            </a:r>
            <a:br>
              <a:rPr lang="en-US" altLang="en-US" sz="3200" b="1">
                <a:solidFill>
                  <a:schemeClr val="accent1"/>
                </a:solidFill>
              </a:rPr>
            </a:br>
            <a:r>
              <a:rPr lang="en-US" altLang="en-US" sz="3200" b="1">
                <a:solidFill>
                  <a:schemeClr val="accent1"/>
                </a:solidFill>
              </a:rPr>
              <a:t>Primary Report of the </a:t>
            </a:r>
            <a:r>
              <a:rPr lang="en-US" altLang="en-US" sz="3200" b="1" err="1">
                <a:solidFill>
                  <a:schemeClr val="accent1"/>
                </a:solidFill>
              </a:rPr>
              <a:t>Ziltivekimab</a:t>
            </a:r>
            <a:r>
              <a:rPr lang="en-US" altLang="en-US" sz="3200" b="1">
                <a:solidFill>
                  <a:schemeClr val="accent1"/>
                </a:solidFill>
              </a:rPr>
              <a:t> Cardiovascular Outcomes Study (ZEUS)</a:t>
            </a:r>
            <a:br>
              <a:rPr lang="en-US" altLang="en-US" sz="2800" b="1">
                <a:solidFill>
                  <a:schemeClr val="accent1"/>
                </a:solidFill>
              </a:rPr>
            </a:br>
            <a:br>
              <a:rPr lang="en-US" altLang="en-US" sz="2800" b="1">
                <a:solidFill>
                  <a:schemeClr val="accent1"/>
                </a:solidFill>
              </a:rPr>
            </a:br>
            <a:r>
              <a:rPr lang="en-US" altLang="en-US" sz="2400"/>
              <a:t>Paul M Ridker, A Michael Lincoff, Nikolaus Marx, Ann Marie Navar, Naveed Sattar, </a:t>
            </a:r>
            <a:br>
              <a:rPr lang="en-US" altLang="en-US" sz="2400"/>
            </a:br>
            <a:r>
              <a:rPr lang="en-US" altLang="en-US" sz="2400"/>
              <a:t>Katherine R Tuttle, Lance A Sloan, Lale Tokgozoglu, Andreas Andersen, Florian MM Baeres, Kathrine Ekstrom, Mads DM Engelmann, Sofia Gerward, G. Kees Hovingh, </a:t>
            </a:r>
            <a:br>
              <a:rPr lang="en-US" altLang="en-US" sz="2400"/>
            </a:br>
            <a:r>
              <a:rPr lang="en-US" altLang="en-US" sz="2400"/>
              <a:t>Anders Hvelplund, and Vlado Perkovic on behalf of the ZEUS Investigators</a:t>
            </a:r>
            <a:br>
              <a:rPr lang="en-US" altLang="en-US" sz="2400"/>
            </a:br>
            <a:endParaRPr lang="en-US" altLang="en-US" sz="20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95CD88-FB8E-F5C6-4B9B-683C094A4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5624469"/>
            <a:ext cx="2941241" cy="9639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0D5A35-8155-8299-C371-8163D8C2A61C}"/>
              </a:ext>
            </a:extLst>
          </p:cNvPr>
          <p:cNvSpPr txBox="1"/>
          <p:nvPr/>
        </p:nvSpPr>
        <p:spPr>
          <a:xfrm>
            <a:off x="690661" y="6212456"/>
            <a:ext cx="22593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Heart and Vascular Institute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0229CA-A78A-E82F-6DB7-8EA78BB76D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625" y="5627095"/>
            <a:ext cx="1981200" cy="91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28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E2A34-2ACA-93C6-66D2-0055CE53C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FC1B9CA-8F2A-DF05-F61F-37AAEB0159C1}"/>
              </a:ext>
            </a:extLst>
          </p:cNvPr>
          <p:cNvSpPr txBox="1"/>
          <p:nvPr/>
        </p:nvSpPr>
        <p:spPr>
          <a:xfrm>
            <a:off x="1127239" y="331077"/>
            <a:ext cx="9798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Background I : How to Target Innate Immunity in Atherosclerotic Disease?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AFAC5B-0E6E-BC06-D9B5-17E34AEB7859}"/>
              </a:ext>
            </a:extLst>
          </p:cNvPr>
          <p:cNvSpPr txBox="1"/>
          <p:nvPr/>
        </p:nvSpPr>
        <p:spPr>
          <a:xfrm>
            <a:off x="542257" y="1171336"/>
            <a:ext cx="545915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C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ardiovascular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inflammation is a proven therapeutic target for the treatment and prevention of myocardial infarction, stroke, and cardiovascular death.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 the past decade, randomized clinical trials targeting cardiovascular inflammation have focused primarily on the NLRP3 to IL-1 to IL-6 to CRP pathway of innate immunity.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pathway has multiple potential targets including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upstream inhibition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the NLRP3 inflammasome,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central inhibition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IL-18 and IL-1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b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and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downstream inhibition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IL-6.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While all these approaches lower the clinical biomarker hsCRP, it is uncertain which point of intervention is causal and will result in fewer cardiovascular events.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42D7B0-3BA7-7D21-96EF-B55555BE9A0F}"/>
              </a:ext>
            </a:extLst>
          </p:cNvPr>
          <p:cNvGrpSpPr/>
          <p:nvPr/>
        </p:nvGrpSpPr>
        <p:grpSpPr>
          <a:xfrm>
            <a:off x="6156430" y="1462849"/>
            <a:ext cx="5788177" cy="4725116"/>
            <a:chOff x="6156430" y="1462849"/>
            <a:chExt cx="5788177" cy="472511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A0E0038-8F74-87DA-C0C7-2526B31FCA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63405" y="1462849"/>
              <a:ext cx="5181202" cy="4725116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7A9F185-5A8D-8153-F496-DF859D78F112}"/>
                </a:ext>
              </a:extLst>
            </p:cNvPr>
            <p:cNvSpPr txBox="1"/>
            <p:nvPr/>
          </p:nvSpPr>
          <p:spPr>
            <a:xfrm>
              <a:off x="6156430" y="1545020"/>
              <a:ext cx="11225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Upstream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508F0D-C7AC-853E-1B88-CC24820BD671}"/>
                </a:ext>
              </a:extLst>
            </p:cNvPr>
            <p:cNvSpPr txBox="1"/>
            <p:nvPr/>
          </p:nvSpPr>
          <p:spPr>
            <a:xfrm>
              <a:off x="6253648" y="4503691"/>
              <a:ext cx="14134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Downstream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F0E4733-C002-26B5-5E76-8BBED9E3E762}"/>
                </a:ext>
              </a:extLst>
            </p:cNvPr>
            <p:cNvSpPr txBox="1"/>
            <p:nvPr/>
          </p:nvSpPr>
          <p:spPr>
            <a:xfrm>
              <a:off x="6190586" y="2493581"/>
              <a:ext cx="869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Central</a:t>
              </a:r>
            </a:p>
          </p:txBody>
        </p:sp>
      </p:grpSp>
      <p:sp>
        <p:nvSpPr>
          <p:cNvPr id="5" name="TextBox 2">
            <a:extLst>
              <a:ext uri="{FF2B5EF4-FFF2-40B4-BE49-F238E27FC236}">
                <a16:creationId xmlns:a16="http://schemas.microsoft.com/office/drawing/2014/main" id="{B6C8AE60-F200-3EA2-E0CE-26F1C8B9E1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3008" y="6294861"/>
            <a:ext cx="30764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</a:t>
            </a:r>
            <a:r>
              <a:rPr lang="en-US" altLang="en-US" sz="1400" kern="0" dirty="0">
                <a:solidFill>
                  <a:srgbClr val="000000"/>
                </a:solidFill>
              </a:rPr>
              <a:t>C</a:t>
            </a:r>
            <a:r>
              <a:rPr kumimoji="0" lang="en-US" alt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irculation</a:t>
            </a: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2020;141:787-789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E844CB-3536-0C39-8D9D-F8D1B6C68E96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3044850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C7B0D-9BC4-9A13-16AA-9BBA78486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513D04-E252-9124-9A7E-473E99E7A7E2}"/>
              </a:ext>
            </a:extLst>
          </p:cNvPr>
          <p:cNvSpPr txBox="1"/>
          <p:nvPr/>
        </p:nvSpPr>
        <p:spPr>
          <a:xfrm>
            <a:off x="546939" y="244365"/>
            <a:ext cx="11366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Background II : Canakinumab and Colchicine as Anti-Inflammatory Therapeutics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/>
              </a:rPr>
              <a:t>in Stable ASCVD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852F09-F07C-CB8B-ECE1-D393103F9159}"/>
              </a:ext>
            </a:extLst>
          </p:cNvPr>
          <p:cNvSpPr txBox="1"/>
          <p:nvPr/>
        </p:nvSpPr>
        <p:spPr>
          <a:xfrm>
            <a:off x="546939" y="1270502"/>
            <a:ext cx="745557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2017, the CANTOS trial demonstrated that IL-1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b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inhibition with canakinumab among patients with stable coronary disease reduced recurrent cardiovascular events by 15% in the absence of LDL lowering</a:t>
            </a:r>
            <a:r>
              <a:rPr kumimoji="0" lang="en-US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2019 and 2021, the COLCOT and LoDoCo2 trials confirmed the inflammation hypothesis of atherosclerosis by demonstrating that colchicine reduces cardiovascular events by 23 to 31% in patients with stable atherosclerotic cardiovascular disease (ASCVD)</a:t>
            </a:r>
            <a:r>
              <a:rPr kumimoji="0" lang="en-US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2,3.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However, because colchicine is metabolized by the kidney, use of low-dose colchicine is relatively contraindicated among patients who have chronic kidney disease (CKD).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Thus, we sought a novel anti-inflammatory therapy for patients with ASCVD and CKD, a group with exceptionally high-risk and considerable unmet need.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B11FC-B95F-596A-A0E0-0916734C9B0D}"/>
              </a:ext>
            </a:extLst>
          </p:cNvPr>
          <p:cNvSpPr txBox="1"/>
          <p:nvPr/>
        </p:nvSpPr>
        <p:spPr>
          <a:xfrm>
            <a:off x="312074" y="6005313"/>
            <a:ext cx="7140096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</a:t>
            </a:r>
            <a:r>
              <a:rPr kumimoji="0" lang="da-DK" sz="12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1</a:t>
            </a:r>
            <a:r>
              <a:rPr kumimoji="0" lang="da-DK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NEJM 2017;377:1119-31;  </a:t>
            </a:r>
            <a:r>
              <a:rPr kumimoji="0" lang="da-DK" sz="14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2</a:t>
            </a:r>
            <a:r>
              <a:rPr kumimoji="0" lang="da-DK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NEJM 2019;381:2497-2505;  </a:t>
            </a:r>
            <a:r>
              <a:rPr kumimoji="0" lang="da-DK" sz="1400" b="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3</a:t>
            </a:r>
            <a:r>
              <a:rPr kumimoji="0" lang="da-DK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NEJM 2021;384:776-779    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03C192-CE9C-9B40-A23E-211AF84CA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7828" y="743211"/>
            <a:ext cx="2886051" cy="1887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4B7259-8F0F-7738-BF6B-B598F57C1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3596" y="2689824"/>
            <a:ext cx="2988523" cy="19049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CBE5EB-2B15-9071-E4E1-877CA0052A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5298" y="4748962"/>
            <a:ext cx="2877646" cy="179399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D0A1E1-B64F-802C-33D1-C4BE01502A6D}"/>
              </a:ext>
            </a:extLst>
          </p:cNvPr>
          <p:cNvSpPr txBox="1"/>
          <p:nvPr/>
        </p:nvSpPr>
        <p:spPr>
          <a:xfrm>
            <a:off x="8702562" y="1128206"/>
            <a:ext cx="7970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CANTOS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2CBB6A-0F76-7F1C-1054-EC9C8F2BDF0E}"/>
              </a:ext>
            </a:extLst>
          </p:cNvPr>
          <p:cNvSpPr txBox="1"/>
          <p:nvPr/>
        </p:nvSpPr>
        <p:spPr>
          <a:xfrm>
            <a:off x="8681538" y="3085767"/>
            <a:ext cx="7721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COLCOT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FFC5E-819F-BEB8-C3A7-3A3DECD19508}"/>
              </a:ext>
            </a:extLst>
          </p:cNvPr>
          <p:cNvSpPr txBox="1"/>
          <p:nvPr/>
        </p:nvSpPr>
        <p:spPr>
          <a:xfrm>
            <a:off x="8752485" y="5206238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LoDoCo2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604578-C753-05E5-B89A-A920676F7064}"/>
              </a:ext>
            </a:extLst>
          </p:cNvPr>
          <p:cNvSpPr txBox="1"/>
          <p:nvPr/>
        </p:nvSpPr>
        <p:spPr>
          <a:xfrm>
            <a:off x="504495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2478879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7661E8-EED8-5AA9-4222-B6CD1B009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A41222-892B-2E97-0FE3-74085DB47EEC}"/>
              </a:ext>
            </a:extLst>
          </p:cNvPr>
          <p:cNvSpPr txBox="1"/>
          <p:nvPr/>
        </p:nvSpPr>
        <p:spPr>
          <a:xfrm>
            <a:off x="420814" y="1027046"/>
            <a:ext cx="583437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Moving downstream from IL-1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b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inhibition in CANTOS to target IL-6 in ZEUS is supported by: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Mendelian randomization studies implicating IL-6 signaling in ASCVD initiation and progression.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E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pidemiologic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evidence that inflammatory biomarkers including IL-6 predict MACE and CV death among individuals with CKD.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Experimental studies in mice and humans.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 II studies in STEMI and non-STEMI in which IL-6 receptor antagonism safely reduced area under the hsCRP and troponin curves and improved indices of myocardial salvage.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Hypothesis generating evidence from the CANTOS IL-1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b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inhibition trial suggesting that event reduction was proportionate to the magnitude of reduction in downstream IL-6.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F419C8-982B-994B-564E-E6F811CC6E7B}"/>
              </a:ext>
            </a:extLst>
          </p:cNvPr>
          <p:cNvSpPr txBox="1"/>
          <p:nvPr/>
        </p:nvSpPr>
        <p:spPr>
          <a:xfrm>
            <a:off x="299548" y="283780"/>
            <a:ext cx="11690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Background III: In the setting of ASCVD 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/>
              </a:rPr>
              <a:t>+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CKD, why focus on downstream inhibition of IL-6?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91549C-850F-5D6F-6171-E6CA86EE4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093" y="1298388"/>
            <a:ext cx="5834378" cy="4724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9F1AB6-6805-06D1-0614-DD63611861D4}"/>
              </a:ext>
            </a:extLst>
          </p:cNvPr>
          <p:cNvSpPr txBox="1"/>
          <p:nvPr/>
        </p:nvSpPr>
        <p:spPr>
          <a:xfrm>
            <a:off x="638791" y="5932252"/>
            <a:ext cx="29553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Circ Res 2021;128:1728-1746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6CBD97AB-1765-23A1-555F-C9C0DBDDE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6561" y="6294861"/>
            <a:ext cx="30764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</a:t>
            </a:r>
            <a:r>
              <a:rPr lang="en-US" altLang="en-US" sz="1400" kern="0" dirty="0">
                <a:solidFill>
                  <a:srgbClr val="000000"/>
                </a:solidFill>
              </a:rPr>
              <a:t>C</a:t>
            </a:r>
            <a:r>
              <a:rPr kumimoji="0" lang="en-US" alt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irculation</a:t>
            </a: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2020;141:787-789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8612E7-D8E9-0FF5-BDF3-961537E57556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2798917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65CDE-C5B0-F720-F1A0-1B90C9F1B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80FC9B3-233B-FF36-FECF-CF1DA7437E8C}"/>
              </a:ext>
            </a:extLst>
          </p:cNvPr>
          <p:cNvSpPr txBox="1"/>
          <p:nvPr/>
        </p:nvSpPr>
        <p:spPr>
          <a:xfrm>
            <a:off x="551182" y="228600"/>
            <a:ext cx="6895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Background IV: Why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Ziltivekimab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at What Dose?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D32C36-591B-156C-50B6-EB79F1386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47" y="2766491"/>
            <a:ext cx="5532696" cy="3229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8A927E-1E5E-92C2-0118-3FD568D082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4722"/>
          <a:stretch/>
        </p:blipFill>
        <p:spPr>
          <a:xfrm>
            <a:off x="7146042" y="2699906"/>
            <a:ext cx="4276076" cy="27511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83661D-8589-4015-6FC7-3E045E32F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26" y="5682284"/>
            <a:ext cx="2977837" cy="6167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E6CB166-9153-86C9-8C4B-72F55DF4C4EA}"/>
              </a:ext>
            </a:extLst>
          </p:cNvPr>
          <p:cNvSpPr txBox="1"/>
          <p:nvPr/>
        </p:nvSpPr>
        <p:spPr>
          <a:xfrm>
            <a:off x="4012305" y="6383070"/>
            <a:ext cx="24208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Lancet 2021;397:2060-2069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DE6648-5563-08E8-1B96-7E504407F5A0}"/>
              </a:ext>
            </a:extLst>
          </p:cNvPr>
          <p:cNvSpPr txBox="1"/>
          <p:nvPr/>
        </p:nvSpPr>
        <p:spPr>
          <a:xfrm>
            <a:off x="502726" y="791012"/>
            <a:ext cx="913000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Ziltivekimab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is a monoclonal antibody that directly binds IL-6 and thus should inhibit both classical and trans IL-6 signaling.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selected dose of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15mg SC monthly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used in ZEUS was based upon the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phase II RESCUE trial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which patients with CKD and atherosclerotic risk treated with </a:t>
            </a:r>
            <a:r>
              <a:rPr kumimoji="0" lang="en-US" sz="18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ziltivekimab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achieved large and persistent reductions in downstream hsCRP.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F69868-B8DC-07D2-4172-BE0CF87F5C1C}"/>
              </a:ext>
            </a:extLst>
          </p:cNvPr>
          <p:cNvSpPr/>
          <p:nvPr/>
        </p:nvSpPr>
        <p:spPr>
          <a:xfrm>
            <a:off x="623087" y="4377791"/>
            <a:ext cx="3066881" cy="1768456"/>
          </a:xfrm>
          <a:prstGeom prst="rect">
            <a:avLst/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C7FA92-C3D9-BCEB-B2C1-FDC99EFDB0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9139" y="614392"/>
            <a:ext cx="1899701" cy="15850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7D3762A-4A8C-F23D-8F4E-EE48826CC51E}"/>
              </a:ext>
            </a:extLst>
          </p:cNvPr>
          <p:cNvSpPr txBox="1"/>
          <p:nvPr/>
        </p:nvSpPr>
        <p:spPr>
          <a:xfrm>
            <a:off x="4934605" y="3153099"/>
            <a:ext cx="758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7.5 mg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6DA86D-FA26-14E2-B115-A9366EBE5ABE}"/>
              </a:ext>
            </a:extLst>
          </p:cNvPr>
          <p:cNvSpPr txBox="1"/>
          <p:nvPr/>
        </p:nvSpPr>
        <p:spPr>
          <a:xfrm>
            <a:off x="4905698" y="4826875"/>
            <a:ext cx="862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B050"/>
                </a:solidFill>
              </a:rPr>
              <a:t>30.0 mg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F5DCD8-3C95-26F2-25D3-3051C524449C}"/>
              </a:ext>
            </a:extLst>
          </p:cNvPr>
          <p:cNvSpPr txBox="1"/>
          <p:nvPr/>
        </p:nvSpPr>
        <p:spPr>
          <a:xfrm>
            <a:off x="1926018" y="4826875"/>
            <a:ext cx="862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</a:rPr>
              <a:t>15.0 mg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DE872C-30D3-8640-9DE9-6D4111A38663}"/>
              </a:ext>
            </a:extLst>
          </p:cNvPr>
          <p:cNvSpPr txBox="1"/>
          <p:nvPr/>
        </p:nvSpPr>
        <p:spPr>
          <a:xfrm>
            <a:off x="1886589" y="3045365"/>
            <a:ext cx="8547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Placebo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6C17B0-CB20-6BF8-B8F8-8CB8C6AE3BE7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3448403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1CB0E-650B-C3B6-03B5-88864ADD2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DDD2E62-7274-E678-7953-EC7B2748075F}"/>
              </a:ext>
            </a:extLst>
          </p:cNvPr>
          <p:cNvSpPr/>
          <p:nvPr/>
        </p:nvSpPr>
        <p:spPr>
          <a:xfrm>
            <a:off x="626519" y="4401237"/>
            <a:ext cx="2720979" cy="1701768"/>
          </a:xfrm>
          <a:prstGeom prst="roundRect">
            <a:avLst>
              <a:gd name="adj" fmla="val 9183"/>
            </a:avLst>
          </a:prstGeom>
          <a:solidFill>
            <a:srgbClr val="AAD3D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C703C27-AF1E-059B-1CF7-19568C8B8245}"/>
              </a:ext>
            </a:extLst>
          </p:cNvPr>
          <p:cNvSpPr/>
          <p:nvPr/>
        </p:nvSpPr>
        <p:spPr>
          <a:xfrm>
            <a:off x="3419373" y="4396216"/>
            <a:ext cx="3052862" cy="1706405"/>
          </a:xfrm>
          <a:prstGeom prst="roundRect">
            <a:avLst>
              <a:gd name="adj" fmla="val 9183"/>
            </a:avLst>
          </a:prstGeom>
          <a:solidFill>
            <a:srgbClr val="AAD3D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9446066-59C9-E12B-D9ED-CA36487D4799}"/>
              </a:ext>
            </a:extLst>
          </p:cNvPr>
          <p:cNvSpPr/>
          <p:nvPr/>
        </p:nvSpPr>
        <p:spPr>
          <a:xfrm>
            <a:off x="6544111" y="4396215"/>
            <a:ext cx="5021370" cy="1706405"/>
          </a:xfrm>
          <a:prstGeom prst="roundRect">
            <a:avLst>
              <a:gd name="adj" fmla="val 9183"/>
            </a:avLst>
          </a:prstGeom>
          <a:solidFill>
            <a:srgbClr val="AAD3D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765D78-B102-3442-3516-FB9F04105614}"/>
              </a:ext>
            </a:extLst>
          </p:cNvPr>
          <p:cNvSpPr txBox="1"/>
          <p:nvPr/>
        </p:nvSpPr>
        <p:spPr>
          <a:xfrm>
            <a:off x="3623277" y="4466401"/>
            <a:ext cx="2045220" cy="360000"/>
          </a:xfrm>
          <a:prstGeom prst="rect">
            <a:avLst/>
          </a:prstGeom>
          <a:noFill/>
        </p:spPr>
        <p:txBody>
          <a:bodyPr wrap="square" lIns="72000" tIns="72000" rIns="72000" bIns="7200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Primary endpoint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29B84A-D94F-EDE0-3CC0-41C0737DDB2E}"/>
              </a:ext>
            </a:extLst>
          </p:cNvPr>
          <p:cNvSpPr txBox="1"/>
          <p:nvPr/>
        </p:nvSpPr>
        <p:spPr>
          <a:xfrm>
            <a:off x="6738016" y="4466401"/>
            <a:ext cx="4851098" cy="385886"/>
          </a:xfrm>
          <a:prstGeom prst="rect">
            <a:avLst/>
          </a:prstGeom>
          <a:noFill/>
        </p:spPr>
        <p:txBody>
          <a:bodyPr wrap="square" lIns="72000" tIns="72000" rIns="72000" bIns="7200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Confirmatory secondary endpoints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F51F4A-4D69-83D6-EE86-14C8CC9F9DF7}"/>
              </a:ext>
            </a:extLst>
          </p:cNvPr>
          <p:cNvSpPr txBox="1"/>
          <p:nvPr/>
        </p:nvSpPr>
        <p:spPr>
          <a:xfrm>
            <a:off x="646800" y="4947475"/>
            <a:ext cx="2241180" cy="1056914"/>
          </a:xfrm>
          <a:prstGeom prst="rect">
            <a:avLst/>
          </a:prstGeom>
          <a:noFill/>
        </p:spPr>
        <p:txBody>
          <a:bodyPr wrap="square" lIns="180000" tIns="72000" rIns="72000" bIns="720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13139C-F7E2-637B-7626-79799CB1BCCE}"/>
              </a:ext>
            </a:extLst>
          </p:cNvPr>
          <p:cNvSpPr txBox="1"/>
          <p:nvPr/>
        </p:nvSpPr>
        <p:spPr>
          <a:xfrm>
            <a:off x="3623277" y="4908501"/>
            <a:ext cx="3061117" cy="1056914"/>
          </a:xfrm>
          <a:prstGeom prst="rect">
            <a:avLst/>
          </a:prstGeom>
          <a:noFill/>
        </p:spPr>
        <p:txBody>
          <a:bodyPr wrap="square" lIns="72000" tIns="72000" rIns="72000" bIns="72000" rtlCol="0" anchor="t" anchorCtr="0">
            <a:noAutofit/>
          </a:bodyPr>
          <a:lstStyle/>
          <a:p>
            <a:pPr marL="0" marR="0" lvl="0" indent="0" algn="l" defTabSz="981075" rtl="0" eaLnBrk="0" fontAlgn="auto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1965"/>
              </a:buClr>
              <a:buSzPct val="100000"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Time to first occurrence of</a:t>
            </a:r>
            <a:b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</a:b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3-point MACE:</a:t>
            </a:r>
          </a:p>
          <a:p>
            <a:pPr marL="252000" marR="0" lvl="0" indent="-252000" algn="l" defTabSz="981075" rtl="0" eaLnBrk="0" fontAlgn="auto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1965"/>
              </a:buClr>
              <a:buSzPct val="100000"/>
              <a:buFont typeface="Verdana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CV death</a:t>
            </a: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 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  <a:p>
            <a:pPr marL="252000" marR="0" lvl="0" indent="-252000" algn="l" defTabSz="981075" rtl="0" eaLnBrk="0" fontAlgn="auto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1965"/>
              </a:buClr>
              <a:buSzPct val="100000"/>
              <a:buFont typeface="Verdana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Non-fatal MI</a:t>
            </a:r>
          </a:p>
          <a:p>
            <a:pPr marL="252000" marR="0" lvl="0" indent="-252000" algn="l" defTabSz="981075" rtl="0" eaLnBrk="0" fontAlgn="auto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1965"/>
              </a:buClr>
              <a:buSzPct val="100000"/>
              <a:buFont typeface="Verdana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Non-fatal stroke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26B3F0-AEF6-55CC-0918-9AFCC8B3D15E}"/>
              </a:ext>
            </a:extLst>
          </p:cNvPr>
          <p:cNvSpPr txBox="1"/>
          <p:nvPr/>
        </p:nvSpPr>
        <p:spPr>
          <a:xfrm>
            <a:off x="6738016" y="4908501"/>
            <a:ext cx="5021370" cy="1079673"/>
          </a:xfrm>
          <a:prstGeom prst="rect">
            <a:avLst/>
          </a:prstGeom>
          <a:noFill/>
        </p:spPr>
        <p:txBody>
          <a:bodyPr wrap="square" lIns="72000" tIns="72000" rIns="72000" bIns="72000" rtlCol="0" anchor="t" anchorCtr="0">
            <a:noAutofit/>
          </a:bodyPr>
          <a:lstStyle/>
          <a:p>
            <a:pPr marL="252000" marR="0" lvl="0" indent="-252000" algn="l" defTabSz="981075" rtl="0" eaLnBrk="0" fontAlgn="auto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1965"/>
              </a:buClr>
              <a:buSzPct val="100000"/>
              <a:buFont typeface="Verdana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Time to first occurrence of expanded 4-point MACE</a:t>
            </a:r>
            <a:endParaRPr kumimoji="0" lang="en-GB" sz="1200" b="0" i="0" u="none" strike="noStrike" kern="1200" cap="none" spc="0" normalizeH="0" baseline="30000" noProof="0" dirty="0">
              <a:ln>
                <a:noFill/>
              </a:ln>
              <a:solidFill>
                <a:srgbClr val="001965"/>
              </a:solidFill>
              <a:effectLst/>
              <a:uLnTx/>
              <a:uFillTx/>
              <a:latin typeface="Apis For Office"/>
              <a:ea typeface="+mn-ea"/>
              <a:cs typeface="+mn-cs"/>
            </a:endParaRPr>
          </a:p>
          <a:p>
            <a:pPr marL="252000" marR="0" lvl="0" indent="-252000" algn="l" defTabSz="981075" rtl="0" eaLnBrk="0" fontAlgn="auto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1965"/>
              </a:buClr>
              <a:buSzPct val="100000"/>
              <a:buFont typeface="Verdana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Number of hospitalisations for HF or urgent HF visit</a:t>
            </a:r>
            <a:b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</a:b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or CV death</a:t>
            </a:r>
          </a:p>
          <a:p>
            <a:pPr marL="252000" marR="0" lvl="0" indent="-252000" algn="l" defTabSz="981075" rtl="0" eaLnBrk="0" fontAlgn="auto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1965"/>
              </a:buClr>
              <a:buSzPct val="100000"/>
              <a:buFont typeface="Verdana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Time to first occurrence of a composite CKD endpoint* </a:t>
            </a:r>
          </a:p>
          <a:p>
            <a:pPr marL="252000" marR="0" lvl="0" indent="-252000" algn="l" defTabSz="981075" rtl="0" eaLnBrk="0" fontAlgn="auto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1965"/>
              </a:buClr>
              <a:buSzPct val="100000"/>
              <a:buFont typeface="Verdana" pitchFamily="34" charset="0"/>
              <a:buChar char="•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Time to occurrence of all-cause mortality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20638E-5843-8DF3-F410-3A1E4584B5E3}"/>
              </a:ext>
            </a:extLst>
          </p:cNvPr>
          <p:cNvSpPr txBox="1"/>
          <p:nvPr/>
        </p:nvSpPr>
        <p:spPr>
          <a:xfrm>
            <a:off x="709577" y="4466401"/>
            <a:ext cx="2045220" cy="360000"/>
          </a:xfrm>
          <a:prstGeom prst="rect">
            <a:avLst/>
          </a:prstGeom>
          <a:noFill/>
        </p:spPr>
        <p:txBody>
          <a:bodyPr wrap="square" lIns="72000" tIns="72000" rIns="72000" bIns="7200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Objective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B7E4EA-0492-C643-E58C-6837E09120A4}"/>
              </a:ext>
            </a:extLst>
          </p:cNvPr>
          <p:cNvSpPr txBox="1"/>
          <p:nvPr/>
        </p:nvSpPr>
        <p:spPr>
          <a:xfrm>
            <a:off x="709577" y="4908501"/>
            <a:ext cx="2793598" cy="1056914"/>
          </a:xfrm>
          <a:prstGeom prst="rect">
            <a:avLst/>
          </a:prstGeom>
          <a:noFill/>
        </p:spPr>
        <p:txBody>
          <a:bodyPr wrap="square" lIns="72000" tIns="72000" rIns="72000" bIns="72000" rtlCol="0" anchor="t" anchorCtr="0">
            <a:noAutofit/>
          </a:bodyPr>
          <a:lstStyle/>
          <a:p>
            <a:pPr marL="0" marR="0" lvl="0" indent="0" algn="l" defTabSz="981075" rtl="0" eaLnBrk="0" fontAlgn="auto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rgbClr val="001965"/>
              </a:buClr>
              <a:buSzPct val="100000"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To demonstrate the superiority</a:t>
            </a:r>
            <a:b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</a:b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of ziltivekimab 15 mg s.c.</a:t>
            </a:r>
            <a:b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</a:b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once-monthly in reducing</a:t>
            </a:r>
            <a:b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</a:b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the risk of MACE compared</a:t>
            </a:r>
            <a:b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</a:b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1965"/>
                </a:solidFill>
                <a:effectLst/>
                <a:uLnTx/>
                <a:uFillTx/>
                <a:latin typeface="Apis For Office"/>
                <a:ea typeface="+mn-ea"/>
                <a:cs typeface="+mn-cs"/>
              </a:rPr>
              <a:t>with placebo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0E000B9-4D7B-94AA-842A-8E70D138C7C8}"/>
              </a:ext>
            </a:extLst>
          </p:cNvPr>
          <p:cNvGrpSpPr/>
          <p:nvPr/>
        </p:nvGrpSpPr>
        <p:grpSpPr>
          <a:xfrm>
            <a:off x="3948816" y="1934291"/>
            <a:ext cx="7505796" cy="2347478"/>
            <a:chOff x="5242209" y="1768777"/>
            <a:chExt cx="5955557" cy="206370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83E7912E-2B6D-2BD7-FA3C-5B8DF34EE6BF}"/>
                </a:ext>
              </a:extLst>
            </p:cNvPr>
            <p:cNvSpPr/>
            <p:nvPr/>
          </p:nvSpPr>
          <p:spPr>
            <a:xfrm>
              <a:off x="6822249" y="2101775"/>
              <a:ext cx="3658953" cy="244980"/>
            </a:xfrm>
            <a:prstGeom prst="roundRect">
              <a:avLst/>
            </a:prstGeom>
            <a:solidFill>
              <a:srgbClr val="00196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Ziltivekimab 15 mg </a:t>
              </a:r>
              <a:r>
                <a:rPr kumimoji="0" lang="en-GB" sz="1200" b="1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s.c.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 once monthly + SoC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3E905B13-6F8F-8D2F-7853-9D55F8C81F15}"/>
                </a:ext>
              </a:extLst>
            </p:cNvPr>
            <p:cNvSpPr/>
            <p:nvPr/>
          </p:nvSpPr>
          <p:spPr>
            <a:xfrm>
              <a:off x="6822249" y="2431849"/>
              <a:ext cx="3658954" cy="244980"/>
            </a:xfrm>
            <a:prstGeom prst="roundRect">
              <a:avLst/>
            </a:prstGeom>
            <a:solidFill>
              <a:srgbClr val="939AA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Placebo </a:t>
              </a:r>
              <a:r>
                <a:rPr kumimoji="0" lang="en-GB" sz="1200" b="1" i="0" u="none" strike="noStrike" kern="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s.c.</a:t>
              </a:r>
              <a:r>
                <a:rPr kumimoji="0" lang="en-GB" sz="12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 once monthly + SoC</a:t>
              </a:r>
            </a:p>
          </p:txBody>
        </p:sp>
        <p:cxnSp>
          <p:nvCxnSpPr>
            <p:cNvPr id="15" name="Connector: Elbow 14">
              <a:extLst>
                <a:ext uri="{FF2B5EF4-FFF2-40B4-BE49-F238E27FC236}">
                  <a16:creationId xmlns:a16="http://schemas.microsoft.com/office/drawing/2014/main" id="{235D7F07-7E18-172A-11A5-14B6EC87DF60}"/>
                </a:ext>
              </a:extLst>
            </p:cNvPr>
            <p:cNvCxnSpPr>
              <a:cxnSpLocks/>
            </p:cNvCxnSpPr>
            <p:nvPr/>
          </p:nvCxnSpPr>
          <p:spPr>
            <a:xfrm>
              <a:off x="6397745" y="2391877"/>
              <a:ext cx="424503" cy="162463"/>
            </a:xfrm>
            <a:prstGeom prst="bentConnector3">
              <a:avLst>
                <a:gd name="adj1" fmla="val 61873"/>
              </a:avLst>
            </a:prstGeom>
            <a:noFill/>
            <a:ln w="12700" cap="flat" cmpd="sng" algn="ctr">
              <a:solidFill>
                <a:srgbClr val="001965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C7663138-7B14-5F32-82D5-52D43D2182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97745" y="2224265"/>
              <a:ext cx="424503" cy="167611"/>
            </a:xfrm>
            <a:prstGeom prst="bentConnector3">
              <a:avLst>
                <a:gd name="adj1" fmla="val 61873"/>
              </a:avLst>
            </a:prstGeom>
            <a:noFill/>
            <a:ln w="12700" cap="flat" cmpd="sng" algn="ctr">
              <a:solidFill>
                <a:srgbClr val="001965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7" name="Text Box 46">
              <a:extLst>
                <a:ext uri="{FF2B5EF4-FFF2-40B4-BE49-F238E27FC236}">
                  <a16:creationId xmlns:a16="http://schemas.microsoft.com/office/drawing/2014/main" id="{C01C7611-673C-CD07-82A0-D32616EEC0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41442" y="2908963"/>
              <a:ext cx="589124" cy="36933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Follow-up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(3 months)</a:t>
              </a:r>
            </a:p>
          </p:txBody>
        </p:sp>
        <p:cxnSp>
          <p:nvCxnSpPr>
            <p:cNvPr id="18" name="Straight Arrow Connector 2">
              <a:extLst>
                <a:ext uri="{FF2B5EF4-FFF2-40B4-BE49-F238E27FC236}">
                  <a16:creationId xmlns:a16="http://schemas.microsoft.com/office/drawing/2014/main" id="{477577A4-9B7A-122C-B1B6-ED58FAEC4A5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242209" y="2807466"/>
              <a:ext cx="5952027" cy="0"/>
            </a:xfrm>
            <a:prstGeom prst="straightConnector1">
              <a:avLst/>
            </a:prstGeom>
            <a:noFill/>
            <a:ln w="12700" algn="ctr">
              <a:solidFill>
                <a:srgbClr val="001965"/>
              </a:solidFill>
              <a:prstDash val="sysDot"/>
              <a:round/>
              <a:headEnd type="arrow" w="med" len="med"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588C876-FA30-B88D-B111-61C7E3189A0D}"/>
                </a:ext>
              </a:extLst>
            </p:cNvPr>
            <p:cNvCxnSpPr>
              <a:cxnSpLocks/>
            </p:cNvCxnSpPr>
            <p:nvPr/>
          </p:nvCxnSpPr>
          <p:spPr>
            <a:xfrm>
              <a:off x="5242209" y="2738900"/>
              <a:ext cx="0" cy="137132"/>
            </a:xfrm>
            <a:prstGeom prst="line">
              <a:avLst/>
            </a:prstGeom>
            <a:noFill/>
            <a:ln w="12700" cap="flat" cmpd="sng" algn="ctr">
              <a:solidFill>
                <a:srgbClr val="001965"/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285D3CA-30FB-B2B1-9EEE-E39D96C55D17}"/>
                </a:ext>
              </a:extLst>
            </p:cNvPr>
            <p:cNvCxnSpPr>
              <a:cxnSpLocks/>
            </p:cNvCxnSpPr>
            <p:nvPr/>
          </p:nvCxnSpPr>
          <p:spPr>
            <a:xfrm>
              <a:off x="11197766" y="2738900"/>
              <a:ext cx="0" cy="137132"/>
            </a:xfrm>
            <a:prstGeom prst="line">
              <a:avLst/>
            </a:prstGeom>
            <a:noFill/>
            <a:ln w="12700" cap="flat" cmpd="sng" algn="ctr">
              <a:solidFill>
                <a:srgbClr val="001965"/>
              </a:solidFill>
              <a:prstDash val="solid"/>
              <a:miter lim="800000"/>
            </a:ln>
            <a:effectLst/>
          </p:spPr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A140A28-E760-EF2A-1672-8C411A0E0DF8}"/>
                </a:ext>
              </a:extLst>
            </p:cNvPr>
            <p:cNvSpPr txBox="1"/>
            <p:nvPr/>
          </p:nvSpPr>
          <p:spPr>
            <a:xfrm>
              <a:off x="6114346" y="1768777"/>
              <a:ext cx="1094436" cy="20589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Randomisation (1:1)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BD202029-65D1-E56E-28FF-41FFAF47C09B}"/>
                </a:ext>
              </a:extLst>
            </p:cNvPr>
            <p:cNvCxnSpPr>
              <a:cxnSpLocks/>
            </p:cNvCxnSpPr>
            <p:nvPr/>
          </p:nvCxnSpPr>
          <p:spPr>
            <a:xfrm>
              <a:off x="6661209" y="1974667"/>
              <a:ext cx="710" cy="211003"/>
            </a:xfrm>
            <a:prstGeom prst="straightConnector1">
              <a:avLst/>
            </a:prstGeom>
            <a:noFill/>
            <a:ln w="12700" cap="flat" cmpd="sng" algn="ctr">
              <a:solidFill>
                <a:srgbClr val="001965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4281E7B-6485-3868-EB56-114E5435E82E}"/>
                </a:ext>
              </a:extLst>
            </p:cNvPr>
            <p:cNvCxnSpPr>
              <a:cxnSpLocks/>
            </p:cNvCxnSpPr>
            <p:nvPr/>
          </p:nvCxnSpPr>
          <p:spPr>
            <a:xfrm>
              <a:off x="10477523" y="2738900"/>
              <a:ext cx="0" cy="137132"/>
            </a:xfrm>
            <a:prstGeom prst="line">
              <a:avLst/>
            </a:prstGeom>
            <a:noFill/>
            <a:ln w="12700" cap="flat" cmpd="sng" algn="ctr">
              <a:solidFill>
                <a:srgbClr val="001965"/>
              </a:solidFill>
              <a:prstDash val="solid"/>
              <a:miter lim="800000"/>
            </a:ln>
            <a:effectLst/>
          </p:spPr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CA40341-6A82-0501-5536-5FA0531DEE78}"/>
                </a:ext>
              </a:extLst>
            </p:cNvPr>
            <p:cNvCxnSpPr>
              <a:cxnSpLocks/>
            </p:cNvCxnSpPr>
            <p:nvPr/>
          </p:nvCxnSpPr>
          <p:spPr>
            <a:xfrm>
              <a:off x="6659164" y="2738900"/>
              <a:ext cx="0" cy="137132"/>
            </a:xfrm>
            <a:prstGeom prst="line">
              <a:avLst/>
            </a:prstGeom>
            <a:noFill/>
            <a:ln w="12700" cap="flat" cmpd="sng" algn="ctr">
              <a:solidFill>
                <a:srgbClr val="001965"/>
              </a:solidFill>
              <a:prstDash val="solid"/>
              <a:miter lim="800000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CF7187A-1BE3-459D-1F29-F3E972571A92}"/>
                </a:ext>
              </a:extLst>
            </p:cNvPr>
            <p:cNvCxnSpPr>
              <a:cxnSpLocks/>
            </p:cNvCxnSpPr>
            <p:nvPr/>
          </p:nvCxnSpPr>
          <p:spPr>
            <a:xfrm>
              <a:off x="6180183" y="2738900"/>
              <a:ext cx="0" cy="137132"/>
            </a:xfrm>
            <a:prstGeom prst="line">
              <a:avLst/>
            </a:prstGeom>
            <a:noFill/>
            <a:ln w="12700" cap="flat" cmpd="sng" algn="ctr">
              <a:solidFill>
                <a:srgbClr val="001965"/>
              </a:solidFill>
              <a:prstDash val="solid"/>
              <a:miter lim="800000"/>
            </a:ln>
            <a:effectLst/>
          </p:spPr>
        </p:cxnSp>
        <p:sp>
          <p:nvSpPr>
            <p:cNvPr id="26" name="Text Box 46">
              <a:extLst>
                <a:ext uri="{FF2B5EF4-FFF2-40B4-BE49-F238E27FC236}">
                  <a16:creationId xmlns:a16="http://schemas.microsoft.com/office/drawing/2014/main" id="{102FB494-6F9F-2062-5539-12061AEAD3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84030" y="2908963"/>
              <a:ext cx="545396" cy="36933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Screening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(2 weeks)</a:t>
              </a:r>
            </a:p>
          </p:txBody>
        </p:sp>
        <p:sp>
          <p:nvSpPr>
            <p:cNvPr id="27" name="Text Box 46">
              <a:extLst>
                <a:ext uri="{FF2B5EF4-FFF2-40B4-BE49-F238E27FC236}">
                  <a16:creationId xmlns:a16="http://schemas.microsoft.com/office/drawing/2014/main" id="{4970909B-0605-8E78-24F1-EB28B8F7B8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20336" y="2882207"/>
              <a:ext cx="760396" cy="36933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Optional 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pre-screening</a:t>
              </a:r>
            </a:p>
          </p:txBody>
        </p:sp>
        <p:sp>
          <p:nvSpPr>
            <p:cNvPr id="28" name="Right Brace 27">
              <a:extLst>
                <a:ext uri="{FF2B5EF4-FFF2-40B4-BE49-F238E27FC236}">
                  <a16:creationId xmlns:a16="http://schemas.microsoft.com/office/drawing/2014/main" id="{0D42CE90-45C5-1B9B-0323-1AF58638021D}"/>
                </a:ext>
              </a:extLst>
            </p:cNvPr>
            <p:cNvSpPr/>
            <p:nvPr/>
          </p:nvSpPr>
          <p:spPr>
            <a:xfrm rot="5400000">
              <a:off x="8878557" y="1108519"/>
              <a:ext cx="96288" cy="4535072"/>
            </a:xfrm>
            <a:prstGeom prst="rightBrace">
              <a:avLst>
                <a:gd name="adj1" fmla="val 64461"/>
                <a:gd name="adj2" fmla="val 49819"/>
              </a:avLst>
            </a:prstGeom>
            <a:noFill/>
            <a:ln w="12700" cap="flat" cmpd="sng" algn="ctr">
              <a:solidFill>
                <a:srgbClr val="00196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is For Office"/>
                <a:ea typeface="Apis For Office" panose="020B0504010101010104" pitchFamily="34" charset="0"/>
                <a:cs typeface="Apis For Office" panose="020B0504010101010104" pitchFamily="34" charset="0"/>
              </a:endParaRPr>
            </a:p>
          </p:txBody>
        </p:sp>
        <p:sp>
          <p:nvSpPr>
            <p:cNvPr id="29" name="Text Box 46">
              <a:extLst>
                <a:ext uri="{FF2B5EF4-FFF2-40B4-BE49-F238E27FC236}">
                  <a16:creationId xmlns:a16="http://schemas.microsoft.com/office/drawing/2014/main" id="{E8AAF907-1E78-1D19-F8EF-E9096E9540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84963" y="2908963"/>
              <a:ext cx="575763" cy="36933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Treatment</a:t>
              </a:r>
            </a:p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period</a:t>
              </a:r>
            </a:p>
          </p:txBody>
        </p:sp>
        <p:sp>
          <p:nvSpPr>
            <p:cNvPr id="30" name="Text Box 46">
              <a:extLst>
                <a:ext uri="{FF2B5EF4-FFF2-40B4-BE49-F238E27FC236}">
                  <a16:creationId xmlns:a16="http://schemas.microsoft.com/office/drawing/2014/main" id="{1606B787-36F7-AE06-F0F2-563F1FD52F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99703" y="3463150"/>
              <a:ext cx="4053995" cy="369332"/>
            </a:xfrm>
            <a:prstGeom prst="rect">
              <a:avLst/>
            </a:prstGeom>
            <a:noFill/>
            <a:ln w="38100" algn="ctr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0">
              <a:sp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Observation period, event-driven until the pre-specified </a:t>
              </a:r>
              <a:b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</a:br>
              <a:r>
                <a:rPr kumimoji="0" lang="en-GB" sz="1200" b="0" i="0" u="none" strike="noStrike" kern="0" cap="none" spc="0" normalizeH="0" baseline="0" noProof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Apis For Office" panose="020B0504010101010104" pitchFamily="34" charset="0"/>
                  <a:cs typeface="Apis For Office" panose="020B0504010101010104" pitchFamily="34" charset="0"/>
                </a:rPr>
                <a:t>number of first MACE (1,044) has been accrued</a:t>
              </a:r>
            </a:p>
          </p:txBody>
        </p: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3088136-500E-FAB2-8161-538318CD8681}"/>
              </a:ext>
            </a:extLst>
          </p:cNvPr>
          <p:cNvCxnSpPr/>
          <p:nvPr/>
        </p:nvCxnSpPr>
        <p:spPr>
          <a:xfrm flipH="1">
            <a:off x="3041095" y="2643071"/>
            <a:ext cx="2364044" cy="0"/>
          </a:xfrm>
          <a:prstGeom prst="line">
            <a:avLst/>
          </a:prstGeom>
          <a:noFill/>
          <a:ln w="6350" cap="flat" cmpd="sng" algn="ctr">
            <a:solidFill>
              <a:srgbClr val="001965"/>
            </a:solidFill>
            <a:prstDash val="solid"/>
            <a:miter lim="800000"/>
          </a:ln>
          <a:effectLst/>
        </p:spPr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140A97-6213-E1CE-E485-4A4A174B83EF}"/>
              </a:ext>
            </a:extLst>
          </p:cNvPr>
          <p:cNvGrpSpPr/>
          <p:nvPr/>
        </p:nvGrpSpPr>
        <p:grpSpPr>
          <a:xfrm>
            <a:off x="641707" y="2078508"/>
            <a:ext cx="2570786" cy="1875308"/>
            <a:chOff x="516739" y="1690678"/>
            <a:chExt cx="2570786" cy="1875308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5AA74DC4-BDB4-3102-B784-72FEBD050C34}"/>
                </a:ext>
              </a:extLst>
            </p:cNvPr>
            <p:cNvSpPr/>
            <p:nvPr/>
          </p:nvSpPr>
          <p:spPr>
            <a:xfrm>
              <a:off x="516739" y="1690678"/>
              <a:ext cx="2570786" cy="1875308"/>
            </a:xfrm>
            <a:prstGeom prst="roundRect">
              <a:avLst>
                <a:gd name="adj" fmla="val 9183"/>
              </a:avLst>
            </a:prstGeom>
            <a:solidFill>
              <a:srgbClr val="AAD3D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is For Office"/>
                <a:ea typeface="+mn-ea"/>
                <a:cs typeface="+mn-cs"/>
              </a:endParaRPr>
            </a:p>
          </p:txBody>
        </p:sp>
        <p:sp>
          <p:nvSpPr>
            <p:cNvPr id="34" name="TextBox 2">
              <a:extLst>
                <a:ext uri="{FF2B5EF4-FFF2-40B4-BE49-F238E27FC236}">
                  <a16:creationId xmlns:a16="http://schemas.microsoft.com/office/drawing/2014/main" id="{085727DD-8213-AB44-DD15-16D49EA367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5539" y="1774270"/>
              <a:ext cx="2295123" cy="169955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 anchor="t" anchorCtr="0">
              <a:no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81075" rtl="0" eaLnBrk="0" fontAlgn="auto" latinLnBrk="0" hangingPunct="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1965"/>
                </a:buClr>
                <a:buSzPct val="100000"/>
                <a:buFontTx/>
                <a:buNone/>
                <a:tabLst/>
                <a:defRPr/>
              </a:pPr>
              <a:r>
                <a:rPr kumimoji="0" lang="en-GB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Arial" pitchFamily="34" charset="0"/>
                </a:rPr>
                <a:t>6,376 participants </a:t>
              </a:r>
            </a:p>
            <a:p>
              <a:pPr marL="0" marR="0" lvl="0" indent="0" algn="l" defTabSz="981075" rtl="0" eaLnBrk="0" fontAlgn="auto" latinLnBrk="0" hangingPunct="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1965"/>
                </a:buClr>
                <a:buSzPct val="100000"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Arial" pitchFamily="34" charset="0"/>
                </a:rPr>
                <a:t>Serum hsCRP ≥2 mg/L</a:t>
              </a:r>
            </a:p>
            <a:p>
              <a:pPr marL="0" marR="0" lvl="0" indent="0" algn="l" defTabSz="981075" rtl="0" eaLnBrk="0" fontAlgn="auto" latinLnBrk="0" hangingPunct="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1965"/>
                </a:buClr>
                <a:buSzPct val="100000"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Arial" pitchFamily="34" charset="0"/>
                </a:rPr>
                <a:t>Established ASCVD*</a:t>
              </a:r>
            </a:p>
            <a:p>
              <a:pPr marL="0" marR="0" lvl="0" indent="0" algn="l" defTabSz="981075" rtl="0" eaLnBrk="0" fontAlgn="auto" latinLnBrk="0" hangingPunct="0">
                <a:lnSpc>
                  <a:spcPct val="110000"/>
                </a:lnSpc>
                <a:spcBef>
                  <a:spcPts val="300"/>
                </a:spcBef>
                <a:spcAft>
                  <a:spcPts val="300"/>
                </a:spcAft>
                <a:buClr>
                  <a:srgbClr val="001965"/>
                </a:buClr>
                <a:buSzPct val="100000"/>
                <a:buFontTx/>
                <a:buNone/>
                <a:tabLst/>
                <a:defRPr/>
              </a:pP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Arial" pitchFamily="34" charset="0"/>
                </a:rPr>
                <a:t>CKD defined as either eGFR</a:t>
              </a:r>
              <a:b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Arial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Arial" pitchFamily="34" charset="0"/>
                </a:rPr>
                <a:t>≥15 to &lt;60 mL/min/1.73 m</a:t>
              </a:r>
              <a:r>
                <a:rPr kumimoji="0" lang="en-GB" sz="1200" b="0" i="0" u="none" strike="noStrike" kern="0" cap="none" spc="0" normalizeH="0" baseline="30000" noProof="0" dirty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Arial" pitchFamily="34" charset="0"/>
                </a:rPr>
                <a:t>2</a:t>
              </a:r>
              <a:br>
                <a:rPr kumimoji="0" lang="en-GB" sz="1200" b="0" i="0" u="none" strike="noStrike" kern="0" cap="none" spc="0" normalizeH="0" baseline="30000" noProof="0" dirty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Arial" pitchFamily="34" charset="0"/>
                </a:rPr>
              </a:b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Arial" pitchFamily="34" charset="0"/>
                </a:rPr>
                <a:t>or eGFR ≥60 mL/min/1.73 m</a:t>
              </a:r>
              <a:r>
                <a:rPr kumimoji="0" lang="en-GB" sz="1200" b="0" i="0" u="none" strike="noStrike" kern="0" cap="none" spc="0" normalizeH="0" baseline="30000" noProof="0" dirty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Arial" pitchFamily="34" charset="0"/>
                </a:rPr>
                <a:t>2 </a:t>
              </a:r>
              <a:r>
                <a:rPr kumimoji="0" lang="en-GB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1965"/>
                  </a:solidFill>
                  <a:effectLst/>
                  <a:uLnTx/>
                  <a:uFillTx/>
                  <a:latin typeface="Apis For Office"/>
                  <a:ea typeface="+mn-ea"/>
                  <a:cs typeface="Arial" pitchFamily="34" charset="0"/>
                </a:rPr>
                <a:t>with UACR ≥200 mg/g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95603F07-B59B-1879-E88F-84E4A873990C}"/>
              </a:ext>
            </a:extLst>
          </p:cNvPr>
          <p:cNvSpPr txBox="1"/>
          <p:nvPr/>
        </p:nvSpPr>
        <p:spPr>
          <a:xfrm>
            <a:off x="4315088" y="319820"/>
            <a:ext cx="31540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JAMA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Cardiol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2026;11:89–97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BB07711-BAC9-27A1-67A5-187CAA1378F9}"/>
              </a:ext>
            </a:extLst>
          </p:cNvPr>
          <p:cNvSpPr txBox="1"/>
          <p:nvPr/>
        </p:nvSpPr>
        <p:spPr>
          <a:xfrm>
            <a:off x="481387" y="242302"/>
            <a:ext cx="3741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ZEUS : Conduct and Design I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4580004-D37A-5106-0AED-10FB6FE8412A}"/>
              </a:ext>
            </a:extLst>
          </p:cNvPr>
          <p:cNvSpPr txBox="1"/>
          <p:nvPr/>
        </p:nvSpPr>
        <p:spPr>
          <a:xfrm>
            <a:off x="4526445" y="6321680"/>
            <a:ext cx="723294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* sustained reduction in eGFR of at least 40% from baseline, death from kidney failure or cardiovascular causes, or kidney failure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B6E6EF9-FD43-616F-1CCE-B4A99DE2D7DF}"/>
              </a:ext>
            </a:extLst>
          </p:cNvPr>
          <p:cNvSpPr txBox="1"/>
          <p:nvPr/>
        </p:nvSpPr>
        <p:spPr>
          <a:xfrm>
            <a:off x="447597" y="802583"/>
            <a:ext cx="115341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The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Ziltivekimab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Cardiovascular Outcomes Study (ZEUS) was designed as a global, randomized, double-blind, placebo-controlled trial to evaluate whether IL-6 inhibition would reduce rates of cardiovascular events among high-risk individuals with ASCVD, CKD, and evidence of cardiovascular inflammation defined as hsCRP </a:t>
            </a:r>
            <a:r>
              <a:rPr lang="en-US" b="1" u="sng" dirty="0">
                <a:solidFill>
                  <a:prstClr val="black"/>
                </a:solidFill>
                <a:latin typeface="Calibri" panose="020F0502020204030204"/>
              </a:rPr>
              <a:t>&gt;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2 mg/L. </a:t>
            </a:r>
          </a:p>
        </p:txBody>
      </p:sp>
      <p:sp>
        <p:nvSpPr>
          <p:cNvPr id="39" name="Star: 5 Points 38">
            <a:extLst>
              <a:ext uri="{FF2B5EF4-FFF2-40B4-BE49-F238E27FC236}">
                <a16:creationId xmlns:a16="http://schemas.microsoft.com/office/drawing/2014/main" id="{ADAD813C-3CDC-2F60-4724-E5D01EDAD9E9}"/>
              </a:ext>
            </a:extLst>
          </p:cNvPr>
          <p:cNvSpPr/>
          <p:nvPr/>
        </p:nvSpPr>
        <p:spPr>
          <a:xfrm>
            <a:off x="5257798" y="4524700"/>
            <a:ext cx="251485" cy="241773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Star: 5 Points 40">
            <a:extLst>
              <a:ext uri="{FF2B5EF4-FFF2-40B4-BE49-F238E27FC236}">
                <a16:creationId xmlns:a16="http://schemas.microsoft.com/office/drawing/2014/main" id="{96272510-7FD9-6003-6206-8C7E2FD1A83C}"/>
              </a:ext>
            </a:extLst>
          </p:cNvPr>
          <p:cNvSpPr/>
          <p:nvPr/>
        </p:nvSpPr>
        <p:spPr>
          <a:xfrm>
            <a:off x="9840348" y="4532913"/>
            <a:ext cx="251485" cy="241773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361ED50-4004-8DFD-4214-4F32EB0D4CA7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3299724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56653C-D686-6D52-B51E-4EDB8052D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1544527"/>
            <a:ext cx="5029200" cy="40338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85DEB2-9F2F-519D-13E4-5855AD995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661" y="2711674"/>
            <a:ext cx="6600614" cy="350910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E4E933-1142-A37A-CA88-D43FF72B04E2}"/>
              </a:ext>
            </a:extLst>
          </p:cNvPr>
          <p:cNvSpPr txBox="1"/>
          <p:nvPr/>
        </p:nvSpPr>
        <p:spPr>
          <a:xfrm>
            <a:off x="759770" y="149774"/>
            <a:ext cx="5445337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ZEUS : Conduct and Design II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6,376 participants at 757 sites in 38 countries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Median on-treatment period 33 months (IQR 27 – 42, max 55)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prstClr val="black"/>
                </a:solidFill>
                <a:latin typeface="Calibri" panose="020F0502020204030204"/>
              </a:rPr>
              <a:t>Adherence to trial regimen averaged 85.6% over time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1.3% lost to follow-up, vital status known for 99.1%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20DC84-8851-DA9C-B811-AC19FC550E26}"/>
              </a:ext>
            </a:extLst>
          </p:cNvPr>
          <p:cNvSpPr txBox="1"/>
          <p:nvPr/>
        </p:nvSpPr>
        <p:spPr>
          <a:xfrm>
            <a:off x="8311854" y="1026966"/>
            <a:ext cx="2273892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/>
              <a:t>ASCVD, CKD, hsCRP </a:t>
            </a:r>
            <a:r>
              <a:rPr lang="en-US" sz="1400" b="1" u="sng" dirty="0"/>
              <a:t>&gt;</a:t>
            </a:r>
            <a:r>
              <a:rPr lang="en-US" sz="1400" b="1" dirty="0"/>
              <a:t>2 mg/L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55E7D4-1BA1-52E6-562B-04D2FD7DEFD4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840897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9F5634-C529-8462-2257-2C6D733E6A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871209"/>
              </p:ext>
            </p:extLst>
          </p:nvPr>
        </p:nvGraphicFramePr>
        <p:xfrm>
          <a:off x="511086" y="1146377"/>
          <a:ext cx="7605226" cy="5410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8489">
                  <a:extLst>
                    <a:ext uri="{9D8B030D-6E8A-4147-A177-3AD203B41FA5}">
                      <a16:colId xmlns:a16="http://schemas.microsoft.com/office/drawing/2014/main" val="1470763043"/>
                    </a:ext>
                  </a:extLst>
                </a:gridCol>
                <a:gridCol w="2152481">
                  <a:extLst>
                    <a:ext uri="{9D8B030D-6E8A-4147-A177-3AD203B41FA5}">
                      <a16:colId xmlns:a16="http://schemas.microsoft.com/office/drawing/2014/main" val="832736630"/>
                    </a:ext>
                  </a:extLst>
                </a:gridCol>
                <a:gridCol w="2244256">
                  <a:extLst>
                    <a:ext uri="{9D8B030D-6E8A-4147-A177-3AD203B41FA5}">
                      <a16:colId xmlns:a16="http://schemas.microsoft.com/office/drawing/2014/main" val="1641420827"/>
                    </a:ext>
                  </a:extLst>
                </a:gridCol>
              </a:tblGrid>
              <a:tr h="795222">
                <a:tc>
                  <a:txBody>
                    <a:bodyPr/>
                    <a:lstStyle/>
                    <a:p>
                      <a:r>
                        <a:rPr lang="en-US" sz="2000"/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 err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Ziltivekimab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b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</a:b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(N = 3184)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Placebo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b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</a:b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(N = 3192)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38226938"/>
                  </a:ext>
                </a:extLst>
              </a:tr>
              <a:tr h="419543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Age (years)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69.4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69.4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30627492"/>
                  </a:ext>
                </a:extLst>
              </a:tr>
              <a:tr h="419543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Female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sex, (%)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27.9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27.1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187339612"/>
                  </a:ext>
                </a:extLst>
              </a:tr>
              <a:tr h="419543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Body mass index (kg/m²)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30.3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30.2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50354820"/>
                  </a:ext>
                </a:extLst>
              </a:tr>
              <a:tr h="419543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Current smoker, (%)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13.9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13.2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98079057"/>
                  </a:ext>
                </a:extLst>
              </a:tr>
              <a:tr h="419543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Diabetes, (%)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66.5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65.1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26086719"/>
                  </a:ext>
                </a:extLst>
              </a:tr>
              <a:tr h="419543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Hypertension, (%)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92.3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92.1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31734578"/>
                  </a:ext>
                </a:extLst>
              </a:tr>
              <a:tr h="419543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Heart failure, (%)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42.8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41.5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60793965"/>
                  </a:ext>
                </a:extLst>
              </a:tr>
              <a:tr h="419543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da-DK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eGFR (mL/min/1.73 m²)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44.5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44.5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82292986"/>
                  </a:ext>
                </a:extLst>
              </a:tr>
              <a:tr h="419543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hs-CRP (mg/L), median (IQR)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4.5 (2.8–8.5)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4.5 (2.7–8.5)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50590073"/>
                  </a:ext>
                </a:extLst>
              </a:tr>
              <a:tr h="419543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it-IT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IL-6 (pg/mL), median (IQR)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4.9 (3.2–7.7)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4.8 (3.2–7.7)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64946048"/>
                  </a:ext>
                </a:extLst>
              </a:tr>
              <a:tr h="419543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LDL-C (mg/dL), median (IQR)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72 (54–96)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71 (54–94)</a:t>
                      </a:r>
                      <a:r>
                        <a:rPr lang="en-GB" sz="2000" b="1">
                          <a:solidFill>
                            <a:srgbClr val="000000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7071484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9C719EA-DA1A-0AF9-6514-396A110343B2}"/>
              </a:ext>
            </a:extLst>
          </p:cNvPr>
          <p:cNvSpPr txBox="1"/>
          <p:nvPr/>
        </p:nvSpPr>
        <p:spPr>
          <a:xfrm>
            <a:off x="511086" y="228600"/>
            <a:ext cx="70721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ZEUS : Baseline Characteristics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Participants With Prevalent ASCVD, CKD, and hsCRP </a:t>
            </a:r>
            <a:r>
              <a:rPr kumimoji="0" lang="en-US" sz="20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 mg/L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88BB38-3F16-05F2-5A04-A9F3597F7F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109273"/>
              </p:ext>
            </p:extLst>
          </p:nvPr>
        </p:nvGraphicFramePr>
        <p:xfrm>
          <a:off x="8497537" y="1170653"/>
          <a:ext cx="3389664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8312">
                  <a:extLst>
                    <a:ext uri="{9D8B030D-6E8A-4147-A177-3AD203B41FA5}">
                      <a16:colId xmlns:a16="http://schemas.microsoft.com/office/drawing/2014/main" val="1557061771"/>
                    </a:ext>
                  </a:extLst>
                </a:gridCol>
                <a:gridCol w="861352">
                  <a:extLst>
                    <a:ext uri="{9D8B030D-6E8A-4147-A177-3AD203B41FA5}">
                      <a16:colId xmlns:a16="http://schemas.microsoft.com/office/drawing/2014/main" val="271075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Concomitant Medications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18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Lipid Lowering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92.6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442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err="1"/>
                        <a:t>RAAi</a:t>
                      </a:r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76.4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645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SGLT2i  (beginning)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37.1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56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              (completion)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52.1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927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GLP1rA (beginning)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11.4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34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/>
                        <a:t>               (completion)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18.6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8151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D796F2C-FC8E-A7EB-9F6B-FA15FE038402}"/>
              </a:ext>
            </a:extLst>
          </p:cNvPr>
          <p:cNvSpPr txBox="1"/>
          <p:nvPr/>
        </p:nvSpPr>
        <p:spPr>
          <a:xfrm>
            <a:off x="559676" y="6511159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789855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7A3EA16-BF83-93B2-E4E5-B69F93BFC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4325655"/>
              </p:ext>
            </p:extLst>
          </p:nvPr>
        </p:nvGraphicFramePr>
        <p:xfrm>
          <a:off x="1066800" y="2213205"/>
          <a:ext cx="5029200" cy="3306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6544A5E-8755-7DD8-D96A-7AA265F9FADE}"/>
              </a:ext>
            </a:extLst>
          </p:cNvPr>
          <p:cNvSpPr txBox="1"/>
          <p:nvPr/>
        </p:nvSpPr>
        <p:spPr>
          <a:xfrm rot="16200000">
            <a:off x="-390165" y="3428323"/>
            <a:ext cx="203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Incidence 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(100 person years)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50BEAA-D5DA-F195-6C02-6E40EA45E284}"/>
              </a:ext>
            </a:extLst>
          </p:cNvPr>
          <p:cNvSpPr txBox="1"/>
          <p:nvPr/>
        </p:nvSpPr>
        <p:spPr>
          <a:xfrm>
            <a:off x="1730240" y="5508728"/>
            <a:ext cx="1622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&lt;3.3  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3.3-6.8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 6.8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(mg/L)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8CAC01-DBDF-785F-CF40-2115FC036BAD}"/>
              </a:ext>
            </a:extLst>
          </p:cNvPr>
          <p:cNvSpPr txBox="1"/>
          <p:nvPr/>
        </p:nvSpPr>
        <p:spPr>
          <a:xfrm>
            <a:off x="4038600" y="5508728"/>
            <a:ext cx="1622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&lt;3.7  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3.7-6.4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 6.4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(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pg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/mL)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E44B6B-63F1-569A-5DA0-6B32547723C9}"/>
              </a:ext>
            </a:extLst>
          </p:cNvPr>
          <p:cNvSpPr txBox="1"/>
          <p:nvPr/>
        </p:nvSpPr>
        <p:spPr>
          <a:xfrm>
            <a:off x="2286000" y="1786392"/>
            <a:ext cx="2838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MI, Stroke, CV Death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56F579-F795-8AC8-3BF3-0C8BDE45C9C2}"/>
              </a:ext>
            </a:extLst>
          </p:cNvPr>
          <p:cNvSpPr txBox="1"/>
          <p:nvPr/>
        </p:nvSpPr>
        <p:spPr>
          <a:xfrm>
            <a:off x="7696200" y="1786392"/>
            <a:ext cx="2648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All-Cause Mortality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FA333F0-1A74-AF55-53ED-7D8AC5FB63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6305353"/>
              </p:ext>
            </p:extLst>
          </p:nvPr>
        </p:nvGraphicFramePr>
        <p:xfrm>
          <a:off x="6858000" y="2213205"/>
          <a:ext cx="5029200" cy="3306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5F7609F-C196-BEF4-960B-6AFD1D553896}"/>
              </a:ext>
            </a:extLst>
          </p:cNvPr>
          <p:cNvSpPr txBox="1"/>
          <p:nvPr/>
        </p:nvSpPr>
        <p:spPr>
          <a:xfrm>
            <a:off x="7475430" y="5508728"/>
            <a:ext cx="1622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&lt;3.3  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3.3-6.8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 6.8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(mg/L)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C71590-8FD2-52A1-A4CA-FE8F4B275701}"/>
              </a:ext>
            </a:extLst>
          </p:cNvPr>
          <p:cNvSpPr txBox="1"/>
          <p:nvPr/>
        </p:nvSpPr>
        <p:spPr>
          <a:xfrm>
            <a:off x="9783790" y="5508728"/>
            <a:ext cx="1622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&lt;3.7  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3.7-6.4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 6.4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(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pg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/mL)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2CF065-A3F1-C8AA-E640-8D673AE80F91}"/>
              </a:ext>
            </a:extLst>
          </p:cNvPr>
          <p:cNvSpPr txBox="1"/>
          <p:nvPr/>
        </p:nvSpPr>
        <p:spPr>
          <a:xfrm rot="16200000">
            <a:off x="5364303" y="3427288"/>
            <a:ext cx="20362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Incidence Rate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(100 person years)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5427C8-203F-1935-B12A-3B1F8975E44B}"/>
              </a:ext>
            </a:extLst>
          </p:cNvPr>
          <p:cNvSpPr txBox="1"/>
          <p:nvPr/>
        </p:nvSpPr>
        <p:spPr>
          <a:xfrm>
            <a:off x="614727" y="275898"/>
            <a:ext cx="109067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ZEUS : Results 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Increasing Tertiles of Both hsCRP and IL-6 Associate with Increasingly High Risks of Major Adverse Cardiovascular Events and Death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FB82FA-DD71-D576-1320-06E6343E31CB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2233172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9F5B045-50ED-0E2A-E879-F09F3A8C87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0508"/>
          <a:stretch>
            <a:fillRect/>
          </a:stretch>
        </p:blipFill>
        <p:spPr>
          <a:xfrm>
            <a:off x="685800" y="1591539"/>
            <a:ext cx="10711358" cy="41148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7E16F4-966F-7943-5AF6-402946E3C5F6}"/>
              </a:ext>
            </a:extLst>
          </p:cNvPr>
          <p:cNvSpPr txBox="1"/>
          <p:nvPr/>
        </p:nvSpPr>
        <p:spPr>
          <a:xfrm>
            <a:off x="751890" y="228600"/>
            <a:ext cx="87049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ZEUS : Results II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Placebo-Adjusted Effects of 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Ziltivekimab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Inflammatory and Other Biomarkers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9B2FEA-F2CF-EF7F-5B82-D746A857B22F}"/>
              </a:ext>
            </a:extLst>
          </p:cNvPr>
          <p:cNvSpPr txBox="1"/>
          <p:nvPr/>
        </p:nvSpPr>
        <p:spPr>
          <a:xfrm>
            <a:off x="2926074" y="5080887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-76%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B80260-A50B-C949-9F66-846C96EA7AC3}"/>
              </a:ext>
            </a:extLst>
          </p:cNvPr>
          <p:cNvSpPr txBox="1"/>
          <p:nvPr/>
        </p:nvSpPr>
        <p:spPr>
          <a:xfrm>
            <a:off x="2005054" y="5455920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-64%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7CE757-1BB1-0661-8587-CC30E02FEA58}"/>
              </a:ext>
            </a:extLst>
          </p:cNvPr>
          <p:cNvSpPr txBox="1"/>
          <p:nvPr/>
        </p:nvSpPr>
        <p:spPr>
          <a:xfrm>
            <a:off x="3896140" y="4215103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-48%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007617-DE55-BED0-02AE-481CB4760B7B}"/>
              </a:ext>
            </a:extLst>
          </p:cNvPr>
          <p:cNvSpPr txBox="1"/>
          <p:nvPr/>
        </p:nvSpPr>
        <p:spPr>
          <a:xfrm>
            <a:off x="4882100" y="3697357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-33%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4F7821-312E-1705-47C4-D954B387763D}"/>
              </a:ext>
            </a:extLst>
          </p:cNvPr>
          <p:cNvSpPr txBox="1"/>
          <p:nvPr/>
        </p:nvSpPr>
        <p:spPr>
          <a:xfrm>
            <a:off x="5820354" y="3673503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-29%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1DCFC8-15FA-5449-D942-9ED50D7D4A78}"/>
              </a:ext>
            </a:extLst>
          </p:cNvPr>
          <p:cNvSpPr txBox="1"/>
          <p:nvPr/>
        </p:nvSpPr>
        <p:spPr>
          <a:xfrm>
            <a:off x="2107860" y="6003230"/>
            <a:ext cx="42051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Placebo adjusted percent change from baseline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83D9F2-EC26-8FFB-CEE6-4D8077EF92FC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3829492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70AE5-FA3A-8743-BDC8-0D1814BCF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57A424-BBEA-1B5C-4409-4D1EBEA02A91}"/>
              </a:ext>
            </a:extLst>
          </p:cNvPr>
          <p:cNvSpPr txBox="1"/>
          <p:nvPr/>
        </p:nvSpPr>
        <p:spPr>
          <a:xfrm>
            <a:off x="1680564" y="1773800"/>
            <a:ext cx="3653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Median Percent Change in hsCRP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62DE5D-DFCC-2E72-1FE6-FA0BB3F239DC}"/>
              </a:ext>
            </a:extLst>
          </p:cNvPr>
          <p:cNvSpPr txBox="1"/>
          <p:nvPr/>
        </p:nvSpPr>
        <p:spPr>
          <a:xfrm>
            <a:off x="7318645" y="1773800"/>
            <a:ext cx="38065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Median Percent Change in free IL-6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FD74B5-7FED-E10C-5D2B-0708D6916A08}"/>
              </a:ext>
            </a:extLst>
          </p:cNvPr>
          <p:cNvSpPr txBox="1"/>
          <p:nvPr/>
        </p:nvSpPr>
        <p:spPr>
          <a:xfrm>
            <a:off x="665181" y="372886"/>
            <a:ext cx="106177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ZEUS : Results III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Evidence of Target Engagement  - Long-term effects of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z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iltivekimab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on hsCRP and free IL-6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C7B8C9-890D-D832-EFEA-D1DF17FC94BA}"/>
              </a:ext>
            </a:extLst>
          </p:cNvPr>
          <p:cNvSpPr txBox="1"/>
          <p:nvPr/>
        </p:nvSpPr>
        <p:spPr>
          <a:xfrm>
            <a:off x="1518698" y="5685183"/>
            <a:ext cx="4378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64% Placebo-Adjusted Change in hsCRP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175CE8-D47F-A840-AF71-8CC3F7EE1E6D}"/>
              </a:ext>
            </a:extLst>
          </p:cNvPr>
          <p:cNvSpPr txBox="1"/>
          <p:nvPr/>
        </p:nvSpPr>
        <p:spPr>
          <a:xfrm>
            <a:off x="7070035" y="5686508"/>
            <a:ext cx="4671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76% Placebo-Adjusted Change in free IL-6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6245C9-E3B9-A660-61E5-504E7376AE9C}"/>
              </a:ext>
            </a:extLst>
          </p:cNvPr>
          <p:cNvGrpSpPr/>
          <p:nvPr/>
        </p:nvGrpSpPr>
        <p:grpSpPr>
          <a:xfrm>
            <a:off x="542451" y="2051731"/>
            <a:ext cx="5360620" cy="3265928"/>
            <a:chOff x="2613493" y="1954197"/>
            <a:chExt cx="6807360" cy="3265928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4FE797F-14A1-9A27-1C11-CB25499EFEB7}"/>
                </a:ext>
              </a:extLst>
            </p:cNvPr>
            <p:cNvCxnSpPr>
              <a:cxnSpLocks/>
            </p:cNvCxnSpPr>
            <p:nvPr/>
          </p:nvCxnSpPr>
          <p:spPr>
            <a:xfrm>
              <a:off x="3245479" y="2793206"/>
              <a:ext cx="7143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11D95A4-97B1-115F-4DDC-344A3CFBD4B2}"/>
                </a:ext>
              </a:extLst>
            </p:cNvPr>
            <p:cNvCxnSpPr>
              <a:cxnSpLocks/>
            </p:cNvCxnSpPr>
            <p:nvPr/>
          </p:nvCxnSpPr>
          <p:spPr>
            <a:xfrm>
              <a:off x="3316916" y="2405063"/>
              <a:ext cx="0" cy="23591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AABE2E8B-9944-84C6-3E0B-A638BE2A9EA9}"/>
                </a:ext>
              </a:extLst>
            </p:cNvPr>
            <p:cNvSpPr/>
            <p:nvPr/>
          </p:nvSpPr>
          <p:spPr>
            <a:xfrm>
              <a:off x="3282032" y="2729682"/>
              <a:ext cx="68045" cy="108000"/>
            </a:xfrm>
            <a:prstGeom prst="triangle">
              <a:avLst/>
            </a:prstGeom>
            <a:solidFill>
              <a:srgbClr val="939AA7"/>
            </a:solidFill>
            <a:ln>
              <a:solidFill>
                <a:srgbClr val="939A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B267BEB-F6EC-B4BA-EBE6-BAE93B313444}"/>
                </a:ext>
              </a:extLst>
            </p:cNvPr>
            <p:cNvSpPr/>
            <p:nvPr/>
          </p:nvSpPr>
          <p:spPr>
            <a:xfrm>
              <a:off x="3245746" y="2736676"/>
              <a:ext cx="137147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57A359C-3535-4403-328F-0C0A7A5AA1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7859" y="4672013"/>
              <a:ext cx="617299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F1BABB6-1AFB-5162-3200-6283FDFE0D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20188" y="4672013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FA68BB1-0EDE-5309-A118-6EE6A2D5E4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96288" y="4672013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D6FA3A2-9E97-5D10-BBC3-C3980147F63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67625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D8601B2-BF41-A9AE-9C37-32747473E26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43725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D043F292-F33B-52E5-920F-7EC0792547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15062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9CB6BA5-3F27-39D0-3B58-88E38D60C1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93543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28A2A02-5148-3E96-1FE2-2899990853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7262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C661A83-B4F1-5FCD-54E1-FB03172A39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40981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E5CD3E4-79D1-BFD8-E4A5-393C2AC70D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74269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295605D-2F33-F86B-15A0-15046CE97A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8525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81FCAF1-6C42-7B31-E254-5F087B226C4E}"/>
                </a:ext>
              </a:extLst>
            </p:cNvPr>
            <p:cNvCxnSpPr>
              <a:cxnSpLocks/>
            </p:cNvCxnSpPr>
            <p:nvPr/>
          </p:nvCxnSpPr>
          <p:spPr>
            <a:xfrm>
              <a:off x="3247859" y="4298157"/>
              <a:ext cx="7143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3A2AFC0-D0A5-EFF3-F1FA-9AF4945555AF}"/>
                </a:ext>
              </a:extLst>
            </p:cNvPr>
            <p:cNvCxnSpPr>
              <a:cxnSpLocks/>
            </p:cNvCxnSpPr>
            <p:nvPr/>
          </p:nvCxnSpPr>
          <p:spPr>
            <a:xfrm>
              <a:off x="3247859" y="3917157"/>
              <a:ext cx="7143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01AB408-747B-59BF-64DD-6D10188A177F}"/>
                </a:ext>
              </a:extLst>
            </p:cNvPr>
            <p:cNvCxnSpPr>
              <a:cxnSpLocks/>
            </p:cNvCxnSpPr>
            <p:nvPr/>
          </p:nvCxnSpPr>
          <p:spPr>
            <a:xfrm>
              <a:off x="3247859" y="3548063"/>
              <a:ext cx="7143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D211643-92F7-83B0-6F1C-1D84682852E3}"/>
                </a:ext>
              </a:extLst>
            </p:cNvPr>
            <p:cNvCxnSpPr>
              <a:cxnSpLocks/>
            </p:cNvCxnSpPr>
            <p:nvPr/>
          </p:nvCxnSpPr>
          <p:spPr>
            <a:xfrm>
              <a:off x="3247859" y="3167063"/>
              <a:ext cx="7143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2CB6599-684A-7810-DC0E-2DE0C6A4A60D}"/>
                </a:ext>
              </a:extLst>
            </p:cNvPr>
            <p:cNvCxnSpPr>
              <a:cxnSpLocks/>
            </p:cNvCxnSpPr>
            <p:nvPr/>
          </p:nvCxnSpPr>
          <p:spPr>
            <a:xfrm>
              <a:off x="3245479" y="2407444"/>
              <a:ext cx="7143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940B2A7-F883-9AEC-98A5-6ADB8824B14A}"/>
                </a:ext>
              </a:extLst>
            </p:cNvPr>
            <p:cNvSpPr txBox="1"/>
            <p:nvPr/>
          </p:nvSpPr>
          <p:spPr>
            <a:xfrm rot="16200000" flipH="1">
              <a:off x="1082318" y="3485372"/>
              <a:ext cx="3178579" cy="1162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% change from baseline in hsCRP</a:t>
              </a:r>
              <a:endParaRPr kumimoji="0" lang="en-GB" sz="11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974CA8A-F688-A383-2BAF-B218A013FF72}"/>
                </a:ext>
              </a:extLst>
            </p:cNvPr>
            <p:cNvSpPr txBox="1"/>
            <p:nvPr/>
          </p:nvSpPr>
          <p:spPr>
            <a:xfrm flipH="1">
              <a:off x="5832133" y="5031355"/>
              <a:ext cx="837900" cy="1887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Months</a:t>
              </a:r>
              <a:endParaRPr kumimoji="0" lang="en-GB" sz="11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0417BD7-AE55-15FF-0BB6-22F243D4DCED}"/>
                </a:ext>
              </a:extLst>
            </p:cNvPr>
            <p:cNvSpPr txBox="1"/>
            <p:nvPr/>
          </p:nvSpPr>
          <p:spPr>
            <a:xfrm flipH="1">
              <a:off x="8971340" y="4771411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48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8F746A3-89A8-B1EF-55C6-EA98EFB0470F}"/>
                </a:ext>
              </a:extLst>
            </p:cNvPr>
            <p:cNvSpPr txBox="1"/>
            <p:nvPr/>
          </p:nvSpPr>
          <p:spPr>
            <a:xfrm flipH="1">
              <a:off x="8247440" y="4768963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42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178E1D4-AE50-8369-CB22-6E2107F9FB41}"/>
                </a:ext>
              </a:extLst>
            </p:cNvPr>
            <p:cNvSpPr txBox="1"/>
            <p:nvPr/>
          </p:nvSpPr>
          <p:spPr>
            <a:xfrm flipH="1">
              <a:off x="7517945" y="4768963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36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94775FF-6C57-465E-8E7F-27B7F092F439}"/>
                </a:ext>
              </a:extLst>
            </p:cNvPr>
            <p:cNvSpPr txBox="1"/>
            <p:nvPr/>
          </p:nvSpPr>
          <p:spPr>
            <a:xfrm flipH="1">
              <a:off x="6795710" y="4765194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16B2ADA-1272-6F18-9A05-D09C997E68F5}"/>
                </a:ext>
              </a:extLst>
            </p:cNvPr>
            <p:cNvSpPr txBox="1"/>
            <p:nvPr/>
          </p:nvSpPr>
          <p:spPr>
            <a:xfrm flipH="1">
              <a:off x="6068595" y="4765194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24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592DB7F-D644-F795-2884-8B651EC62133}"/>
                </a:ext>
              </a:extLst>
            </p:cNvPr>
            <p:cNvSpPr txBox="1"/>
            <p:nvPr/>
          </p:nvSpPr>
          <p:spPr>
            <a:xfrm flipH="1">
              <a:off x="5347076" y="4764200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18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640E0D5-0C21-6273-761C-D7E8DF77BE64}"/>
                </a:ext>
              </a:extLst>
            </p:cNvPr>
            <p:cNvSpPr txBox="1"/>
            <p:nvPr/>
          </p:nvSpPr>
          <p:spPr>
            <a:xfrm flipH="1">
              <a:off x="4620795" y="4768736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12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1D1A836-C2B1-545B-90F0-4CA2B635AD1C}"/>
                </a:ext>
              </a:extLst>
            </p:cNvPr>
            <p:cNvSpPr txBox="1"/>
            <p:nvPr/>
          </p:nvSpPr>
          <p:spPr>
            <a:xfrm flipH="1">
              <a:off x="3889752" y="4760431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9999CB3-2554-4731-4654-2B353AC8FC3C}"/>
                </a:ext>
              </a:extLst>
            </p:cNvPr>
            <p:cNvSpPr txBox="1"/>
            <p:nvPr/>
          </p:nvSpPr>
          <p:spPr>
            <a:xfrm flipH="1">
              <a:off x="3525421" y="4754281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3BFBC6B-D891-FEA5-C1BC-4927CDE61AFC}"/>
                </a:ext>
              </a:extLst>
            </p:cNvPr>
            <p:cNvSpPr txBox="1"/>
            <p:nvPr/>
          </p:nvSpPr>
          <p:spPr>
            <a:xfrm flipH="1">
              <a:off x="3382582" y="4754280"/>
              <a:ext cx="116643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E32F08F-8556-9E10-B96D-51DEC316F392}"/>
                </a:ext>
              </a:extLst>
            </p:cNvPr>
            <p:cNvSpPr txBox="1"/>
            <p:nvPr/>
          </p:nvSpPr>
          <p:spPr>
            <a:xfrm flipH="1">
              <a:off x="3151565" y="4751884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F8CA30E-E169-09EF-3857-DEAC1CC97F7B}"/>
                </a:ext>
              </a:extLst>
            </p:cNvPr>
            <p:cNvSpPr txBox="1"/>
            <p:nvPr/>
          </p:nvSpPr>
          <p:spPr>
            <a:xfrm flipH="1">
              <a:off x="2833921" y="4582665"/>
              <a:ext cx="36992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-100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EC54A80-D742-D799-D861-4DC75A8FEE47}"/>
                </a:ext>
              </a:extLst>
            </p:cNvPr>
            <p:cNvSpPr txBox="1"/>
            <p:nvPr/>
          </p:nvSpPr>
          <p:spPr>
            <a:xfrm flipH="1">
              <a:off x="2914613" y="4212364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-80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03971E5-872A-8EDC-E0DB-B15009DA1B4F}"/>
                </a:ext>
              </a:extLst>
            </p:cNvPr>
            <p:cNvSpPr txBox="1"/>
            <p:nvPr/>
          </p:nvSpPr>
          <p:spPr>
            <a:xfrm flipH="1">
              <a:off x="2914613" y="3831364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-60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917A98C-CB55-4BE7-2FC4-9CABCFF0D449}"/>
                </a:ext>
              </a:extLst>
            </p:cNvPr>
            <p:cNvSpPr txBox="1"/>
            <p:nvPr/>
          </p:nvSpPr>
          <p:spPr>
            <a:xfrm flipH="1">
              <a:off x="2914613" y="3459888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B8EF951-6D70-6FD1-69AB-DD86C9BAE1D0}"/>
                </a:ext>
              </a:extLst>
            </p:cNvPr>
            <p:cNvSpPr txBox="1"/>
            <p:nvPr/>
          </p:nvSpPr>
          <p:spPr>
            <a:xfrm flipH="1">
              <a:off x="2914613" y="3084238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DC1C956-AA1E-9E9C-5F9F-37D564F880B2}"/>
                </a:ext>
              </a:extLst>
            </p:cNvPr>
            <p:cNvSpPr txBox="1"/>
            <p:nvPr/>
          </p:nvSpPr>
          <p:spPr>
            <a:xfrm flipH="1">
              <a:off x="2911021" y="2703238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619A1B4-DF78-28DC-34C1-51D36EA09A37}"/>
                </a:ext>
              </a:extLst>
            </p:cNvPr>
            <p:cNvSpPr txBox="1"/>
            <p:nvPr/>
          </p:nvSpPr>
          <p:spPr>
            <a:xfrm flipH="1">
              <a:off x="2914613" y="2327588"/>
              <a:ext cx="297696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A36D9DCE-2DEF-D3FB-9801-255BFAD53130}"/>
                </a:ext>
              </a:extLst>
            </p:cNvPr>
            <p:cNvSpPr/>
            <p:nvPr/>
          </p:nvSpPr>
          <p:spPr>
            <a:xfrm>
              <a:off x="3374089" y="3084238"/>
              <a:ext cx="137147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FEA692A3-3356-1292-75C7-B9D025C9B7BA}"/>
                </a:ext>
              </a:extLst>
            </p:cNvPr>
            <p:cNvSpPr/>
            <p:nvPr/>
          </p:nvSpPr>
          <p:spPr>
            <a:xfrm>
              <a:off x="3615018" y="3142432"/>
              <a:ext cx="137147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F14F10B2-C008-4946-73D7-265D76FA6BE7}"/>
                </a:ext>
              </a:extLst>
            </p:cNvPr>
            <p:cNvSpPr/>
            <p:nvPr/>
          </p:nvSpPr>
          <p:spPr>
            <a:xfrm>
              <a:off x="3979349" y="3161595"/>
              <a:ext cx="137147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2D8CBD77-AD14-B405-7AE1-3420F0825381}"/>
                </a:ext>
              </a:extLst>
            </p:cNvPr>
            <p:cNvSpPr/>
            <p:nvPr/>
          </p:nvSpPr>
          <p:spPr>
            <a:xfrm>
              <a:off x="4708011" y="3161595"/>
              <a:ext cx="137147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0AF6BD1B-4199-1EA5-D632-412ECF8E274E}"/>
                </a:ext>
              </a:extLst>
            </p:cNvPr>
            <p:cNvSpPr/>
            <p:nvPr/>
          </p:nvSpPr>
          <p:spPr>
            <a:xfrm>
              <a:off x="5434292" y="3157238"/>
              <a:ext cx="137147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04C003A6-CD8B-8597-2EB8-E991EBC60471}"/>
                </a:ext>
              </a:extLst>
            </p:cNvPr>
            <p:cNvSpPr/>
            <p:nvPr/>
          </p:nvSpPr>
          <p:spPr>
            <a:xfrm>
              <a:off x="6160573" y="3192238"/>
              <a:ext cx="137147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C00707BE-1C13-FDAF-A282-C5F15356E10C}"/>
                </a:ext>
              </a:extLst>
            </p:cNvPr>
            <p:cNvSpPr/>
            <p:nvPr/>
          </p:nvSpPr>
          <p:spPr>
            <a:xfrm>
              <a:off x="6886854" y="3275606"/>
              <a:ext cx="137147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7" name="Isosceles Triangle 56">
              <a:extLst>
                <a:ext uri="{FF2B5EF4-FFF2-40B4-BE49-F238E27FC236}">
                  <a16:creationId xmlns:a16="http://schemas.microsoft.com/office/drawing/2014/main" id="{4059CC7C-2AD4-3B0D-AC0E-DAFEEC94DEDE}"/>
                </a:ext>
              </a:extLst>
            </p:cNvPr>
            <p:cNvSpPr/>
            <p:nvPr/>
          </p:nvSpPr>
          <p:spPr>
            <a:xfrm>
              <a:off x="7613135" y="3287312"/>
              <a:ext cx="137147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54D58B24-6997-24EF-9BCE-5FE10A9B9987}"/>
                </a:ext>
              </a:extLst>
            </p:cNvPr>
            <p:cNvSpPr/>
            <p:nvPr/>
          </p:nvSpPr>
          <p:spPr>
            <a:xfrm>
              <a:off x="8339416" y="3311092"/>
              <a:ext cx="137147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Isosceles Triangle 58">
              <a:extLst>
                <a:ext uri="{FF2B5EF4-FFF2-40B4-BE49-F238E27FC236}">
                  <a16:creationId xmlns:a16="http://schemas.microsoft.com/office/drawing/2014/main" id="{862E2064-B1CF-96C9-D69C-9E3A431D8182}"/>
                </a:ext>
              </a:extLst>
            </p:cNvPr>
            <p:cNvSpPr/>
            <p:nvPr/>
          </p:nvSpPr>
          <p:spPr>
            <a:xfrm>
              <a:off x="9060936" y="3113063"/>
              <a:ext cx="137147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81CD289-A5BD-3F8C-9B5F-481B5FB3C301}"/>
                </a:ext>
              </a:extLst>
            </p:cNvPr>
            <p:cNvSpPr/>
            <p:nvPr/>
          </p:nvSpPr>
          <p:spPr>
            <a:xfrm>
              <a:off x="9056905" y="4377086"/>
              <a:ext cx="137147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F2C4644-7455-768B-F8A1-B8FD2E2D1C29}"/>
                </a:ext>
              </a:extLst>
            </p:cNvPr>
            <p:cNvSpPr/>
            <p:nvPr/>
          </p:nvSpPr>
          <p:spPr>
            <a:xfrm>
              <a:off x="8329451" y="4393473"/>
              <a:ext cx="137147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9ED3F4F-2D30-9D82-059B-41672D616C31}"/>
                </a:ext>
              </a:extLst>
            </p:cNvPr>
            <p:cNvSpPr/>
            <p:nvPr/>
          </p:nvSpPr>
          <p:spPr>
            <a:xfrm>
              <a:off x="7601997" y="4411261"/>
              <a:ext cx="137147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F5F7A021-7030-8B4F-2AD8-B6B7CB9ADC90}"/>
                </a:ext>
              </a:extLst>
            </p:cNvPr>
            <p:cNvSpPr/>
            <p:nvPr/>
          </p:nvSpPr>
          <p:spPr>
            <a:xfrm>
              <a:off x="6880442" y="4415218"/>
              <a:ext cx="137147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39B2EF28-1FC3-7A75-C929-9A91E1E24616}"/>
                </a:ext>
              </a:extLst>
            </p:cNvPr>
            <p:cNvSpPr/>
            <p:nvPr/>
          </p:nvSpPr>
          <p:spPr>
            <a:xfrm>
              <a:off x="6151779" y="4411261"/>
              <a:ext cx="137147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7A781DB5-5E0B-CC14-C037-D928C9B823C1}"/>
                </a:ext>
              </a:extLst>
            </p:cNvPr>
            <p:cNvSpPr/>
            <p:nvPr/>
          </p:nvSpPr>
          <p:spPr>
            <a:xfrm>
              <a:off x="5427276" y="4395490"/>
              <a:ext cx="137147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FD37892B-D466-A85B-347F-23ABFCC6C410}"/>
                </a:ext>
              </a:extLst>
            </p:cNvPr>
            <p:cNvSpPr/>
            <p:nvPr/>
          </p:nvSpPr>
          <p:spPr>
            <a:xfrm>
              <a:off x="4702095" y="4393544"/>
              <a:ext cx="137147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BC58810E-D117-D590-0461-B6B15EE1CF35}"/>
                </a:ext>
              </a:extLst>
            </p:cNvPr>
            <p:cNvSpPr/>
            <p:nvPr/>
          </p:nvSpPr>
          <p:spPr>
            <a:xfrm>
              <a:off x="3973700" y="4383949"/>
              <a:ext cx="137147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FE9ABDBC-9948-A886-7AEE-BDCD72E6C670}"/>
                </a:ext>
              </a:extLst>
            </p:cNvPr>
            <p:cNvSpPr/>
            <p:nvPr/>
          </p:nvSpPr>
          <p:spPr>
            <a:xfrm>
              <a:off x="3607195" y="4353638"/>
              <a:ext cx="137147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44216607-6255-B3BC-19E6-39F9D6D7DC63}"/>
                </a:ext>
              </a:extLst>
            </p:cNvPr>
            <p:cNvSpPr/>
            <p:nvPr/>
          </p:nvSpPr>
          <p:spPr>
            <a:xfrm>
              <a:off x="3371269" y="4226521"/>
              <a:ext cx="137147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D1354EB-19FA-F73B-D51B-CC10DD2CC9C6}"/>
                </a:ext>
              </a:extLst>
            </p:cNvPr>
            <p:cNvCxnSpPr>
              <a:cxnSpLocks/>
              <a:stCxn id="69" idx="5"/>
              <a:endCxn id="68" idx="1"/>
            </p:cNvCxnSpPr>
            <p:nvPr/>
          </p:nvCxnSpPr>
          <p:spPr>
            <a:xfrm>
              <a:off x="3488332" y="4318705"/>
              <a:ext cx="138948" cy="50749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0DF4BDB-2277-0CA1-F974-799837B971B4}"/>
                </a:ext>
              </a:extLst>
            </p:cNvPr>
            <p:cNvCxnSpPr>
              <a:cxnSpLocks/>
              <a:stCxn id="68" idx="6"/>
              <a:endCxn id="67" idx="2"/>
            </p:cNvCxnSpPr>
            <p:nvPr/>
          </p:nvCxnSpPr>
          <p:spPr>
            <a:xfrm>
              <a:off x="3744343" y="4407638"/>
              <a:ext cx="229357" cy="30311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C86CCDA-19ED-19D6-6E46-7FFBA1DEB92A}"/>
                </a:ext>
              </a:extLst>
            </p:cNvPr>
            <p:cNvCxnSpPr>
              <a:cxnSpLocks/>
              <a:stCxn id="67" idx="6"/>
              <a:endCxn id="66" idx="2"/>
            </p:cNvCxnSpPr>
            <p:nvPr/>
          </p:nvCxnSpPr>
          <p:spPr>
            <a:xfrm>
              <a:off x="4110848" y="4437949"/>
              <a:ext cx="591247" cy="9595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B3D26CBC-CB64-7CBB-B1B8-97955C6741E8}"/>
                </a:ext>
              </a:extLst>
            </p:cNvPr>
            <p:cNvCxnSpPr>
              <a:cxnSpLocks/>
              <a:stCxn id="66" idx="6"/>
              <a:endCxn id="65" idx="2"/>
            </p:cNvCxnSpPr>
            <p:nvPr/>
          </p:nvCxnSpPr>
          <p:spPr>
            <a:xfrm>
              <a:off x="4839242" y="4447544"/>
              <a:ext cx="588033" cy="1946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5402FFF-22FA-3B86-1B14-8C09FC29A8B6}"/>
                </a:ext>
              </a:extLst>
            </p:cNvPr>
            <p:cNvCxnSpPr>
              <a:cxnSpLocks/>
              <a:stCxn id="65" idx="6"/>
              <a:endCxn id="64" idx="2"/>
            </p:cNvCxnSpPr>
            <p:nvPr/>
          </p:nvCxnSpPr>
          <p:spPr>
            <a:xfrm>
              <a:off x="5564423" y="4449490"/>
              <a:ext cx="587356" cy="15771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D3864344-A12C-5C03-D8FB-EB7BD9EF5C41}"/>
                </a:ext>
              </a:extLst>
            </p:cNvPr>
            <p:cNvCxnSpPr>
              <a:cxnSpLocks/>
              <a:stCxn id="64" idx="6"/>
              <a:endCxn id="63" idx="6"/>
            </p:cNvCxnSpPr>
            <p:nvPr/>
          </p:nvCxnSpPr>
          <p:spPr>
            <a:xfrm>
              <a:off x="6288927" y="4465261"/>
              <a:ext cx="728663" cy="3957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F50CE057-F9CA-27F8-4456-B422EC128297}"/>
                </a:ext>
              </a:extLst>
            </p:cNvPr>
            <p:cNvCxnSpPr>
              <a:cxnSpLocks/>
              <a:stCxn id="63" idx="6"/>
              <a:endCxn id="62" idx="2"/>
            </p:cNvCxnSpPr>
            <p:nvPr/>
          </p:nvCxnSpPr>
          <p:spPr>
            <a:xfrm flipV="1">
              <a:off x="7017589" y="4465261"/>
              <a:ext cx="584408" cy="3957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19B4F60F-A20C-BD72-1CD9-D4B16DCA6C79}"/>
                </a:ext>
              </a:extLst>
            </p:cNvPr>
            <p:cNvCxnSpPr>
              <a:cxnSpLocks/>
              <a:stCxn id="62" idx="6"/>
              <a:endCxn id="61" idx="2"/>
            </p:cNvCxnSpPr>
            <p:nvPr/>
          </p:nvCxnSpPr>
          <p:spPr>
            <a:xfrm flipV="1">
              <a:off x="7739144" y="4447473"/>
              <a:ext cx="590306" cy="17788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202C8204-0802-751E-4B8E-22A1BFF91C34}"/>
                </a:ext>
              </a:extLst>
            </p:cNvPr>
            <p:cNvCxnSpPr>
              <a:cxnSpLocks/>
              <a:stCxn id="61" idx="6"/>
              <a:endCxn id="60" idx="2"/>
            </p:cNvCxnSpPr>
            <p:nvPr/>
          </p:nvCxnSpPr>
          <p:spPr>
            <a:xfrm flipV="1">
              <a:off x="8466598" y="4431086"/>
              <a:ext cx="590306" cy="16387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860B506-761E-99BB-D8C3-D9748376042F}"/>
                </a:ext>
              </a:extLst>
            </p:cNvPr>
            <p:cNvCxnSpPr>
              <a:cxnSpLocks/>
              <a:stCxn id="58" idx="5"/>
              <a:endCxn id="59" idx="1"/>
            </p:cNvCxnSpPr>
            <p:nvPr/>
          </p:nvCxnSpPr>
          <p:spPr>
            <a:xfrm flipV="1">
              <a:off x="8442276" y="3167063"/>
              <a:ext cx="652947" cy="198029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9D1BCBF-A942-55BA-4227-A5991E14C11A}"/>
                </a:ext>
              </a:extLst>
            </p:cNvPr>
            <p:cNvCxnSpPr>
              <a:cxnSpLocks/>
              <a:stCxn id="57" idx="5"/>
              <a:endCxn id="58" idx="1"/>
            </p:cNvCxnSpPr>
            <p:nvPr/>
          </p:nvCxnSpPr>
          <p:spPr>
            <a:xfrm>
              <a:off x="7715996" y="3341312"/>
              <a:ext cx="657707" cy="23780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55C4C0CC-A564-1699-2F45-693039B74F2D}"/>
                </a:ext>
              </a:extLst>
            </p:cNvPr>
            <p:cNvCxnSpPr>
              <a:cxnSpLocks/>
              <a:stCxn id="56" idx="5"/>
              <a:endCxn id="57" idx="1"/>
            </p:cNvCxnSpPr>
            <p:nvPr/>
          </p:nvCxnSpPr>
          <p:spPr>
            <a:xfrm>
              <a:off x="6989714" y="3329606"/>
              <a:ext cx="657708" cy="11706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D3638F4-71D4-9F25-9497-142977DA1922}"/>
                </a:ext>
              </a:extLst>
            </p:cNvPr>
            <p:cNvCxnSpPr>
              <a:cxnSpLocks/>
              <a:stCxn id="55" idx="5"/>
              <a:endCxn id="56" idx="1"/>
            </p:cNvCxnSpPr>
            <p:nvPr/>
          </p:nvCxnSpPr>
          <p:spPr>
            <a:xfrm>
              <a:off x="6263434" y="3246238"/>
              <a:ext cx="657707" cy="83368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BCF9253B-7D83-988B-232D-7B37FE12A6DB}"/>
                </a:ext>
              </a:extLst>
            </p:cNvPr>
            <p:cNvCxnSpPr>
              <a:cxnSpLocks/>
              <a:stCxn id="54" idx="5"/>
              <a:endCxn id="55" idx="1"/>
            </p:cNvCxnSpPr>
            <p:nvPr/>
          </p:nvCxnSpPr>
          <p:spPr>
            <a:xfrm>
              <a:off x="5537152" y="3211238"/>
              <a:ext cx="657708" cy="35000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FDE8822-CBA1-9649-976F-AB3516E1D675}"/>
                </a:ext>
              </a:extLst>
            </p:cNvPr>
            <p:cNvCxnSpPr>
              <a:cxnSpLocks/>
              <a:stCxn id="53" idx="5"/>
              <a:endCxn id="54" idx="1"/>
            </p:cNvCxnSpPr>
            <p:nvPr/>
          </p:nvCxnSpPr>
          <p:spPr>
            <a:xfrm flipV="1">
              <a:off x="4810872" y="3211238"/>
              <a:ext cx="657707" cy="4357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B90CA26E-53EB-0C9E-1F07-D9618ECBD5C4}"/>
                </a:ext>
              </a:extLst>
            </p:cNvPr>
            <p:cNvCxnSpPr>
              <a:cxnSpLocks/>
              <a:stCxn id="52" idx="5"/>
              <a:endCxn id="53" idx="1"/>
            </p:cNvCxnSpPr>
            <p:nvPr/>
          </p:nvCxnSpPr>
          <p:spPr>
            <a:xfrm>
              <a:off x="4082209" y="3215595"/>
              <a:ext cx="660089" cy="0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63B1470-8BF4-8216-A6DA-399B8A8AA5CA}"/>
                </a:ext>
              </a:extLst>
            </p:cNvPr>
            <p:cNvCxnSpPr>
              <a:cxnSpLocks/>
              <a:stCxn id="51" idx="5"/>
              <a:endCxn id="52" idx="1"/>
            </p:cNvCxnSpPr>
            <p:nvPr/>
          </p:nvCxnSpPr>
          <p:spPr>
            <a:xfrm>
              <a:off x="3717878" y="3196432"/>
              <a:ext cx="295757" cy="19163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C2E94156-83B8-BDC9-0EB3-ADBEBEDC788B}"/>
                </a:ext>
              </a:extLst>
            </p:cNvPr>
            <p:cNvCxnSpPr>
              <a:cxnSpLocks/>
              <a:stCxn id="50" idx="5"/>
              <a:endCxn id="51" idx="1"/>
            </p:cNvCxnSpPr>
            <p:nvPr/>
          </p:nvCxnSpPr>
          <p:spPr>
            <a:xfrm>
              <a:off x="3476950" y="3138238"/>
              <a:ext cx="172355" cy="58194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63D00F4C-6AEA-FF51-68B1-31712AA414D2}"/>
                </a:ext>
              </a:extLst>
            </p:cNvPr>
            <p:cNvCxnSpPr>
              <a:cxnSpLocks/>
              <a:stCxn id="50" idx="1"/>
              <a:endCxn id="13" idx="4"/>
            </p:cNvCxnSpPr>
            <p:nvPr/>
          </p:nvCxnSpPr>
          <p:spPr>
            <a:xfrm flipH="1" flipV="1">
              <a:off x="3314320" y="2844676"/>
              <a:ext cx="94056" cy="293562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0F1B2FB1-7DE3-12CA-84F6-DBE806B092D1}"/>
                </a:ext>
              </a:extLst>
            </p:cNvPr>
            <p:cNvCxnSpPr>
              <a:stCxn id="13" idx="4"/>
              <a:endCxn id="69" idx="0"/>
            </p:cNvCxnSpPr>
            <p:nvPr/>
          </p:nvCxnSpPr>
          <p:spPr>
            <a:xfrm>
              <a:off x="3314320" y="2844676"/>
              <a:ext cx="125523" cy="1381845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654ADE3B-3FD2-64E8-983C-423805F5A213}"/>
              </a:ext>
            </a:extLst>
          </p:cNvPr>
          <p:cNvGrpSpPr/>
          <p:nvPr/>
        </p:nvGrpSpPr>
        <p:grpSpPr>
          <a:xfrm>
            <a:off x="6295372" y="2472368"/>
            <a:ext cx="5601440" cy="2895166"/>
            <a:chOff x="2837101" y="2327588"/>
            <a:chExt cx="3529190" cy="2895166"/>
          </a:xfrm>
        </p:grpSpPr>
        <p:sp>
          <p:nvSpPr>
            <p:cNvPr id="91" name="Isosceles Triangle 90">
              <a:extLst>
                <a:ext uri="{FF2B5EF4-FFF2-40B4-BE49-F238E27FC236}">
                  <a16:creationId xmlns:a16="http://schemas.microsoft.com/office/drawing/2014/main" id="{1515D9B0-80D4-2C95-2883-B4AB96FD9A83}"/>
                </a:ext>
              </a:extLst>
            </p:cNvPr>
            <p:cNvSpPr/>
            <p:nvPr/>
          </p:nvSpPr>
          <p:spPr>
            <a:xfrm flipV="1">
              <a:off x="3286534" y="2746033"/>
              <a:ext cx="68045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DBBD5C5-1D91-0857-03EA-E8BF382A0248}"/>
                </a:ext>
              </a:extLst>
            </p:cNvPr>
            <p:cNvCxnSpPr>
              <a:cxnSpLocks/>
            </p:cNvCxnSpPr>
            <p:nvPr/>
          </p:nvCxnSpPr>
          <p:spPr>
            <a:xfrm>
              <a:off x="3245479" y="2793206"/>
              <a:ext cx="7143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091A30B-E3D5-0111-5942-93E89BB63140}"/>
                </a:ext>
              </a:extLst>
            </p:cNvPr>
            <p:cNvCxnSpPr>
              <a:cxnSpLocks/>
            </p:cNvCxnSpPr>
            <p:nvPr/>
          </p:nvCxnSpPr>
          <p:spPr>
            <a:xfrm>
              <a:off x="3316916" y="2405063"/>
              <a:ext cx="0" cy="235913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E92DD084-6E15-916B-DAEA-19BBC41E14FD}"/>
                </a:ext>
              </a:extLst>
            </p:cNvPr>
            <p:cNvSpPr/>
            <p:nvPr/>
          </p:nvSpPr>
          <p:spPr>
            <a:xfrm>
              <a:off x="3283532" y="2737858"/>
              <a:ext cx="68045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40CD004-02D1-B12C-A550-423E620E928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7859" y="4672013"/>
              <a:ext cx="297302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F482746-27A6-4DDE-8D71-41474CD1CD7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15062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70836D3-B0C5-8DEB-39A4-F0D6F60330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93543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EF7CDADB-CBF2-5F1E-5508-E9157C1DD5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767262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41912011-9BE5-8143-5695-2E1E885965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40981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362A67C-8F0C-80A1-2E96-E6DF03FA5B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74269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F375B53F-8F22-2D1A-8D50-79B66BA8E2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8525" y="4667250"/>
              <a:ext cx="0" cy="10477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A01A889A-7DD5-3EE4-9F89-2909B2F17287}"/>
                </a:ext>
              </a:extLst>
            </p:cNvPr>
            <p:cNvCxnSpPr>
              <a:cxnSpLocks/>
            </p:cNvCxnSpPr>
            <p:nvPr/>
          </p:nvCxnSpPr>
          <p:spPr>
            <a:xfrm>
              <a:off x="3247859" y="4298157"/>
              <a:ext cx="7143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B02EBE0-81BC-3539-B35E-488FADC5370F}"/>
                </a:ext>
              </a:extLst>
            </p:cNvPr>
            <p:cNvCxnSpPr>
              <a:cxnSpLocks/>
            </p:cNvCxnSpPr>
            <p:nvPr/>
          </p:nvCxnSpPr>
          <p:spPr>
            <a:xfrm>
              <a:off x="3247859" y="3917157"/>
              <a:ext cx="7143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AD292EE7-5B1B-E27C-B8E8-1D6EF2D4AE04}"/>
                </a:ext>
              </a:extLst>
            </p:cNvPr>
            <p:cNvCxnSpPr>
              <a:cxnSpLocks/>
            </p:cNvCxnSpPr>
            <p:nvPr/>
          </p:nvCxnSpPr>
          <p:spPr>
            <a:xfrm>
              <a:off x="3247859" y="3548063"/>
              <a:ext cx="7143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42DC1AB-4978-A79D-D15B-C97CD294736A}"/>
                </a:ext>
              </a:extLst>
            </p:cNvPr>
            <p:cNvCxnSpPr>
              <a:cxnSpLocks/>
            </p:cNvCxnSpPr>
            <p:nvPr/>
          </p:nvCxnSpPr>
          <p:spPr>
            <a:xfrm>
              <a:off x="3247859" y="3167063"/>
              <a:ext cx="7143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18897F10-8CD1-5CAD-B7A6-EE2F233175A8}"/>
                </a:ext>
              </a:extLst>
            </p:cNvPr>
            <p:cNvCxnSpPr>
              <a:cxnSpLocks/>
            </p:cNvCxnSpPr>
            <p:nvPr/>
          </p:nvCxnSpPr>
          <p:spPr>
            <a:xfrm>
              <a:off x="3245479" y="2407444"/>
              <a:ext cx="7143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878BF4FC-6D60-21F3-B087-C13BBC2AA09C}"/>
                </a:ext>
              </a:extLst>
            </p:cNvPr>
            <p:cNvSpPr txBox="1"/>
            <p:nvPr/>
          </p:nvSpPr>
          <p:spPr>
            <a:xfrm rot="16200000" flipH="1">
              <a:off x="1739157" y="3483004"/>
              <a:ext cx="2316480" cy="1205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% change from baseline in IL-6</a:t>
              </a:r>
              <a:endParaRPr kumimoji="0" lang="en-GB" sz="11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A4FF1EC-8F2A-91FA-ECB2-1257C5D60404}"/>
                </a:ext>
              </a:extLst>
            </p:cNvPr>
            <p:cNvSpPr txBox="1"/>
            <p:nvPr/>
          </p:nvSpPr>
          <p:spPr>
            <a:xfrm flipH="1">
              <a:off x="3297688" y="5031355"/>
              <a:ext cx="2943003" cy="1913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Months</a:t>
              </a:r>
              <a:endParaRPr kumimoji="0" lang="en-GB" sz="11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785E516-6933-D016-4924-3DFAB19CCDF4}"/>
                </a:ext>
              </a:extLst>
            </p:cNvPr>
            <p:cNvSpPr txBox="1"/>
            <p:nvPr/>
          </p:nvSpPr>
          <p:spPr>
            <a:xfrm flipH="1">
              <a:off x="6068595" y="4765194"/>
              <a:ext cx="297696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24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471ACA5-5604-CC35-822E-AF636D9C2541}"/>
                </a:ext>
              </a:extLst>
            </p:cNvPr>
            <p:cNvSpPr txBox="1"/>
            <p:nvPr/>
          </p:nvSpPr>
          <p:spPr>
            <a:xfrm flipH="1">
              <a:off x="5347076" y="4764200"/>
              <a:ext cx="297696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18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28E21F4-292E-410E-464A-44310766E9B5}"/>
                </a:ext>
              </a:extLst>
            </p:cNvPr>
            <p:cNvSpPr txBox="1"/>
            <p:nvPr/>
          </p:nvSpPr>
          <p:spPr>
            <a:xfrm flipH="1">
              <a:off x="4620795" y="4768736"/>
              <a:ext cx="297696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12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6F93C70-FFC0-B267-BE1E-A9517870D05D}"/>
                </a:ext>
              </a:extLst>
            </p:cNvPr>
            <p:cNvSpPr txBox="1"/>
            <p:nvPr/>
          </p:nvSpPr>
          <p:spPr>
            <a:xfrm flipH="1">
              <a:off x="3889752" y="4760431"/>
              <a:ext cx="297696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A7B0540-AE4A-3421-9D62-5E7D0EC16596}"/>
                </a:ext>
              </a:extLst>
            </p:cNvPr>
            <p:cNvSpPr txBox="1"/>
            <p:nvPr/>
          </p:nvSpPr>
          <p:spPr>
            <a:xfrm flipH="1">
              <a:off x="3525421" y="4754281"/>
              <a:ext cx="297696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75F5805-6F5F-E0CE-15E8-EAF0D37265FF}"/>
                </a:ext>
              </a:extLst>
            </p:cNvPr>
            <p:cNvSpPr txBox="1"/>
            <p:nvPr/>
          </p:nvSpPr>
          <p:spPr>
            <a:xfrm flipH="1">
              <a:off x="3382582" y="4754280"/>
              <a:ext cx="116643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7387F01-3A7B-B22D-41C6-7C2A877E6F06}"/>
                </a:ext>
              </a:extLst>
            </p:cNvPr>
            <p:cNvSpPr txBox="1"/>
            <p:nvPr/>
          </p:nvSpPr>
          <p:spPr>
            <a:xfrm flipH="1">
              <a:off x="3151565" y="4751884"/>
              <a:ext cx="297696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11A8197E-BF95-DB0E-0316-AAF0CEAFD004}"/>
                </a:ext>
              </a:extLst>
            </p:cNvPr>
            <p:cNvSpPr txBox="1"/>
            <p:nvPr/>
          </p:nvSpPr>
          <p:spPr>
            <a:xfrm flipH="1">
              <a:off x="2906150" y="4582665"/>
              <a:ext cx="297696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-100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224BAF4-AE11-5355-464B-F68AA0AB486A}"/>
                </a:ext>
              </a:extLst>
            </p:cNvPr>
            <p:cNvSpPr txBox="1"/>
            <p:nvPr/>
          </p:nvSpPr>
          <p:spPr>
            <a:xfrm flipH="1">
              <a:off x="2914613" y="4212364"/>
              <a:ext cx="297696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-80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305DEB2-717C-6507-0D53-0EBBC1025664}"/>
                </a:ext>
              </a:extLst>
            </p:cNvPr>
            <p:cNvSpPr txBox="1"/>
            <p:nvPr/>
          </p:nvSpPr>
          <p:spPr>
            <a:xfrm flipH="1">
              <a:off x="2914613" y="3831364"/>
              <a:ext cx="297696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-60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AA8A7FA-9771-5A2D-89D8-9ACB7DFEB097}"/>
                </a:ext>
              </a:extLst>
            </p:cNvPr>
            <p:cNvSpPr txBox="1"/>
            <p:nvPr/>
          </p:nvSpPr>
          <p:spPr>
            <a:xfrm flipH="1">
              <a:off x="2914613" y="3459888"/>
              <a:ext cx="297696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-40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C079BE0-835F-7CA9-D1F8-714BF143883F}"/>
                </a:ext>
              </a:extLst>
            </p:cNvPr>
            <p:cNvSpPr txBox="1"/>
            <p:nvPr/>
          </p:nvSpPr>
          <p:spPr>
            <a:xfrm flipH="1">
              <a:off x="2914613" y="3084238"/>
              <a:ext cx="297696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-20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4BC57021-D63F-9DE1-8162-14BA74496EE3}"/>
                </a:ext>
              </a:extLst>
            </p:cNvPr>
            <p:cNvSpPr txBox="1"/>
            <p:nvPr/>
          </p:nvSpPr>
          <p:spPr>
            <a:xfrm flipH="1">
              <a:off x="2911021" y="2703238"/>
              <a:ext cx="297696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DFAA0A5-45B6-831B-4CDA-26F086CFA348}"/>
                </a:ext>
              </a:extLst>
            </p:cNvPr>
            <p:cNvSpPr txBox="1"/>
            <p:nvPr/>
          </p:nvSpPr>
          <p:spPr>
            <a:xfrm flipH="1">
              <a:off x="2914613" y="2327588"/>
              <a:ext cx="297696" cy="1740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</a:t>
              </a:r>
              <a:endParaRPr kumimoji="0" lang="en-GB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3" name="Isosceles Triangle 122">
              <a:extLst>
                <a:ext uri="{FF2B5EF4-FFF2-40B4-BE49-F238E27FC236}">
                  <a16:creationId xmlns:a16="http://schemas.microsoft.com/office/drawing/2014/main" id="{134BAB6C-D904-0D4E-0BAE-8702F811E995}"/>
                </a:ext>
              </a:extLst>
            </p:cNvPr>
            <p:cNvSpPr/>
            <p:nvPr/>
          </p:nvSpPr>
          <p:spPr>
            <a:xfrm flipV="1">
              <a:off x="6188066" y="2748111"/>
              <a:ext cx="68045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4" name="Isosceles Triangle 123">
              <a:extLst>
                <a:ext uri="{FF2B5EF4-FFF2-40B4-BE49-F238E27FC236}">
                  <a16:creationId xmlns:a16="http://schemas.microsoft.com/office/drawing/2014/main" id="{BF6AADAA-7E41-3B3A-80C0-A4B036870DB3}"/>
                </a:ext>
              </a:extLst>
            </p:cNvPr>
            <p:cNvSpPr/>
            <p:nvPr/>
          </p:nvSpPr>
          <p:spPr>
            <a:xfrm flipV="1">
              <a:off x="4738324" y="2729682"/>
              <a:ext cx="68045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5" name="Isosceles Triangle 124">
              <a:extLst>
                <a:ext uri="{FF2B5EF4-FFF2-40B4-BE49-F238E27FC236}">
                  <a16:creationId xmlns:a16="http://schemas.microsoft.com/office/drawing/2014/main" id="{CC2EB58A-1DB3-25E8-887B-197C757D59A5}"/>
                </a:ext>
              </a:extLst>
            </p:cNvPr>
            <p:cNvSpPr/>
            <p:nvPr/>
          </p:nvSpPr>
          <p:spPr>
            <a:xfrm flipV="1">
              <a:off x="3643483" y="2808759"/>
              <a:ext cx="68045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6" name="Isosceles Triangle 125">
              <a:extLst>
                <a:ext uri="{FF2B5EF4-FFF2-40B4-BE49-F238E27FC236}">
                  <a16:creationId xmlns:a16="http://schemas.microsoft.com/office/drawing/2014/main" id="{F67A8D74-428B-241B-6E20-A648CFC3B433}"/>
                </a:ext>
              </a:extLst>
            </p:cNvPr>
            <p:cNvSpPr/>
            <p:nvPr/>
          </p:nvSpPr>
          <p:spPr>
            <a:xfrm flipV="1">
              <a:off x="3406345" y="2803375"/>
              <a:ext cx="68045" cy="108000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30A2C90-0D2B-44EE-D82B-8C3779ED3BAC}"/>
                </a:ext>
              </a:extLst>
            </p:cNvPr>
            <p:cNvCxnSpPr>
              <a:cxnSpLocks/>
              <a:stCxn id="124" idx="5"/>
              <a:endCxn id="123" idx="1"/>
            </p:cNvCxnSpPr>
            <p:nvPr/>
          </p:nvCxnSpPr>
          <p:spPr>
            <a:xfrm>
              <a:off x="4789358" y="2783682"/>
              <a:ext cx="1415720" cy="18429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55B8E8AD-094C-31AC-0A3D-94858E605859}"/>
                </a:ext>
              </a:extLst>
            </p:cNvPr>
            <p:cNvCxnSpPr>
              <a:cxnSpLocks/>
              <a:stCxn id="125" idx="5"/>
              <a:endCxn id="124" idx="1"/>
            </p:cNvCxnSpPr>
            <p:nvPr/>
          </p:nvCxnSpPr>
          <p:spPr>
            <a:xfrm flipV="1">
              <a:off x="3694516" y="2783682"/>
              <a:ext cx="1060819" cy="79077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3A72DD2-D99A-6E3D-FDD2-D5A9007B97BF}"/>
                </a:ext>
              </a:extLst>
            </p:cNvPr>
            <p:cNvCxnSpPr>
              <a:cxnSpLocks/>
              <a:stCxn id="126" idx="5"/>
              <a:endCxn id="125" idx="1"/>
            </p:cNvCxnSpPr>
            <p:nvPr/>
          </p:nvCxnSpPr>
          <p:spPr>
            <a:xfrm>
              <a:off x="3457379" y="2857375"/>
              <a:ext cx="203116" cy="5384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3225F8DA-DB46-FBFD-67E8-5A546BB94C2E}"/>
                </a:ext>
              </a:extLst>
            </p:cNvPr>
            <p:cNvCxnSpPr>
              <a:cxnSpLocks/>
              <a:endCxn id="126" idx="1"/>
            </p:cNvCxnSpPr>
            <p:nvPr/>
          </p:nvCxnSpPr>
          <p:spPr>
            <a:xfrm>
              <a:off x="3340113" y="2828860"/>
              <a:ext cx="83244" cy="28515"/>
            </a:xfrm>
            <a:prstGeom prst="line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4C01B256-CCF1-3877-9F46-F394C6D4D262}"/>
                </a:ext>
              </a:extLst>
            </p:cNvPr>
            <p:cNvSpPr/>
            <p:nvPr/>
          </p:nvSpPr>
          <p:spPr>
            <a:xfrm>
              <a:off x="6188066" y="4177591"/>
              <a:ext cx="68045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B304B61D-93C2-B42A-8F65-CAB8C2180CDC}"/>
                </a:ext>
              </a:extLst>
            </p:cNvPr>
            <p:cNvSpPr/>
            <p:nvPr/>
          </p:nvSpPr>
          <p:spPr>
            <a:xfrm>
              <a:off x="4740683" y="4201295"/>
              <a:ext cx="68045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A93DAD31-CFB1-8DF5-FC8F-670763D633AB}"/>
                </a:ext>
              </a:extLst>
            </p:cNvPr>
            <p:cNvSpPr/>
            <p:nvPr/>
          </p:nvSpPr>
          <p:spPr>
            <a:xfrm>
              <a:off x="3645914" y="4166711"/>
              <a:ext cx="68045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1351DC0D-C7B4-0A33-3C5E-A1F636283175}"/>
                </a:ext>
              </a:extLst>
            </p:cNvPr>
            <p:cNvSpPr/>
            <p:nvPr/>
          </p:nvSpPr>
          <p:spPr>
            <a:xfrm>
              <a:off x="3406345" y="4044471"/>
              <a:ext cx="68045" cy="10800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35E481D3-638E-CF6D-3FDA-DB755EE76D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808728" y="4231591"/>
              <a:ext cx="1379338" cy="23704"/>
            </a:xfrm>
            <a:prstGeom prst="line">
              <a:avLst/>
            </a:prstGeom>
            <a:solidFill>
              <a:schemeClr val="accent4"/>
            </a:solidFill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8BB477B9-822E-8894-F400-212C54CF4672}"/>
                </a:ext>
              </a:extLst>
            </p:cNvPr>
            <p:cNvCxnSpPr>
              <a:cxnSpLocks/>
            </p:cNvCxnSpPr>
            <p:nvPr/>
          </p:nvCxnSpPr>
          <p:spPr>
            <a:xfrm>
              <a:off x="3713959" y="4220711"/>
              <a:ext cx="1026724" cy="34584"/>
            </a:xfrm>
            <a:prstGeom prst="line">
              <a:avLst/>
            </a:prstGeom>
            <a:solidFill>
              <a:schemeClr val="accent4"/>
            </a:solidFill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965F2CFD-8FF0-F53E-4591-0BDD60E0D6B4}"/>
                </a:ext>
              </a:extLst>
            </p:cNvPr>
            <p:cNvCxnSpPr>
              <a:cxnSpLocks/>
            </p:cNvCxnSpPr>
            <p:nvPr/>
          </p:nvCxnSpPr>
          <p:spPr>
            <a:xfrm>
              <a:off x="3413336" y="4089712"/>
              <a:ext cx="251743" cy="123806"/>
            </a:xfrm>
            <a:prstGeom prst="line">
              <a:avLst/>
            </a:prstGeom>
            <a:solidFill>
              <a:schemeClr val="accent4"/>
            </a:solidFill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8354E62-B1F9-BCB5-46AF-39BF0A104905}"/>
                </a:ext>
              </a:extLst>
            </p:cNvPr>
            <p:cNvCxnSpPr>
              <a:cxnSpLocks/>
            </p:cNvCxnSpPr>
            <p:nvPr/>
          </p:nvCxnSpPr>
          <p:spPr>
            <a:xfrm>
              <a:off x="3316056" y="2844676"/>
              <a:ext cx="124312" cy="1199795"/>
            </a:xfrm>
            <a:prstGeom prst="line">
              <a:avLst/>
            </a:prstGeom>
            <a:solidFill>
              <a:schemeClr val="accent4"/>
            </a:solidFill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0" name="TextBox 139">
            <a:extLst>
              <a:ext uri="{FF2B5EF4-FFF2-40B4-BE49-F238E27FC236}">
                <a16:creationId xmlns:a16="http://schemas.microsoft.com/office/drawing/2014/main" id="{6BE683DD-7B70-35C8-F50F-20FDD93D1C65}"/>
              </a:ext>
            </a:extLst>
          </p:cNvPr>
          <p:cNvSpPr txBox="1"/>
          <p:nvPr/>
        </p:nvSpPr>
        <p:spPr>
          <a:xfrm>
            <a:off x="4768474" y="2709564"/>
            <a:ext cx="978968" cy="447284"/>
          </a:xfrm>
          <a:prstGeom prst="rect">
            <a:avLst/>
          </a:prstGeom>
          <a:noFill/>
          <a:ln>
            <a:noFill/>
          </a:ln>
        </p:spPr>
        <p:txBody>
          <a:bodyPr wrap="none" lIns="72000" tIns="72000" rIns="72000" b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Placebo</a:t>
            </a:r>
            <a:endParaRPr kumimoji="0" lang="en-GB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B688F650-7129-8457-25AB-9D9E8903046D}"/>
              </a:ext>
            </a:extLst>
          </p:cNvPr>
          <p:cNvSpPr txBox="1"/>
          <p:nvPr/>
        </p:nvSpPr>
        <p:spPr>
          <a:xfrm>
            <a:off x="4465032" y="3950746"/>
            <a:ext cx="1363688" cy="447284"/>
          </a:xfrm>
          <a:prstGeom prst="rect">
            <a:avLst/>
          </a:prstGeom>
          <a:noFill/>
          <a:ln>
            <a:noFill/>
          </a:ln>
        </p:spPr>
        <p:txBody>
          <a:bodyPr wrap="none" lIns="72000" tIns="72000" rIns="72000" b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Ziltivekimab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45A6A35B-5214-CCE0-6B0D-444F1E88340D}"/>
              </a:ext>
            </a:extLst>
          </p:cNvPr>
          <p:cNvSpPr txBox="1"/>
          <p:nvPr/>
        </p:nvSpPr>
        <p:spPr>
          <a:xfrm>
            <a:off x="10427488" y="3868478"/>
            <a:ext cx="1363688" cy="447284"/>
          </a:xfrm>
          <a:prstGeom prst="rect">
            <a:avLst/>
          </a:prstGeom>
          <a:noFill/>
          <a:ln>
            <a:noFill/>
          </a:ln>
        </p:spPr>
        <p:txBody>
          <a:bodyPr wrap="none" lIns="72000" tIns="72000" rIns="72000" b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Ziltivekimab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FEDBD307-9D6B-6CF6-FDA9-9C53FBD84CE4}"/>
              </a:ext>
            </a:extLst>
          </p:cNvPr>
          <p:cNvSpPr txBox="1"/>
          <p:nvPr/>
        </p:nvSpPr>
        <p:spPr>
          <a:xfrm>
            <a:off x="10601458" y="2497824"/>
            <a:ext cx="978968" cy="447284"/>
          </a:xfrm>
          <a:prstGeom prst="rect">
            <a:avLst/>
          </a:prstGeom>
          <a:noFill/>
          <a:ln>
            <a:noFill/>
          </a:ln>
        </p:spPr>
        <p:txBody>
          <a:bodyPr wrap="none" lIns="72000" tIns="72000" rIns="72000" b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Placebo</a:t>
            </a:r>
            <a:endParaRPr kumimoji="0" lang="en-GB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0341CE-22D2-09FF-52E2-14D829476CFE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502253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7DD2F-4A7C-C5D4-2143-3660BDDC2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7210408-86EE-7694-69CD-FC260D7F1570}"/>
              </a:ext>
            </a:extLst>
          </p:cNvPr>
          <p:cNvSpPr txBox="1"/>
          <p:nvPr/>
        </p:nvSpPr>
        <p:spPr>
          <a:xfrm>
            <a:off x="2275492" y="6006657"/>
            <a:ext cx="96316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*IR = incidence rate per 100 participant years of observation.   ** inclusive of hospitalization for unstable angina requiring urgent revascularization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*** sustained reduction in eGFR of at least 40% from baseline, death from kidney failure or cardiovascular causes, or kidney failure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(onset of sustained eGFR &lt;15ml per minute per 1.73m2 or initiation of chronic kidney replacement therapy).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297984-6029-D3A2-7B51-75E6CDEBEE05}"/>
              </a:ext>
            </a:extLst>
          </p:cNvPr>
          <p:cNvSpPr txBox="1"/>
          <p:nvPr/>
        </p:nvSpPr>
        <p:spPr>
          <a:xfrm>
            <a:off x="1193327" y="113986"/>
            <a:ext cx="5359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ZEUS : Primary and Secondary Endpoints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118456F-4B70-E5B3-4769-4D7ECD257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346590"/>
              </p:ext>
            </p:extLst>
          </p:nvPr>
        </p:nvGraphicFramePr>
        <p:xfrm>
          <a:off x="1219200" y="764630"/>
          <a:ext cx="9296400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0320">
                  <a:extLst>
                    <a:ext uri="{9D8B030D-6E8A-4147-A177-3AD203B41FA5}">
                      <a16:colId xmlns:a16="http://schemas.microsoft.com/office/drawing/2014/main" val="1470763043"/>
                    </a:ext>
                  </a:extLst>
                </a:gridCol>
                <a:gridCol w="1905360">
                  <a:extLst>
                    <a:ext uri="{9D8B030D-6E8A-4147-A177-3AD203B41FA5}">
                      <a16:colId xmlns:a16="http://schemas.microsoft.com/office/drawing/2014/main" val="832736630"/>
                    </a:ext>
                  </a:extLst>
                </a:gridCol>
                <a:gridCol w="1905360">
                  <a:extLst>
                    <a:ext uri="{9D8B030D-6E8A-4147-A177-3AD203B41FA5}">
                      <a16:colId xmlns:a16="http://schemas.microsoft.com/office/drawing/2014/main" val="1641420827"/>
                    </a:ext>
                  </a:extLst>
                </a:gridCol>
                <a:gridCol w="1905360">
                  <a:extLst>
                    <a:ext uri="{9D8B030D-6E8A-4147-A177-3AD203B41FA5}">
                      <a16:colId xmlns:a16="http://schemas.microsoft.com/office/drawing/2014/main" val="3039354002"/>
                    </a:ext>
                  </a:extLst>
                </a:gridCol>
              </a:tblGrid>
              <a:tr h="905058">
                <a:tc>
                  <a:txBody>
                    <a:bodyPr/>
                    <a:lstStyle/>
                    <a:p>
                      <a:r>
                        <a:rPr lang="en-US" sz="2000"/>
                        <a:t>Endpoint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 err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Ziltivekimab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b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</a:b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N (%) IR*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Placebo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b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</a:b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N (%) IR*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endParaRPr lang="en-US" sz="2000">
                        <a:solidFill>
                          <a:schemeClr val="bg1"/>
                        </a:solidFill>
                        <a:effectLst/>
                        <a:latin typeface="Apis For Office"/>
                        <a:ea typeface="MS Mincho" panose="02020609040205080304" pitchFamily="49" charset="-128"/>
                      </a:endParaRPr>
                    </a:p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MS Mincho" panose="02020609040205080304" pitchFamily="49" charset="-128"/>
                        </a:rPr>
                        <a:t>HR (95%CI)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38226938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Primary Endpoint: 3-point MACE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561 (17.6) 6.7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565 (17.7) 6.8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0.99 (0.88–1.11) 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0627492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    Cardiovascular death 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353 (11.1) 4.0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356 (11.2) 4.1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0.99 (0.86–1.15) 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7339612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    Nonfatal myocardial infarction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143 (4.5) 1.7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148 (4.6) 1.7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0.97 (0.77–1.22) 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6086719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    Nonfatal stroke 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114 (3.6) 1.3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124 (3.9) 1.4 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0.92 (0.71–1.18) 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1734578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Expanded  4-point MACE**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2292986"/>
                  </a:ext>
                </a:extLst>
              </a:tr>
              <a:tr h="85791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Number of heart failure hospitalizations, urgent heart failure visits, or CV death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1473994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Composite kidney endpoint***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0590073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All-cause mortality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4946048"/>
                  </a:ext>
                </a:extLst>
              </a:tr>
            </a:tbl>
          </a:graphicData>
        </a:graphic>
      </p:graphicFrame>
      <p:sp>
        <p:nvSpPr>
          <p:cNvPr id="2" name="Left Bracket 1">
            <a:extLst>
              <a:ext uri="{FF2B5EF4-FFF2-40B4-BE49-F238E27FC236}">
                <a16:creationId xmlns:a16="http://schemas.microsoft.com/office/drawing/2014/main" id="{F68CF674-0392-E202-28FB-A63A7F0B7182}"/>
              </a:ext>
            </a:extLst>
          </p:cNvPr>
          <p:cNvSpPr/>
          <p:nvPr/>
        </p:nvSpPr>
        <p:spPr>
          <a:xfrm>
            <a:off x="890124" y="1731696"/>
            <a:ext cx="167099" cy="1820708"/>
          </a:xfrm>
          <a:prstGeom prst="leftBracket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920936-E627-05B1-1EEB-7DADF0F8E872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1571062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81C95-4EEC-6227-71EE-C97A4CA2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50CA73-F389-E036-5241-DC85DF2637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888" b="41189"/>
          <a:stretch>
            <a:fillRect/>
          </a:stretch>
        </p:blipFill>
        <p:spPr>
          <a:xfrm>
            <a:off x="714070" y="1845197"/>
            <a:ext cx="5472045" cy="36203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0A42C7-DC33-6B6C-DC92-1DD891749DDC}"/>
              </a:ext>
            </a:extLst>
          </p:cNvPr>
          <p:cNvSpPr txBox="1"/>
          <p:nvPr/>
        </p:nvSpPr>
        <p:spPr>
          <a:xfrm>
            <a:off x="561609" y="221727"/>
            <a:ext cx="4424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ZEUS : Primary Results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6B6F52-2D8C-32D0-55B9-476A13B14FAC}"/>
              </a:ext>
            </a:extLst>
          </p:cNvPr>
          <p:cNvSpPr txBox="1"/>
          <p:nvPr/>
        </p:nvSpPr>
        <p:spPr>
          <a:xfrm>
            <a:off x="2971066" y="5666329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Months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B614A7-AB32-806D-EBF1-9016BD67F076}"/>
              </a:ext>
            </a:extLst>
          </p:cNvPr>
          <p:cNvSpPr txBox="1"/>
          <p:nvPr/>
        </p:nvSpPr>
        <p:spPr>
          <a:xfrm rot="16200000">
            <a:off x="-1270727" y="3210536"/>
            <a:ext cx="3729120" cy="638683"/>
          </a:xfrm>
          <a:prstGeom prst="rect">
            <a:avLst/>
          </a:prstGeom>
          <a:noFill/>
          <a:ln>
            <a:noFill/>
          </a:ln>
        </p:spPr>
        <p:txBody>
          <a:bodyPr wrap="square" lIns="72000" tIns="72000" rIns="72000" bIns="72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Cumulative Incidence of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3-point MACE (%)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80FEAE1-C917-8418-5B6B-28DFE7D409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9313" r="3620" b="42703"/>
          <a:stretch>
            <a:fillRect/>
          </a:stretch>
        </p:blipFill>
        <p:spPr>
          <a:xfrm>
            <a:off x="6543592" y="1942311"/>
            <a:ext cx="5472045" cy="35183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E1CFB1-D09A-F958-F9F2-6EDE9494AEC3}"/>
              </a:ext>
            </a:extLst>
          </p:cNvPr>
          <p:cNvSpPr txBox="1"/>
          <p:nvPr/>
        </p:nvSpPr>
        <p:spPr>
          <a:xfrm>
            <a:off x="8975624" y="5667654"/>
            <a:ext cx="934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Months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C5C4AA-D93D-962D-CEEF-2BAA746D9080}"/>
              </a:ext>
            </a:extLst>
          </p:cNvPr>
          <p:cNvSpPr txBox="1"/>
          <p:nvPr/>
        </p:nvSpPr>
        <p:spPr>
          <a:xfrm>
            <a:off x="2496707" y="1315462"/>
            <a:ext cx="2069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3-Point MACE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1984B3-1180-1E81-FDFA-0A2D131C9EED}"/>
              </a:ext>
            </a:extLst>
          </p:cNvPr>
          <p:cNvSpPr txBox="1"/>
          <p:nvPr/>
        </p:nvSpPr>
        <p:spPr>
          <a:xfrm>
            <a:off x="8032138" y="1324739"/>
            <a:ext cx="2878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All-Cause Mortality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945961-EB87-B379-8605-A6EEF1C744A9}"/>
              </a:ext>
            </a:extLst>
          </p:cNvPr>
          <p:cNvSpPr txBox="1"/>
          <p:nvPr/>
        </p:nvSpPr>
        <p:spPr>
          <a:xfrm rot="16200000">
            <a:off x="4471437" y="3219812"/>
            <a:ext cx="3729120" cy="638683"/>
          </a:xfrm>
          <a:prstGeom prst="rect">
            <a:avLst/>
          </a:prstGeom>
          <a:noFill/>
          <a:ln>
            <a:noFill/>
          </a:ln>
        </p:spPr>
        <p:txBody>
          <a:bodyPr wrap="square" lIns="72000" tIns="72000" rIns="72000" bIns="72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Cumulative Incidence of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All-Cause Mortality (%)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B4C036-CB08-5450-BDE3-E01DD2526A2D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3849062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79D09-5F26-B689-40C8-306BABE1C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50DCBBC-4ED2-9655-F536-F86E309F6E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025899"/>
              </p:ext>
            </p:extLst>
          </p:nvPr>
        </p:nvGraphicFramePr>
        <p:xfrm>
          <a:off x="7829550" y="1207604"/>
          <a:ext cx="4036494" cy="3765442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167039">
                  <a:extLst>
                    <a:ext uri="{9D8B030D-6E8A-4147-A177-3AD203B41FA5}">
                      <a16:colId xmlns:a16="http://schemas.microsoft.com/office/drawing/2014/main" val="678600620"/>
                    </a:ext>
                  </a:extLst>
                </a:gridCol>
                <a:gridCol w="956104">
                  <a:extLst>
                    <a:ext uri="{9D8B030D-6E8A-4147-A177-3AD203B41FA5}">
                      <a16:colId xmlns:a16="http://schemas.microsoft.com/office/drawing/2014/main" val="589203096"/>
                    </a:ext>
                  </a:extLst>
                </a:gridCol>
                <a:gridCol w="1233558">
                  <a:extLst>
                    <a:ext uri="{9D8B030D-6E8A-4147-A177-3AD203B41FA5}">
                      <a16:colId xmlns:a16="http://schemas.microsoft.com/office/drawing/2014/main" val="2758113710"/>
                    </a:ext>
                  </a:extLst>
                </a:gridCol>
                <a:gridCol w="679793">
                  <a:extLst>
                    <a:ext uri="{9D8B030D-6E8A-4147-A177-3AD203B41FA5}">
                      <a16:colId xmlns:a16="http://schemas.microsoft.com/office/drawing/2014/main" val="2455362012"/>
                    </a:ext>
                  </a:extLst>
                </a:gridCol>
              </a:tblGrid>
              <a:tr h="439042">
                <a:tc>
                  <a:txBody>
                    <a:bodyPr/>
                    <a:lstStyle/>
                    <a:p>
                      <a:pPr algn="l"/>
                      <a:r>
                        <a:rPr lang="en-US" sz="1000" noProof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  Subgroup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 (95% CI)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No. of events / </a:t>
                      </a:r>
                      <a:br>
                        <a:rPr kumimoji="0" lang="en-US" sz="7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en-US" sz="700" b="0" i="1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analysed</a:t>
                      </a:r>
                      <a:r>
                        <a:rPr kumimoji="0" lang="en-US" sz="7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 participants</a:t>
                      </a:r>
                      <a:endParaRPr kumimoji="0" lang="en-GB" sz="7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688811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 algn="l"/>
                      <a:r>
                        <a:rPr lang="en-US" sz="900" b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Heart failure</a:t>
                      </a:r>
                      <a:endParaRPr lang="en-GB" sz="9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24073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0.88 (0.74; 1.05)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512/3,687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89008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1.08 (0.92; 1.27)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614/2,689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395462"/>
                  </a:ext>
                </a:extLst>
              </a:tr>
              <a:tr h="2448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eGFR  (mL/min/1.73 m²)</a:t>
                      </a:r>
                      <a:endParaRPr lang="en-GB" sz="9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rgbClr val="001965"/>
                        </a:solidFill>
                        <a:latin typeface="+mn-lt"/>
                        <a:ea typeface="Apis For Office" panose="020B0504010101010104" pitchFamily="34" charset="0"/>
                        <a:cs typeface="Apis For Office" panose="020B05040101010101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66922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&lt;30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0.99 (0.79; 1.24)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298/1,157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72463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&lt;45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0.91 (0.75; 1.11)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404/2,130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78505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≥45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1.05 (0.87; 1.27)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424/3,089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720984"/>
                  </a:ext>
                </a:extLst>
              </a:tr>
              <a:tr h="2448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KDIGO groups at baseline</a:t>
                      </a:r>
                      <a:endParaRPr lang="en-GB" sz="900" b="1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900" b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60238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Very high risk</a:t>
                      </a:r>
                      <a:endParaRPr lang="en-GB" sz="90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0.98 (0.84; 1.14)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655/2,847</a:t>
                      </a:r>
                      <a:endParaRPr lang="en-GB" sz="800" i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52879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risk</a:t>
                      </a:r>
                      <a:endParaRPr lang="en-GB" sz="90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1.02 (0.81; 1.29)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283/1,727</a:t>
                      </a:r>
                      <a:endParaRPr lang="en-GB" sz="800" i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26922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i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Low/moderate risk</a:t>
                      </a:r>
                      <a:endParaRPr lang="en-GB" sz="900" i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0.90 (0.68; 1.20)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188/1,795</a:t>
                      </a:r>
                      <a:endParaRPr lang="en-GB" sz="800" i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52443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E4D31CA-D70E-EE9E-67FC-D4BAA81B0A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945973"/>
              </p:ext>
            </p:extLst>
          </p:nvPr>
        </p:nvGraphicFramePr>
        <p:xfrm>
          <a:off x="3967875" y="1207609"/>
          <a:ext cx="3691100" cy="45540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107219">
                  <a:extLst>
                    <a:ext uri="{9D8B030D-6E8A-4147-A177-3AD203B41FA5}">
                      <a16:colId xmlns:a16="http://schemas.microsoft.com/office/drawing/2014/main" val="678600620"/>
                    </a:ext>
                  </a:extLst>
                </a:gridCol>
                <a:gridCol w="876965">
                  <a:extLst>
                    <a:ext uri="{9D8B030D-6E8A-4147-A177-3AD203B41FA5}">
                      <a16:colId xmlns:a16="http://schemas.microsoft.com/office/drawing/2014/main" val="3131571633"/>
                    </a:ext>
                  </a:extLst>
                </a:gridCol>
                <a:gridCol w="1082240">
                  <a:extLst>
                    <a:ext uri="{9D8B030D-6E8A-4147-A177-3AD203B41FA5}">
                      <a16:colId xmlns:a16="http://schemas.microsoft.com/office/drawing/2014/main" val="4283174888"/>
                    </a:ext>
                  </a:extLst>
                </a:gridCol>
                <a:gridCol w="624676">
                  <a:extLst>
                    <a:ext uri="{9D8B030D-6E8A-4147-A177-3AD203B41FA5}">
                      <a16:colId xmlns:a16="http://schemas.microsoft.com/office/drawing/2014/main" val="1003599712"/>
                    </a:ext>
                  </a:extLst>
                </a:gridCol>
              </a:tblGrid>
              <a:tr h="406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  Subgroup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 (95% CI)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7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No. of events / </a:t>
                      </a:r>
                      <a:br>
                        <a:rPr kumimoji="0" lang="en-US" sz="7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en-US" sz="700" b="0" i="1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analysed</a:t>
                      </a:r>
                      <a:r>
                        <a:rPr kumimoji="0" lang="en-US" sz="7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 participants</a:t>
                      </a:r>
                      <a:endParaRPr kumimoji="0" lang="en-GB" sz="7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688811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T2D</a:t>
                      </a:r>
                      <a:endParaRPr lang="en-GB" sz="900" b="1" baseline="30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7834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1.00 (0.79; 1.26)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293/2,180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409214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r>
                        <a:rPr lang="en-GB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0.98 (0.85; 1.12)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833/4,196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893849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 algn="l"/>
                      <a:r>
                        <a:rPr lang="en-US" sz="900" b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SGLT2i</a:t>
                      </a:r>
                      <a:endParaRPr lang="en-GB" sz="9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240737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algn="l"/>
                      <a:r>
                        <a:rPr lang="en-GB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1.00 (0.86; 1.16)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677/4,013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89008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GB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0.98 (0.82; 1.18)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449/2,363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395462"/>
                  </a:ext>
                </a:extLst>
              </a:tr>
              <a:tr h="244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Incretins</a:t>
                      </a:r>
                      <a:endParaRPr lang="en-GB" sz="9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66922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1.00 (0.88; 1.13)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999/5,651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72463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/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r>
                        <a:rPr lang="en-GB" sz="7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GB" sz="8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0.89 (0.63; 1.26)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127/725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785055"/>
                  </a:ext>
                </a:extLst>
              </a:tr>
              <a:tr h="244800">
                <a:tc gridSpan="2"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ASCVD subtype</a:t>
                      </a:r>
                      <a:endParaRPr lang="en-GB" sz="900" b="1" baseline="30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900" b="1" baseline="30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18094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r>
                        <a:rPr lang="en-GB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CHD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0.97 (0.84; 1.13)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687/4,228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45218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Cerebrovascular </a:t>
                      </a:r>
                      <a:br>
                        <a:rPr lang="en-GB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disease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0.91 (0.65; 1.27)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140/766</a:t>
                      </a: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54701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PAD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1.24 (0.78; 1.97)</a:t>
                      </a: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73/453</a:t>
                      </a: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96376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Polyvascular</a:t>
                      </a: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disease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1.01 (0.77; 1.31)</a:t>
                      </a: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224/916</a:t>
                      </a: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4533007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E778230F-8E4B-F5CD-133F-870EED65D8C9}"/>
              </a:ext>
            </a:extLst>
          </p:cNvPr>
          <p:cNvGrpSpPr/>
          <p:nvPr/>
        </p:nvGrpSpPr>
        <p:grpSpPr>
          <a:xfrm>
            <a:off x="9278791" y="1566280"/>
            <a:ext cx="2541733" cy="3765442"/>
            <a:chOff x="8053971" y="2051135"/>
            <a:chExt cx="3466142" cy="4031839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F9788B4D-E867-E61A-231A-FAC7998C92D9}"/>
                </a:ext>
              </a:extLst>
            </p:cNvPr>
            <p:cNvGrpSpPr/>
            <p:nvPr/>
          </p:nvGrpSpPr>
          <p:grpSpPr>
            <a:xfrm>
              <a:off x="8053971" y="2051135"/>
              <a:ext cx="3466142" cy="4031839"/>
              <a:chOff x="3347219" y="3086953"/>
              <a:chExt cx="4898989" cy="2394572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AD6839F-1C09-3EB2-82C4-C303E8F124B7}"/>
                  </a:ext>
                </a:extLst>
              </p:cNvPr>
              <p:cNvSpPr txBox="1"/>
              <p:nvPr/>
            </p:nvSpPr>
            <p:spPr>
              <a:xfrm>
                <a:off x="3347219" y="5379618"/>
                <a:ext cx="2703383" cy="1019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Favours ziltivekimab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C2DD2C1-DCBE-B5FE-B3C6-3007D922E9BD}"/>
                  </a:ext>
                </a:extLst>
              </p:cNvPr>
              <p:cNvSpPr txBox="1"/>
              <p:nvPr/>
            </p:nvSpPr>
            <p:spPr>
              <a:xfrm>
                <a:off x="6019151" y="5379618"/>
                <a:ext cx="2227057" cy="1019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Favours placebo</a:t>
                </a:r>
              </a:p>
            </p:txBody>
          </p:sp>
          <p:graphicFrame>
            <p:nvGraphicFramePr>
              <p:cNvPr id="29" name="Chart 28">
                <a:extLst>
                  <a:ext uri="{FF2B5EF4-FFF2-40B4-BE49-F238E27FC236}">
                    <a16:creationId xmlns:a16="http://schemas.microsoft.com/office/drawing/2014/main" id="{830ADDEA-8BD0-3D50-116E-83BE4E2E0DDF}"/>
                  </a:ext>
                </a:extLst>
              </p:cNvPr>
              <p:cNvGraphicFramePr/>
              <p:nvPr/>
            </p:nvGraphicFramePr>
            <p:xfrm>
              <a:off x="4504395" y="3086953"/>
              <a:ext cx="2891439" cy="2329766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6185B1-AEEE-BEC0-E7E4-C46010A48999}"/>
                </a:ext>
              </a:extLst>
            </p:cNvPr>
            <p:cNvSpPr txBox="1"/>
            <p:nvPr/>
          </p:nvSpPr>
          <p:spPr>
            <a:xfrm>
              <a:off x="9812042" y="5755601"/>
              <a:ext cx="266774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E48CE7-023A-BAEB-EFB6-5B94C01050E3}"/>
                </a:ext>
              </a:extLst>
            </p:cNvPr>
            <p:cNvSpPr txBox="1"/>
            <p:nvPr/>
          </p:nvSpPr>
          <p:spPr>
            <a:xfrm>
              <a:off x="10304331" y="5755601"/>
              <a:ext cx="249733" cy="1723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A30BBA8-8891-C540-C911-B4A25EC22BBA}"/>
                </a:ext>
              </a:extLst>
            </p:cNvPr>
            <p:cNvSpPr txBox="1"/>
            <p:nvPr/>
          </p:nvSpPr>
          <p:spPr>
            <a:xfrm>
              <a:off x="10642391" y="5755601"/>
              <a:ext cx="249732" cy="1723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2.0</a:t>
              </a:r>
            </a:p>
          </p:txBody>
        </p:sp>
      </p:grp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41FB4282-F695-FB2B-F8FC-FE1F1FF481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729182"/>
              </p:ext>
            </p:extLst>
          </p:nvPr>
        </p:nvGraphicFramePr>
        <p:xfrm>
          <a:off x="386923" y="1207609"/>
          <a:ext cx="3472737" cy="4551352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938957">
                  <a:extLst>
                    <a:ext uri="{9D8B030D-6E8A-4147-A177-3AD203B41FA5}">
                      <a16:colId xmlns:a16="http://schemas.microsoft.com/office/drawing/2014/main" val="678600620"/>
                    </a:ext>
                  </a:extLst>
                </a:gridCol>
                <a:gridCol w="883920">
                  <a:extLst>
                    <a:ext uri="{9D8B030D-6E8A-4147-A177-3AD203B41FA5}">
                      <a16:colId xmlns:a16="http://schemas.microsoft.com/office/drawing/2014/main" val="589203096"/>
                    </a:ext>
                  </a:extLst>
                </a:gridCol>
                <a:gridCol w="998220">
                  <a:extLst>
                    <a:ext uri="{9D8B030D-6E8A-4147-A177-3AD203B41FA5}">
                      <a16:colId xmlns:a16="http://schemas.microsoft.com/office/drawing/2014/main" val="997928276"/>
                    </a:ext>
                  </a:extLst>
                </a:gridCol>
                <a:gridCol w="651640">
                  <a:extLst>
                    <a:ext uri="{9D8B030D-6E8A-4147-A177-3AD203B41FA5}">
                      <a16:colId xmlns:a16="http://schemas.microsoft.com/office/drawing/2014/main" val="2230666323"/>
                    </a:ext>
                  </a:extLst>
                </a:gridCol>
              </a:tblGrid>
              <a:tr h="406922">
                <a:tc>
                  <a:txBody>
                    <a:bodyPr/>
                    <a:lstStyle/>
                    <a:p>
                      <a:pPr algn="l"/>
                      <a:r>
                        <a:rPr lang="en-US" sz="900" noProof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  Subgroup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HR (95% CI)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1" noProof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No. of events / </a:t>
                      </a:r>
                      <a:br>
                        <a:rPr lang="en-US" sz="700" b="0" i="1" noProof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700" b="0" i="1" noProof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analysed</a:t>
                      </a:r>
                      <a:r>
                        <a:rPr lang="en-US" sz="700" b="0" i="1" noProof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 participants</a:t>
                      </a:r>
                      <a:endParaRPr lang="en-GB" sz="7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688811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Sex</a:t>
                      </a:r>
                      <a:endParaRPr lang="en-GB" sz="900" b="1" baseline="30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b="1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78348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r>
                        <a:rPr lang="en-GB" sz="900" b="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</a:t>
                      </a:r>
                      <a:endParaRPr lang="en-GB" sz="800" i="1" baseline="30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0.93 (0.74; 1.17)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292/1,754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409214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r>
                        <a:rPr lang="en-GB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1.01 (0.88; 1.16)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834/4,622</a:t>
                      </a:r>
                      <a:endParaRPr lang="en-GB" sz="8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893849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algn="l"/>
                      <a:r>
                        <a:rPr lang="en-US" sz="900" b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Age</a:t>
                      </a:r>
                      <a:endParaRPr lang="en-GB" sz="9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240737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algn="l"/>
                      <a:r>
                        <a:rPr lang="en-GB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&lt;65 years</a:t>
                      </a:r>
                      <a:endParaRPr lang="en-GB" sz="8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1.03 (0.81; 1.30)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276/1,690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890080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algn="l"/>
                      <a:r>
                        <a:rPr lang="en-GB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r>
                        <a:rPr lang="en-GB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GB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&lt;75 years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0.97 (0.81; 1.16)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481/2,711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395462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algn="l"/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≥75 years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0.98 (0.80; 1.20)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369/1,975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669229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BMI (kg/m</a:t>
                      </a:r>
                      <a:r>
                        <a:rPr lang="en-GB" sz="900" b="1" baseline="30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900" b="1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9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GB" sz="9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724635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algn="l"/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&lt;25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0.76 (0.57; 1.00)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0" i="1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203/1,150</a:t>
                      </a:r>
                      <a:endParaRPr lang="en-GB" sz="900" i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785055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r>
                        <a:rPr lang="en-GB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–</a:t>
                      </a: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&lt;30</a:t>
                      </a:r>
                      <a:endParaRPr kumimoji="0" lang="en-GB" sz="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1.03 (0.84; 1.26)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381/2,243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049811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≥30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1.06 (0.90; 1.26)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539/2,969</a:t>
                      </a:r>
                      <a:endParaRPr kumimoji="0" lang="en-GB" sz="9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238178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hsCRP</a:t>
                      </a:r>
                      <a:endParaRPr lang="en-GB" sz="9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87379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&lt;median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0.88 (0.74; 1.06)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470/3,188</a:t>
                      </a:r>
                      <a:endParaRPr kumimoji="0" lang="en-GB" sz="9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23311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≥median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1.07 (0.92; 1.25)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656/3,188</a:t>
                      </a:r>
                      <a:endParaRPr kumimoji="0" lang="en-GB" sz="9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316071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IL-6</a:t>
                      </a:r>
                      <a:endParaRPr lang="en-GB" sz="9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DE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830430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&lt;median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0.92 (0.76; 1.10)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449/3,141</a:t>
                      </a:r>
                      <a:endParaRPr kumimoji="0" lang="en-GB" sz="9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018995"/>
                  </a:ext>
                </a:extLst>
              </a:tr>
              <a:tr h="2437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≥median</a:t>
                      </a:r>
                    </a:p>
                  </a:txBody>
                  <a:tcPr marL="18000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noProof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Apis For Office" panose="020B0504010101010104" pitchFamily="34" charset="0"/>
                          <a:cs typeface="Arial" panose="020B0604020202020204" pitchFamily="34" charset="0"/>
                        </a:rPr>
                        <a:t>1.04 (0.89; 1.21)</a:t>
                      </a:r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900" noProof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Apis For Office" panose="020B05040101010101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659/3,147</a:t>
                      </a:r>
                      <a:endParaRPr kumimoji="0" lang="en-GB" sz="9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892266"/>
                  </a:ext>
                </a:extLst>
              </a:tr>
            </a:tbl>
          </a:graphicData>
        </a:graphic>
      </p:graphicFrame>
      <p:grpSp>
        <p:nvGrpSpPr>
          <p:cNvPr id="35" name="Group 34">
            <a:extLst>
              <a:ext uri="{FF2B5EF4-FFF2-40B4-BE49-F238E27FC236}">
                <a16:creationId xmlns:a16="http://schemas.microsoft.com/office/drawing/2014/main" id="{14183759-3A42-C1F6-2B85-26150E4006F1}"/>
              </a:ext>
            </a:extLst>
          </p:cNvPr>
          <p:cNvGrpSpPr/>
          <p:nvPr/>
        </p:nvGrpSpPr>
        <p:grpSpPr>
          <a:xfrm>
            <a:off x="1419221" y="1636765"/>
            <a:ext cx="2510385" cy="4557636"/>
            <a:chOff x="1228721" y="1905216"/>
            <a:chExt cx="2510385" cy="4031857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7BD0021-2924-4F4F-6901-6F2D8DB90685}"/>
                </a:ext>
              </a:extLst>
            </p:cNvPr>
            <p:cNvSpPr txBox="1"/>
            <p:nvPr/>
          </p:nvSpPr>
          <p:spPr>
            <a:xfrm>
              <a:off x="2521751" y="5596802"/>
              <a:ext cx="179615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E732D66-6F67-530F-1A81-A2D0CC430D76}"/>
                </a:ext>
              </a:extLst>
            </p:cNvPr>
            <p:cNvSpPr txBox="1"/>
            <p:nvPr/>
          </p:nvSpPr>
          <p:spPr>
            <a:xfrm>
              <a:off x="2880539" y="5596802"/>
              <a:ext cx="179615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1.5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ECBAA1-FBA1-4FC9-B504-D5974047E853}"/>
                </a:ext>
              </a:extLst>
            </p:cNvPr>
            <p:cNvSpPr txBox="1"/>
            <p:nvPr/>
          </p:nvSpPr>
          <p:spPr>
            <a:xfrm>
              <a:off x="3139669" y="5596802"/>
              <a:ext cx="179615" cy="1715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2.0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E8B2D09-EBA8-4071-3B55-D30A4BC869BD}"/>
                </a:ext>
              </a:extLst>
            </p:cNvPr>
            <p:cNvGrpSpPr/>
            <p:nvPr/>
          </p:nvGrpSpPr>
          <p:grpSpPr>
            <a:xfrm>
              <a:off x="1228721" y="1905216"/>
              <a:ext cx="2510385" cy="4031857"/>
              <a:chOff x="4239272" y="3086947"/>
              <a:chExt cx="3752500" cy="2394578"/>
            </a:xfrm>
          </p:grpSpPr>
          <p:graphicFrame>
            <p:nvGraphicFramePr>
              <p:cNvPr id="34" name="Chart 33">
                <a:extLst>
                  <a:ext uri="{FF2B5EF4-FFF2-40B4-BE49-F238E27FC236}">
                    <a16:creationId xmlns:a16="http://schemas.microsoft.com/office/drawing/2014/main" id="{D5004ACD-90C9-F554-D403-E3F308A9236B}"/>
                  </a:ext>
                </a:extLst>
              </p:cNvPr>
              <p:cNvGraphicFramePr/>
              <p:nvPr/>
            </p:nvGraphicFramePr>
            <p:xfrm>
              <a:off x="5131026" y="3086947"/>
              <a:ext cx="2264807" cy="2329771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3754DD0-C462-6109-40F4-C447F670A2B4}"/>
                  </a:ext>
                </a:extLst>
              </p:cNvPr>
              <p:cNvSpPr txBox="1"/>
              <p:nvPr/>
            </p:nvSpPr>
            <p:spPr>
              <a:xfrm>
                <a:off x="4239272" y="5379618"/>
                <a:ext cx="1985181" cy="1019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Favours ziltivekimab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3530DC8-DD4B-D95D-67B9-266963F0058A}"/>
                  </a:ext>
                </a:extLst>
              </p:cNvPr>
              <p:cNvSpPr txBox="1"/>
              <p:nvPr/>
            </p:nvSpPr>
            <p:spPr>
              <a:xfrm>
                <a:off x="6347919" y="5379618"/>
                <a:ext cx="1643853" cy="10190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Favours placebo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CE85102-49EB-FF17-97C7-9AE8F509E327}"/>
              </a:ext>
            </a:extLst>
          </p:cNvPr>
          <p:cNvGrpSpPr/>
          <p:nvPr/>
        </p:nvGrpSpPr>
        <p:grpSpPr>
          <a:xfrm>
            <a:off x="5169828" y="1502563"/>
            <a:ext cx="2453244" cy="4726436"/>
            <a:chOff x="4201724" y="2033128"/>
            <a:chExt cx="2467666" cy="403507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C2E7ABA-69AC-CFF8-CFE5-8D1F51E7916C}"/>
                </a:ext>
              </a:extLst>
            </p:cNvPr>
            <p:cNvGrpSpPr/>
            <p:nvPr/>
          </p:nvGrpSpPr>
          <p:grpSpPr>
            <a:xfrm>
              <a:off x="4201724" y="2033128"/>
              <a:ext cx="2467666" cy="4035078"/>
              <a:chOff x="4616961" y="3196268"/>
              <a:chExt cx="3343322" cy="2278011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7BCC63B-87DB-2732-3FA8-A81E561618BF}"/>
                  </a:ext>
                </a:extLst>
              </p:cNvPr>
              <p:cNvSpPr txBox="1"/>
              <p:nvPr/>
            </p:nvSpPr>
            <p:spPr>
              <a:xfrm>
                <a:off x="4616961" y="5379618"/>
                <a:ext cx="1887686" cy="946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Favours ziltivekimab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196DED7-02D1-694D-0497-0FF0A922696A}"/>
                  </a:ext>
                </a:extLst>
              </p:cNvPr>
              <p:cNvSpPr txBox="1"/>
              <p:nvPr/>
            </p:nvSpPr>
            <p:spPr>
              <a:xfrm>
                <a:off x="6473340" y="5379618"/>
                <a:ext cx="1486943" cy="946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0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Favours placebo</a:t>
                </a:r>
              </a:p>
            </p:txBody>
          </p:sp>
          <p:graphicFrame>
            <p:nvGraphicFramePr>
              <p:cNvPr id="20" name="Chart 19">
                <a:extLst>
                  <a:ext uri="{FF2B5EF4-FFF2-40B4-BE49-F238E27FC236}">
                    <a16:creationId xmlns:a16="http://schemas.microsoft.com/office/drawing/2014/main" id="{FE2D621B-8500-3565-727C-657FF7B863D0}"/>
                  </a:ext>
                </a:extLst>
              </p:cNvPr>
              <p:cNvGraphicFramePr/>
              <p:nvPr/>
            </p:nvGraphicFramePr>
            <p:xfrm>
              <a:off x="5366399" y="3196268"/>
              <a:ext cx="2029434" cy="222045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175B25C-3199-3E79-0350-07B5F69F20D4}"/>
                </a:ext>
              </a:extLst>
            </p:cNvPr>
            <p:cNvSpPr txBox="1"/>
            <p:nvPr/>
          </p:nvSpPr>
          <p:spPr>
            <a:xfrm>
              <a:off x="5448518" y="5730346"/>
              <a:ext cx="151563" cy="1676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2059D5A-F713-4EB4-AA76-161B9BEE9C86}"/>
                </a:ext>
              </a:extLst>
            </p:cNvPr>
            <p:cNvSpPr txBox="1"/>
            <p:nvPr/>
          </p:nvSpPr>
          <p:spPr>
            <a:xfrm>
              <a:off x="5814769" y="5730346"/>
              <a:ext cx="151563" cy="1676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1.5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9A3D49B-4EC8-DBED-1A6C-3671D404620F}"/>
                </a:ext>
              </a:extLst>
            </p:cNvPr>
            <p:cNvSpPr txBox="1"/>
            <p:nvPr/>
          </p:nvSpPr>
          <p:spPr>
            <a:xfrm>
              <a:off x="6069929" y="5730346"/>
              <a:ext cx="151563" cy="1676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2.0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E0CA792-65F4-35CC-3039-74E66D48CDBE}"/>
              </a:ext>
            </a:extLst>
          </p:cNvPr>
          <p:cNvSpPr txBox="1"/>
          <p:nvPr/>
        </p:nvSpPr>
        <p:spPr>
          <a:xfrm>
            <a:off x="1576233" y="271781"/>
            <a:ext cx="8495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ZEUS : Primary Endpoint, Selected Pre-Specified Subgroups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A8B34D-21B8-213F-F832-E83D107640C7}"/>
              </a:ext>
            </a:extLst>
          </p:cNvPr>
          <p:cNvSpPr txBox="1"/>
          <p:nvPr/>
        </p:nvSpPr>
        <p:spPr>
          <a:xfrm>
            <a:off x="8306835" y="5833251"/>
            <a:ext cx="33606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/>
              <a:t>Median high-sensitivity CRP was 4.5 mg/liter.</a:t>
            </a:r>
          </a:p>
          <a:p>
            <a:r>
              <a:rPr lang="en-US" sz="1200"/>
              <a:t>Median interleukin-6 was 4.88 </a:t>
            </a:r>
            <a:r>
              <a:rPr lang="en-US" sz="1200" err="1"/>
              <a:t>pg</a:t>
            </a:r>
            <a:r>
              <a:rPr lang="en-US" sz="1200"/>
              <a:t>/l.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095C7F-0759-60D4-E88F-6224A9E7BEAB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36997338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03FF9-8E37-4376-A0FB-70EC42294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9BD7B0-58C9-DA82-F9AF-B1060B897AFD}"/>
              </a:ext>
            </a:extLst>
          </p:cNvPr>
          <p:cNvSpPr txBox="1"/>
          <p:nvPr/>
        </p:nvSpPr>
        <p:spPr>
          <a:xfrm>
            <a:off x="2496210" y="5998100"/>
            <a:ext cx="84862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 inclusive of hospitalization for unstable angina requiring urgent revascularization. ** Mean ratio rather than hazard ratio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*** sustained reduction in eGFR of at least 40% from baseline, death from kidney failure or cardiovascular causes, or kidney failure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(onset of sustained eGFR &lt;15ml per minute per 1.73m2 or initiation of chronic kidney replacement therapy).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1166B6-D1E8-7096-BFDA-9B1D90D5462E}"/>
              </a:ext>
            </a:extLst>
          </p:cNvPr>
          <p:cNvSpPr txBox="1"/>
          <p:nvPr/>
        </p:nvSpPr>
        <p:spPr>
          <a:xfrm>
            <a:off x="1169680" y="161284"/>
            <a:ext cx="5359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ZEUS : Primary and Secondary Endpoints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CB2F139-79BC-2132-F0B6-FA1BAFB98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3291"/>
              </p:ext>
            </p:extLst>
          </p:nvPr>
        </p:nvGraphicFramePr>
        <p:xfrm>
          <a:off x="1219200" y="764630"/>
          <a:ext cx="9296400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0320">
                  <a:extLst>
                    <a:ext uri="{9D8B030D-6E8A-4147-A177-3AD203B41FA5}">
                      <a16:colId xmlns:a16="http://schemas.microsoft.com/office/drawing/2014/main" val="1470763043"/>
                    </a:ext>
                  </a:extLst>
                </a:gridCol>
                <a:gridCol w="1905360">
                  <a:extLst>
                    <a:ext uri="{9D8B030D-6E8A-4147-A177-3AD203B41FA5}">
                      <a16:colId xmlns:a16="http://schemas.microsoft.com/office/drawing/2014/main" val="832736630"/>
                    </a:ext>
                  </a:extLst>
                </a:gridCol>
                <a:gridCol w="1905360">
                  <a:extLst>
                    <a:ext uri="{9D8B030D-6E8A-4147-A177-3AD203B41FA5}">
                      <a16:colId xmlns:a16="http://schemas.microsoft.com/office/drawing/2014/main" val="1641420827"/>
                    </a:ext>
                  </a:extLst>
                </a:gridCol>
                <a:gridCol w="1905360">
                  <a:extLst>
                    <a:ext uri="{9D8B030D-6E8A-4147-A177-3AD203B41FA5}">
                      <a16:colId xmlns:a16="http://schemas.microsoft.com/office/drawing/2014/main" val="3039354002"/>
                    </a:ext>
                  </a:extLst>
                </a:gridCol>
              </a:tblGrid>
              <a:tr h="905058">
                <a:tc>
                  <a:txBody>
                    <a:bodyPr/>
                    <a:lstStyle/>
                    <a:p>
                      <a:r>
                        <a:rPr lang="en-US" sz="2000"/>
                        <a:t>Endpoint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 err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Ziltivekimab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b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</a:b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N (%) IR*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Placebo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b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</a:b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N (%) IR*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endParaRPr lang="en-US" sz="2000">
                        <a:solidFill>
                          <a:schemeClr val="bg1"/>
                        </a:solidFill>
                        <a:effectLst/>
                        <a:latin typeface="Apis For Office"/>
                        <a:ea typeface="MS Mincho" panose="02020609040205080304" pitchFamily="49" charset="-128"/>
                      </a:endParaRPr>
                    </a:p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MS Mincho" panose="02020609040205080304" pitchFamily="49" charset="-128"/>
                        </a:rPr>
                        <a:t>HR (95%CI)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38226938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Primary Endpoint: 3-point MACE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561 (17.6) 6.7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565 (17.7) 6.8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0.99 (0.88–1.11) 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0627492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    Cardiovascular death 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353 (11.1) 4.0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356 (11.2) 4.1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0.99 (0.86–1.15) 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7339612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    Nonfatal myocardial infarction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143 (4.5) 1.7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148 (4.6) 1.7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0.97 (0.77–1.22) 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26086719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    Nonfatal stroke 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114 (3.6) 1.3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124 (3.9) 1.4 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0.92 (0.71–1.18) </a:t>
                      </a:r>
                      <a:endParaRPr lang="en-US" sz="1800" b="0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1734578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Expanded  4-point MACE*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586 (18.4) 7.0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592 (18.5) 7.1 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0.99 (0.88–1.10)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2292986"/>
                  </a:ext>
                </a:extLst>
              </a:tr>
              <a:tr h="857912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Number of heart failure hospitalizations, urgent heart failure visits, or CV death**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794 (17.1) 9.1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842 (17.6) 9.6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0.94 (0.83-1.07)</a:t>
                      </a: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  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1473994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Composite kidney endpoint***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643 (20.2) 7.8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617 (19.3) 7.4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1.05 (0.94-1.17)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0590073"/>
                  </a:ext>
                </a:extLst>
              </a:tr>
              <a:tr h="477490">
                <a:tc>
                  <a:txBody>
                    <a:bodyPr/>
                    <a:lstStyle/>
                    <a:p>
                      <a:pPr marL="0" marR="0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All-cause mortality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538 (16.9) 6.2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542 (17.0) 6.2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buNone/>
                      </a:pPr>
                      <a:r>
                        <a:rPr lang="en-GB" sz="1800" b="1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Aptos" panose="020B0004020202020204" pitchFamily="34" charset="0"/>
                        </a:rPr>
                        <a:t>0.99 (0.88–1.12)   </a:t>
                      </a:r>
                      <a:endParaRPr lang="en-US" sz="1800" b="1"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4946048"/>
                  </a:ext>
                </a:extLst>
              </a:tr>
            </a:tbl>
          </a:graphicData>
        </a:graphic>
      </p:graphicFrame>
      <p:sp>
        <p:nvSpPr>
          <p:cNvPr id="3" name="Left Bracket 2">
            <a:extLst>
              <a:ext uri="{FF2B5EF4-FFF2-40B4-BE49-F238E27FC236}">
                <a16:creationId xmlns:a16="http://schemas.microsoft.com/office/drawing/2014/main" id="{7E44C85F-BED6-547B-A309-21D05BB57027}"/>
              </a:ext>
            </a:extLst>
          </p:cNvPr>
          <p:cNvSpPr/>
          <p:nvPr/>
        </p:nvSpPr>
        <p:spPr>
          <a:xfrm>
            <a:off x="956441" y="3676106"/>
            <a:ext cx="178675" cy="2193924"/>
          </a:xfrm>
          <a:prstGeom prst="leftBracket">
            <a:avLst/>
          </a:prstGeom>
          <a:ln w="476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57DF32-632E-3F2E-78D6-B016B6E76331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3224234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AD996-FDF4-B42B-6FAC-576E294F9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34B9A7D-A188-7A1F-FE7B-4F655BF81F6D}"/>
              </a:ext>
            </a:extLst>
          </p:cNvPr>
          <p:cNvGraphicFramePr>
            <a:graphicFrameLocks noGrp="1"/>
          </p:cNvGraphicFramePr>
          <p:nvPr/>
        </p:nvGraphicFramePr>
        <p:xfrm>
          <a:off x="1371600" y="1002482"/>
          <a:ext cx="9245599" cy="4853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6933">
                  <a:extLst>
                    <a:ext uri="{9D8B030D-6E8A-4147-A177-3AD203B41FA5}">
                      <a16:colId xmlns:a16="http://schemas.microsoft.com/office/drawing/2014/main" val="147076304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3273663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641420827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r>
                        <a:rPr lang="en-US" sz="2000"/>
                        <a:t>Adverse 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 err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Ziltivekimab</a:t>
                      </a: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b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</a:b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N  (%)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Placebo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b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</a:br>
                      <a:r>
                        <a:rPr lang="en-US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N (%)</a:t>
                      </a:r>
                      <a:r>
                        <a:rPr lang="en-GB" sz="2000" b="1">
                          <a:solidFill>
                            <a:schemeClr val="bg1"/>
                          </a:solidFill>
                          <a:effectLst/>
                          <a:latin typeface="Apis For Office"/>
                          <a:ea typeface="Apis For Office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MS Mincho" panose="02020609040205080304" pitchFamily="49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38226938"/>
                  </a:ext>
                </a:extLst>
              </a:tr>
              <a:tr h="402016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Serious adverse event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 1738 (54.6%)​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 1750 (54.8%)​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648141581"/>
                  </a:ext>
                </a:extLst>
              </a:tr>
              <a:tr h="402016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Serious adverse event of infection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 651 (20.4%)​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 571 (17.9%)​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152337258"/>
                  </a:ext>
                </a:extLst>
              </a:tr>
              <a:tr h="402016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   Cellulitis</a:t>
                      </a:r>
                      <a:endParaRPr lang="en-US" sz="18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 93 (2.9%)​</a:t>
                      </a:r>
                      <a:endParaRPr lang="en-US" sz="18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 31 (1.0%)​</a:t>
                      </a:r>
                      <a:endParaRPr lang="en-US" sz="18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449677209"/>
                  </a:ext>
                </a:extLst>
              </a:tr>
              <a:tr h="402016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    Infection as primary cause of </a:t>
                      </a:r>
                    </a:p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    hospitalization</a:t>
                      </a:r>
                      <a:endParaRPr lang="en-US" sz="18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 544 (17.1%)​</a:t>
                      </a:r>
                      <a:endParaRPr lang="en-US" sz="18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 472 (14.8%)​</a:t>
                      </a:r>
                      <a:endParaRPr lang="en-US" sz="18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929406869"/>
                  </a:ext>
                </a:extLst>
              </a:tr>
              <a:tr h="402016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    Opportunistic infection</a:t>
                      </a:r>
                      <a:endParaRPr lang="en-US" sz="18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 87 (2.7%)​</a:t>
                      </a:r>
                      <a:endParaRPr lang="en-US" sz="18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 71 (2.2%)​</a:t>
                      </a:r>
                      <a:endParaRPr lang="en-US" sz="18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402695205"/>
                  </a:ext>
                </a:extLst>
              </a:tr>
              <a:tr h="402016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1800" b="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    Death due to infection</a:t>
                      </a:r>
                      <a:endParaRPr lang="en-US" sz="18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  101 (3.2%)​</a:t>
                      </a:r>
                      <a:endParaRPr lang="en-US" sz="18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0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 80 (2.5%) ​</a:t>
                      </a:r>
                      <a:endParaRPr lang="en-US" sz="1800" b="0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283735108"/>
                  </a:ext>
                </a:extLst>
              </a:tr>
              <a:tr h="402016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Malignant neoplasms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205 (6.4)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213 (6.7)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250354820"/>
                  </a:ext>
                </a:extLst>
              </a:tr>
              <a:tr h="402016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Serious adverse event of Hemorrhage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161 (5.1%)​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129 (4.0%)​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1126086719"/>
                  </a:ext>
                </a:extLst>
              </a:tr>
              <a:tr h="402016">
                <a:tc>
                  <a:txBody>
                    <a:bodyPr/>
                    <a:lstStyle/>
                    <a:p>
                      <a:pPr marL="0" marR="0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US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Serious adverse event of Venous thromboembolism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51 (1.6%)​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97222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is For Office" panose="020B0504010101010104"/>
                          <a:cs typeface="Times New Roman" panose="02020603050405020304" pitchFamily="18" charset="0"/>
                        </a:rPr>
                        <a:t>20 (0.6%)​</a:t>
                      </a:r>
                      <a:endParaRPr lang="en-US" sz="1800" b="1"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23173457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209F585-DCFE-3116-CEA8-0B47F15E993F}"/>
              </a:ext>
            </a:extLst>
          </p:cNvPr>
          <p:cNvSpPr txBox="1"/>
          <p:nvPr/>
        </p:nvSpPr>
        <p:spPr>
          <a:xfrm>
            <a:off x="10584899" y="226036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D79C4E-CD72-EBA2-8975-DE3D7B55E49A}"/>
              </a:ext>
            </a:extLst>
          </p:cNvPr>
          <p:cNvSpPr txBox="1"/>
          <p:nvPr/>
        </p:nvSpPr>
        <p:spPr>
          <a:xfrm>
            <a:off x="10596518" y="262969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407919-3987-77E0-29CE-8AF10A5C160C}"/>
              </a:ext>
            </a:extLst>
          </p:cNvPr>
          <p:cNvSpPr txBox="1"/>
          <p:nvPr/>
        </p:nvSpPr>
        <p:spPr>
          <a:xfrm>
            <a:off x="10596518" y="310239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29DC33-8E9F-4795-66BA-C1CBBD66C4D4}"/>
              </a:ext>
            </a:extLst>
          </p:cNvPr>
          <p:cNvSpPr txBox="1"/>
          <p:nvPr/>
        </p:nvSpPr>
        <p:spPr>
          <a:xfrm>
            <a:off x="10591800" y="54218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B5565-AAF3-A516-8D2D-32E4C03F4E76}"/>
              </a:ext>
            </a:extLst>
          </p:cNvPr>
          <p:cNvSpPr txBox="1"/>
          <p:nvPr/>
        </p:nvSpPr>
        <p:spPr>
          <a:xfrm>
            <a:off x="1295400" y="6019800"/>
            <a:ext cx="2394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 Fisher’s exact p-value &lt; 0.05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03994-C8F4-AB1E-D12A-1F9BB534F6A8}"/>
              </a:ext>
            </a:extLst>
          </p:cNvPr>
          <p:cNvSpPr txBox="1"/>
          <p:nvPr/>
        </p:nvSpPr>
        <p:spPr>
          <a:xfrm>
            <a:off x="1373124" y="256973"/>
            <a:ext cx="4404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ZEUS : Safety and Adverse Events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4B887B-11AF-8760-7573-B6CB45B80F52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2584894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18A8FF0-DE1C-B938-276C-A6D970F7B3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04284"/>
              </p:ext>
            </p:extLst>
          </p:nvPr>
        </p:nvGraphicFramePr>
        <p:xfrm>
          <a:off x="859220" y="2256012"/>
          <a:ext cx="10574826" cy="4150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199567628"/>
                    </a:ext>
                  </a:extLst>
                </a:gridCol>
                <a:gridCol w="2622331">
                  <a:extLst>
                    <a:ext uri="{9D8B030D-6E8A-4147-A177-3AD203B41FA5}">
                      <a16:colId xmlns:a16="http://schemas.microsoft.com/office/drawing/2014/main" val="2070519739"/>
                    </a:ext>
                  </a:extLst>
                </a:gridCol>
                <a:gridCol w="2923295">
                  <a:extLst>
                    <a:ext uri="{9D8B030D-6E8A-4147-A177-3AD203B41FA5}">
                      <a16:colId xmlns:a16="http://schemas.microsoft.com/office/drawing/2014/main" val="2557211855"/>
                    </a:ext>
                  </a:extLst>
                </a:gridCol>
              </a:tblGrid>
              <a:tr h="751719">
                <a:tc>
                  <a:txBody>
                    <a:bodyPr/>
                    <a:lstStyle/>
                    <a:p>
                      <a:r>
                        <a:rPr lang="en-US" sz="2000"/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CANTOS (IL-1</a:t>
                      </a:r>
                      <a:r>
                        <a:rPr lang="en-US" sz="2000">
                          <a:latin typeface="Symbol" panose="05050102010706020507" pitchFamily="18" charset="2"/>
                        </a:rPr>
                        <a:t>b</a:t>
                      </a:r>
                      <a:r>
                        <a:rPr lang="en-US" sz="2000"/>
                        <a:t>)</a:t>
                      </a:r>
                    </a:p>
                    <a:p>
                      <a:r>
                        <a:rPr lang="en-US" sz="2000"/>
                        <a:t>ASCVD + hsCRP </a:t>
                      </a:r>
                      <a:r>
                        <a:rPr lang="en-US" sz="2000" u="sng"/>
                        <a:t>&gt;</a:t>
                      </a:r>
                      <a:r>
                        <a:rPr lang="en-US" sz="2000"/>
                        <a:t>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ZEUS (IL-6)</a:t>
                      </a:r>
                    </a:p>
                    <a:p>
                      <a:r>
                        <a:rPr lang="en-US" sz="2000"/>
                        <a:t>ASCVD + hsCRP </a:t>
                      </a:r>
                      <a:r>
                        <a:rPr lang="en-US" sz="2000" u="sng"/>
                        <a:t>&gt;</a:t>
                      </a:r>
                      <a:r>
                        <a:rPr lang="en-US" sz="2000"/>
                        <a:t> 2 + CKD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918413"/>
                  </a:ext>
                </a:extLst>
              </a:tr>
              <a:tr h="424885">
                <a:tc>
                  <a:txBody>
                    <a:bodyPr/>
                    <a:lstStyle/>
                    <a:p>
                      <a:r>
                        <a:rPr lang="en-US" sz="2000"/>
                        <a:t>Age (years)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412043"/>
                  </a:ext>
                </a:extLst>
              </a:tr>
              <a:tr h="424885">
                <a:tc>
                  <a:txBody>
                    <a:bodyPr/>
                    <a:lstStyle/>
                    <a:p>
                      <a:r>
                        <a:rPr lang="en-US" sz="2000"/>
                        <a:t>Diabetes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566601"/>
                  </a:ext>
                </a:extLst>
              </a:tr>
              <a:tr h="424885">
                <a:tc>
                  <a:txBody>
                    <a:bodyPr/>
                    <a:lstStyle/>
                    <a:p>
                      <a:r>
                        <a:rPr lang="en-US" sz="2000"/>
                        <a:t>Heart Failure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630734"/>
                  </a:ext>
                </a:extLst>
              </a:tr>
              <a:tr h="424885">
                <a:tc>
                  <a:txBody>
                    <a:bodyPr/>
                    <a:lstStyle/>
                    <a:p>
                      <a:r>
                        <a:rPr lang="en-US" sz="2000"/>
                        <a:t>KDIGO Class High or Very High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11.4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71.8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738170"/>
                  </a:ext>
                </a:extLst>
              </a:tr>
              <a:tr h="424885">
                <a:tc>
                  <a:txBody>
                    <a:bodyPr/>
                    <a:lstStyle/>
                    <a:p>
                      <a:r>
                        <a:rPr lang="en-US" sz="2000"/>
                        <a:t>eGFR (ml/min/1.73m</a:t>
                      </a:r>
                      <a:r>
                        <a:rPr lang="en-US" sz="2000" baseline="30000"/>
                        <a:t>2</a:t>
                      </a:r>
                      <a:r>
                        <a:rPr lang="en-US" sz="200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368097"/>
                  </a:ext>
                </a:extLst>
              </a:tr>
              <a:tr h="424885"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bg1"/>
                          </a:solidFill>
                        </a:rPr>
                        <a:t>Endpoint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398297"/>
                  </a:ext>
                </a:extLst>
              </a:tr>
              <a:tr h="424885">
                <a:tc>
                  <a:txBody>
                    <a:bodyPr/>
                    <a:lstStyle/>
                    <a:p>
                      <a:r>
                        <a:rPr lang="en-US" sz="2000" b="0"/>
                        <a:t>3-Point MACE (IR/100 PY)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/>
                        <a:t>6.8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500505"/>
                  </a:ext>
                </a:extLst>
              </a:tr>
              <a:tr h="424885">
                <a:tc>
                  <a:txBody>
                    <a:bodyPr/>
                    <a:lstStyle/>
                    <a:p>
                      <a:r>
                        <a:rPr lang="en-US" sz="2000" b="1"/>
                        <a:t>All Cause Mortality (IR/100 PY)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/>
                        <a:t>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817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B20F1A9-4C1C-88D1-2BC9-93A8CD841550}"/>
              </a:ext>
            </a:extLst>
          </p:cNvPr>
          <p:cNvSpPr txBox="1"/>
          <p:nvPr/>
        </p:nvSpPr>
        <p:spPr>
          <a:xfrm>
            <a:off x="869733" y="722582"/>
            <a:ext cx="1097805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Wrong Target or Non-Modifiable Disease?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Compared to CANTOS (a positive trial of IL-1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</a:rPr>
              <a:t>b</a:t>
            </a: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inhibition), ZEUS (a neutral trial of IL-6 inhibition) evaluated a much higher risk population raising the possibility that advanced disease may be less amendable to modification by anti-inflammatory therapy.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2FB8ED-C950-1CF5-515A-A6755E91F655}"/>
              </a:ext>
            </a:extLst>
          </p:cNvPr>
          <p:cNvSpPr txBox="1"/>
          <p:nvPr/>
        </p:nvSpPr>
        <p:spPr>
          <a:xfrm>
            <a:off x="901663" y="197068"/>
            <a:ext cx="8273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ZEUS : Controversies and Possible Reasons for Neutral Findings I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5F0587-A1AB-AAD3-AF2C-241A18174FBE}"/>
              </a:ext>
            </a:extLst>
          </p:cNvPr>
          <p:cNvSpPr/>
          <p:nvPr/>
        </p:nvSpPr>
        <p:spPr>
          <a:xfrm>
            <a:off x="5904186" y="5983012"/>
            <a:ext cx="5529860" cy="42379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453CE9-2A85-35F4-4F6D-E151780A938A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2216094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0FC8F-6FF6-C645-B770-8009F3A5D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15D5E6A-E209-8515-A69E-EB1DD524958B}"/>
              </a:ext>
            </a:extLst>
          </p:cNvPr>
          <p:cNvGrpSpPr/>
          <p:nvPr/>
        </p:nvGrpSpPr>
        <p:grpSpPr>
          <a:xfrm>
            <a:off x="990207" y="2109687"/>
            <a:ext cx="9893808" cy="3482918"/>
            <a:chOff x="1149096" y="682484"/>
            <a:chExt cx="9893808" cy="348291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1D2A6B8-D5E3-9524-ADD1-C3AB9E6922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50000"/>
            <a:stretch>
              <a:fillRect/>
            </a:stretch>
          </p:blipFill>
          <p:spPr>
            <a:xfrm>
              <a:off x="1149096" y="682484"/>
              <a:ext cx="9893808" cy="274651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D6F7CF3-5295-6A12-EACE-98702185D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85302"/>
            <a:stretch>
              <a:fillRect/>
            </a:stretch>
          </p:blipFill>
          <p:spPr>
            <a:xfrm>
              <a:off x="1149096" y="3358045"/>
              <a:ext cx="9893808" cy="807357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F7EDDB8-515F-21AE-8C81-F6CF3BB32FF8}"/>
              </a:ext>
            </a:extLst>
          </p:cNvPr>
          <p:cNvSpPr txBox="1"/>
          <p:nvPr/>
        </p:nvSpPr>
        <p:spPr>
          <a:xfrm>
            <a:off x="969570" y="1105505"/>
            <a:ext cx="99628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Genetic Causality is Not Therapeutic Reversibility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Conflicting Evidence from Mendelian Randomization Studies and Randomized Control Trials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C02C00-0719-3167-4662-9740AD997ECD}"/>
              </a:ext>
            </a:extLst>
          </p:cNvPr>
          <p:cNvSpPr txBox="1"/>
          <p:nvPr/>
        </p:nvSpPr>
        <p:spPr>
          <a:xfrm>
            <a:off x="8957944" y="6338220"/>
            <a:ext cx="20894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Courtesy of M. Shapiro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69827E-68BD-F94A-B256-2FCBABA2CF7D}"/>
              </a:ext>
            </a:extLst>
          </p:cNvPr>
          <p:cNvSpPr txBox="1"/>
          <p:nvPr/>
        </p:nvSpPr>
        <p:spPr>
          <a:xfrm>
            <a:off x="901662" y="197068"/>
            <a:ext cx="9637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ZEUS : Controversies and Possible Reasons for Neutral Findings II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2C7E51-AEE9-10FB-70ED-113A1AB1A9A7}"/>
              </a:ext>
            </a:extLst>
          </p:cNvPr>
          <p:cNvSpPr/>
          <p:nvPr/>
        </p:nvSpPr>
        <p:spPr>
          <a:xfrm>
            <a:off x="969570" y="977462"/>
            <a:ext cx="10074175" cy="48321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551D774-8BFA-F134-CA4B-0F3D9AFFFA9A}"/>
              </a:ext>
            </a:extLst>
          </p:cNvPr>
          <p:cNvSpPr/>
          <p:nvPr/>
        </p:nvSpPr>
        <p:spPr>
          <a:xfrm>
            <a:off x="6201103" y="4078014"/>
            <a:ext cx="2102069" cy="4902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iamond 3">
            <a:extLst>
              <a:ext uri="{FF2B5EF4-FFF2-40B4-BE49-F238E27FC236}">
                <a16:creationId xmlns:a16="http://schemas.microsoft.com/office/drawing/2014/main" id="{B3DFA64F-ED97-2B97-5626-098834FBAF8C}"/>
              </a:ext>
            </a:extLst>
          </p:cNvPr>
          <p:cNvSpPr/>
          <p:nvPr/>
        </p:nvSpPr>
        <p:spPr>
          <a:xfrm>
            <a:off x="7178567" y="4088524"/>
            <a:ext cx="315310" cy="410938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5D218E-BBB1-6E03-F8D5-A3CCCC758E65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15406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E93DE-81B8-4E77-2ECB-59EE955A9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CAA2268-51A0-0287-DD12-6A0F74452048}"/>
              </a:ext>
            </a:extLst>
          </p:cNvPr>
          <p:cNvSpPr txBox="1"/>
          <p:nvPr/>
        </p:nvSpPr>
        <p:spPr>
          <a:xfrm>
            <a:off x="735726" y="608940"/>
            <a:ext cx="10896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Cardiovascular inflammation is highly prevalent and remains a mechanistically compelling therapeutic target beyond lipid lowering.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CANTOS, LoDoCo2 and COLCOT trials have proven that anti-inflammatory therapy can reduce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cardiovascular event rates.  The relevant question moving forward is what drug in which patient group?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ZEUS evaluated a selected population with established ASCVD and significant CKD raising the possibility that highly advanced disease may be less amendable to anti-inflammatory modification.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“The horse may already have been out of the barn”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HERMES and ARTEMIS trials will provide further insights on the effect of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ziltivekimab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very different trial populations, HFpEF/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HFmrEF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acute coronary ischemia, respectively.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addition to diet, exercise, and smoking cessation - all of which lower hsCRP -  statins, colchicine, canakinumab, and GLP1rAs positively impact patients with residual inflammatory risk.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NLRP3 to IL-1 to IL-6 signaling process is complex but biologically compelling.  Several promising opportunities for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downstream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IL-6 inhibition remain in earlier modifiable disease as well as multiple opportunities for direct targeting of the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upstream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NLRP3 inflammasome.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16D0FE-C2B5-C010-92D1-E9D96DCA9254}"/>
              </a:ext>
            </a:extLst>
          </p:cNvPr>
          <p:cNvSpPr txBox="1"/>
          <p:nvPr/>
        </p:nvSpPr>
        <p:spPr>
          <a:xfrm>
            <a:off x="735726" y="339750"/>
            <a:ext cx="8273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ZEUS : Conclusions and Considerations of a Neutral Trial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340A5B-17A3-9042-3A31-DEA99535D90D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3662250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945FC-FD94-DE02-D018-8D3482F5F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26D728C-599F-20DA-580A-14F7052FD6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391655"/>
              </p:ext>
            </p:extLst>
          </p:nvPr>
        </p:nvGraphicFramePr>
        <p:xfrm>
          <a:off x="813816" y="1831424"/>
          <a:ext cx="10771632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6864">
                  <a:extLst>
                    <a:ext uri="{9D8B030D-6E8A-4147-A177-3AD203B41FA5}">
                      <a16:colId xmlns:a16="http://schemas.microsoft.com/office/drawing/2014/main" val="855800058"/>
                    </a:ext>
                  </a:extLst>
                </a:gridCol>
                <a:gridCol w="2644533">
                  <a:extLst>
                    <a:ext uri="{9D8B030D-6E8A-4147-A177-3AD203B41FA5}">
                      <a16:colId xmlns:a16="http://schemas.microsoft.com/office/drawing/2014/main" val="2744179425"/>
                    </a:ext>
                  </a:extLst>
                </a:gridCol>
                <a:gridCol w="3734587">
                  <a:extLst>
                    <a:ext uri="{9D8B030D-6E8A-4147-A177-3AD203B41FA5}">
                      <a16:colId xmlns:a16="http://schemas.microsoft.com/office/drawing/2014/main" val="1790195261"/>
                    </a:ext>
                  </a:extLst>
                </a:gridCol>
                <a:gridCol w="1755648">
                  <a:extLst>
                    <a:ext uri="{9D8B030D-6E8A-4147-A177-3AD203B41FA5}">
                      <a16:colId xmlns:a16="http://schemas.microsoft.com/office/drawing/2014/main" val="325951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IL-6 Inhibitor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Sample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565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b="1" err="1"/>
                        <a:t>Ziltivekimab</a:t>
                      </a:r>
                      <a:endParaRPr lang="en-US" b="1"/>
                    </a:p>
                    <a:p>
                      <a:r>
                        <a:rPr lang="en-US" b="0"/>
                        <a:t>Novo Nordisk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ZEUS</a:t>
                      </a:r>
                    </a:p>
                    <a:p>
                      <a:r>
                        <a:rPr lang="en-US" b="0"/>
                        <a:t>NCT05021835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ASCVD, CKD, hsCRP </a:t>
                      </a:r>
                      <a:r>
                        <a:rPr lang="en-US" b="1" u="sng"/>
                        <a:t>&gt;</a:t>
                      </a:r>
                      <a:r>
                        <a:rPr lang="en-US" b="1"/>
                        <a:t> 2 mg/L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6376</a:t>
                      </a:r>
                    </a:p>
                    <a:p>
                      <a:r>
                        <a:rPr lang="en-US" b="0"/>
                        <a:t>Completed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81011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HERMES</a:t>
                      </a:r>
                    </a:p>
                    <a:p>
                      <a:r>
                        <a:rPr lang="en-US" b="0"/>
                        <a:t>NCT05636176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HFpEF/</a:t>
                      </a:r>
                      <a:r>
                        <a:rPr lang="en-US" b="1" err="1"/>
                        <a:t>HFmrEF</a:t>
                      </a:r>
                      <a:r>
                        <a:rPr lang="en-US" b="1"/>
                        <a:t>, hsCRP </a:t>
                      </a:r>
                      <a:r>
                        <a:rPr lang="en-US" b="1" u="sng"/>
                        <a:t>&gt;</a:t>
                      </a:r>
                      <a:r>
                        <a:rPr lang="en-US" b="1"/>
                        <a:t> 2 mg/L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4873</a:t>
                      </a:r>
                    </a:p>
                    <a:p>
                      <a:r>
                        <a:rPr lang="en-US" b="0"/>
                        <a:t>Fully Enrolled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4532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ARTEMIS</a:t>
                      </a:r>
                    </a:p>
                    <a:p>
                      <a:r>
                        <a:rPr lang="en-US" b="0"/>
                        <a:t>NCT06118281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Acute STEMI and non-STEMI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8348</a:t>
                      </a:r>
                    </a:p>
                    <a:p>
                      <a:r>
                        <a:rPr lang="en-US" b="0"/>
                        <a:t>Fully Enrolled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33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err="1"/>
                        <a:t>Clazakizumab</a:t>
                      </a:r>
                      <a:endParaRPr lang="en-US" b="1"/>
                    </a:p>
                    <a:p>
                      <a:r>
                        <a:rPr lang="en-US" b="0"/>
                        <a:t>CSL Behring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POSIBIL</a:t>
                      </a:r>
                      <a:r>
                        <a:rPr lang="en-US" b="1" baseline="-25000"/>
                        <a:t>6</a:t>
                      </a:r>
                      <a:r>
                        <a:rPr lang="en-US" b="1"/>
                        <a:t>ESKD</a:t>
                      </a:r>
                    </a:p>
                    <a:p>
                      <a:r>
                        <a:rPr lang="en-US" b="0"/>
                        <a:t>NCT05485961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Dialysis, diabetes or ASCVD, hsCRP </a:t>
                      </a:r>
                      <a:r>
                        <a:rPr lang="en-US" b="1" u="sng"/>
                        <a:t>&gt;</a:t>
                      </a:r>
                      <a:r>
                        <a:rPr lang="en-US" b="1"/>
                        <a:t> 2 mg/L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/>
                        <a:t>2190</a:t>
                      </a:r>
                    </a:p>
                    <a:p>
                      <a:r>
                        <a:rPr lang="en-US" b="0"/>
                        <a:t>Enrolling</a:t>
                      </a:r>
                    </a:p>
                  </a:txBody>
                  <a:tcPr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168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err="1"/>
                        <a:t>Pacibekitug</a:t>
                      </a:r>
                      <a:endParaRPr lang="en-US" b="1"/>
                    </a:p>
                    <a:p>
                      <a:r>
                        <a:rPr lang="en-US" b="0"/>
                        <a:t>Tourmaline / Novartis</a:t>
                      </a:r>
                    </a:p>
                  </a:txBody>
                  <a:tcPr>
                    <a:lnR w="12700" cmpd="sng">
                      <a:noFill/>
                    </a:lnR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b="1"/>
                        <a:t>                                                        In Development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585815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47D98A1-F18E-7ABF-B8BF-10BA837AA1E8}"/>
              </a:ext>
            </a:extLst>
          </p:cNvPr>
          <p:cNvSpPr txBox="1"/>
          <p:nvPr/>
        </p:nvSpPr>
        <p:spPr>
          <a:xfrm>
            <a:off x="1062533" y="665549"/>
            <a:ext cx="98866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Ongoing and </a:t>
            </a:r>
            <a:r>
              <a:rPr lang="en-US" sz="2400" b="1" dirty="0">
                <a:solidFill>
                  <a:prstClr val="black"/>
                </a:solidFill>
                <a:latin typeface="Aptos" panose="02110004020202020204"/>
              </a:rPr>
              <a:t>A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nticipated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Randomized </a:t>
            </a:r>
            <a:r>
              <a:rPr lang="en-US" sz="2400" b="1" dirty="0">
                <a:solidFill>
                  <a:prstClr val="black"/>
                </a:solidFill>
                <a:latin typeface="Aptos" panose="02110004020202020204"/>
              </a:rPr>
              <a:t>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rials of Interleukin-6 Inhibition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14ACC6-0491-53E5-D79C-71507E6D6B01}"/>
              </a:ext>
            </a:extLst>
          </p:cNvPr>
          <p:cNvSpPr txBox="1"/>
          <p:nvPr/>
        </p:nvSpPr>
        <p:spPr>
          <a:xfrm>
            <a:off x="845456" y="5583333"/>
            <a:ext cx="107617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IL-6 = interleukin-6; ASCVD = atherosclerotic cardiovascular disease; CKD = chronic kidney disease; hsCRP = high sensitivity C-reactive protein; HFpEF = heart failure with preserved ejection fraction;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HFmrEF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= heart failure with mid-range ejection fraction;  STEMI = ST elevation myocardial infarction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7D4449-2178-F41D-6F84-3BE53D2F7857}"/>
              </a:ext>
            </a:extLst>
          </p:cNvPr>
          <p:cNvCxnSpPr/>
          <p:nvPr/>
        </p:nvCxnSpPr>
        <p:spPr>
          <a:xfrm>
            <a:off x="3447288" y="1828800"/>
            <a:ext cx="0" cy="354787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EA21F8C-8078-43D0-07F3-CA61CFBEDDC3}"/>
              </a:ext>
            </a:extLst>
          </p:cNvPr>
          <p:cNvCxnSpPr/>
          <p:nvPr/>
        </p:nvCxnSpPr>
        <p:spPr>
          <a:xfrm>
            <a:off x="832104" y="4764024"/>
            <a:ext cx="107076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28F966C-59E1-AB41-2703-E9E19C959C06}"/>
              </a:ext>
            </a:extLst>
          </p:cNvPr>
          <p:cNvSpPr txBox="1"/>
          <p:nvPr/>
        </p:nvSpPr>
        <p:spPr>
          <a:xfrm>
            <a:off x="9491949" y="6222776"/>
            <a:ext cx="2055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latin typeface="Arial" panose="020B0604020202020204" pitchFamily="34" charset="0"/>
                <a:cs typeface="Arial" panose="020B0604020202020204" pitchFamily="34" charset="0"/>
              </a:rPr>
              <a:t>JACC 2026;88:299-301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786F93-D1EA-62C1-BA56-9A52577716D9}"/>
              </a:ext>
            </a:extLst>
          </p:cNvPr>
          <p:cNvSpPr txBox="1"/>
          <p:nvPr/>
        </p:nvSpPr>
        <p:spPr>
          <a:xfrm>
            <a:off x="559676" y="6353501"/>
            <a:ext cx="1587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Ridker AHA 2026</a:t>
            </a:r>
          </a:p>
        </p:txBody>
      </p:sp>
    </p:spTree>
    <p:extLst>
      <p:ext uri="{BB962C8B-B14F-4D97-AF65-F5344CB8AC3E}">
        <p14:creationId xmlns:p14="http://schemas.microsoft.com/office/powerpoint/2010/main" val="18535195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2BE1DE-6163-AADB-6C4D-084CCD4F4020}"/>
              </a:ext>
            </a:extLst>
          </p:cNvPr>
          <p:cNvSpPr txBox="1"/>
          <p:nvPr/>
        </p:nvSpPr>
        <p:spPr>
          <a:xfrm>
            <a:off x="1076231" y="537546"/>
            <a:ext cx="9939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ZEUS Executive Committee wishes to thank the trial sponsor, the trial staff at our 757 clinical sites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38 countries, and most importantly the 6,376 participants in our trial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18D44B-AB4B-D218-2497-7C14A71EFB07}"/>
              </a:ext>
            </a:extLst>
          </p:cNvPr>
          <p:cNvSpPr txBox="1"/>
          <p:nvPr/>
        </p:nvSpPr>
        <p:spPr>
          <a:xfrm>
            <a:off x="1907628" y="6101258"/>
            <a:ext cx="7227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Science in Depth ZEUS Presentation: Sunday November 8, N230B 9:45 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57977A-DAF3-F286-9F48-D803882D0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1013" y="3186213"/>
            <a:ext cx="1601199" cy="1601199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AEABFA-C5B5-C1B8-C30C-E8FB1C2A27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016" t="21797" r="11715" b="18847"/>
          <a:stretch>
            <a:fillRect/>
          </a:stretch>
        </p:blipFill>
        <p:spPr>
          <a:xfrm>
            <a:off x="578361" y="1247993"/>
            <a:ext cx="8155733" cy="46811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0A5DD8-EF01-A8AA-05C3-3BCA2113BC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907" y="1773621"/>
            <a:ext cx="3690230" cy="75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78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2922</Words>
  <Application>Microsoft Office PowerPoint</Application>
  <PresentationFormat>Widescreen</PresentationFormat>
  <Paragraphs>558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Apis For Office</vt:lpstr>
      <vt:lpstr>Aptos</vt:lpstr>
      <vt:lpstr>Aptos Display</vt:lpstr>
      <vt:lpstr>Arial</vt:lpstr>
      <vt:lpstr>Calibri</vt:lpstr>
      <vt:lpstr>Calibri Light</vt:lpstr>
      <vt:lpstr>Symbol</vt:lpstr>
      <vt:lpstr>Times New Roman</vt:lpstr>
      <vt:lpstr>Verdana</vt:lpstr>
      <vt:lpstr>Office Theme</vt:lpstr>
      <vt:lpstr>4_Office Theme</vt:lpstr>
      <vt:lpstr>5_Office Theme</vt:lpstr>
      <vt:lpstr>24_Office Theme</vt:lpstr>
      <vt:lpstr>  American Heart Association Saturday November 7, 2026  Interleukin-6 Inhibition for Atherosclerotic Disease:  Primary Report of the Ziltivekimab Cardiovascular Outcomes Study (ZEUS)  Paul M Ridker, A Michael Lincoff, Nikolaus Marx, Ann Marie Navar, Naveed Sattar,  Katherine R Tuttle, Lance A Sloan, Lale Tokgozoglu, Andreas Andersen, Florian MM Baeres, Kathrine Ekstrom, Mads DM Engelmann, Sofia Gerward, G. Kees Hovingh,  Anders Hvelplund, and Vlado Perkovic on behalf of the ZEUS Investigators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Ridker, Paul M.,MD, MPH</dc:creator>
  <cp:lastModifiedBy>Ridker, Paul M.,MD, MPH</cp:lastModifiedBy>
  <cp:revision>3</cp:revision>
  <cp:lastPrinted>2026-11-02T17:14:13Z</cp:lastPrinted>
  <dcterms:created xsi:type="dcterms:W3CDTF">2026-10-13T23:36:19Z</dcterms:created>
  <dcterms:modified xsi:type="dcterms:W3CDTF">2026-11-05T16:22:14Z</dcterms:modified>
</cp:coreProperties>
</file>