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20"/>
  </p:notesMasterIdLst>
  <p:handoutMasterIdLst>
    <p:handoutMasterId r:id="rId21"/>
  </p:handoutMasterIdLst>
  <p:sldIdLst>
    <p:sldId id="432" r:id="rId2"/>
    <p:sldId id="431" r:id="rId3"/>
    <p:sldId id="458" r:id="rId4"/>
    <p:sldId id="446" r:id="rId5"/>
    <p:sldId id="459" r:id="rId6"/>
    <p:sldId id="450" r:id="rId7"/>
    <p:sldId id="451" r:id="rId8"/>
    <p:sldId id="441" r:id="rId9"/>
    <p:sldId id="452" r:id="rId10"/>
    <p:sldId id="420" r:id="rId11"/>
    <p:sldId id="443" r:id="rId12"/>
    <p:sldId id="444" r:id="rId13"/>
    <p:sldId id="438" r:id="rId14"/>
    <p:sldId id="456" r:id="rId15"/>
    <p:sldId id="457" r:id="rId16"/>
    <p:sldId id="454" r:id="rId17"/>
    <p:sldId id="453" r:id="rId18"/>
    <p:sldId id="437" r:id="rId19"/>
  </p:sldIdLst>
  <p:sldSz cx="9144000" cy="5143500" type="screen16x9"/>
  <p:notesSz cx="7086600" cy="9372600"/>
  <p:custDataLst>
    <p:tags r:id="rId22"/>
  </p:custDataLst>
  <p:defaultTextStyle>
    <a:defPPr>
      <a:defRPr lang="en-US"/>
    </a:defPPr>
    <a:lvl1pPr algn="l" rtl="0" fontAlgn="base">
      <a:spcBef>
        <a:spcPct val="0"/>
      </a:spcBef>
      <a:spcAft>
        <a:spcPct val="0"/>
      </a:spcAft>
      <a:defRPr b="1" i="1" kern="1200">
        <a:solidFill>
          <a:srgbClr val="FFCC99"/>
        </a:solidFill>
        <a:latin typeface="Arial" charset="0"/>
        <a:ea typeface="ヒラギノ角ゴ Pro W3"/>
        <a:cs typeface="Arial" charset="0"/>
      </a:defRPr>
    </a:lvl1pPr>
    <a:lvl2pPr marL="457200" algn="l" rtl="0" fontAlgn="base">
      <a:spcBef>
        <a:spcPct val="0"/>
      </a:spcBef>
      <a:spcAft>
        <a:spcPct val="0"/>
      </a:spcAft>
      <a:defRPr b="1" i="1" kern="1200">
        <a:solidFill>
          <a:srgbClr val="FFCC99"/>
        </a:solidFill>
        <a:latin typeface="Arial" charset="0"/>
        <a:ea typeface="ヒラギノ角ゴ Pro W3"/>
        <a:cs typeface="Arial" charset="0"/>
      </a:defRPr>
    </a:lvl2pPr>
    <a:lvl3pPr marL="914400" algn="l" rtl="0" fontAlgn="base">
      <a:spcBef>
        <a:spcPct val="0"/>
      </a:spcBef>
      <a:spcAft>
        <a:spcPct val="0"/>
      </a:spcAft>
      <a:defRPr b="1" i="1" kern="1200">
        <a:solidFill>
          <a:srgbClr val="FFCC99"/>
        </a:solidFill>
        <a:latin typeface="Arial" charset="0"/>
        <a:ea typeface="ヒラギノ角ゴ Pro W3"/>
        <a:cs typeface="Arial" charset="0"/>
      </a:defRPr>
    </a:lvl3pPr>
    <a:lvl4pPr marL="1371600" algn="l" rtl="0" fontAlgn="base">
      <a:spcBef>
        <a:spcPct val="0"/>
      </a:spcBef>
      <a:spcAft>
        <a:spcPct val="0"/>
      </a:spcAft>
      <a:defRPr b="1" i="1" kern="1200">
        <a:solidFill>
          <a:srgbClr val="FFCC99"/>
        </a:solidFill>
        <a:latin typeface="Arial" charset="0"/>
        <a:ea typeface="ヒラギノ角ゴ Pro W3"/>
        <a:cs typeface="Arial" charset="0"/>
      </a:defRPr>
    </a:lvl4pPr>
    <a:lvl5pPr marL="1828800" algn="l" rtl="0" fontAlgn="base">
      <a:spcBef>
        <a:spcPct val="0"/>
      </a:spcBef>
      <a:spcAft>
        <a:spcPct val="0"/>
      </a:spcAft>
      <a:defRPr b="1" i="1" kern="1200">
        <a:solidFill>
          <a:srgbClr val="FFCC99"/>
        </a:solidFill>
        <a:latin typeface="Arial" charset="0"/>
        <a:ea typeface="ヒラギノ角ゴ Pro W3"/>
        <a:cs typeface="Arial" charset="0"/>
      </a:defRPr>
    </a:lvl5pPr>
    <a:lvl6pPr marL="2286000" algn="l" defTabSz="914400" rtl="0" eaLnBrk="1" latinLnBrk="0" hangingPunct="1">
      <a:defRPr b="1" i="1" kern="1200">
        <a:solidFill>
          <a:srgbClr val="FFCC99"/>
        </a:solidFill>
        <a:latin typeface="Arial" charset="0"/>
        <a:ea typeface="ヒラギノ角ゴ Pro W3"/>
        <a:cs typeface="Arial" charset="0"/>
      </a:defRPr>
    </a:lvl6pPr>
    <a:lvl7pPr marL="2743200" algn="l" defTabSz="914400" rtl="0" eaLnBrk="1" latinLnBrk="0" hangingPunct="1">
      <a:defRPr b="1" i="1" kern="1200">
        <a:solidFill>
          <a:srgbClr val="FFCC99"/>
        </a:solidFill>
        <a:latin typeface="Arial" charset="0"/>
        <a:ea typeface="ヒラギノ角ゴ Pro W3"/>
        <a:cs typeface="Arial" charset="0"/>
      </a:defRPr>
    </a:lvl7pPr>
    <a:lvl8pPr marL="3200400" algn="l" defTabSz="914400" rtl="0" eaLnBrk="1" latinLnBrk="0" hangingPunct="1">
      <a:defRPr b="1" i="1" kern="1200">
        <a:solidFill>
          <a:srgbClr val="FFCC99"/>
        </a:solidFill>
        <a:latin typeface="Arial" charset="0"/>
        <a:ea typeface="ヒラギノ角ゴ Pro W3"/>
        <a:cs typeface="Arial" charset="0"/>
      </a:defRPr>
    </a:lvl8pPr>
    <a:lvl9pPr marL="3657600" algn="l" defTabSz="914400" rtl="0" eaLnBrk="1" latinLnBrk="0" hangingPunct="1">
      <a:defRPr b="1" i="1" kern="1200">
        <a:solidFill>
          <a:srgbClr val="FFCC99"/>
        </a:solidFill>
        <a:latin typeface="Arial" charset="0"/>
        <a:ea typeface="ヒラギノ角ゴ Pro W3"/>
        <a:cs typeface="Arial" charset="0"/>
      </a:defRPr>
    </a:lvl9pPr>
  </p:defaultTextStyle>
  <p:extLst>
    <p:ext uri="{EFAFB233-063F-42B5-8137-9DF3F51BA10A}">
      <p15:sldGuideLst xmlns:p15="http://schemas.microsoft.com/office/powerpoint/2012/main">
        <p15:guide id="1" orient="horz" pos="252">
          <p15:clr>
            <a:srgbClr val="A4A3A4"/>
          </p15:clr>
        </p15:guide>
        <p15:guide id="2" orient="horz" pos="492">
          <p15:clr>
            <a:srgbClr val="A4A3A4"/>
          </p15:clr>
        </p15:guide>
        <p15:guide id="3" orient="horz" pos="414">
          <p15:clr>
            <a:srgbClr val="A4A3A4"/>
          </p15:clr>
        </p15:guide>
        <p15:guide id="4" pos="336">
          <p15:clr>
            <a:srgbClr val="A4A3A4"/>
          </p15:clr>
        </p15:guide>
        <p15:guide id="5" pos="5617">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002060"/>
    <a:srgbClr val="FF009E"/>
    <a:srgbClr val="FF40FF"/>
    <a:srgbClr val="315575"/>
    <a:srgbClr val="0A2D74"/>
    <a:srgbClr val="4A5F6F"/>
    <a:srgbClr val="011D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68" autoAdjust="0"/>
    <p:restoredTop sz="80740" autoAdjust="0"/>
  </p:normalViewPr>
  <p:slideViewPr>
    <p:cSldViewPr snapToGrid="0">
      <p:cViewPr varScale="1">
        <p:scale>
          <a:sx n="94" d="100"/>
          <a:sy n="94" d="100"/>
        </p:scale>
        <p:origin x="942" y="54"/>
      </p:cViewPr>
      <p:guideLst>
        <p:guide orient="horz" pos="252"/>
        <p:guide orient="horz" pos="492"/>
        <p:guide orient="horz" pos="414"/>
        <p:guide pos="336"/>
        <p:guide pos="561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94" d="100"/>
          <a:sy n="94" d="100"/>
        </p:scale>
        <p:origin x="3120" y="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0225" cy="468313"/>
          </a:xfrm>
          <a:prstGeom prst="rect">
            <a:avLst/>
          </a:prstGeom>
          <a:noFill/>
          <a:ln>
            <a:noFill/>
          </a:ln>
          <a:effectLst/>
        </p:spPr>
        <p:txBody>
          <a:bodyPr vert="horz" wrap="square" lIns="94038" tIns="47020" rIns="94038" bIns="47020" numCol="1" anchor="t" anchorCtr="0" compatLnSpc="1">
            <a:prstTxWarp prst="textNoShape">
              <a:avLst/>
            </a:prstTxWarp>
          </a:bodyPr>
          <a:lstStyle>
            <a:lvl1pPr algn="l" defTabSz="939800">
              <a:defRPr sz="1200" b="0" i="0">
                <a:solidFill>
                  <a:schemeClr val="tx1"/>
                </a:solidFill>
                <a:effectLst/>
                <a:ea typeface="ヒラギノ角ゴ Pro W3" pitchFamily="-111" charset="-128"/>
                <a:cs typeface="+mn-cs"/>
              </a:defRPr>
            </a:lvl1pPr>
          </a:lstStyle>
          <a:p>
            <a:pPr>
              <a:defRPr/>
            </a:pPr>
            <a:endParaRPr lang="en-US"/>
          </a:p>
        </p:txBody>
      </p:sp>
      <p:sp>
        <p:nvSpPr>
          <p:cNvPr id="46083" name="Rectangle 3"/>
          <p:cNvSpPr>
            <a:spLocks noGrp="1" noChangeArrowheads="1"/>
          </p:cNvSpPr>
          <p:nvPr>
            <p:ph type="dt" sz="quarter" idx="1"/>
          </p:nvPr>
        </p:nvSpPr>
        <p:spPr bwMode="auto">
          <a:xfrm>
            <a:off x="4016375" y="0"/>
            <a:ext cx="3070225" cy="468313"/>
          </a:xfrm>
          <a:prstGeom prst="rect">
            <a:avLst/>
          </a:prstGeom>
          <a:noFill/>
          <a:ln>
            <a:noFill/>
          </a:ln>
          <a:effectLst/>
        </p:spPr>
        <p:txBody>
          <a:bodyPr vert="horz" wrap="square" lIns="94038" tIns="47020" rIns="94038" bIns="47020" numCol="1" anchor="t" anchorCtr="0" compatLnSpc="1">
            <a:prstTxWarp prst="textNoShape">
              <a:avLst/>
            </a:prstTxWarp>
          </a:bodyPr>
          <a:lstStyle>
            <a:lvl1pPr algn="r" defTabSz="939800">
              <a:defRPr sz="1200" b="0" i="0">
                <a:solidFill>
                  <a:schemeClr val="tx1"/>
                </a:solidFill>
                <a:effectLst/>
                <a:ea typeface="ヒラギノ角ゴ Pro W3" pitchFamily="-111" charset="-128"/>
                <a:cs typeface="+mn-cs"/>
              </a:defRPr>
            </a:lvl1pPr>
          </a:lstStyle>
          <a:p>
            <a:pPr>
              <a:defRPr/>
            </a:pPr>
            <a:endParaRPr lang="en-US"/>
          </a:p>
        </p:txBody>
      </p:sp>
      <p:sp>
        <p:nvSpPr>
          <p:cNvPr id="46084" name="Rectangle 4"/>
          <p:cNvSpPr>
            <a:spLocks noGrp="1" noChangeArrowheads="1"/>
          </p:cNvSpPr>
          <p:nvPr>
            <p:ph type="ftr" sz="quarter" idx="2"/>
          </p:nvPr>
        </p:nvSpPr>
        <p:spPr bwMode="auto">
          <a:xfrm>
            <a:off x="0" y="8904288"/>
            <a:ext cx="3070225" cy="468312"/>
          </a:xfrm>
          <a:prstGeom prst="rect">
            <a:avLst/>
          </a:prstGeom>
          <a:noFill/>
          <a:ln>
            <a:noFill/>
          </a:ln>
          <a:effectLst/>
        </p:spPr>
        <p:txBody>
          <a:bodyPr vert="horz" wrap="square" lIns="94038" tIns="47020" rIns="94038" bIns="47020" numCol="1" anchor="b" anchorCtr="0" compatLnSpc="1">
            <a:prstTxWarp prst="textNoShape">
              <a:avLst/>
            </a:prstTxWarp>
          </a:bodyPr>
          <a:lstStyle>
            <a:lvl1pPr algn="l" defTabSz="939800">
              <a:defRPr sz="1200" b="0" i="0">
                <a:solidFill>
                  <a:schemeClr val="tx1"/>
                </a:solidFill>
                <a:effectLst/>
                <a:ea typeface="ヒラギノ角ゴ Pro W3" pitchFamily="-111" charset="-128"/>
                <a:cs typeface="+mn-cs"/>
              </a:defRPr>
            </a:lvl1pPr>
          </a:lstStyle>
          <a:p>
            <a:pPr>
              <a:defRPr/>
            </a:pPr>
            <a:endParaRPr lang="en-US"/>
          </a:p>
        </p:txBody>
      </p:sp>
      <p:sp>
        <p:nvSpPr>
          <p:cNvPr id="46085" name="Rectangle 5"/>
          <p:cNvSpPr>
            <a:spLocks noGrp="1" noChangeArrowheads="1"/>
          </p:cNvSpPr>
          <p:nvPr>
            <p:ph type="sldNum" sz="quarter" idx="3"/>
          </p:nvPr>
        </p:nvSpPr>
        <p:spPr bwMode="auto">
          <a:xfrm>
            <a:off x="4016375" y="8904288"/>
            <a:ext cx="3070225" cy="468312"/>
          </a:xfrm>
          <a:prstGeom prst="rect">
            <a:avLst/>
          </a:prstGeom>
          <a:noFill/>
          <a:ln>
            <a:noFill/>
          </a:ln>
          <a:effectLst/>
        </p:spPr>
        <p:txBody>
          <a:bodyPr vert="horz" wrap="square" lIns="94038" tIns="47020" rIns="94038" bIns="47020" numCol="1" anchor="b" anchorCtr="0" compatLnSpc="1">
            <a:prstTxWarp prst="textNoShape">
              <a:avLst/>
            </a:prstTxWarp>
          </a:bodyPr>
          <a:lstStyle>
            <a:lvl1pPr algn="r" defTabSz="939800">
              <a:defRPr sz="1200" b="0" i="0">
                <a:solidFill>
                  <a:schemeClr val="tx1"/>
                </a:solidFill>
                <a:effectLst/>
                <a:ea typeface="ヒラギノ角ゴ Pro W3" pitchFamily="-111" charset="-128"/>
                <a:cs typeface="+mn-cs"/>
              </a:defRPr>
            </a:lvl1pPr>
          </a:lstStyle>
          <a:p>
            <a:pPr>
              <a:defRPr/>
            </a:pPr>
            <a:fld id="{C8DE0B7D-E373-4BB0-BF7B-A773674D4D95}" type="slidenum">
              <a:rPr lang="en-US"/>
              <a:pPr>
                <a:defRPr/>
              </a:pPr>
              <a:t>‹Nº›</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70225" cy="468313"/>
          </a:xfrm>
          <a:prstGeom prst="rect">
            <a:avLst/>
          </a:prstGeom>
          <a:noFill/>
          <a:ln>
            <a:noFill/>
          </a:ln>
          <a:effectLst/>
        </p:spPr>
        <p:txBody>
          <a:bodyPr vert="horz" wrap="square" lIns="94038" tIns="47020" rIns="94038" bIns="47020" numCol="1" anchor="t" anchorCtr="0" compatLnSpc="1">
            <a:prstTxWarp prst="textNoShape">
              <a:avLst/>
            </a:prstTxWarp>
          </a:bodyPr>
          <a:lstStyle>
            <a:lvl1pPr algn="l" defTabSz="939800">
              <a:defRPr sz="1200" b="0" i="0">
                <a:solidFill>
                  <a:schemeClr val="tx1"/>
                </a:solidFill>
                <a:effectLst/>
                <a:ea typeface="ヒラギノ角ゴ Pro W3" pitchFamily="-111" charset="-128"/>
                <a:cs typeface="+mn-cs"/>
              </a:defRPr>
            </a:lvl1pPr>
          </a:lstStyle>
          <a:p>
            <a:pPr>
              <a:defRPr/>
            </a:pPr>
            <a:endParaRPr lang="en-US"/>
          </a:p>
        </p:txBody>
      </p:sp>
      <p:sp>
        <p:nvSpPr>
          <p:cNvPr id="3075" name="Rectangle 3"/>
          <p:cNvSpPr>
            <a:spLocks noGrp="1" noChangeArrowheads="1"/>
          </p:cNvSpPr>
          <p:nvPr>
            <p:ph type="dt" idx="1"/>
          </p:nvPr>
        </p:nvSpPr>
        <p:spPr bwMode="auto">
          <a:xfrm>
            <a:off x="4016375" y="0"/>
            <a:ext cx="3070225" cy="468313"/>
          </a:xfrm>
          <a:prstGeom prst="rect">
            <a:avLst/>
          </a:prstGeom>
          <a:noFill/>
          <a:ln>
            <a:noFill/>
          </a:ln>
          <a:effectLst/>
        </p:spPr>
        <p:txBody>
          <a:bodyPr vert="horz" wrap="square" lIns="94038" tIns="47020" rIns="94038" bIns="47020" numCol="1" anchor="t" anchorCtr="0" compatLnSpc="1">
            <a:prstTxWarp prst="textNoShape">
              <a:avLst/>
            </a:prstTxWarp>
          </a:bodyPr>
          <a:lstStyle>
            <a:lvl1pPr algn="r" defTabSz="939800">
              <a:defRPr sz="1200" b="0" i="0">
                <a:solidFill>
                  <a:schemeClr val="tx1"/>
                </a:solidFill>
                <a:effectLst/>
                <a:ea typeface="ヒラギノ角ゴ Pro W3" pitchFamily="-111" charset="-128"/>
                <a:cs typeface="+mn-cs"/>
              </a:defRPr>
            </a:lvl1pPr>
          </a:lstStyle>
          <a:p>
            <a:pPr>
              <a:defRPr/>
            </a:pPr>
            <a:endParaRPr lang="en-US"/>
          </a:p>
        </p:txBody>
      </p:sp>
      <p:sp>
        <p:nvSpPr>
          <p:cNvPr id="11268" name="Rectangle 4"/>
          <p:cNvSpPr>
            <a:spLocks noGrp="1" noRot="1" noChangeAspect="1" noChangeArrowheads="1" noTextEdit="1"/>
          </p:cNvSpPr>
          <p:nvPr>
            <p:ph type="sldImg" idx="2"/>
          </p:nvPr>
        </p:nvSpPr>
        <p:spPr bwMode="auto">
          <a:xfrm>
            <a:off x="419100" y="703263"/>
            <a:ext cx="6248400" cy="3516312"/>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44563" y="4452938"/>
            <a:ext cx="5197475" cy="4216400"/>
          </a:xfrm>
          <a:prstGeom prst="rect">
            <a:avLst/>
          </a:prstGeom>
          <a:noFill/>
          <a:ln>
            <a:noFill/>
          </a:ln>
          <a:effectLst/>
        </p:spPr>
        <p:txBody>
          <a:bodyPr vert="horz" wrap="square" lIns="94038" tIns="47020" rIns="94038" bIns="470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904288"/>
            <a:ext cx="3070225" cy="468312"/>
          </a:xfrm>
          <a:prstGeom prst="rect">
            <a:avLst/>
          </a:prstGeom>
          <a:noFill/>
          <a:ln>
            <a:noFill/>
          </a:ln>
          <a:effectLst/>
        </p:spPr>
        <p:txBody>
          <a:bodyPr vert="horz" wrap="square" lIns="94038" tIns="47020" rIns="94038" bIns="47020" numCol="1" anchor="b" anchorCtr="0" compatLnSpc="1">
            <a:prstTxWarp prst="textNoShape">
              <a:avLst/>
            </a:prstTxWarp>
          </a:bodyPr>
          <a:lstStyle>
            <a:lvl1pPr algn="l" defTabSz="939800">
              <a:defRPr sz="1200" b="0" i="0">
                <a:solidFill>
                  <a:schemeClr val="tx1"/>
                </a:solidFill>
                <a:effectLst/>
                <a:ea typeface="ヒラギノ角ゴ Pro W3" pitchFamily="-111" charset="-128"/>
                <a:cs typeface="+mn-cs"/>
              </a:defRPr>
            </a:lvl1pPr>
          </a:lstStyle>
          <a:p>
            <a:pPr>
              <a:defRPr/>
            </a:pPr>
            <a:endParaRPr lang="en-US"/>
          </a:p>
        </p:txBody>
      </p:sp>
      <p:sp>
        <p:nvSpPr>
          <p:cNvPr id="3079" name="Rectangle 7"/>
          <p:cNvSpPr>
            <a:spLocks noGrp="1" noChangeArrowheads="1"/>
          </p:cNvSpPr>
          <p:nvPr>
            <p:ph type="sldNum" sz="quarter" idx="5"/>
          </p:nvPr>
        </p:nvSpPr>
        <p:spPr bwMode="auto">
          <a:xfrm>
            <a:off x="4016375" y="8904288"/>
            <a:ext cx="3070225" cy="468312"/>
          </a:xfrm>
          <a:prstGeom prst="rect">
            <a:avLst/>
          </a:prstGeom>
          <a:noFill/>
          <a:ln>
            <a:noFill/>
          </a:ln>
          <a:effectLst/>
        </p:spPr>
        <p:txBody>
          <a:bodyPr vert="horz" wrap="square" lIns="94038" tIns="47020" rIns="94038" bIns="47020" numCol="1" anchor="b" anchorCtr="0" compatLnSpc="1">
            <a:prstTxWarp prst="textNoShape">
              <a:avLst/>
            </a:prstTxWarp>
          </a:bodyPr>
          <a:lstStyle>
            <a:lvl1pPr algn="r" defTabSz="939800">
              <a:defRPr sz="1200" b="0" i="0">
                <a:solidFill>
                  <a:schemeClr val="tx1"/>
                </a:solidFill>
                <a:effectLst/>
                <a:ea typeface="ヒラギノ角ゴ Pro W3" pitchFamily="-111" charset="-128"/>
                <a:cs typeface="+mn-cs"/>
              </a:defRPr>
            </a:lvl1pPr>
          </a:lstStyle>
          <a:p>
            <a:pPr>
              <a:defRPr/>
            </a:pPr>
            <a:fld id="{0C5F7A67-0199-472A-B622-B13137415B72}" type="slidenum">
              <a:rPr lang="en-US"/>
              <a:pPr>
                <a:defRPr/>
              </a:pPr>
              <a:t>‹Nº›</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a:ln>
            <a:miter lim="800000"/>
            <a:headEnd/>
            <a:tailEnd/>
          </a:ln>
        </p:spPr>
        <p:txBody>
          <a:bodyPr/>
          <a:lstStyle/>
          <a:p>
            <a:fld id="{89CDC74F-5DF4-46D8-BF43-73C5B3011697}" type="slidenum">
              <a:rPr lang="en-US" smtClean="0">
                <a:ea typeface="ヒラギノ角ゴ Pro W3"/>
                <a:cs typeface="ヒラギノ角ゴ Pro W3"/>
              </a:rPr>
              <a:pPr/>
              <a:t>0</a:t>
            </a:fld>
            <a:endParaRPr lang="en-US">
              <a:ea typeface="ヒラギノ角ゴ Pro W3"/>
              <a:cs typeface="ヒラギノ角ゴ Pro W3"/>
            </a:endParaRPr>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p:spPr>
        <p:txBody>
          <a:bodyPr/>
          <a:lstStyle/>
          <a:p>
            <a:pPr eaLnBrk="1" hangingPunct="1"/>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Marcador de imagen de diapositiva 1"/>
          <p:cNvSpPr>
            <a:spLocks noGrp="1" noRot="1" noChangeAspect="1"/>
          </p:cNvSpPr>
          <p:nvPr>
            <p:ph type="sldImg"/>
          </p:nvPr>
        </p:nvSpPr>
        <p:spPr>
          <a:ln/>
        </p:spPr>
      </p:sp>
      <p:sp>
        <p:nvSpPr>
          <p:cNvPr id="16386" name="Marcador de notas 2"/>
          <p:cNvSpPr>
            <a:spLocks noGrp="1"/>
          </p:cNvSpPr>
          <p:nvPr>
            <p:ph type="body" idx="1"/>
          </p:nvPr>
        </p:nvSpPr>
        <p:spPr>
          <a:noFill/>
        </p:spPr>
        <p:txBody>
          <a:bodyPr/>
          <a:lstStyle/>
          <a:p>
            <a:endParaRPr lang="es-ES" dirty="0"/>
          </a:p>
        </p:txBody>
      </p:sp>
      <p:sp>
        <p:nvSpPr>
          <p:cNvPr id="4" name="Marcador de número de diapositiva 3"/>
          <p:cNvSpPr>
            <a:spLocks noGrp="1"/>
          </p:cNvSpPr>
          <p:nvPr>
            <p:ph type="sldNum" sz="quarter" idx="5"/>
          </p:nvPr>
        </p:nvSpPr>
        <p:spPr/>
        <p:txBody>
          <a:bodyPr/>
          <a:lstStyle/>
          <a:p>
            <a:pPr>
              <a:defRPr/>
            </a:pPr>
            <a:fld id="{A7960AFF-A46A-43BE-A145-CCD0D3A3A30C}" type="slidenum">
              <a:rPr lang="en-US" smtClean="0"/>
              <a:pPr>
                <a:defRPr/>
              </a:pPr>
              <a:t>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14CB7-B9A5-DB4C-C6B2-ED5C3A4C81C7}"/>
            </a:ext>
          </a:extLst>
        </p:cNvPr>
        <p:cNvGrpSpPr/>
        <p:nvPr/>
      </p:nvGrpSpPr>
      <p:grpSpPr>
        <a:xfrm>
          <a:off x="0" y="0"/>
          <a:ext cx="0" cy="0"/>
          <a:chOff x="0" y="0"/>
          <a:chExt cx="0" cy="0"/>
        </a:xfrm>
      </p:grpSpPr>
      <p:sp>
        <p:nvSpPr>
          <p:cNvPr id="18433" name="Marcador de imagen de diapositiva 1">
            <a:extLst>
              <a:ext uri="{FF2B5EF4-FFF2-40B4-BE49-F238E27FC236}">
                <a16:creationId xmlns:a16="http://schemas.microsoft.com/office/drawing/2014/main" id="{9E762C83-66D1-F7A2-22E4-E076FFD87ECA}"/>
              </a:ext>
            </a:extLst>
          </p:cNvPr>
          <p:cNvSpPr>
            <a:spLocks noGrp="1" noRot="1" noChangeAspect="1"/>
          </p:cNvSpPr>
          <p:nvPr>
            <p:ph type="sldImg"/>
          </p:nvPr>
        </p:nvSpPr>
        <p:spPr>
          <a:ln/>
        </p:spPr>
      </p:sp>
      <p:sp>
        <p:nvSpPr>
          <p:cNvPr id="18434" name="Marcador de notas 2">
            <a:extLst>
              <a:ext uri="{FF2B5EF4-FFF2-40B4-BE49-F238E27FC236}">
                <a16:creationId xmlns:a16="http://schemas.microsoft.com/office/drawing/2014/main" id="{B839B930-249E-D62F-1F9A-562F0C1C46AD}"/>
              </a:ext>
            </a:extLst>
          </p:cNvPr>
          <p:cNvSpPr>
            <a:spLocks noGrp="1"/>
          </p:cNvSpPr>
          <p:nvPr>
            <p:ph type="body" idx="1"/>
          </p:nvPr>
        </p:nvSpPr>
        <p:spPr>
          <a:noFill/>
        </p:spPr>
        <p:txBody>
          <a:bodyPr/>
          <a:lstStyle/>
          <a:p>
            <a:pPr rtl="0"/>
            <a:r>
              <a:rPr lang="es-ES" dirty="0"/>
              <a:t>The </a:t>
            </a:r>
            <a:r>
              <a:rPr lang="es-ES" b="1" dirty="0"/>
              <a:t>TOPIC</a:t>
            </a:r>
            <a:r>
              <a:rPr lang="es-ES" dirty="0"/>
              <a:t> trial </a:t>
            </a:r>
            <a:r>
              <a:rPr lang="es-ES" dirty="0" err="1"/>
              <a:t>showed</a:t>
            </a:r>
            <a:r>
              <a:rPr lang="es-ES" dirty="0"/>
              <a:t> </a:t>
            </a:r>
            <a:r>
              <a:rPr lang="es-ES" dirty="0" err="1"/>
              <a:t>that</a:t>
            </a:r>
            <a:r>
              <a:rPr lang="es-ES" dirty="0"/>
              <a:t> </a:t>
            </a:r>
            <a:r>
              <a:rPr lang="es-ES" dirty="0" err="1"/>
              <a:t>unguided</a:t>
            </a:r>
            <a:r>
              <a:rPr lang="es-ES" dirty="0"/>
              <a:t> </a:t>
            </a:r>
            <a:r>
              <a:rPr lang="es-ES" dirty="0" err="1"/>
              <a:t>de-escalation</a:t>
            </a:r>
            <a:r>
              <a:rPr lang="es-ES" dirty="0"/>
              <a:t> </a:t>
            </a:r>
            <a:r>
              <a:rPr lang="es-ES" dirty="0" err="1"/>
              <a:t>from</a:t>
            </a:r>
            <a:r>
              <a:rPr lang="es-ES" dirty="0"/>
              <a:t> </a:t>
            </a:r>
            <a:r>
              <a:rPr lang="es-ES" dirty="0" err="1"/>
              <a:t>prasugrel</a:t>
            </a:r>
            <a:r>
              <a:rPr lang="es-ES" dirty="0"/>
              <a:t> </a:t>
            </a:r>
            <a:r>
              <a:rPr lang="es-ES" dirty="0" err="1"/>
              <a:t>or</a:t>
            </a:r>
            <a:r>
              <a:rPr lang="es-ES" dirty="0"/>
              <a:t> ticagrelor </a:t>
            </a:r>
            <a:r>
              <a:rPr lang="es-ES" dirty="0" err="1"/>
              <a:t>to</a:t>
            </a:r>
            <a:r>
              <a:rPr lang="es-ES" dirty="0"/>
              <a:t> </a:t>
            </a:r>
            <a:r>
              <a:rPr lang="es-ES" dirty="0" err="1"/>
              <a:t>clopidogrel</a:t>
            </a:r>
            <a:r>
              <a:rPr lang="es-ES" dirty="0"/>
              <a:t> 1 </a:t>
            </a:r>
            <a:r>
              <a:rPr lang="es-ES" dirty="0" err="1"/>
              <a:t>month</a:t>
            </a:r>
            <a:r>
              <a:rPr lang="es-ES" dirty="0"/>
              <a:t> after </a:t>
            </a:r>
            <a:r>
              <a:rPr lang="es-ES" dirty="0" err="1"/>
              <a:t>an</a:t>
            </a:r>
            <a:r>
              <a:rPr lang="es-ES" dirty="0"/>
              <a:t> ACS </a:t>
            </a:r>
            <a:r>
              <a:rPr lang="es-ES" dirty="0" err="1"/>
              <a:t>improved</a:t>
            </a:r>
            <a:r>
              <a:rPr lang="es-ES" dirty="0"/>
              <a:t> net </a:t>
            </a:r>
            <a:r>
              <a:rPr lang="es-ES" dirty="0" err="1"/>
              <a:t>clinical</a:t>
            </a:r>
            <a:r>
              <a:rPr lang="es-ES" dirty="0"/>
              <a:t> </a:t>
            </a:r>
            <a:r>
              <a:rPr lang="es-ES" dirty="0" err="1"/>
              <a:t>benefit</a:t>
            </a:r>
            <a:r>
              <a:rPr lang="es-ES" dirty="0"/>
              <a:t>, </a:t>
            </a:r>
            <a:r>
              <a:rPr lang="es-ES" dirty="0" err="1"/>
              <a:t>driven</a:t>
            </a:r>
            <a:r>
              <a:rPr lang="es-ES" dirty="0"/>
              <a:t> </a:t>
            </a:r>
            <a:r>
              <a:rPr lang="es-ES" dirty="0" err="1"/>
              <a:t>by</a:t>
            </a:r>
            <a:r>
              <a:rPr lang="es-ES" dirty="0"/>
              <a:t> a </a:t>
            </a:r>
            <a:r>
              <a:rPr lang="es-ES" dirty="0" err="1"/>
              <a:t>reduction</a:t>
            </a:r>
            <a:r>
              <a:rPr lang="es-ES" dirty="0"/>
              <a:t> in </a:t>
            </a:r>
            <a:r>
              <a:rPr lang="es-ES" dirty="0" err="1"/>
              <a:t>bleeding</a:t>
            </a:r>
            <a:r>
              <a:rPr lang="es-ES" dirty="0"/>
              <a:t> </a:t>
            </a:r>
            <a:r>
              <a:rPr lang="es-ES" dirty="0" err="1"/>
              <a:t>without</a:t>
            </a:r>
            <a:r>
              <a:rPr lang="es-ES" dirty="0"/>
              <a:t> </a:t>
            </a:r>
            <a:r>
              <a:rPr lang="es-ES" dirty="0" err="1"/>
              <a:t>an</a:t>
            </a:r>
            <a:r>
              <a:rPr lang="es-ES" dirty="0"/>
              <a:t> </a:t>
            </a:r>
            <a:r>
              <a:rPr lang="es-ES" dirty="0" err="1"/>
              <a:t>increase</a:t>
            </a:r>
            <a:r>
              <a:rPr lang="es-ES" dirty="0"/>
              <a:t> in </a:t>
            </a:r>
            <a:r>
              <a:rPr lang="es-ES" dirty="0" err="1"/>
              <a:t>ischaemic</a:t>
            </a:r>
            <a:r>
              <a:rPr lang="es-ES" dirty="0"/>
              <a:t> </a:t>
            </a:r>
            <a:r>
              <a:rPr lang="es-ES" dirty="0" err="1"/>
              <a:t>events</a:t>
            </a:r>
            <a:r>
              <a:rPr lang="es-ES" dirty="0"/>
              <a:t>. </a:t>
            </a:r>
            <a:r>
              <a:rPr lang="es-ES" b="1" dirty="0"/>
              <a:t>TROPICAL-ACS</a:t>
            </a:r>
            <a:r>
              <a:rPr lang="es-ES" dirty="0"/>
              <a:t> </a:t>
            </a:r>
            <a:r>
              <a:rPr lang="es-ES" dirty="0" err="1"/>
              <a:t>explored</a:t>
            </a:r>
            <a:r>
              <a:rPr lang="es-ES" dirty="0"/>
              <a:t> </a:t>
            </a:r>
            <a:r>
              <a:rPr lang="es-ES" dirty="0" err="1"/>
              <a:t>the</a:t>
            </a:r>
            <a:r>
              <a:rPr lang="es-ES" dirty="0"/>
              <a:t> role </a:t>
            </a:r>
            <a:r>
              <a:rPr lang="es-ES" dirty="0" err="1"/>
              <a:t>of</a:t>
            </a:r>
            <a:r>
              <a:rPr lang="es-ES" dirty="0"/>
              <a:t> PFT in </a:t>
            </a:r>
            <a:r>
              <a:rPr lang="es-ES" dirty="0" err="1"/>
              <a:t>tailoring</a:t>
            </a:r>
            <a:r>
              <a:rPr lang="es-ES" dirty="0"/>
              <a:t> DAPT: </a:t>
            </a:r>
            <a:r>
              <a:rPr lang="es-ES" dirty="0" err="1"/>
              <a:t>an</a:t>
            </a:r>
            <a:r>
              <a:rPr lang="es-ES" dirty="0"/>
              <a:t> </a:t>
            </a:r>
            <a:r>
              <a:rPr lang="es-ES" dirty="0" err="1"/>
              <a:t>early</a:t>
            </a:r>
            <a:r>
              <a:rPr lang="es-ES" dirty="0"/>
              <a:t> switch </a:t>
            </a:r>
            <a:r>
              <a:rPr lang="es-ES" dirty="0" err="1"/>
              <a:t>from</a:t>
            </a:r>
            <a:r>
              <a:rPr lang="es-ES" dirty="0"/>
              <a:t> </a:t>
            </a:r>
            <a:r>
              <a:rPr lang="es-ES" dirty="0" err="1"/>
              <a:t>prasugrel</a:t>
            </a:r>
            <a:r>
              <a:rPr lang="es-ES" dirty="0"/>
              <a:t> </a:t>
            </a:r>
            <a:r>
              <a:rPr lang="es-ES" dirty="0" err="1"/>
              <a:t>to</a:t>
            </a:r>
            <a:r>
              <a:rPr lang="es-ES" dirty="0"/>
              <a:t> </a:t>
            </a:r>
            <a:r>
              <a:rPr lang="es-ES" dirty="0" err="1"/>
              <a:t>clopidogrel</a:t>
            </a:r>
            <a:r>
              <a:rPr lang="es-ES" dirty="0"/>
              <a:t> </a:t>
            </a:r>
            <a:r>
              <a:rPr lang="es-ES" dirty="0" err="1"/>
              <a:t>guided</a:t>
            </a:r>
            <a:r>
              <a:rPr lang="es-ES" dirty="0"/>
              <a:t> </a:t>
            </a:r>
            <a:r>
              <a:rPr lang="es-ES" dirty="0" err="1"/>
              <a:t>by</a:t>
            </a:r>
            <a:r>
              <a:rPr lang="es-ES" dirty="0"/>
              <a:t> PFT, </a:t>
            </a:r>
            <a:r>
              <a:rPr lang="es-ES" dirty="0" err="1"/>
              <a:t>with</a:t>
            </a:r>
            <a:r>
              <a:rPr lang="es-ES" dirty="0"/>
              <a:t> </a:t>
            </a:r>
            <a:r>
              <a:rPr lang="es-ES" dirty="0" err="1"/>
              <a:t>patients</a:t>
            </a:r>
            <a:r>
              <a:rPr lang="es-ES" dirty="0"/>
              <a:t> </a:t>
            </a:r>
            <a:r>
              <a:rPr lang="es-ES" dirty="0" err="1"/>
              <a:t>showing</a:t>
            </a:r>
            <a:r>
              <a:rPr lang="es-ES" dirty="0"/>
              <a:t> </a:t>
            </a:r>
            <a:r>
              <a:rPr lang="es-ES" dirty="0" err="1"/>
              <a:t>high</a:t>
            </a:r>
            <a:r>
              <a:rPr lang="es-ES" dirty="0"/>
              <a:t> </a:t>
            </a:r>
            <a:r>
              <a:rPr lang="es-ES" dirty="0" err="1"/>
              <a:t>on-treatment</a:t>
            </a:r>
            <a:r>
              <a:rPr lang="es-ES" dirty="0"/>
              <a:t> </a:t>
            </a:r>
            <a:r>
              <a:rPr lang="es-ES" dirty="0" err="1"/>
              <a:t>platelet</a:t>
            </a:r>
            <a:r>
              <a:rPr lang="es-ES" dirty="0"/>
              <a:t> </a:t>
            </a:r>
            <a:r>
              <a:rPr lang="es-ES" dirty="0" err="1"/>
              <a:t>reactivity</a:t>
            </a:r>
            <a:r>
              <a:rPr lang="es-ES" dirty="0"/>
              <a:t> </a:t>
            </a:r>
            <a:r>
              <a:rPr lang="es-ES" dirty="0" err="1"/>
              <a:t>returned</a:t>
            </a:r>
            <a:r>
              <a:rPr lang="es-ES" dirty="0"/>
              <a:t> </a:t>
            </a:r>
            <a:r>
              <a:rPr lang="es-ES" dirty="0" err="1"/>
              <a:t>to</a:t>
            </a:r>
            <a:r>
              <a:rPr lang="es-ES" dirty="0"/>
              <a:t> </a:t>
            </a:r>
            <a:r>
              <a:rPr lang="es-ES" dirty="0" err="1"/>
              <a:t>prasugrel</a:t>
            </a:r>
            <a:r>
              <a:rPr lang="es-ES" dirty="0"/>
              <a:t>, </a:t>
            </a:r>
            <a:r>
              <a:rPr lang="es-ES" dirty="0" err="1"/>
              <a:t>was</a:t>
            </a:r>
            <a:r>
              <a:rPr lang="es-ES" dirty="0"/>
              <a:t> non-inferior </a:t>
            </a:r>
            <a:r>
              <a:rPr lang="es-ES" dirty="0" err="1"/>
              <a:t>to</a:t>
            </a:r>
            <a:r>
              <a:rPr lang="es-ES" dirty="0"/>
              <a:t> standard </a:t>
            </a:r>
            <a:r>
              <a:rPr lang="es-ES" dirty="0" err="1"/>
              <a:t>prasugrel</a:t>
            </a:r>
            <a:r>
              <a:rPr lang="es-ES" dirty="0"/>
              <a:t> </a:t>
            </a:r>
            <a:r>
              <a:rPr lang="es-ES" dirty="0" err="1"/>
              <a:t>therapy</a:t>
            </a:r>
            <a:r>
              <a:rPr lang="es-ES" dirty="0"/>
              <a:t>.</a:t>
            </a:r>
          </a:p>
          <a:p>
            <a:pPr rtl="0"/>
            <a:r>
              <a:rPr lang="es-ES" dirty="0"/>
              <a:t>The </a:t>
            </a:r>
            <a:r>
              <a:rPr lang="es-ES" dirty="0" err="1"/>
              <a:t>question</a:t>
            </a:r>
            <a:r>
              <a:rPr lang="es-ES" dirty="0"/>
              <a:t> </a:t>
            </a:r>
            <a:r>
              <a:rPr lang="es-ES" dirty="0" err="1"/>
              <a:t>that</a:t>
            </a:r>
            <a:r>
              <a:rPr lang="es-ES" dirty="0"/>
              <a:t> </a:t>
            </a:r>
            <a:r>
              <a:rPr lang="es-ES" dirty="0" err="1"/>
              <a:t>follows</a:t>
            </a:r>
            <a:r>
              <a:rPr lang="es-ES" dirty="0"/>
              <a:t> </a:t>
            </a:r>
            <a:r>
              <a:rPr lang="es-ES" dirty="0" err="1"/>
              <a:t>is</a:t>
            </a:r>
            <a:r>
              <a:rPr lang="es-ES" dirty="0"/>
              <a:t> </a:t>
            </a:r>
            <a:r>
              <a:rPr lang="es-ES" dirty="0" err="1"/>
              <a:t>whether</a:t>
            </a:r>
            <a:r>
              <a:rPr lang="es-ES" dirty="0"/>
              <a:t> PFT-</a:t>
            </a:r>
            <a:r>
              <a:rPr lang="es-ES" dirty="0" err="1"/>
              <a:t>guided</a:t>
            </a:r>
            <a:r>
              <a:rPr lang="es-ES" dirty="0"/>
              <a:t> </a:t>
            </a:r>
            <a:r>
              <a:rPr lang="es-ES" dirty="0" err="1"/>
              <a:t>de-escalation</a:t>
            </a:r>
            <a:r>
              <a:rPr lang="es-ES" dirty="0"/>
              <a:t> </a:t>
            </a:r>
            <a:r>
              <a:rPr lang="es-ES" dirty="0" err="1"/>
              <a:t>offers</a:t>
            </a:r>
            <a:r>
              <a:rPr lang="es-ES" dirty="0"/>
              <a:t> </a:t>
            </a:r>
            <a:r>
              <a:rPr lang="es-ES" dirty="0" err="1"/>
              <a:t>any</a:t>
            </a:r>
            <a:r>
              <a:rPr lang="es-ES" dirty="0"/>
              <a:t> </a:t>
            </a:r>
            <a:r>
              <a:rPr lang="es-ES" dirty="0" err="1"/>
              <a:t>advantage</a:t>
            </a:r>
            <a:r>
              <a:rPr lang="es-ES" dirty="0"/>
              <a:t> </a:t>
            </a:r>
            <a:r>
              <a:rPr lang="es-ES" dirty="0" err="1"/>
              <a:t>over</a:t>
            </a:r>
            <a:r>
              <a:rPr lang="es-ES" dirty="0"/>
              <a:t> a </a:t>
            </a:r>
            <a:r>
              <a:rPr lang="es-ES" dirty="0" err="1"/>
              <a:t>simpler</a:t>
            </a:r>
            <a:r>
              <a:rPr lang="es-ES" dirty="0"/>
              <a:t>, </a:t>
            </a:r>
            <a:r>
              <a:rPr lang="es-ES" dirty="0" err="1"/>
              <a:t>unguided</a:t>
            </a:r>
            <a:r>
              <a:rPr lang="es-ES" dirty="0"/>
              <a:t> </a:t>
            </a:r>
            <a:r>
              <a:rPr lang="es-ES" dirty="0" err="1"/>
              <a:t>strategy</a:t>
            </a:r>
            <a:r>
              <a:rPr lang="es-ES" dirty="0"/>
              <a:t>.</a:t>
            </a:r>
          </a:p>
          <a:p>
            <a:endParaRPr lang="es-ES" dirty="0"/>
          </a:p>
          <a:p>
            <a:endParaRPr lang="es-ES" dirty="0"/>
          </a:p>
        </p:txBody>
      </p:sp>
      <p:sp>
        <p:nvSpPr>
          <p:cNvPr id="4" name="Marcador de número de diapositiva 3">
            <a:extLst>
              <a:ext uri="{FF2B5EF4-FFF2-40B4-BE49-F238E27FC236}">
                <a16:creationId xmlns:a16="http://schemas.microsoft.com/office/drawing/2014/main" id="{9695BD73-DE9C-F18C-B722-9709F4D9CE3B}"/>
              </a:ext>
            </a:extLst>
          </p:cNvPr>
          <p:cNvSpPr>
            <a:spLocks noGrp="1"/>
          </p:cNvSpPr>
          <p:nvPr>
            <p:ph type="sldNum" sz="quarter" idx="5"/>
          </p:nvPr>
        </p:nvSpPr>
        <p:spPr/>
        <p:txBody>
          <a:bodyPr/>
          <a:lstStyle/>
          <a:p>
            <a:pPr>
              <a:defRPr/>
            </a:pPr>
            <a:fld id="{29645187-8F08-4C7A-8D3F-6350CD699EB3}" type="slidenum">
              <a:rPr lang="en-US" smtClean="0"/>
              <a:pPr>
                <a:defRPr/>
              </a:pPr>
              <a:t>2</a:t>
            </a:fld>
            <a:endParaRPr lang="en-US"/>
          </a:p>
        </p:txBody>
      </p:sp>
    </p:spTree>
    <p:extLst>
      <p:ext uri="{BB962C8B-B14F-4D97-AF65-F5344CB8AC3E}">
        <p14:creationId xmlns:p14="http://schemas.microsoft.com/office/powerpoint/2010/main" val="793001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Marcador de imagen de diapositiva 1"/>
          <p:cNvSpPr>
            <a:spLocks noGrp="1" noRot="1" noChangeAspect="1"/>
          </p:cNvSpPr>
          <p:nvPr>
            <p:ph type="sldImg"/>
          </p:nvPr>
        </p:nvSpPr>
        <p:spPr>
          <a:ln/>
        </p:spPr>
      </p:sp>
      <p:sp>
        <p:nvSpPr>
          <p:cNvPr id="20482" name="Marcador de notas 2"/>
          <p:cNvSpPr>
            <a:spLocks noGrp="1"/>
          </p:cNvSpPr>
          <p:nvPr>
            <p:ph type="body" idx="1"/>
          </p:nvPr>
        </p:nvSpPr>
        <p:spPr>
          <a:noFill/>
        </p:spPr>
        <p:txBody>
          <a:bodyPr/>
          <a:lstStyle/>
          <a:p>
            <a:r>
              <a:rPr lang="es-ES" b="1" dirty="0"/>
              <a:t>ANTARCTIC,</a:t>
            </a:r>
            <a:r>
              <a:rPr lang="es-ES" dirty="0"/>
              <a:t> </a:t>
            </a:r>
            <a:r>
              <a:rPr lang="es-ES" dirty="0" err="1"/>
              <a:t>which</a:t>
            </a:r>
            <a:r>
              <a:rPr lang="es-ES" dirty="0"/>
              <a:t> </a:t>
            </a:r>
            <a:r>
              <a:rPr lang="es-ES" dirty="0" err="1"/>
              <a:t>was</a:t>
            </a:r>
            <a:r>
              <a:rPr lang="es-ES" dirty="0"/>
              <a:t> </a:t>
            </a:r>
            <a:r>
              <a:rPr lang="es-ES" dirty="0" err="1"/>
              <a:t>not</a:t>
            </a:r>
            <a:r>
              <a:rPr lang="es-ES" dirty="0"/>
              <a:t> a </a:t>
            </a:r>
            <a:r>
              <a:rPr lang="es-ES" dirty="0" err="1"/>
              <a:t>de-escalation</a:t>
            </a:r>
            <a:r>
              <a:rPr lang="es-ES" dirty="0"/>
              <a:t> trial, </a:t>
            </a:r>
            <a:r>
              <a:rPr lang="es-ES" dirty="0" err="1"/>
              <a:t>tested</a:t>
            </a:r>
            <a:r>
              <a:rPr lang="es-ES" dirty="0"/>
              <a:t> </a:t>
            </a:r>
            <a:r>
              <a:rPr lang="es-ES" dirty="0" err="1"/>
              <a:t>whether</a:t>
            </a:r>
            <a:r>
              <a:rPr lang="es-ES" dirty="0"/>
              <a:t> </a:t>
            </a:r>
            <a:r>
              <a:rPr lang="es-ES" dirty="0" err="1"/>
              <a:t>PFTcould</a:t>
            </a:r>
            <a:r>
              <a:rPr lang="es-ES" dirty="0"/>
              <a:t> </a:t>
            </a:r>
            <a:r>
              <a:rPr lang="es-ES" dirty="0" err="1"/>
              <a:t>help</a:t>
            </a:r>
            <a:r>
              <a:rPr lang="es-ES" dirty="0"/>
              <a:t> </a:t>
            </a:r>
            <a:r>
              <a:rPr lang="es-ES" dirty="0" err="1"/>
              <a:t>tailor</a:t>
            </a:r>
            <a:r>
              <a:rPr lang="es-ES" dirty="0"/>
              <a:t> DAPT in a </a:t>
            </a:r>
            <a:r>
              <a:rPr lang="es-ES" dirty="0" err="1"/>
              <a:t>high-bleeding-risk</a:t>
            </a:r>
            <a:r>
              <a:rPr lang="es-ES" dirty="0"/>
              <a:t> </a:t>
            </a:r>
            <a:r>
              <a:rPr lang="es-ES" dirty="0" err="1"/>
              <a:t>population</a:t>
            </a:r>
            <a:r>
              <a:rPr lang="es-ES" dirty="0"/>
              <a:t>, </a:t>
            </a:r>
            <a:r>
              <a:rPr lang="es-ES" dirty="0" err="1"/>
              <a:t>the</a:t>
            </a:r>
            <a:r>
              <a:rPr lang="es-ES" dirty="0"/>
              <a:t> </a:t>
            </a:r>
            <a:r>
              <a:rPr lang="es-ES" dirty="0" err="1"/>
              <a:t>elderly</a:t>
            </a:r>
            <a:r>
              <a:rPr lang="es-ES" dirty="0"/>
              <a:t>, </a:t>
            </a:r>
            <a:r>
              <a:rPr lang="es-ES" dirty="0" err="1"/>
              <a:t>but</a:t>
            </a:r>
            <a:r>
              <a:rPr lang="es-ES" dirty="0"/>
              <a:t> </a:t>
            </a:r>
            <a:r>
              <a:rPr lang="es-ES" dirty="0" err="1"/>
              <a:t>the</a:t>
            </a:r>
            <a:r>
              <a:rPr lang="es-ES" dirty="0"/>
              <a:t> </a:t>
            </a:r>
            <a:r>
              <a:rPr lang="es-ES" dirty="0" err="1"/>
              <a:t>result</a:t>
            </a:r>
            <a:r>
              <a:rPr lang="es-ES" dirty="0"/>
              <a:t> </a:t>
            </a:r>
            <a:r>
              <a:rPr lang="es-ES" dirty="0" err="1"/>
              <a:t>was</a:t>
            </a:r>
            <a:r>
              <a:rPr lang="es-ES" dirty="0"/>
              <a:t> neutral. </a:t>
            </a:r>
            <a:r>
              <a:rPr lang="es-ES" dirty="0" err="1"/>
              <a:t>Finally</a:t>
            </a:r>
            <a:r>
              <a:rPr lang="es-ES" dirty="0"/>
              <a:t>, </a:t>
            </a:r>
            <a:r>
              <a:rPr lang="es-ES" b="0" dirty="0"/>
              <a:t>in </a:t>
            </a:r>
            <a:r>
              <a:rPr lang="es-ES" b="0" dirty="0" err="1"/>
              <a:t>the</a:t>
            </a:r>
            <a:r>
              <a:rPr lang="es-ES" b="0" dirty="0"/>
              <a:t> </a:t>
            </a:r>
            <a:r>
              <a:rPr lang="es-ES" b="1" dirty="0"/>
              <a:t>TOPIC-VASP </a:t>
            </a:r>
            <a:r>
              <a:rPr lang="es-ES" b="1" dirty="0" err="1"/>
              <a:t>substudy</a:t>
            </a:r>
            <a:r>
              <a:rPr lang="es-ES" b="1" dirty="0"/>
              <a:t>, </a:t>
            </a:r>
            <a:r>
              <a:rPr lang="es-ES" dirty="0" err="1"/>
              <a:t>the</a:t>
            </a:r>
            <a:r>
              <a:rPr lang="es-ES" dirty="0"/>
              <a:t> </a:t>
            </a:r>
            <a:r>
              <a:rPr lang="es-ES" dirty="0" err="1"/>
              <a:t>patients</a:t>
            </a:r>
            <a:r>
              <a:rPr lang="es-ES" dirty="0"/>
              <a:t> </a:t>
            </a:r>
            <a:r>
              <a:rPr lang="es-ES" dirty="0" err="1"/>
              <a:t>who</a:t>
            </a:r>
            <a:r>
              <a:rPr lang="es-ES" dirty="0"/>
              <a:t> </a:t>
            </a:r>
            <a:r>
              <a:rPr lang="es-ES" dirty="0" err="1"/>
              <a:t>benefited</a:t>
            </a:r>
            <a:r>
              <a:rPr lang="es-ES" dirty="0"/>
              <a:t> </a:t>
            </a:r>
            <a:r>
              <a:rPr lang="es-ES" dirty="0" err="1"/>
              <a:t>most</a:t>
            </a:r>
            <a:r>
              <a:rPr lang="es-ES" dirty="0"/>
              <a:t> </a:t>
            </a:r>
            <a:r>
              <a:rPr lang="es-ES" dirty="0" err="1"/>
              <a:t>from</a:t>
            </a:r>
            <a:r>
              <a:rPr lang="es-ES" dirty="0"/>
              <a:t> </a:t>
            </a:r>
            <a:r>
              <a:rPr lang="es-ES" dirty="0" err="1"/>
              <a:t>de-escalation</a:t>
            </a:r>
            <a:r>
              <a:rPr lang="es-ES" dirty="0"/>
              <a:t> </a:t>
            </a:r>
            <a:r>
              <a:rPr lang="es-ES" dirty="0" err="1"/>
              <a:t>were</a:t>
            </a:r>
            <a:r>
              <a:rPr lang="es-ES" dirty="0"/>
              <a:t> </a:t>
            </a:r>
            <a:r>
              <a:rPr lang="es-ES" dirty="0" err="1"/>
              <a:t>those</a:t>
            </a:r>
            <a:r>
              <a:rPr lang="es-ES" dirty="0"/>
              <a:t> </a:t>
            </a:r>
            <a:r>
              <a:rPr lang="es-ES" dirty="0" err="1"/>
              <a:t>with</a:t>
            </a:r>
            <a:r>
              <a:rPr lang="es-ES" dirty="0"/>
              <a:t> </a:t>
            </a:r>
            <a:r>
              <a:rPr lang="es-ES" dirty="0" err="1"/>
              <a:t>low</a:t>
            </a:r>
            <a:r>
              <a:rPr lang="es-ES" dirty="0"/>
              <a:t> </a:t>
            </a:r>
            <a:r>
              <a:rPr lang="es-ES" dirty="0" err="1"/>
              <a:t>on-treatment</a:t>
            </a:r>
            <a:r>
              <a:rPr lang="es-ES" dirty="0"/>
              <a:t> </a:t>
            </a:r>
            <a:r>
              <a:rPr lang="es-ES" dirty="0" err="1"/>
              <a:t>platelet</a:t>
            </a:r>
            <a:r>
              <a:rPr lang="es-ES" dirty="0"/>
              <a:t> </a:t>
            </a:r>
            <a:r>
              <a:rPr lang="es-ES" dirty="0" err="1"/>
              <a:t>reactivity</a:t>
            </a:r>
            <a:r>
              <a:rPr lang="es-ES" dirty="0"/>
              <a:t>, as </a:t>
            </a:r>
            <a:r>
              <a:rPr lang="es-ES" dirty="0" err="1"/>
              <a:t>the</a:t>
            </a:r>
            <a:r>
              <a:rPr lang="es-ES" dirty="0"/>
              <a:t> </a:t>
            </a:r>
            <a:r>
              <a:rPr lang="es-ES" dirty="0" err="1"/>
              <a:t>rate</a:t>
            </a:r>
            <a:r>
              <a:rPr lang="es-ES" dirty="0"/>
              <a:t> </a:t>
            </a:r>
            <a:r>
              <a:rPr lang="es-ES" dirty="0" err="1"/>
              <a:t>of</a:t>
            </a:r>
            <a:r>
              <a:rPr lang="es-ES" dirty="0"/>
              <a:t> </a:t>
            </a:r>
            <a:r>
              <a:rPr lang="es-ES" dirty="0" err="1"/>
              <a:t>events</a:t>
            </a:r>
            <a:r>
              <a:rPr lang="es-ES" dirty="0"/>
              <a:t> in </a:t>
            </a:r>
            <a:r>
              <a:rPr lang="es-ES" dirty="0" err="1"/>
              <a:t>those</a:t>
            </a:r>
            <a:r>
              <a:rPr lang="es-ES" dirty="0"/>
              <a:t> </a:t>
            </a:r>
            <a:r>
              <a:rPr lang="es-ES" dirty="0" err="1"/>
              <a:t>who</a:t>
            </a:r>
            <a:r>
              <a:rPr lang="es-ES" dirty="0"/>
              <a:t> </a:t>
            </a:r>
            <a:r>
              <a:rPr lang="es-ES" dirty="0" err="1"/>
              <a:t>continued</a:t>
            </a:r>
            <a:r>
              <a:rPr lang="es-ES" dirty="0"/>
              <a:t> </a:t>
            </a:r>
            <a:r>
              <a:rPr lang="es-ES" dirty="0" err="1"/>
              <a:t>with</a:t>
            </a:r>
            <a:r>
              <a:rPr lang="es-ES" dirty="0"/>
              <a:t> Prasugrel </a:t>
            </a:r>
            <a:r>
              <a:rPr lang="es-ES" dirty="0" err="1"/>
              <a:t>or</a:t>
            </a:r>
            <a:r>
              <a:rPr lang="es-ES" dirty="0"/>
              <a:t> ticagrelor </a:t>
            </a:r>
            <a:r>
              <a:rPr lang="es-ES" dirty="0" err="1"/>
              <a:t>reached</a:t>
            </a:r>
            <a:r>
              <a:rPr lang="es-ES" dirty="0"/>
              <a:t>  33.1 % </a:t>
            </a:r>
            <a:r>
              <a:rPr lang="es-ES" dirty="0" err="1"/>
              <a:t>of</a:t>
            </a:r>
            <a:r>
              <a:rPr lang="es-ES" dirty="0"/>
              <a:t> net </a:t>
            </a:r>
            <a:r>
              <a:rPr lang="es-ES" dirty="0" err="1"/>
              <a:t>cardiac</a:t>
            </a:r>
            <a:r>
              <a:rPr lang="es-ES" dirty="0"/>
              <a:t> </a:t>
            </a:r>
            <a:r>
              <a:rPr lang="es-ES" dirty="0" err="1"/>
              <a:t>events</a:t>
            </a:r>
            <a:r>
              <a:rPr lang="es-ES" dirty="0"/>
              <a:t>, </a:t>
            </a:r>
            <a:r>
              <a:rPr lang="es-ES" dirty="0" err="1"/>
              <a:t>compared</a:t>
            </a:r>
            <a:r>
              <a:rPr lang="es-ES" dirty="0"/>
              <a:t> </a:t>
            </a:r>
            <a:r>
              <a:rPr lang="es-ES" dirty="0" err="1"/>
              <a:t>to</a:t>
            </a:r>
            <a:r>
              <a:rPr lang="es-ES" dirty="0"/>
              <a:t> </a:t>
            </a:r>
            <a:r>
              <a:rPr lang="es-ES" dirty="0" err="1"/>
              <a:t>only</a:t>
            </a:r>
            <a:r>
              <a:rPr lang="es-ES" dirty="0"/>
              <a:t> 11.9 % in </a:t>
            </a:r>
            <a:r>
              <a:rPr lang="es-ES" dirty="0" err="1"/>
              <a:t>those</a:t>
            </a:r>
            <a:r>
              <a:rPr lang="es-ES" dirty="0"/>
              <a:t> </a:t>
            </a:r>
            <a:r>
              <a:rPr lang="es-ES" dirty="0" err="1"/>
              <a:t>who</a:t>
            </a:r>
            <a:r>
              <a:rPr lang="es-ES" dirty="0"/>
              <a:t> </a:t>
            </a:r>
            <a:r>
              <a:rPr lang="es-ES" dirty="0" err="1"/>
              <a:t>underwent</a:t>
            </a:r>
            <a:r>
              <a:rPr lang="es-ES" dirty="0"/>
              <a:t> </a:t>
            </a:r>
            <a:r>
              <a:rPr lang="es-ES" dirty="0" err="1"/>
              <a:t>de-escalation</a:t>
            </a:r>
            <a:r>
              <a:rPr lang="es-ES" dirty="0"/>
              <a:t>. </a:t>
            </a:r>
            <a:r>
              <a:rPr lang="es-ES" dirty="0" err="1"/>
              <a:t>However</a:t>
            </a:r>
            <a:r>
              <a:rPr lang="es-ES" dirty="0"/>
              <a:t>, </a:t>
            </a:r>
            <a:r>
              <a:rPr lang="es-ES" dirty="0" err="1"/>
              <a:t>these</a:t>
            </a:r>
            <a:r>
              <a:rPr lang="es-ES" dirty="0"/>
              <a:t> </a:t>
            </a:r>
            <a:r>
              <a:rPr lang="es-ES" dirty="0" err="1"/>
              <a:t>results</a:t>
            </a:r>
            <a:r>
              <a:rPr lang="es-ES" dirty="0"/>
              <a:t> </a:t>
            </a:r>
            <a:r>
              <a:rPr lang="es-ES" dirty="0" err="1"/>
              <a:t>came</a:t>
            </a:r>
            <a:r>
              <a:rPr lang="es-ES" dirty="0"/>
              <a:t> </a:t>
            </a:r>
            <a:r>
              <a:rPr lang="es-ES" dirty="0" err="1"/>
              <a:t>from</a:t>
            </a:r>
            <a:r>
              <a:rPr lang="es-ES" dirty="0"/>
              <a:t> a </a:t>
            </a:r>
            <a:r>
              <a:rPr lang="es-ES" dirty="0" err="1"/>
              <a:t>subanalysis</a:t>
            </a:r>
            <a:r>
              <a:rPr lang="es-ES" dirty="0"/>
              <a:t> and </a:t>
            </a:r>
            <a:r>
              <a:rPr lang="es-ES" dirty="0" err="1"/>
              <a:t>therefore</a:t>
            </a:r>
            <a:r>
              <a:rPr lang="es-ES" dirty="0"/>
              <a:t> </a:t>
            </a:r>
            <a:r>
              <a:rPr lang="es-ES" dirty="0" err="1"/>
              <a:t>should</a:t>
            </a:r>
            <a:r>
              <a:rPr lang="es-ES" dirty="0"/>
              <a:t> be </a:t>
            </a:r>
            <a:r>
              <a:rPr lang="es-ES" dirty="0" err="1"/>
              <a:t>tested</a:t>
            </a:r>
            <a:r>
              <a:rPr lang="es-ES" dirty="0"/>
              <a:t> in </a:t>
            </a:r>
            <a:r>
              <a:rPr lang="es-ES" dirty="0" err="1"/>
              <a:t>an</a:t>
            </a:r>
            <a:r>
              <a:rPr lang="es-ES" dirty="0"/>
              <a:t> </a:t>
            </a:r>
            <a:r>
              <a:rPr lang="es-ES" dirty="0" err="1"/>
              <a:t>specific</a:t>
            </a:r>
            <a:r>
              <a:rPr lang="es-ES" dirty="0"/>
              <a:t> trial.</a:t>
            </a:r>
            <a:endParaRPr lang="en-US" dirty="0"/>
          </a:p>
          <a:p>
            <a:endParaRPr lang="en-US" dirty="0"/>
          </a:p>
        </p:txBody>
      </p:sp>
      <p:sp>
        <p:nvSpPr>
          <p:cNvPr id="4" name="Marcador de número de diapositiva 3"/>
          <p:cNvSpPr>
            <a:spLocks noGrp="1"/>
          </p:cNvSpPr>
          <p:nvPr>
            <p:ph type="sldNum" sz="quarter" idx="5"/>
          </p:nvPr>
        </p:nvSpPr>
        <p:spPr/>
        <p:txBody>
          <a:bodyPr/>
          <a:lstStyle/>
          <a:p>
            <a:pPr>
              <a:defRPr/>
            </a:pPr>
            <a:fld id="{2DCCA340-A32B-4FB8-9420-FF969852E8FD}" type="slidenum">
              <a:rPr lang="en-US" smtClean="0"/>
              <a:pPr>
                <a:defRPr/>
              </a:pPr>
              <a:t>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14CB7-B9A5-DB4C-C6B2-ED5C3A4C81C7}"/>
            </a:ext>
          </a:extLst>
        </p:cNvPr>
        <p:cNvGrpSpPr/>
        <p:nvPr/>
      </p:nvGrpSpPr>
      <p:grpSpPr>
        <a:xfrm>
          <a:off x="0" y="0"/>
          <a:ext cx="0" cy="0"/>
          <a:chOff x="0" y="0"/>
          <a:chExt cx="0" cy="0"/>
        </a:xfrm>
      </p:grpSpPr>
      <p:sp>
        <p:nvSpPr>
          <p:cNvPr id="18433" name="Marcador de imagen de diapositiva 1">
            <a:extLst>
              <a:ext uri="{FF2B5EF4-FFF2-40B4-BE49-F238E27FC236}">
                <a16:creationId xmlns:a16="http://schemas.microsoft.com/office/drawing/2014/main" id="{9E762C83-66D1-F7A2-22E4-E076FFD87ECA}"/>
              </a:ext>
            </a:extLst>
          </p:cNvPr>
          <p:cNvSpPr>
            <a:spLocks noGrp="1" noRot="1" noChangeAspect="1"/>
          </p:cNvSpPr>
          <p:nvPr>
            <p:ph type="sldImg"/>
          </p:nvPr>
        </p:nvSpPr>
        <p:spPr>
          <a:ln/>
        </p:spPr>
      </p:sp>
      <p:sp>
        <p:nvSpPr>
          <p:cNvPr id="18434" name="Marcador de notas 2">
            <a:extLst>
              <a:ext uri="{FF2B5EF4-FFF2-40B4-BE49-F238E27FC236}">
                <a16:creationId xmlns:a16="http://schemas.microsoft.com/office/drawing/2014/main" id="{B839B930-249E-D62F-1F9A-562F0C1C46AD}"/>
              </a:ext>
            </a:extLst>
          </p:cNvPr>
          <p:cNvSpPr>
            <a:spLocks noGrp="1"/>
          </p:cNvSpPr>
          <p:nvPr>
            <p:ph type="body" idx="1"/>
          </p:nvPr>
        </p:nvSpPr>
        <p:spPr>
          <a:noFill/>
        </p:spPr>
        <p:txBody>
          <a:bodyPr/>
          <a:lstStyle/>
          <a:p>
            <a:r>
              <a:rPr lang="en-US" dirty="0"/>
              <a:t>Large registries such as ADAPT-DES have characterised what happens at the upper end of the PRU distribution: the higher the platelet reactivity on clopidogrel, the higher the risk of stent thrombosis. At the lower end, where bleeding risk concentrates, there is much less information, and no randomised trial had selected patients by low reactivity. VERONICA addresses this gap by randomising only patients with PRU of 30 or less.</a:t>
            </a:r>
          </a:p>
        </p:txBody>
      </p:sp>
      <p:sp>
        <p:nvSpPr>
          <p:cNvPr id="4" name="Marcador de número de diapositiva 3">
            <a:extLst>
              <a:ext uri="{FF2B5EF4-FFF2-40B4-BE49-F238E27FC236}">
                <a16:creationId xmlns:a16="http://schemas.microsoft.com/office/drawing/2014/main" id="{9695BD73-DE9C-F18C-B722-9709F4D9CE3B}"/>
              </a:ext>
            </a:extLst>
          </p:cNvPr>
          <p:cNvSpPr>
            <a:spLocks noGrp="1"/>
          </p:cNvSpPr>
          <p:nvPr>
            <p:ph type="sldNum" sz="quarter" idx="5"/>
          </p:nvPr>
        </p:nvSpPr>
        <p:spPr/>
        <p:txBody>
          <a:bodyPr/>
          <a:lstStyle/>
          <a:p>
            <a:pPr>
              <a:defRPr/>
            </a:pPr>
            <a:fld id="{29645187-8F08-4C7A-8D3F-6350CD699EB3}" type="slidenum">
              <a:rPr lang="en-US" smtClean="0"/>
              <a:pPr>
                <a:defRPr/>
              </a:pPr>
              <a:t>4</a:t>
            </a:fld>
            <a:endParaRPr lang="en-US"/>
          </a:p>
        </p:txBody>
      </p:sp>
    </p:spTree>
    <p:extLst>
      <p:ext uri="{BB962C8B-B14F-4D97-AF65-F5344CB8AC3E}">
        <p14:creationId xmlns:p14="http://schemas.microsoft.com/office/powerpoint/2010/main" val="793001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Marcador de imagen de diapositiva 1"/>
          <p:cNvSpPr>
            <a:spLocks noGrp="1" noRot="1" noChangeAspect="1"/>
          </p:cNvSpPr>
          <p:nvPr>
            <p:ph type="sldImg"/>
          </p:nvPr>
        </p:nvSpPr>
        <p:spPr>
          <a:ln/>
        </p:spPr>
      </p:sp>
      <p:sp>
        <p:nvSpPr>
          <p:cNvPr id="24578" name="Marcador de notas 2"/>
          <p:cNvSpPr>
            <a:spLocks noGrp="1"/>
          </p:cNvSpPr>
          <p:nvPr>
            <p:ph type="body" idx="1"/>
          </p:nvPr>
        </p:nvSpPr>
        <p:spPr>
          <a:noFill/>
        </p:spPr>
        <p:txBody>
          <a:bodyPr/>
          <a:lstStyle/>
          <a:p>
            <a:r>
              <a:rPr lang="en-US" b="1" dirty="0"/>
              <a:t>VERONICA </a:t>
            </a:r>
            <a:r>
              <a:rPr lang="en-US" dirty="0"/>
              <a:t>aimed to evaluate de-escalation to clopidogrel in ACS patients </a:t>
            </a:r>
            <a:r>
              <a:rPr lang="en-US" b="0" dirty="0"/>
              <a:t>with low platelet reactivity, measured with the </a:t>
            </a:r>
            <a:r>
              <a:rPr lang="en-US" b="0" dirty="0" err="1"/>
              <a:t>VerifyNow</a:t>
            </a:r>
            <a:r>
              <a:rPr lang="en-US" b="0" dirty="0"/>
              <a:t> PRU test 30 to 40 days after discharge. It was a multicenter, randomized, open-label superiority trial at 16 sites in Spain. We included ACS patients with a bioresorbable-polymer sirolimus-eluting stent, on aspirin plus prasugrel or ticagrelor. The primary endpoint was net adverse events: cardiovascular death, nonfatal myocardial infarction, nonfatal stroke, or BARC 2 or higher bleeding. Secondary endpoints included the individual components, all-cause death and definite stent thrombosis. </a:t>
            </a:r>
            <a:endParaRPr lang="es-ES" b="0" dirty="0"/>
          </a:p>
          <a:p>
            <a:endParaRPr lang="es-ES" dirty="0"/>
          </a:p>
        </p:txBody>
      </p:sp>
      <p:sp>
        <p:nvSpPr>
          <p:cNvPr id="4" name="Marcador de número de diapositiva 3"/>
          <p:cNvSpPr>
            <a:spLocks noGrp="1"/>
          </p:cNvSpPr>
          <p:nvPr>
            <p:ph type="sldNum" sz="quarter" idx="5"/>
          </p:nvPr>
        </p:nvSpPr>
        <p:spPr/>
        <p:txBody>
          <a:bodyPr/>
          <a:lstStyle/>
          <a:p>
            <a:pPr>
              <a:defRPr/>
            </a:pPr>
            <a:fld id="{0FFFD29C-F9EC-438C-AA64-5326061B955E}" type="slidenum">
              <a:rPr lang="en-US" smtClean="0"/>
              <a:pPr>
                <a:defRPr/>
              </a:pPr>
              <a:t>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Marcador de imagen de diapositiva 1"/>
          <p:cNvSpPr>
            <a:spLocks noGrp="1" noRot="1" noChangeAspect="1"/>
          </p:cNvSpPr>
          <p:nvPr>
            <p:ph type="sldImg"/>
          </p:nvPr>
        </p:nvSpPr>
        <p:spPr>
          <a:ln/>
        </p:spPr>
      </p:sp>
      <p:sp>
        <p:nvSpPr>
          <p:cNvPr id="26626" name="Marcador de notas 2"/>
          <p:cNvSpPr>
            <a:spLocks noGrp="1"/>
          </p:cNvSpPr>
          <p:nvPr>
            <p:ph type="body" idx="1"/>
          </p:nvPr>
        </p:nvSpPr>
        <p:spPr>
          <a:noFill/>
        </p:spPr>
        <p:txBody>
          <a:bodyPr/>
          <a:lstStyle/>
          <a:p>
            <a:r>
              <a:rPr lang="es-ES" dirty="0"/>
              <a:t>Eligible </a:t>
            </a:r>
            <a:r>
              <a:rPr lang="es-ES" dirty="0" err="1"/>
              <a:t>patients</a:t>
            </a:r>
            <a:r>
              <a:rPr lang="es-ES" dirty="0"/>
              <a:t> </a:t>
            </a:r>
            <a:r>
              <a:rPr lang="es-ES" dirty="0" err="1"/>
              <a:t>underwent</a:t>
            </a:r>
            <a:r>
              <a:rPr lang="es-ES" dirty="0"/>
              <a:t> </a:t>
            </a:r>
            <a:r>
              <a:rPr lang="es-ES" dirty="0" err="1"/>
              <a:t>the</a:t>
            </a:r>
            <a:r>
              <a:rPr lang="es-ES" dirty="0"/>
              <a:t> PRU test 30-40 </a:t>
            </a:r>
            <a:r>
              <a:rPr lang="es-ES" dirty="0" err="1"/>
              <a:t>days</a:t>
            </a:r>
            <a:r>
              <a:rPr lang="es-ES" dirty="0"/>
              <a:t> after </a:t>
            </a:r>
            <a:r>
              <a:rPr lang="es-ES" dirty="0" err="1"/>
              <a:t>discharge</a:t>
            </a:r>
            <a:r>
              <a:rPr lang="es-ES" dirty="0"/>
              <a:t> and </a:t>
            </a:r>
            <a:r>
              <a:rPr lang="es-ES" dirty="0" err="1"/>
              <a:t>those</a:t>
            </a:r>
            <a:r>
              <a:rPr lang="es-ES" dirty="0"/>
              <a:t> </a:t>
            </a:r>
            <a:r>
              <a:rPr lang="es-ES" dirty="0" err="1"/>
              <a:t>with</a:t>
            </a:r>
            <a:r>
              <a:rPr lang="es-ES" dirty="0"/>
              <a:t> PRU ≤ 30 </a:t>
            </a:r>
            <a:r>
              <a:rPr lang="es-ES" dirty="0" err="1"/>
              <a:t>were</a:t>
            </a:r>
            <a:r>
              <a:rPr lang="es-ES" dirty="0"/>
              <a:t> </a:t>
            </a:r>
            <a:r>
              <a:rPr lang="es-ES" dirty="0" err="1"/>
              <a:t>randomized</a:t>
            </a:r>
            <a:r>
              <a:rPr lang="es-ES" dirty="0"/>
              <a:t> </a:t>
            </a:r>
            <a:r>
              <a:rPr lang="es-ES" dirty="0" err="1"/>
              <a:t>to</a:t>
            </a:r>
            <a:r>
              <a:rPr lang="es-ES" dirty="0"/>
              <a:t> continue </a:t>
            </a:r>
            <a:r>
              <a:rPr lang="es-ES" dirty="0" err="1"/>
              <a:t>on</a:t>
            </a:r>
            <a:r>
              <a:rPr lang="es-ES" dirty="0"/>
              <a:t> Prasugrel </a:t>
            </a:r>
            <a:r>
              <a:rPr lang="es-ES" dirty="0" err="1"/>
              <a:t>or</a:t>
            </a:r>
            <a:r>
              <a:rPr lang="es-ES" dirty="0"/>
              <a:t> ticagrelor </a:t>
            </a:r>
            <a:r>
              <a:rPr lang="es-ES" dirty="0" err="1"/>
              <a:t>or</a:t>
            </a:r>
            <a:r>
              <a:rPr lang="es-ES" dirty="0"/>
              <a:t> </a:t>
            </a:r>
            <a:r>
              <a:rPr lang="es-ES" dirty="0" err="1"/>
              <a:t>de-escalation</a:t>
            </a:r>
            <a:r>
              <a:rPr lang="es-ES" dirty="0"/>
              <a:t> </a:t>
            </a:r>
            <a:r>
              <a:rPr lang="es-ES" dirty="0" err="1"/>
              <a:t>to</a:t>
            </a:r>
            <a:r>
              <a:rPr lang="es-ES" dirty="0"/>
              <a:t> </a:t>
            </a:r>
            <a:r>
              <a:rPr lang="es-ES" dirty="0" err="1"/>
              <a:t>clopidogrel</a:t>
            </a:r>
            <a:r>
              <a:rPr lang="es-ES" dirty="0"/>
              <a:t>. </a:t>
            </a:r>
            <a:r>
              <a:rPr lang="es-ES" dirty="0" err="1"/>
              <a:t>Patients</a:t>
            </a:r>
            <a:r>
              <a:rPr lang="es-ES" dirty="0"/>
              <a:t> </a:t>
            </a:r>
            <a:r>
              <a:rPr lang="es-ES" dirty="0" err="1"/>
              <a:t>were</a:t>
            </a:r>
            <a:r>
              <a:rPr lang="es-ES" dirty="0"/>
              <a:t> </a:t>
            </a:r>
            <a:r>
              <a:rPr lang="es-ES" dirty="0" err="1"/>
              <a:t>followed</a:t>
            </a:r>
            <a:r>
              <a:rPr lang="es-ES" dirty="0"/>
              <a:t> at 2,5, 8 and 11 </a:t>
            </a:r>
            <a:r>
              <a:rPr lang="es-ES" dirty="0" err="1"/>
              <a:t>months</a:t>
            </a:r>
            <a:r>
              <a:rPr lang="es-ES" dirty="0"/>
              <a:t> after </a:t>
            </a:r>
            <a:r>
              <a:rPr lang="es-ES" dirty="0" err="1"/>
              <a:t>randomization</a:t>
            </a:r>
            <a:r>
              <a:rPr lang="es-ES" dirty="0"/>
              <a:t> </a:t>
            </a:r>
            <a:r>
              <a:rPr lang="es-ES" dirty="0" err="1"/>
              <a:t>to</a:t>
            </a:r>
            <a:r>
              <a:rPr lang="es-ES" dirty="0"/>
              <a:t> </a:t>
            </a:r>
            <a:r>
              <a:rPr lang="es-ES" dirty="0" err="1"/>
              <a:t>assesss</a:t>
            </a:r>
            <a:r>
              <a:rPr lang="es-ES" dirty="0"/>
              <a:t> </a:t>
            </a:r>
            <a:r>
              <a:rPr lang="es-ES" dirty="0" err="1"/>
              <a:t>for</a:t>
            </a:r>
            <a:r>
              <a:rPr lang="es-ES" dirty="0"/>
              <a:t> NACE</a:t>
            </a:r>
          </a:p>
        </p:txBody>
      </p:sp>
      <p:sp>
        <p:nvSpPr>
          <p:cNvPr id="4" name="Marcador de número de diapositiva 3"/>
          <p:cNvSpPr>
            <a:spLocks noGrp="1"/>
          </p:cNvSpPr>
          <p:nvPr>
            <p:ph type="sldNum" sz="quarter" idx="5"/>
          </p:nvPr>
        </p:nvSpPr>
        <p:spPr/>
        <p:txBody>
          <a:bodyPr/>
          <a:lstStyle/>
          <a:p>
            <a:pPr>
              <a:defRPr/>
            </a:pPr>
            <a:fld id="{75A398B1-B929-4D3C-B219-EBB874063A08}" type="slidenum">
              <a:rPr lang="en-US" smtClean="0"/>
              <a:pPr>
                <a:defRPr/>
              </a:pPr>
              <a:t>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Marcador de imagen de diapositiva 1"/>
          <p:cNvSpPr>
            <a:spLocks noGrp="1" noRot="1" noChangeAspect="1"/>
          </p:cNvSpPr>
          <p:nvPr>
            <p:ph type="sldImg"/>
          </p:nvPr>
        </p:nvSpPr>
        <p:spPr>
          <a:ln/>
        </p:spPr>
      </p:sp>
      <p:sp>
        <p:nvSpPr>
          <p:cNvPr id="28674" name="Marcador de notas 2"/>
          <p:cNvSpPr>
            <a:spLocks noGrp="1"/>
          </p:cNvSpPr>
          <p:nvPr>
            <p:ph type="body" idx="1"/>
          </p:nvPr>
        </p:nvSpPr>
        <p:spPr>
          <a:noFill/>
        </p:spPr>
        <p:txBody>
          <a:bodyPr/>
          <a:lstStyle/>
          <a:p>
            <a:r>
              <a:rPr lang="es-ES" b="1" dirty="0"/>
              <a:t>Trial </a:t>
            </a:r>
            <a:r>
              <a:rPr lang="es-ES" b="1" dirty="0" err="1"/>
              <a:t>underpowered</a:t>
            </a:r>
            <a:r>
              <a:rPr lang="es-ES" b="1" dirty="0"/>
              <a:t> </a:t>
            </a:r>
            <a:r>
              <a:rPr lang="es-ES" b="1" dirty="0" err="1"/>
              <a:t>by</a:t>
            </a:r>
            <a:r>
              <a:rPr lang="es-ES" b="1" dirty="0"/>
              <a:t> </a:t>
            </a:r>
            <a:r>
              <a:rPr lang="es-ES" b="1" dirty="0" err="1"/>
              <a:t>design</a:t>
            </a:r>
            <a:r>
              <a:rPr lang="es-ES" b="1" dirty="0"/>
              <a:t>. </a:t>
            </a:r>
            <a:r>
              <a:rPr lang="es-ES" dirty="0" err="1"/>
              <a:t>Because</a:t>
            </a:r>
            <a:r>
              <a:rPr lang="es-ES" dirty="0"/>
              <a:t> </a:t>
            </a:r>
            <a:r>
              <a:rPr lang="es-ES" dirty="0" err="1"/>
              <a:t>of</a:t>
            </a:r>
            <a:r>
              <a:rPr lang="es-ES" dirty="0"/>
              <a:t> </a:t>
            </a:r>
            <a:r>
              <a:rPr lang="es-ES" dirty="0" err="1"/>
              <a:t>funding</a:t>
            </a:r>
            <a:r>
              <a:rPr lang="es-ES" dirty="0"/>
              <a:t> </a:t>
            </a:r>
            <a:r>
              <a:rPr lang="es-ES" dirty="0" err="1"/>
              <a:t>to</a:t>
            </a:r>
            <a:r>
              <a:rPr lang="es-ES" dirty="0"/>
              <a:t> run </a:t>
            </a:r>
            <a:r>
              <a:rPr lang="es-ES" dirty="0" err="1"/>
              <a:t>the</a:t>
            </a:r>
            <a:r>
              <a:rPr lang="es-ES" dirty="0"/>
              <a:t> trial, </a:t>
            </a:r>
            <a:r>
              <a:rPr lang="es-ES" dirty="0" err="1"/>
              <a:t>different</a:t>
            </a:r>
            <a:r>
              <a:rPr lang="es-ES" dirty="0"/>
              <a:t> </a:t>
            </a:r>
            <a:r>
              <a:rPr lang="es-ES" dirty="0" err="1"/>
              <a:t>design</a:t>
            </a:r>
            <a:r>
              <a:rPr lang="es-ES" dirty="0"/>
              <a:t> </a:t>
            </a:r>
            <a:r>
              <a:rPr lang="es-ES" dirty="0" err="1"/>
              <a:t>options</a:t>
            </a:r>
            <a:r>
              <a:rPr lang="es-ES" dirty="0"/>
              <a:t> </a:t>
            </a:r>
            <a:r>
              <a:rPr lang="es-ES" dirty="0" err="1"/>
              <a:t>were</a:t>
            </a:r>
            <a:r>
              <a:rPr lang="es-ES" dirty="0"/>
              <a:t> </a:t>
            </a:r>
            <a:r>
              <a:rPr lang="es-ES" dirty="0" err="1"/>
              <a:t>considered</a:t>
            </a:r>
            <a:r>
              <a:rPr lang="es-ES" dirty="0"/>
              <a:t>, </a:t>
            </a:r>
            <a:r>
              <a:rPr lang="es-ES" dirty="0" err="1"/>
              <a:t>including</a:t>
            </a:r>
            <a:r>
              <a:rPr lang="es-ES" dirty="0"/>
              <a:t> a </a:t>
            </a:r>
            <a:r>
              <a:rPr lang="es-ES" dirty="0" err="1"/>
              <a:t>Bayesian</a:t>
            </a:r>
            <a:r>
              <a:rPr lang="es-ES" dirty="0"/>
              <a:t> </a:t>
            </a:r>
            <a:r>
              <a:rPr lang="es-ES" dirty="0" err="1"/>
              <a:t>analysis</a:t>
            </a:r>
            <a:r>
              <a:rPr lang="es-ES" dirty="0"/>
              <a:t> and a one-</a:t>
            </a:r>
            <a:r>
              <a:rPr lang="es-ES" dirty="0" err="1"/>
              <a:t>sided</a:t>
            </a:r>
            <a:r>
              <a:rPr lang="es-ES" dirty="0"/>
              <a:t> test. </a:t>
            </a:r>
            <a:r>
              <a:rPr lang="es-ES" dirty="0" err="1"/>
              <a:t>By</a:t>
            </a:r>
            <a:r>
              <a:rPr lang="es-ES" dirty="0"/>
              <a:t> </a:t>
            </a:r>
            <a:r>
              <a:rPr lang="es-ES" dirty="0" err="1"/>
              <a:t>mistake</a:t>
            </a:r>
            <a:r>
              <a:rPr lang="es-ES" dirty="0"/>
              <a:t>, </a:t>
            </a:r>
            <a:r>
              <a:rPr lang="es-ES" dirty="0" err="1"/>
              <a:t>the</a:t>
            </a:r>
            <a:r>
              <a:rPr lang="es-ES" dirty="0"/>
              <a:t> one-</a:t>
            </a:r>
            <a:r>
              <a:rPr lang="es-ES" dirty="0" err="1"/>
              <a:t>sided</a:t>
            </a:r>
            <a:r>
              <a:rPr lang="es-ES" dirty="0"/>
              <a:t> </a:t>
            </a:r>
            <a:r>
              <a:rPr lang="es-ES" dirty="0" err="1"/>
              <a:t>parameters</a:t>
            </a:r>
            <a:r>
              <a:rPr lang="es-ES" dirty="0"/>
              <a:t> </a:t>
            </a:r>
            <a:r>
              <a:rPr lang="es-ES" dirty="0" err="1"/>
              <a:t>were</a:t>
            </a:r>
            <a:r>
              <a:rPr lang="es-ES" dirty="0"/>
              <a:t> </a:t>
            </a:r>
            <a:r>
              <a:rPr lang="es-ES" dirty="0" err="1"/>
              <a:t>kept</a:t>
            </a:r>
            <a:r>
              <a:rPr lang="es-ES" dirty="0"/>
              <a:t> in </a:t>
            </a:r>
            <a:r>
              <a:rPr lang="es-ES" dirty="0" err="1"/>
              <a:t>the</a:t>
            </a:r>
            <a:r>
              <a:rPr lang="es-ES" dirty="0"/>
              <a:t> final </a:t>
            </a:r>
            <a:r>
              <a:rPr lang="es-ES" dirty="0" err="1"/>
              <a:t>sample</a:t>
            </a:r>
            <a:r>
              <a:rPr lang="es-ES" dirty="0"/>
              <a:t> </a:t>
            </a:r>
            <a:r>
              <a:rPr lang="es-ES" dirty="0" err="1"/>
              <a:t>size</a:t>
            </a:r>
            <a:r>
              <a:rPr lang="es-ES" dirty="0"/>
              <a:t> </a:t>
            </a:r>
            <a:r>
              <a:rPr lang="es-ES" dirty="0" err="1"/>
              <a:t>calculation</a:t>
            </a:r>
            <a:r>
              <a:rPr lang="es-ES" dirty="0"/>
              <a:t>, </a:t>
            </a:r>
            <a:r>
              <a:rPr lang="es-ES" dirty="0" err="1"/>
              <a:t>which</a:t>
            </a:r>
            <a:r>
              <a:rPr lang="es-ES" dirty="0"/>
              <a:t> </a:t>
            </a:r>
            <a:r>
              <a:rPr lang="es-ES" dirty="0" err="1"/>
              <a:t>gave</a:t>
            </a:r>
            <a:r>
              <a:rPr lang="es-ES" dirty="0"/>
              <a:t> a </a:t>
            </a:r>
            <a:r>
              <a:rPr lang="es-ES" dirty="0" err="1"/>
              <a:t>theoretical</a:t>
            </a:r>
            <a:r>
              <a:rPr lang="es-ES" dirty="0"/>
              <a:t> </a:t>
            </a:r>
            <a:r>
              <a:rPr lang="es-ES" dirty="0" err="1"/>
              <a:t>power</a:t>
            </a:r>
            <a:r>
              <a:rPr lang="es-ES" dirty="0"/>
              <a:t> </a:t>
            </a:r>
            <a:r>
              <a:rPr lang="es-ES" dirty="0" err="1"/>
              <a:t>of</a:t>
            </a:r>
            <a:r>
              <a:rPr lang="es-ES" dirty="0"/>
              <a:t> 70%. </a:t>
            </a:r>
            <a:r>
              <a:rPr lang="es-ES" dirty="0" err="1"/>
              <a:t>This</a:t>
            </a:r>
            <a:r>
              <a:rPr lang="es-ES" dirty="0"/>
              <a:t> error </a:t>
            </a:r>
            <a:r>
              <a:rPr lang="es-ES" dirty="0" err="1"/>
              <a:t>was</a:t>
            </a:r>
            <a:r>
              <a:rPr lang="es-ES" dirty="0"/>
              <a:t> </a:t>
            </a:r>
            <a:r>
              <a:rPr lang="es-ES" dirty="0" err="1"/>
              <a:t>not</a:t>
            </a:r>
            <a:r>
              <a:rPr lang="es-ES" dirty="0"/>
              <a:t> </a:t>
            </a:r>
            <a:r>
              <a:rPr lang="es-ES" dirty="0" err="1"/>
              <a:t>detected</a:t>
            </a:r>
            <a:r>
              <a:rPr lang="es-ES" dirty="0"/>
              <a:t> </a:t>
            </a:r>
            <a:r>
              <a:rPr lang="es-ES" dirty="0" err="1"/>
              <a:t>until</a:t>
            </a:r>
            <a:r>
              <a:rPr lang="es-ES" dirty="0"/>
              <a:t> </a:t>
            </a:r>
            <a:r>
              <a:rPr lang="es-ES" dirty="0" err="1"/>
              <a:t>the</a:t>
            </a:r>
            <a:r>
              <a:rPr lang="es-ES" dirty="0"/>
              <a:t> </a:t>
            </a:r>
            <a:r>
              <a:rPr lang="es-ES" dirty="0" err="1"/>
              <a:t>end</a:t>
            </a:r>
            <a:r>
              <a:rPr lang="es-ES" dirty="0"/>
              <a:t> </a:t>
            </a:r>
            <a:r>
              <a:rPr lang="es-ES" dirty="0" err="1"/>
              <a:t>of</a:t>
            </a:r>
            <a:r>
              <a:rPr lang="es-ES" dirty="0"/>
              <a:t> </a:t>
            </a:r>
            <a:r>
              <a:rPr lang="es-ES" dirty="0" err="1"/>
              <a:t>the</a:t>
            </a:r>
            <a:r>
              <a:rPr lang="es-ES" dirty="0"/>
              <a:t> trial. Complete </a:t>
            </a:r>
            <a:r>
              <a:rPr lang="es-ES" dirty="0" err="1"/>
              <a:t>follow</a:t>
            </a:r>
            <a:r>
              <a:rPr lang="es-ES" dirty="0"/>
              <a:t>-up </a:t>
            </a:r>
            <a:r>
              <a:rPr lang="es-ES" dirty="0" err="1"/>
              <a:t>was</a:t>
            </a:r>
            <a:r>
              <a:rPr lang="es-ES" dirty="0"/>
              <a:t> </a:t>
            </a:r>
            <a:r>
              <a:rPr lang="es-ES" dirty="0" err="1"/>
              <a:t>achieved</a:t>
            </a:r>
            <a:r>
              <a:rPr lang="es-ES" dirty="0"/>
              <a:t> in </a:t>
            </a:r>
            <a:r>
              <a:rPr lang="es-ES" dirty="0" err="1"/>
              <a:t>all</a:t>
            </a:r>
            <a:r>
              <a:rPr lang="es-ES" dirty="0"/>
              <a:t> </a:t>
            </a:r>
            <a:r>
              <a:rPr lang="es-ES" dirty="0" err="1"/>
              <a:t>patients</a:t>
            </a:r>
            <a:r>
              <a:rPr lang="es-ES" dirty="0"/>
              <a:t> w/o </a:t>
            </a:r>
            <a:r>
              <a:rPr lang="es-ES" dirty="0" err="1"/>
              <a:t>the</a:t>
            </a:r>
            <a:r>
              <a:rPr lang="es-ES" dirty="0"/>
              <a:t> </a:t>
            </a:r>
            <a:r>
              <a:rPr lang="es-ES" dirty="0" err="1"/>
              <a:t>expected</a:t>
            </a:r>
            <a:r>
              <a:rPr lang="es-ES" dirty="0"/>
              <a:t> 10 % </a:t>
            </a:r>
            <a:r>
              <a:rPr lang="es-ES" dirty="0" err="1"/>
              <a:t>drop-outs</a:t>
            </a:r>
            <a:r>
              <a:rPr lang="es-ES" dirty="0"/>
              <a:t>, so </a:t>
            </a:r>
            <a:r>
              <a:rPr lang="es-ES" dirty="0" err="1"/>
              <a:t>the</a:t>
            </a:r>
            <a:r>
              <a:rPr lang="es-ES" dirty="0"/>
              <a:t> final </a:t>
            </a:r>
            <a:r>
              <a:rPr lang="es-ES" dirty="0" err="1"/>
              <a:t>power</a:t>
            </a:r>
            <a:r>
              <a:rPr lang="es-ES" dirty="0"/>
              <a:t> </a:t>
            </a:r>
            <a:r>
              <a:rPr lang="es-ES" dirty="0" err="1"/>
              <a:t>was</a:t>
            </a:r>
            <a:r>
              <a:rPr lang="es-ES" dirty="0"/>
              <a:t> 75%.</a:t>
            </a:r>
          </a:p>
        </p:txBody>
      </p:sp>
      <p:sp>
        <p:nvSpPr>
          <p:cNvPr id="4" name="Marcador de número de diapositiva 3"/>
          <p:cNvSpPr>
            <a:spLocks noGrp="1"/>
          </p:cNvSpPr>
          <p:nvPr>
            <p:ph type="sldNum" sz="quarter" idx="5"/>
          </p:nvPr>
        </p:nvSpPr>
        <p:spPr/>
        <p:txBody>
          <a:bodyPr/>
          <a:lstStyle/>
          <a:p>
            <a:pPr>
              <a:defRPr/>
            </a:pPr>
            <a:fld id="{740C0FD3-E30F-49FC-9403-59820A89905D}" type="slidenum">
              <a:rPr lang="en-US" smtClean="0"/>
              <a:pPr>
                <a:defRPr/>
              </a:pPr>
              <a:t>7</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kern="1200" dirty="0">
                <a:solidFill>
                  <a:schemeClr val="tx1"/>
                </a:solidFill>
                <a:effectLst/>
                <a:latin typeface="Arial" charset="0"/>
                <a:ea typeface="+mn-ea"/>
                <a:cs typeface="+mn-cs"/>
              </a:rPr>
              <a:t>810 patients were tested with </a:t>
            </a:r>
            <a:r>
              <a:rPr lang="en-US" sz="1200" b="0" kern="1200" dirty="0" err="1">
                <a:solidFill>
                  <a:schemeClr val="tx1"/>
                </a:solidFill>
                <a:effectLst/>
                <a:latin typeface="Arial" charset="0"/>
                <a:ea typeface="+mn-ea"/>
                <a:cs typeface="+mn-cs"/>
              </a:rPr>
              <a:t>VerifyNow</a:t>
            </a:r>
            <a:r>
              <a:rPr lang="en-US" sz="1200" b="0" kern="1200" dirty="0">
                <a:solidFill>
                  <a:schemeClr val="tx1"/>
                </a:solidFill>
                <a:effectLst/>
                <a:latin typeface="Arial" charset="0"/>
                <a:ea typeface="+mn-ea"/>
                <a:cs typeface="+mn-cs"/>
              </a:rPr>
              <a:t>. Of these, 637, 79%, had a PRU of 30 or less and were randomized: 318 continued potent therapy and 319 were de-escalated to clopidogrel. Follow-up was complete at 11 months, with no patients lost, and crossover was low, 12 patients in total.</a:t>
            </a:r>
            <a:endParaRPr lang="es-ES" sz="1200" b="0" kern="1200" dirty="0">
              <a:solidFill>
                <a:schemeClr val="tx1"/>
              </a:solidFill>
              <a:effectLst/>
              <a:latin typeface="Arial" charset="0"/>
              <a:ea typeface="+mn-ea"/>
              <a:cs typeface="+mn-cs"/>
            </a:endParaRPr>
          </a:p>
          <a:p>
            <a:endParaRPr lang="es-ES" dirty="0"/>
          </a:p>
        </p:txBody>
      </p:sp>
      <p:sp>
        <p:nvSpPr>
          <p:cNvPr id="4" name="Marcador de número de diapositiva 3"/>
          <p:cNvSpPr>
            <a:spLocks noGrp="1"/>
          </p:cNvSpPr>
          <p:nvPr>
            <p:ph type="sldNum" sz="quarter" idx="5"/>
          </p:nvPr>
        </p:nvSpPr>
        <p:spPr/>
        <p:txBody>
          <a:bodyPr/>
          <a:lstStyle/>
          <a:p>
            <a:pPr>
              <a:defRPr/>
            </a:pPr>
            <a:fld id="{0C5F7A67-0199-472A-B622-B13137415B72}" type="slidenum">
              <a:rPr lang="en-US" smtClean="0"/>
              <a:pPr>
                <a:defRPr/>
              </a:pPr>
              <a:t>8</a:t>
            </a:fld>
            <a:endParaRPr lang="en-US"/>
          </a:p>
        </p:txBody>
      </p:sp>
    </p:spTree>
    <p:extLst>
      <p:ext uri="{BB962C8B-B14F-4D97-AF65-F5344CB8AC3E}">
        <p14:creationId xmlns:p14="http://schemas.microsoft.com/office/powerpoint/2010/main" val="234463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miter lim="800000"/>
            <a:headEnd/>
            <a:tailEnd/>
          </a:ln>
        </p:spPr>
        <p:txBody>
          <a:bodyPr/>
          <a:lstStyle/>
          <a:p>
            <a:fld id="{F36FFF42-3372-4F29-8AE7-5B6A75106463}" type="slidenum">
              <a:rPr lang="en-US" smtClean="0">
                <a:ea typeface="ヒラギノ角ゴ Pro W3"/>
                <a:cs typeface="ヒラギノ角ゴ Pro W3"/>
              </a:rPr>
              <a:pPr/>
              <a:t>9</a:t>
            </a:fld>
            <a:endParaRPr lang="en-US">
              <a:ea typeface="ヒラギノ角ゴ Pro W3"/>
              <a:cs typeface="ヒラギノ角ゴ Pro W3"/>
            </a:endParaRPr>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ES" dirty="0" err="1"/>
              <a:t>Baseline</a:t>
            </a:r>
            <a:r>
              <a:rPr lang="es-ES" dirty="0"/>
              <a:t> </a:t>
            </a:r>
            <a:r>
              <a:rPr lang="es-ES" dirty="0" err="1"/>
              <a:t>characteristics</a:t>
            </a:r>
            <a:r>
              <a:rPr lang="es-ES" dirty="0"/>
              <a:t> </a:t>
            </a:r>
            <a:r>
              <a:rPr lang="es-ES" dirty="0" err="1"/>
              <a:t>were</a:t>
            </a:r>
            <a:r>
              <a:rPr lang="es-ES" dirty="0"/>
              <a:t> </a:t>
            </a:r>
            <a:r>
              <a:rPr lang="es-ES" dirty="0" err="1"/>
              <a:t>well</a:t>
            </a:r>
            <a:r>
              <a:rPr lang="es-ES" dirty="0"/>
              <a:t> </a:t>
            </a:r>
            <a:r>
              <a:rPr lang="es-ES" dirty="0" err="1"/>
              <a:t>balanced</a:t>
            </a:r>
            <a:r>
              <a:rPr lang="es-ES" dirty="0"/>
              <a:t> </a:t>
            </a:r>
            <a:r>
              <a:rPr lang="es-ES" dirty="0" err="1"/>
              <a:t>between</a:t>
            </a:r>
            <a:r>
              <a:rPr lang="es-ES" dirty="0"/>
              <a:t> </a:t>
            </a:r>
            <a:r>
              <a:rPr lang="es-ES" dirty="0" err="1"/>
              <a:t>the</a:t>
            </a:r>
            <a:r>
              <a:rPr lang="es-ES" dirty="0"/>
              <a:t> </a:t>
            </a:r>
            <a:r>
              <a:rPr lang="es-ES" dirty="0" err="1"/>
              <a:t>two</a:t>
            </a:r>
            <a:r>
              <a:rPr lang="es-ES" dirty="0"/>
              <a:t> </a:t>
            </a:r>
            <a:r>
              <a:rPr lang="es-ES" dirty="0" err="1"/>
              <a:t>arms</a:t>
            </a:r>
            <a:r>
              <a:rPr lang="es-ES" dirty="0"/>
              <a:t>. </a:t>
            </a:r>
            <a:r>
              <a:rPr lang="es-ES" dirty="0" err="1"/>
              <a:t>This</a:t>
            </a:r>
            <a:r>
              <a:rPr lang="es-ES" dirty="0"/>
              <a:t> </a:t>
            </a:r>
            <a:r>
              <a:rPr lang="es-ES" dirty="0" err="1"/>
              <a:t>was</a:t>
            </a:r>
            <a:r>
              <a:rPr lang="es-ES" dirty="0"/>
              <a:t> a </a:t>
            </a:r>
            <a:r>
              <a:rPr lang="es-ES" dirty="0" err="1"/>
              <a:t>relatively</a:t>
            </a:r>
            <a:r>
              <a:rPr lang="es-ES" dirty="0"/>
              <a:t> </a:t>
            </a:r>
            <a:r>
              <a:rPr lang="es-ES" dirty="0" err="1"/>
              <a:t>low-risk</a:t>
            </a:r>
            <a:r>
              <a:rPr lang="es-ES" dirty="0"/>
              <a:t> </a:t>
            </a:r>
            <a:r>
              <a:rPr lang="es-ES" dirty="0" err="1"/>
              <a:t>population</a:t>
            </a:r>
            <a:r>
              <a:rPr lang="es-ES" dirty="0"/>
              <a:t>: mean </a:t>
            </a:r>
            <a:r>
              <a:rPr lang="es-ES" dirty="0" err="1"/>
              <a:t>age</a:t>
            </a:r>
            <a:r>
              <a:rPr lang="es-ES" dirty="0"/>
              <a:t> </a:t>
            </a:r>
            <a:r>
              <a:rPr lang="es-ES" dirty="0" err="1"/>
              <a:t>was</a:t>
            </a:r>
            <a:r>
              <a:rPr lang="es-ES" dirty="0"/>
              <a:t> </a:t>
            </a:r>
            <a:r>
              <a:rPr lang="es-ES" dirty="0" err="1"/>
              <a:t>about</a:t>
            </a:r>
            <a:r>
              <a:rPr lang="es-ES" dirty="0"/>
              <a:t> 61 </a:t>
            </a:r>
            <a:r>
              <a:rPr lang="es-ES" dirty="0" err="1"/>
              <a:t>years</a:t>
            </a:r>
            <a:r>
              <a:rPr lang="es-ES" dirty="0"/>
              <a:t> and 20% </a:t>
            </a:r>
            <a:r>
              <a:rPr lang="es-ES" dirty="0" err="1"/>
              <a:t>of</a:t>
            </a:r>
            <a:r>
              <a:rPr lang="es-ES" dirty="0"/>
              <a:t> </a:t>
            </a:r>
            <a:r>
              <a:rPr lang="es-ES" dirty="0" err="1"/>
              <a:t>diabetics</a:t>
            </a:r>
            <a:r>
              <a:rPr lang="es-ES" dirty="0"/>
              <a:t>. </a:t>
            </a:r>
            <a:r>
              <a:rPr lang="es-ES" dirty="0" err="1"/>
              <a:t>Nearly</a:t>
            </a:r>
            <a:r>
              <a:rPr lang="es-ES" dirty="0"/>
              <a:t> </a:t>
            </a:r>
            <a:r>
              <a:rPr lang="es-ES" dirty="0" err="1"/>
              <a:t>half</a:t>
            </a:r>
            <a:r>
              <a:rPr lang="es-ES" dirty="0"/>
              <a:t> </a:t>
            </a:r>
            <a:r>
              <a:rPr lang="es-ES" dirty="0" err="1"/>
              <a:t>presented</a:t>
            </a:r>
            <a:r>
              <a:rPr lang="es-ES" dirty="0"/>
              <a:t> </a:t>
            </a:r>
            <a:r>
              <a:rPr lang="es-ES" dirty="0" err="1"/>
              <a:t>with</a:t>
            </a:r>
            <a:r>
              <a:rPr lang="es-ES" dirty="0"/>
              <a:t> STEMI, and </a:t>
            </a:r>
            <a:r>
              <a:rPr lang="es-ES" dirty="0" err="1"/>
              <a:t>three</a:t>
            </a:r>
            <a:r>
              <a:rPr lang="es-ES" dirty="0"/>
              <a:t> </a:t>
            </a:r>
            <a:r>
              <a:rPr lang="es-ES" dirty="0" err="1"/>
              <a:t>out</a:t>
            </a:r>
            <a:r>
              <a:rPr lang="es-ES" dirty="0"/>
              <a:t> </a:t>
            </a:r>
            <a:r>
              <a:rPr lang="es-ES" dirty="0" err="1"/>
              <a:t>of</a:t>
            </a:r>
            <a:r>
              <a:rPr lang="es-ES" dirty="0"/>
              <a:t> </a:t>
            </a:r>
            <a:r>
              <a:rPr lang="es-ES" dirty="0" err="1"/>
              <a:t>four</a:t>
            </a:r>
            <a:r>
              <a:rPr lang="es-ES" dirty="0"/>
              <a:t> </a:t>
            </a:r>
            <a:r>
              <a:rPr lang="es-ES" dirty="0" err="1"/>
              <a:t>were</a:t>
            </a:r>
            <a:r>
              <a:rPr lang="es-ES" dirty="0"/>
              <a:t> </a:t>
            </a:r>
            <a:r>
              <a:rPr lang="es-ES" dirty="0" err="1"/>
              <a:t>on</a:t>
            </a:r>
            <a:r>
              <a:rPr lang="es-ES" dirty="0"/>
              <a:t> ticagrelor. The </a:t>
            </a:r>
            <a:r>
              <a:rPr lang="es-ES" dirty="0" err="1"/>
              <a:t>only</a:t>
            </a:r>
            <a:r>
              <a:rPr lang="es-ES" dirty="0"/>
              <a:t> notable </a:t>
            </a:r>
            <a:r>
              <a:rPr lang="es-ES" dirty="0" err="1"/>
              <a:t>differences</a:t>
            </a:r>
            <a:r>
              <a:rPr lang="es-ES" dirty="0"/>
              <a:t> </a:t>
            </a:r>
            <a:r>
              <a:rPr lang="es-ES" dirty="0" err="1"/>
              <a:t>were</a:t>
            </a:r>
            <a:r>
              <a:rPr lang="es-ES" dirty="0"/>
              <a:t> a </a:t>
            </a:r>
            <a:r>
              <a:rPr lang="es-ES" dirty="0" err="1"/>
              <a:t>slightly</a:t>
            </a:r>
            <a:r>
              <a:rPr lang="es-ES" dirty="0"/>
              <a:t> </a:t>
            </a:r>
            <a:r>
              <a:rPr lang="es-ES" dirty="0" err="1"/>
              <a:t>higher</a:t>
            </a:r>
            <a:r>
              <a:rPr lang="es-ES" dirty="0"/>
              <a:t> </a:t>
            </a:r>
            <a:r>
              <a:rPr lang="es-ES" dirty="0" err="1"/>
              <a:t>body</a:t>
            </a:r>
            <a:r>
              <a:rPr lang="es-ES" dirty="0"/>
              <a:t> </a:t>
            </a:r>
            <a:r>
              <a:rPr lang="es-ES" dirty="0" err="1"/>
              <a:t>mass</a:t>
            </a:r>
            <a:r>
              <a:rPr lang="es-ES" dirty="0"/>
              <a:t> </a:t>
            </a:r>
            <a:r>
              <a:rPr lang="es-ES" dirty="0" err="1"/>
              <a:t>index</a:t>
            </a:r>
            <a:r>
              <a:rPr lang="es-ES" dirty="0"/>
              <a:t> and more </a:t>
            </a:r>
            <a:r>
              <a:rPr lang="es-ES" dirty="0" err="1"/>
              <a:t>frequent</a:t>
            </a:r>
            <a:r>
              <a:rPr lang="es-ES" dirty="0"/>
              <a:t> use </a:t>
            </a:r>
            <a:r>
              <a:rPr lang="es-ES" dirty="0" err="1"/>
              <a:t>of</a:t>
            </a:r>
            <a:r>
              <a:rPr lang="es-ES" dirty="0"/>
              <a:t> ACE </a:t>
            </a:r>
            <a:r>
              <a:rPr lang="es-ES" dirty="0" err="1"/>
              <a:t>inhibitors</a:t>
            </a:r>
            <a:r>
              <a:rPr lang="es-ES" dirty="0"/>
              <a:t> </a:t>
            </a:r>
            <a:r>
              <a:rPr lang="es-ES" dirty="0" err="1"/>
              <a:t>or</a:t>
            </a:r>
            <a:r>
              <a:rPr lang="es-ES" dirty="0"/>
              <a:t> </a:t>
            </a:r>
            <a:r>
              <a:rPr lang="es-ES" dirty="0" err="1"/>
              <a:t>ARBs</a:t>
            </a:r>
            <a:r>
              <a:rPr lang="es-ES" dirty="0"/>
              <a:t> in </a:t>
            </a:r>
            <a:r>
              <a:rPr lang="es-ES" dirty="0" err="1"/>
              <a:t>the</a:t>
            </a:r>
            <a:r>
              <a:rPr lang="es-ES" dirty="0"/>
              <a:t> </a:t>
            </a:r>
            <a:r>
              <a:rPr lang="es-ES" dirty="0" err="1"/>
              <a:t>potent-therapy</a:t>
            </a:r>
            <a:r>
              <a:rPr lang="es-ES" dirty="0"/>
              <a:t> </a:t>
            </a:r>
            <a:r>
              <a:rPr lang="es-ES" dirty="0" err="1"/>
              <a:t>arm</a:t>
            </a:r>
            <a:r>
              <a:rPr lang="es-ES" dirty="0"/>
              <a:t>; </a:t>
            </a:r>
            <a:r>
              <a:rPr lang="es-ES" dirty="0" err="1"/>
              <a:t>the</a:t>
            </a:r>
            <a:r>
              <a:rPr lang="es-ES" dirty="0"/>
              <a:t> </a:t>
            </a:r>
            <a:r>
              <a:rPr lang="es-ES" dirty="0" err="1"/>
              <a:t>analysis</a:t>
            </a:r>
            <a:r>
              <a:rPr lang="es-ES" dirty="0"/>
              <a:t> </a:t>
            </a:r>
            <a:r>
              <a:rPr lang="es-ES" dirty="0" err="1"/>
              <a:t>was</a:t>
            </a:r>
            <a:r>
              <a:rPr lang="es-ES" dirty="0"/>
              <a:t> </a:t>
            </a:r>
            <a:r>
              <a:rPr lang="es-ES" dirty="0" err="1"/>
              <a:t>adjusted</a:t>
            </a:r>
            <a:r>
              <a:rPr lang="es-ES" dirty="0"/>
              <a:t> </a:t>
            </a:r>
            <a:r>
              <a:rPr lang="es-ES" dirty="0" err="1"/>
              <a:t>for</a:t>
            </a:r>
            <a:r>
              <a:rPr lang="es-ES" dirty="0"/>
              <a:t> ACE </a:t>
            </a:r>
            <a:r>
              <a:rPr lang="es-ES" dirty="0" err="1"/>
              <a:t>inhibitor</a:t>
            </a:r>
            <a:r>
              <a:rPr lang="es-ES" dirty="0"/>
              <a:t> </a:t>
            </a:r>
            <a:r>
              <a:rPr lang="es-ES" dirty="0" err="1"/>
              <a:t>or</a:t>
            </a:r>
            <a:r>
              <a:rPr lang="es-ES" dirty="0"/>
              <a:t> ARB use, w/o </a:t>
            </a:r>
            <a:r>
              <a:rPr lang="es-ES" dirty="0" err="1"/>
              <a:t>significant</a:t>
            </a:r>
            <a:r>
              <a:rPr lang="es-ES" dirty="0"/>
              <a:t> </a:t>
            </a:r>
            <a:r>
              <a:rPr lang="es-ES" dirty="0" err="1"/>
              <a:t>change</a:t>
            </a:r>
            <a:r>
              <a:rPr lang="es-ES" dirty="0"/>
              <a:t>.</a:t>
            </a:r>
            <a:endParaRPr lang="es-ES" sz="1200" b="0" kern="1200" dirty="0">
              <a:solidFill>
                <a:schemeClr val="tx1"/>
              </a:solidFill>
              <a:effectLst/>
              <a:latin typeface="Arial" charset="0"/>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Marcador de imagen de diapositiva 1"/>
          <p:cNvSpPr>
            <a:spLocks noGrp="1" noRot="1" noChangeAspect="1"/>
          </p:cNvSpPr>
          <p:nvPr>
            <p:ph type="sldImg"/>
          </p:nvPr>
        </p:nvSpPr>
        <p:spPr>
          <a:ln/>
        </p:spPr>
      </p:sp>
      <p:sp>
        <p:nvSpPr>
          <p:cNvPr id="33794" name="Marcador de notas 2"/>
          <p:cNvSpPr>
            <a:spLocks noGrp="1"/>
          </p:cNvSpPr>
          <p:nvPr>
            <p:ph type="body" idx="1"/>
          </p:nvPr>
        </p:nvSpPr>
        <p:spPr>
          <a:noFill/>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kern="1200" dirty="0">
                <a:solidFill>
                  <a:schemeClr val="tx1"/>
                </a:solidFill>
                <a:effectLst/>
                <a:latin typeface="Arial" charset="0"/>
                <a:ea typeface="+mn-ea"/>
                <a:cs typeface="+mn-cs"/>
              </a:rPr>
              <a:t>These are the main results. The primary endpoint occurred in 13.2% of patients who continued prasugrel or ticagrelor and in 11.9% of those de-escalated to clopidogrel, with a hazard ratio of 0.88 and a confidence interval crossing one. No significant differences were registered in myocardial infarction and bleeding and these numerical differences should be seen as exploratory. There were three cardiovascular deaths, all in the clopidogrel arm, and stroke was rare and identical in both groups. Importantly, there were no cases of definite stent thrombosis.</a:t>
            </a:r>
            <a:endParaRPr lang="en-US" sz="1200" dirty="0">
              <a:solidFill>
                <a:schemeClr val="tx1"/>
              </a:solidFill>
              <a:latin typeface="Arial" charset="0"/>
            </a:endParaRPr>
          </a:p>
        </p:txBody>
      </p:sp>
      <p:sp>
        <p:nvSpPr>
          <p:cNvPr id="4" name="Marcador de número de diapositiva 3"/>
          <p:cNvSpPr>
            <a:spLocks noGrp="1"/>
          </p:cNvSpPr>
          <p:nvPr>
            <p:ph type="sldNum" sz="quarter" idx="5"/>
          </p:nvPr>
        </p:nvSpPr>
        <p:spPr/>
        <p:txBody>
          <a:bodyPr/>
          <a:lstStyle/>
          <a:p>
            <a:pPr>
              <a:defRPr/>
            </a:pPr>
            <a:fld id="{36235981-986F-48A2-90C8-ACC91981DDB9}" type="slidenum">
              <a:rPr lang="en-US" smtClean="0"/>
              <a:pPr>
                <a:defRPr/>
              </a:pPr>
              <a:t>10</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Marcador de imagen de diapositiva 1"/>
          <p:cNvSpPr>
            <a:spLocks noGrp="1" noRot="1" noChangeAspect="1"/>
          </p:cNvSpPr>
          <p:nvPr>
            <p:ph type="sldImg"/>
          </p:nvPr>
        </p:nvSpPr>
        <p:spPr>
          <a:ln/>
        </p:spPr>
      </p:sp>
      <p:sp>
        <p:nvSpPr>
          <p:cNvPr id="35842" name="Marcador de notas 2"/>
          <p:cNvSpPr>
            <a:spLocks noGrp="1"/>
          </p:cNvSpPr>
          <p:nvPr>
            <p:ph type="body" idx="1"/>
          </p:nvPr>
        </p:nvSpPr>
        <p:spPr>
          <a:noFill/>
        </p:spPr>
        <p:txBody>
          <a:bodyPr/>
          <a:lstStyle/>
          <a:p>
            <a:pPr>
              <a:spcBef>
                <a:spcPts val="600"/>
              </a:spcBef>
            </a:pPr>
            <a:r>
              <a:rPr lang="en-US" sz="1200" b="0" dirty="0">
                <a:solidFill>
                  <a:schemeClr val="tx1"/>
                </a:solidFill>
                <a:latin typeface="Arial" charset="0"/>
              </a:rPr>
              <a:t>The c</a:t>
            </a:r>
            <a:r>
              <a:rPr lang="en-US" sz="1200" dirty="0">
                <a:solidFill>
                  <a:schemeClr val="tx1"/>
                </a:solidFill>
                <a:latin typeface="Arial" charset="0"/>
              </a:rPr>
              <a:t>urves run close together and their confidence bands overlap throughout, with 42 versus 38 events at the end of follow-up. HR 0.88 (0.57 to 1.37), p = 0.737: de-escalation was not superior.</a:t>
            </a:r>
          </a:p>
        </p:txBody>
      </p:sp>
      <p:sp>
        <p:nvSpPr>
          <p:cNvPr id="4" name="Marcador de número de diapositiva 3"/>
          <p:cNvSpPr>
            <a:spLocks noGrp="1"/>
          </p:cNvSpPr>
          <p:nvPr>
            <p:ph type="sldNum" sz="quarter" idx="5"/>
          </p:nvPr>
        </p:nvSpPr>
        <p:spPr/>
        <p:txBody>
          <a:bodyPr/>
          <a:lstStyle/>
          <a:p>
            <a:pPr>
              <a:defRPr/>
            </a:pPr>
            <a:fld id="{4D26A13E-4DFB-4348-A515-F2C67D246CD6}" type="slidenum">
              <a:rPr lang="en-US" smtClean="0"/>
              <a:pPr>
                <a:defRPr/>
              </a:pPr>
              <a:t>11</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Marcador de imagen de diapositiva 1"/>
          <p:cNvSpPr>
            <a:spLocks noGrp="1" noRot="1" noChangeAspect="1"/>
          </p:cNvSpPr>
          <p:nvPr>
            <p:ph type="sldImg"/>
          </p:nvPr>
        </p:nvSpPr>
        <p:spPr>
          <a:ln/>
        </p:spPr>
      </p:sp>
      <p:sp>
        <p:nvSpPr>
          <p:cNvPr id="37890" name="Marcador de notas 2"/>
          <p:cNvSpPr>
            <a:spLocks noGrp="1"/>
          </p:cNvSpPr>
          <p:nvPr>
            <p:ph type="body" idx="1"/>
          </p:nvPr>
        </p:nvSpPr>
        <p:spPr>
          <a:noFill/>
        </p:spPr>
        <p:txBody>
          <a:bodyPr/>
          <a:lstStyle/>
          <a:p>
            <a:pPr>
              <a:spcBef>
                <a:spcPts val="600"/>
              </a:spcBef>
            </a:pPr>
            <a:r>
              <a:rPr lang="en-US" sz="1200" dirty="0">
                <a:solidFill>
                  <a:schemeClr val="tx1"/>
                </a:solidFill>
                <a:latin typeface="Arial" charset="0"/>
              </a:rPr>
              <a:t>4 MIs (1.3%) with ticagrelor or prasugrel versus 9 (2.8%) with clopidogrel. The hazard ratio of 2.38 has a very wide confidence interval, 0.73 to 7.78, which reflects the small number of events, and the Holm-adjusted p-value is 0.453. This numerical excess is not significant and should be read as hypothesis-generating; the types of MI are detailed two slides later.</a:t>
            </a:r>
          </a:p>
        </p:txBody>
      </p:sp>
      <p:sp>
        <p:nvSpPr>
          <p:cNvPr id="4" name="Marcador de número de diapositiva 3"/>
          <p:cNvSpPr>
            <a:spLocks noGrp="1"/>
          </p:cNvSpPr>
          <p:nvPr>
            <p:ph type="sldNum" sz="quarter" idx="5"/>
          </p:nvPr>
        </p:nvSpPr>
        <p:spPr/>
        <p:txBody>
          <a:bodyPr/>
          <a:lstStyle/>
          <a:p>
            <a:pPr>
              <a:defRPr/>
            </a:pPr>
            <a:fld id="{B5085F12-A068-4FD1-8A76-FA6EEBF71945}" type="slidenum">
              <a:rPr lang="en-US" smtClean="0"/>
              <a:pPr>
                <a:defRPr/>
              </a:pPr>
              <a:t>12</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Marcador de imagen de diapositiva 1"/>
          <p:cNvSpPr>
            <a:spLocks noGrp="1" noRot="1" noChangeAspect="1"/>
          </p:cNvSpPr>
          <p:nvPr>
            <p:ph type="sldImg"/>
          </p:nvPr>
        </p:nvSpPr>
        <p:spPr>
          <a:ln/>
        </p:spPr>
      </p:sp>
      <p:sp>
        <p:nvSpPr>
          <p:cNvPr id="39938" name="Marcador de notas 2"/>
          <p:cNvSpPr>
            <a:spLocks noGrp="1"/>
          </p:cNvSpPr>
          <p:nvPr>
            <p:ph type="body" idx="1"/>
          </p:nvPr>
        </p:nvSpPr>
        <p:spPr>
          <a:noFill/>
        </p:spPr>
        <p:txBody>
          <a:bodyPr/>
          <a:lstStyle/>
          <a:p>
            <a:pPr>
              <a:spcBef>
                <a:spcPts val="600"/>
              </a:spcBef>
            </a:pPr>
            <a:r>
              <a:rPr lang="en-US" sz="1200" dirty="0">
                <a:solidFill>
                  <a:schemeClr val="tx1"/>
                </a:solidFill>
                <a:latin typeface="Arial" charset="0"/>
              </a:rPr>
              <a:t>38 patients (11.9%) bled with the potent inhibitor versus 28 (8.8%) with clopidogrel; HR 0.76 (0.46 to 1.24), Holm-adjusted p = 0.527. The direction is the one expected from TOPIC and TROPICAL-ACS, less bleeding after de-escalation, but in VERONICA the difference is not significant.</a:t>
            </a:r>
          </a:p>
        </p:txBody>
      </p:sp>
      <p:sp>
        <p:nvSpPr>
          <p:cNvPr id="4" name="Marcador de número de diapositiva 3"/>
          <p:cNvSpPr>
            <a:spLocks noGrp="1"/>
          </p:cNvSpPr>
          <p:nvPr>
            <p:ph type="sldNum" sz="quarter" idx="5"/>
          </p:nvPr>
        </p:nvSpPr>
        <p:spPr/>
        <p:txBody>
          <a:bodyPr/>
          <a:lstStyle/>
          <a:p>
            <a:pPr>
              <a:defRPr/>
            </a:pPr>
            <a:fld id="{2212359C-024C-4B5C-9D09-3F315DF24AD0}" type="slidenum">
              <a:rPr lang="en-US" smtClean="0"/>
              <a:pPr>
                <a:defRPr/>
              </a:pPr>
              <a:t>13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Marcador de imagen de diapositiva 1"/>
          <p:cNvSpPr>
            <a:spLocks noGrp="1" noRot="1" noChangeAspect="1"/>
          </p:cNvSpPr>
          <p:nvPr>
            <p:ph type="sldImg"/>
          </p:nvPr>
        </p:nvSpPr>
        <p:spPr>
          <a:ln/>
        </p:spPr>
      </p:sp>
      <p:sp>
        <p:nvSpPr>
          <p:cNvPr id="41986" name="Marcador de notas 2"/>
          <p:cNvSpPr>
            <a:spLocks noGrp="1"/>
          </p:cNvSpPr>
          <p:nvPr>
            <p:ph type="body" idx="1"/>
          </p:nvPr>
        </p:nvSpPr>
        <p:spPr>
          <a:noFill/>
        </p:spPr>
        <p:txBody>
          <a:bodyPr/>
          <a:lstStyle/>
          <a:p>
            <a:pPr>
              <a:spcBef>
                <a:spcPts val="600"/>
              </a:spcBef>
            </a:pPr>
            <a:r>
              <a:rPr lang="en-US" sz="1200" dirty="0">
                <a:solidFill>
                  <a:schemeClr val="tx1"/>
                </a:solidFill>
                <a:latin typeface="Arial" charset="0"/>
              </a:rPr>
              <a:t>6 patients (1.9%) versus 13 (4.1%) needed an unplanned revascularization; HR 2.88 (1.03 to 8.06). The unadjusted confidence interval just excludes 1, but after Holm correction for multiple secondary comparisons the p-value is 0.173, so this is not significant. It is an exploratory signal.</a:t>
            </a:r>
          </a:p>
        </p:txBody>
      </p:sp>
      <p:sp>
        <p:nvSpPr>
          <p:cNvPr id="4" name="Marcador de número de diapositiva 3"/>
          <p:cNvSpPr>
            <a:spLocks noGrp="1"/>
          </p:cNvSpPr>
          <p:nvPr>
            <p:ph type="sldNum" sz="quarter" idx="5"/>
          </p:nvPr>
        </p:nvSpPr>
        <p:spPr/>
        <p:txBody>
          <a:bodyPr/>
          <a:lstStyle/>
          <a:p>
            <a:pPr>
              <a:defRPr/>
            </a:pPr>
            <a:fld id="{C9D86D91-B7EF-4956-8E4D-AA3CF5D07F3A}" type="slidenum">
              <a:rPr lang="en-US" smtClean="0"/>
              <a:pPr>
                <a:defRPr/>
              </a:pPr>
              <a:t>14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Marcador de imagen de diapositiva 1"/>
          <p:cNvSpPr>
            <a:spLocks noGrp="1" noRot="1" noChangeAspect="1"/>
          </p:cNvSpPr>
          <p:nvPr>
            <p:ph type="sldImg"/>
          </p:nvPr>
        </p:nvSpPr>
        <p:spPr>
          <a:ln/>
        </p:spPr>
      </p:sp>
      <p:sp>
        <p:nvSpPr>
          <p:cNvPr id="44034" name="Marcador de notas 2"/>
          <p:cNvSpPr>
            <a:spLocks noGrp="1"/>
          </p:cNvSpPr>
          <p:nvPr>
            <p:ph type="body" idx="1"/>
          </p:nvPr>
        </p:nvSpPr>
        <p:spPr>
          <a:noFill/>
        </p:spPr>
        <p:txBody>
          <a:bodyPr/>
          <a:lstStyle/>
          <a:p>
            <a:pPr>
              <a:spcBef>
                <a:spcPts val="600"/>
              </a:spcBef>
            </a:pPr>
            <a:r>
              <a:rPr lang="en-US" sz="1200" b="0" dirty="0">
                <a:solidFill>
                  <a:schemeClr val="tx1"/>
                </a:solidFill>
                <a:latin typeface="Arial" charset="0"/>
              </a:rPr>
              <a:t>T</a:t>
            </a:r>
            <a:r>
              <a:rPr lang="en-US" sz="1200" dirty="0">
                <a:solidFill>
                  <a:schemeClr val="tx1"/>
                </a:solidFill>
                <a:latin typeface="Arial" charset="0"/>
              </a:rPr>
              <a:t>he excess with clopidogrel is spread across type 1 MI (5 versus 3) and type 4c MI (4 versus 1). Most revascularizations (13 of 19) were for a different lesion, that is, disease progression rather than stent failure, and only 6 were for restenosis, 5 of them presenting as NSTEMI. There was no definite stent thrombosis. Numbers are small, and these findings are hypothesis-generating only.</a:t>
            </a:r>
          </a:p>
        </p:txBody>
      </p:sp>
      <p:sp>
        <p:nvSpPr>
          <p:cNvPr id="4" name="Marcador de número de diapositiva 3"/>
          <p:cNvSpPr>
            <a:spLocks noGrp="1"/>
          </p:cNvSpPr>
          <p:nvPr>
            <p:ph type="sldNum" sz="quarter" idx="5"/>
          </p:nvPr>
        </p:nvSpPr>
        <p:spPr/>
        <p:txBody>
          <a:bodyPr/>
          <a:lstStyle/>
          <a:p>
            <a:pPr>
              <a:defRPr/>
            </a:pPr>
            <a:fld id="{CAFF7B7E-8339-4F20-B2C8-0C023330CDB6}" type="slidenum">
              <a:rPr lang="en-US" smtClean="0"/>
              <a:pPr>
                <a:defRPr/>
              </a:pPr>
              <a:t>15</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Marcador de imagen de diapositiva 1"/>
          <p:cNvSpPr>
            <a:spLocks noGrp="1" noRot="1" noChangeAspect="1"/>
          </p:cNvSpPr>
          <p:nvPr>
            <p:ph type="sldImg"/>
          </p:nvPr>
        </p:nvSpPr>
        <p:spPr>
          <a:ln/>
        </p:spPr>
      </p:sp>
      <p:sp>
        <p:nvSpPr>
          <p:cNvPr id="46082" name="Marcador de notas 2"/>
          <p:cNvSpPr>
            <a:spLocks noGrp="1"/>
          </p:cNvSpPr>
          <p:nvPr>
            <p:ph type="body" idx="1"/>
          </p:nvPr>
        </p:nvSpPr>
        <p:spPr>
          <a:noFill/>
        </p:spPr>
        <p:txBody>
          <a:bodyPr/>
          <a:lstStyle/>
          <a:p>
            <a:pPr>
              <a:spcBef>
                <a:spcPts val="600"/>
              </a:spcBef>
            </a:pPr>
            <a:r>
              <a:rPr lang="en-US" sz="1200" b="0" dirty="0">
                <a:solidFill>
                  <a:schemeClr val="tx1"/>
                </a:solidFill>
                <a:latin typeface="Arial" charset="0"/>
              </a:rPr>
              <a:t>A</a:t>
            </a:r>
            <a:r>
              <a:rPr lang="en-US" sz="1200" dirty="0">
                <a:solidFill>
                  <a:schemeClr val="tx1"/>
                </a:solidFill>
                <a:latin typeface="Arial" charset="0"/>
              </a:rPr>
              <a:t>bout 80% of bleeding events in both arms were BARC 2, and the distribution of severity was similar (p = 0.90). The numerical reduction with clopidogrel was therefore mostly in minor bleeding; serious bleeding was uncommon and similar between arms. The most frequent sites were ocular, gastrointestinal and skin or soft tissue; intracranial bleeding occurred in 4 patients.</a:t>
            </a:r>
          </a:p>
        </p:txBody>
      </p:sp>
      <p:sp>
        <p:nvSpPr>
          <p:cNvPr id="4" name="Marcador de número de diapositiva 3"/>
          <p:cNvSpPr>
            <a:spLocks noGrp="1"/>
          </p:cNvSpPr>
          <p:nvPr>
            <p:ph type="sldNum" sz="quarter" idx="5"/>
          </p:nvPr>
        </p:nvSpPr>
        <p:spPr/>
        <p:txBody>
          <a:bodyPr/>
          <a:lstStyle/>
          <a:p>
            <a:pPr>
              <a:defRPr/>
            </a:pPr>
            <a:fld id="{0A537899-F620-45A6-BC2F-01C92E2B5D51}" type="slidenum">
              <a:rPr lang="en-US" smtClean="0"/>
              <a:pPr>
                <a:defRPr/>
              </a:pPr>
              <a:t>16</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Marcador de imagen de diapositiva 1"/>
          <p:cNvSpPr>
            <a:spLocks noGrp="1" noRot="1" noChangeAspect="1"/>
          </p:cNvSpPr>
          <p:nvPr>
            <p:ph type="sldImg"/>
          </p:nvPr>
        </p:nvSpPr>
        <p:spPr>
          <a:ln/>
        </p:spPr>
      </p:sp>
      <p:sp>
        <p:nvSpPr>
          <p:cNvPr id="48130" name="Marcador de notas 2"/>
          <p:cNvSpPr>
            <a:spLocks noGrp="1"/>
          </p:cNvSpPr>
          <p:nvPr>
            <p:ph type="body" idx="1"/>
          </p:nvPr>
        </p:nvSpPr>
        <p:spPr>
          <a:noFill/>
        </p:spPr>
        <p:txBody>
          <a:bodyPr/>
          <a:lstStyle/>
          <a:p>
            <a:endParaRPr lang="es-ES" dirty="0"/>
          </a:p>
        </p:txBody>
      </p:sp>
      <p:sp>
        <p:nvSpPr>
          <p:cNvPr id="4" name="Marcador de número de diapositiva 3"/>
          <p:cNvSpPr>
            <a:spLocks noGrp="1"/>
          </p:cNvSpPr>
          <p:nvPr>
            <p:ph type="sldNum" sz="quarter" idx="5"/>
          </p:nvPr>
        </p:nvSpPr>
        <p:spPr/>
        <p:txBody>
          <a:bodyPr/>
          <a:lstStyle/>
          <a:p>
            <a:pPr>
              <a:defRPr/>
            </a:pPr>
            <a:fld id="{7DB5CA5C-0EDE-461B-B86C-2A1FF0CFFC52}" type="slidenum">
              <a:rPr lang="en-US" smtClean="0"/>
              <a:pPr>
                <a:defRPr/>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2" descr="A black and white logo&#10;&#10;Description automatically generated"/>
          <p:cNvPicPr>
            <a:picLocks noChangeAspect="1"/>
          </p:cNvPicPr>
          <p:nvPr userDrawn="1"/>
        </p:nvPicPr>
        <p:blipFill>
          <a:blip r:embed="rId3"/>
          <a:srcRect/>
          <a:stretch>
            <a:fillRect/>
          </a:stretch>
        </p:blipFill>
        <p:spPr bwMode="auto">
          <a:xfrm>
            <a:off x="741363" y="3941763"/>
            <a:ext cx="3021012" cy="949325"/>
          </a:xfrm>
          <a:prstGeom prst="rect">
            <a:avLst/>
          </a:prstGeom>
          <a:noFill/>
          <a:ln w="9525">
            <a:noFill/>
            <a:miter lim="800000"/>
            <a:headEnd/>
            <a:tailEnd/>
          </a:ln>
        </p:spPr>
      </p:pic>
      <p:sp>
        <p:nvSpPr>
          <p:cNvPr id="2" name="Title 1"/>
          <p:cNvSpPr>
            <a:spLocks noGrp="1"/>
          </p:cNvSpPr>
          <p:nvPr>
            <p:ph type="title"/>
          </p:nvPr>
        </p:nvSpPr>
        <p:spPr>
          <a:xfrm>
            <a:off x="687387" y="374928"/>
            <a:ext cx="7769225" cy="1359050"/>
          </a:xfrm>
          <a:prstGeom prst="rect">
            <a:avLst/>
          </a:prstGeom>
        </p:spPr>
        <p:txBody>
          <a:bodyPr/>
          <a:lstStyle>
            <a:lvl1pPr algn="l">
              <a:defRPr sz="4400" baseline="0">
                <a:solidFill>
                  <a:srgbClr val="00B0F0"/>
                </a:solidFill>
                <a:latin typeface="Aptos" panose="020B0004020202020204" pitchFamily="34" charset="0"/>
              </a:defRPr>
            </a:lvl1pPr>
          </a:lstStyle>
          <a:p>
            <a:r>
              <a:rPr lang="en-US" dirty="0"/>
              <a:t>Click to edit Master title style</a:t>
            </a:r>
          </a:p>
        </p:txBody>
      </p:sp>
      <p:sp>
        <p:nvSpPr>
          <p:cNvPr id="7" name="Text Placeholder 6"/>
          <p:cNvSpPr>
            <a:spLocks noGrp="1"/>
          </p:cNvSpPr>
          <p:nvPr>
            <p:ph type="body" sz="quarter" idx="10"/>
          </p:nvPr>
        </p:nvSpPr>
        <p:spPr>
          <a:xfrm>
            <a:off x="687387" y="1777188"/>
            <a:ext cx="7546888" cy="914400"/>
          </a:xfrm>
          <a:prstGeom prst="rect">
            <a:avLst/>
          </a:prstGeom>
        </p:spPr>
        <p:txBody>
          <a:bodyPr/>
          <a:lstStyle>
            <a:lvl1pPr marL="0" indent="0">
              <a:buFontTx/>
              <a:buNone/>
              <a:defRPr sz="2800" b="0" i="0">
                <a:solidFill>
                  <a:schemeClr val="tx1"/>
                </a:solidFill>
                <a:latin typeface="Aptos" panose="020B0004020202020204" pitchFamily="34" charset="0"/>
              </a:defRPr>
            </a:lvl1pPr>
            <a:lvl2pPr marL="342900" indent="0">
              <a:buFontTx/>
              <a:buNone/>
              <a:defRPr sz="2800" b="1" i="1">
                <a:solidFill>
                  <a:schemeClr val="accent2"/>
                </a:solidFill>
              </a:defRPr>
            </a:lvl2pPr>
            <a:lvl3pPr marL="685800" indent="0">
              <a:buFontTx/>
              <a:buNone/>
              <a:defRPr sz="2800" b="1" i="1">
                <a:solidFill>
                  <a:schemeClr val="accent2"/>
                </a:solidFill>
              </a:defRPr>
            </a:lvl3pPr>
            <a:lvl4pPr marL="1028700" indent="0">
              <a:buFontTx/>
              <a:buNone/>
              <a:defRPr sz="2800" b="1" i="1">
                <a:solidFill>
                  <a:schemeClr val="accent2"/>
                </a:solidFill>
              </a:defRPr>
            </a:lvl4pPr>
            <a:lvl5pPr marL="1371600" indent="0">
              <a:buFontTx/>
              <a:buNone/>
              <a:defRPr sz="2800" b="1" i="1">
                <a:solidFill>
                  <a:schemeClr val="accent2"/>
                </a:solidFill>
              </a:defRPr>
            </a:lvl5pPr>
          </a:lstStyle>
          <a:p>
            <a:pPr lvl="0"/>
            <a:r>
              <a:rPr lang="en-US" dirty="0"/>
              <a:t>Click to edit Master text styles</a:t>
            </a:r>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2"/>
          <p:cNvSpPr>
            <a:spLocks noChangeArrowheads="1"/>
          </p:cNvSpPr>
          <p:nvPr/>
        </p:nvSpPr>
        <p:spPr bwMode="auto">
          <a:xfrm>
            <a:off x="561975" y="2960688"/>
            <a:ext cx="8185150" cy="709612"/>
          </a:xfrm>
          <a:prstGeom prst="rect">
            <a:avLst/>
          </a:prstGeom>
          <a:noFill/>
          <a:ln>
            <a:noFill/>
          </a:ln>
          <a:effectLst>
            <a:outerShdw dist="45791" dir="8778596" algn="ctr" rotWithShape="0">
              <a:schemeClr val="bg2"/>
            </a:outerShdw>
          </a:effectLst>
        </p:spPr>
        <p:txBody>
          <a:bodyPr anchor="ctr" anchorCtr="1"/>
          <a:lstStyle/>
          <a:p>
            <a:pPr algn="ctr">
              <a:lnSpc>
                <a:spcPct val="95000"/>
              </a:lnSpc>
              <a:buClr>
                <a:schemeClr val="tx2"/>
              </a:buClr>
              <a:defRPr/>
            </a:pPr>
            <a:endParaRPr lang="en-US" sz="1950">
              <a:solidFill>
                <a:srgbClr val="DDDDDD"/>
              </a:solidFill>
              <a:ea typeface="ヒラギノ角ゴ Pro W3" pitchFamily="-111" charset="-128"/>
              <a:cs typeface="+mn-cs"/>
            </a:endParaRPr>
          </a:p>
          <a:p>
            <a:pPr algn="ctr">
              <a:lnSpc>
                <a:spcPct val="95000"/>
              </a:lnSpc>
              <a:buClr>
                <a:schemeClr val="tx2"/>
              </a:buClr>
              <a:defRPr/>
            </a:pPr>
            <a:endParaRPr lang="en-US" sz="1950">
              <a:solidFill>
                <a:srgbClr val="DDDDDD"/>
              </a:solidFill>
              <a:ea typeface="ヒラギノ角ゴ Pro W3" pitchFamily="-111" charset="-128"/>
              <a:cs typeface="+mn-cs"/>
            </a:endParaRPr>
          </a:p>
        </p:txBody>
      </p:sp>
      <p:pic>
        <p:nvPicPr>
          <p:cNvPr id="5" name="Picture 1" descr="A black and white logo&#10;&#10;Description automatically generated"/>
          <p:cNvPicPr>
            <a:picLocks noChangeAspect="1"/>
          </p:cNvPicPr>
          <p:nvPr userDrawn="1"/>
        </p:nvPicPr>
        <p:blipFill>
          <a:blip r:embed="rId2"/>
          <a:srcRect r="42104"/>
          <a:stretch>
            <a:fillRect/>
          </a:stretch>
        </p:blipFill>
        <p:spPr bwMode="auto">
          <a:xfrm>
            <a:off x="212725" y="4573588"/>
            <a:ext cx="820738" cy="444500"/>
          </a:xfrm>
          <a:prstGeom prst="rect">
            <a:avLst/>
          </a:prstGeom>
          <a:noFill/>
          <a:ln w="9525">
            <a:noFill/>
            <a:miter lim="800000"/>
            <a:headEnd/>
            <a:tailEnd/>
          </a:ln>
        </p:spPr>
      </p:pic>
      <p:sp>
        <p:nvSpPr>
          <p:cNvPr id="5123" name="Rectangle 3"/>
          <p:cNvSpPr>
            <a:spLocks noGrp="1" noChangeArrowheads="1"/>
          </p:cNvSpPr>
          <p:nvPr>
            <p:ph type="ctrTitle"/>
          </p:nvPr>
        </p:nvSpPr>
        <p:spPr>
          <a:xfrm>
            <a:off x="792164" y="1052398"/>
            <a:ext cx="7589837" cy="493148"/>
          </a:xfrm>
          <a:prstGeom prst="rect">
            <a:avLst/>
          </a:prstGeom>
        </p:spPr>
        <p:txBody>
          <a:bodyPr lIns="0" rIns="0" anchor="ctr">
            <a:spAutoFit/>
          </a:bodyPr>
          <a:lstStyle>
            <a:lvl1pPr algn="ctr">
              <a:lnSpc>
                <a:spcPct val="85000"/>
              </a:lnSpc>
              <a:defRPr sz="3000">
                <a:solidFill>
                  <a:srgbClr val="002060"/>
                </a:solidFill>
              </a:defRPr>
            </a:lvl1pPr>
          </a:lstStyle>
          <a:p>
            <a:pPr lvl="0"/>
            <a:r>
              <a:rPr lang="en-US" noProof="0" dirty="0"/>
              <a:t>Click to edit Master title style</a:t>
            </a:r>
          </a:p>
        </p:txBody>
      </p:sp>
      <p:sp>
        <p:nvSpPr>
          <p:cNvPr id="5124" name="Rectangle 4"/>
          <p:cNvSpPr>
            <a:spLocks noGrp="1" noChangeArrowheads="1"/>
          </p:cNvSpPr>
          <p:nvPr>
            <p:ph type="subTitle" idx="1"/>
          </p:nvPr>
        </p:nvSpPr>
        <p:spPr>
          <a:xfrm>
            <a:off x="457200" y="2418160"/>
            <a:ext cx="8185150" cy="666750"/>
          </a:xfrm>
          <a:prstGeom prst="rect">
            <a:avLst/>
          </a:prstGeom>
        </p:spPr>
        <p:txBody>
          <a:bodyPr anchorCtr="1"/>
          <a:lstStyle>
            <a:lvl1pPr marL="0" indent="0" algn="ctr">
              <a:buSzTx/>
              <a:buFontTx/>
              <a:buNone/>
              <a:defRPr sz="2500" i="1" baseline="0"/>
            </a:lvl1pPr>
          </a:lstStyle>
          <a:p>
            <a:pPr lvl="0"/>
            <a:r>
              <a:rPr lang="en-US" noProof="0" dirty="0"/>
              <a:t>Click to edit Master subtitle style</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3" descr="A black and white logo&#10;&#10;Description automatically generated"/>
          <p:cNvPicPr>
            <a:picLocks noChangeAspect="1"/>
          </p:cNvPicPr>
          <p:nvPr userDrawn="1"/>
        </p:nvPicPr>
        <p:blipFill>
          <a:blip r:embed="rId2"/>
          <a:srcRect r="42104"/>
          <a:stretch>
            <a:fillRect/>
          </a:stretch>
        </p:blipFill>
        <p:spPr bwMode="auto">
          <a:xfrm>
            <a:off x="212725" y="4573588"/>
            <a:ext cx="820738" cy="444500"/>
          </a:xfrm>
          <a:prstGeom prst="rect">
            <a:avLst/>
          </a:prstGeom>
          <a:noFill/>
          <a:ln w="9525">
            <a:noFill/>
            <a:miter lim="800000"/>
            <a:headEnd/>
            <a:tailEnd/>
          </a:ln>
        </p:spPr>
      </p:pic>
      <p:sp>
        <p:nvSpPr>
          <p:cNvPr id="2" name="Title 1"/>
          <p:cNvSpPr>
            <a:spLocks noGrp="1"/>
          </p:cNvSpPr>
          <p:nvPr>
            <p:ph type="title"/>
          </p:nvPr>
        </p:nvSpPr>
        <p:spPr>
          <a:xfrm>
            <a:off x="451645" y="276647"/>
            <a:ext cx="7769225" cy="566738"/>
          </a:xfrm>
          <a:prstGeom prst="rect">
            <a:avLst/>
          </a:prstGeom>
        </p:spPr>
        <p:txBody>
          <a:bodyPr/>
          <a:lstStyle>
            <a:lvl1pPr>
              <a:defRPr sz="3000" baseline="0">
                <a:solidFill>
                  <a:srgbClr val="002060"/>
                </a:solidFill>
              </a:defRPr>
            </a:lvl1pPr>
          </a:lstStyle>
          <a:p>
            <a:r>
              <a:rPr lang="en-US" dirty="0"/>
              <a:t>Click to edit Master title style</a:t>
            </a:r>
          </a:p>
        </p:txBody>
      </p:sp>
      <p:sp>
        <p:nvSpPr>
          <p:cNvPr id="3" name="Content Placeholder 2"/>
          <p:cNvSpPr>
            <a:spLocks noGrp="1"/>
          </p:cNvSpPr>
          <p:nvPr>
            <p:ph idx="1"/>
          </p:nvPr>
        </p:nvSpPr>
        <p:spPr>
          <a:xfrm>
            <a:off x="453231" y="1005311"/>
            <a:ext cx="7772400" cy="3086100"/>
          </a:xfrm>
          <a:prstGeom prst="rect">
            <a:avLst/>
          </a:prstGeom>
        </p:spPr>
        <p:txBody>
          <a:bodyPr/>
          <a:lstStyle>
            <a:lvl1pPr>
              <a:defRPr sz="2100" baseline="0">
                <a:solidFill>
                  <a:schemeClr val="bg2">
                    <a:lumMod val="75000"/>
                    <a:lumOff val="25000"/>
                  </a:schemeClr>
                </a:solidFill>
              </a:defRPr>
            </a:lvl1pPr>
            <a:lvl2pPr>
              <a:defRPr sz="1800" baseline="0">
                <a:solidFill>
                  <a:schemeClr val="bg2">
                    <a:lumMod val="75000"/>
                    <a:lumOff val="25000"/>
                  </a:schemeClr>
                </a:solidFill>
              </a:defRPr>
            </a:lvl2pPr>
            <a:lvl3pPr>
              <a:defRPr sz="1600" baseline="0">
                <a:solidFill>
                  <a:schemeClr val="bg2">
                    <a:lumMod val="75000"/>
                    <a:lumOff val="25000"/>
                  </a:schemeClr>
                </a:solidFill>
              </a:defRPr>
            </a:lvl3pPr>
            <a:lvl4pPr>
              <a:defRPr sz="1400" baseline="0">
                <a:solidFill>
                  <a:schemeClr val="bg2">
                    <a:lumMod val="75000"/>
                    <a:lumOff val="25000"/>
                  </a:schemeClr>
                </a:solidFill>
              </a:defRPr>
            </a:lvl4pPr>
            <a:lvl5pPr>
              <a:defRPr sz="1200" baseline="0">
                <a:solidFill>
                  <a:schemeClr val="bg2">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4" descr="A black and white logo&#10;&#10;Description automatically generated"/>
          <p:cNvPicPr>
            <a:picLocks noChangeAspect="1"/>
          </p:cNvPicPr>
          <p:nvPr userDrawn="1"/>
        </p:nvPicPr>
        <p:blipFill>
          <a:blip r:embed="rId2"/>
          <a:srcRect r="42104"/>
          <a:stretch>
            <a:fillRect/>
          </a:stretch>
        </p:blipFill>
        <p:spPr bwMode="auto">
          <a:xfrm>
            <a:off x="212725" y="4573588"/>
            <a:ext cx="820738" cy="444500"/>
          </a:xfrm>
          <a:prstGeom prst="rect">
            <a:avLst/>
          </a:prstGeom>
          <a:noFill/>
          <a:ln w="9525">
            <a:noFill/>
            <a:miter lim="800000"/>
            <a:headEnd/>
            <a:tailEnd/>
          </a:ln>
        </p:spPr>
      </p:pic>
      <p:sp>
        <p:nvSpPr>
          <p:cNvPr id="2" name="Title 1"/>
          <p:cNvSpPr>
            <a:spLocks noGrp="1"/>
          </p:cNvSpPr>
          <p:nvPr>
            <p:ph type="title"/>
          </p:nvPr>
        </p:nvSpPr>
        <p:spPr>
          <a:xfrm>
            <a:off x="451645" y="276647"/>
            <a:ext cx="7769225" cy="566738"/>
          </a:xfrm>
          <a:prstGeom prst="rect">
            <a:avLst/>
          </a:prstGeom>
        </p:spPr>
        <p:txBody>
          <a:bodyPr/>
          <a:lstStyle/>
          <a:p>
            <a:r>
              <a:rPr lang="en-US" dirty="0"/>
              <a:t>Click to edit Master title style</a:t>
            </a:r>
          </a:p>
        </p:txBody>
      </p:sp>
      <p:sp>
        <p:nvSpPr>
          <p:cNvPr id="3" name="Content Placeholder 2"/>
          <p:cNvSpPr>
            <a:spLocks noGrp="1"/>
          </p:cNvSpPr>
          <p:nvPr>
            <p:ph sz="half" idx="1"/>
          </p:nvPr>
        </p:nvSpPr>
        <p:spPr>
          <a:xfrm>
            <a:off x="685800" y="1109663"/>
            <a:ext cx="3810000" cy="3086100"/>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09663"/>
            <a:ext cx="3810000" cy="3086100"/>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6" descr="A black and white logo&#10;&#10;Description automatically generated"/>
          <p:cNvPicPr>
            <a:picLocks noChangeAspect="1"/>
          </p:cNvPicPr>
          <p:nvPr userDrawn="1"/>
        </p:nvPicPr>
        <p:blipFill>
          <a:blip r:embed="rId2"/>
          <a:srcRect r="42104"/>
          <a:stretch>
            <a:fillRect/>
          </a:stretch>
        </p:blipFill>
        <p:spPr bwMode="auto">
          <a:xfrm>
            <a:off x="212725" y="4573588"/>
            <a:ext cx="820738" cy="444500"/>
          </a:xfrm>
          <a:prstGeom prst="rect">
            <a:avLst/>
          </a:prstGeom>
          <a:noFill/>
          <a:ln w="9525">
            <a:noFill/>
            <a:miter lim="800000"/>
            <a:headEnd/>
            <a:tailEnd/>
          </a:ln>
        </p:spPr>
      </p:pic>
      <p:sp>
        <p:nvSpPr>
          <p:cNvPr id="2" name="Title 1"/>
          <p:cNvSpPr>
            <a:spLocks noGrp="1"/>
          </p:cNvSpPr>
          <p:nvPr>
            <p:ph type="title"/>
          </p:nvPr>
        </p:nvSpPr>
        <p:spPr>
          <a:xfrm>
            <a:off x="457200" y="205979"/>
            <a:ext cx="8229600" cy="85725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A black and white logo&#10;&#10;Description automatically generated"/>
          <p:cNvPicPr>
            <a:picLocks noChangeAspect="1"/>
          </p:cNvPicPr>
          <p:nvPr userDrawn="1"/>
        </p:nvPicPr>
        <p:blipFill>
          <a:blip r:embed="rId2"/>
          <a:srcRect r="42104"/>
          <a:stretch>
            <a:fillRect/>
          </a:stretch>
        </p:blipFill>
        <p:spPr bwMode="auto">
          <a:xfrm>
            <a:off x="212725" y="4573588"/>
            <a:ext cx="820738" cy="444500"/>
          </a:xfrm>
          <a:prstGeom prst="rect">
            <a:avLst/>
          </a:prstGeom>
          <a:noFill/>
          <a:ln w="9525">
            <a:noFill/>
            <a:miter lim="800000"/>
            <a:headEnd/>
            <a:tailEnd/>
          </a:ln>
        </p:spPr>
      </p:pic>
      <p:sp>
        <p:nvSpPr>
          <p:cNvPr id="2" name="Title 1"/>
          <p:cNvSpPr>
            <a:spLocks noGrp="1"/>
          </p:cNvSpPr>
          <p:nvPr>
            <p:ph type="title"/>
          </p:nvPr>
        </p:nvSpPr>
        <p:spPr>
          <a:xfrm>
            <a:off x="451645" y="276647"/>
            <a:ext cx="7769225" cy="566738"/>
          </a:xfrm>
          <a:prstGeom prst="rect">
            <a:avLst/>
          </a:prstGeom>
        </p:spPr>
        <p:txBody>
          <a:bodyPr/>
          <a:lstStyle/>
          <a:p>
            <a:r>
              <a:rPr lang="en-US"/>
              <a:t>Click to edit Master title style</a:t>
            </a:r>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descr="A black and white logo&#10;&#10;Description automatically generated"/>
          <p:cNvPicPr>
            <a:picLocks noChangeAspect="1"/>
          </p:cNvPicPr>
          <p:nvPr userDrawn="1"/>
        </p:nvPicPr>
        <p:blipFill>
          <a:blip r:embed="rId2"/>
          <a:srcRect r="42104"/>
          <a:stretch>
            <a:fillRect/>
          </a:stretch>
        </p:blipFill>
        <p:spPr bwMode="auto">
          <a:xfrm>
            <a:off x="212725" y="4573588"/>
            <a:ext cx="820738" cy="444500"/>
          </a:xfrm>
          <a:prstGeom prst="rect">
            <a:avLst/>
          </a:prstGeom>
          <a:noFill/>
          <a:ln w="9525">
            <a:noFill/>
            <a:miter lim="800000"/>
            <a:headEnd/>
            <a:tailEnd/>
          </a:ln>
        </p:spPr>
      </p:pic>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4" descr="A black and white logo&#10;&#10;Description automatically generated"/>
          <p:cNvPicPr>
            <a:picLocks noChangeAspect="1"/>
          </p:cNvPicPr>
          <p:nvPr userDrawn="1"/>
        </p:nvPicPr>
        <p:blipFill>
          <a:blip r:embed="rId2"/>
          <a:srcRect r="42104"/>
          <a:stretch>
            <a:fillRect/>
          </a:stretch>
        </p:blipFill>
        <p:spPr bwMode="auto">
          <a:xfrm>
            <a:off x="212725" y="4573588"/>
            <a:ext cx="820738" cy="444500"/>
          </a:xfrm>
          <a:prstGeom prst="rect">
            <a:avLst/>
          </a:prstGeom>
          <a:noFill/>
          <a:ln w="9525">
            <a:noFill/>
            <a:miter lim="800000"/>
            <a:headEnd/>
            <a:tailEnd/>
          </a:ln>
        </p:spPr>
      </p:pic>
      <p:sp>
        <p:nvSpPr>
          <p:cNvPr id="2" name="Title 1"/>
          <p:cNvSpPr>
            <a:spLocks noGrp="1"/>
          </p:cNvSpPr>
          <p:nvPr>
            <p:ph type="title"/>
          </p:nvPr>
        </p:nvSpPr>
        <p:spPr>
          <a:xfrm>
            <a:off x="457201" y="204787"/>
            <a:ext cx="3008313" cy="871538"/>
          </a:xfrm>
          <a:prstGeom prst="rect">
            <a:avLst/>
          </a:prstGeo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4" descr="A black and white logo&#10;&#10;Description automatically generated"/>
          <p:cNvPicPr>
            <a:picLocks noChangeAspect="1"/>
          </p:cNvPicPr>
          <p:nvPr userDrawn="1"/>
        </p:nvPicPr>
        <p:blipFill>
          <a:blip r:embed="rId2"/>
          <a:srcRect r="42104"/>
          <a:stretch>
            <a:fillRect/>
          </a:stretch>
        </p:blipFill>
        <p:spPr bwMode="auto">
          <a:xfrm>
            <a:off x="212725" y="4573588"/>
            <a:ext cx="820738" cy="444500"/>
          </a:xfrm>
          <a:prstGeom prst="rect">
            <a:avLst/>
          </a:prstGeom>
          <a:noFill/>
          <a:ln w="9525">
            <a:noFill/>
            <a:miter lim="800000"/>
            <a:headEnd/>
            <a:tailEnd/>
          </a:ln>
        </p:spPr>
      </p:pic>
      <p:sp>
        <p:nvSpPr>
          <p:cNvPr id="2" name="Title 1"/>
          <p:cNvSpPr>
            <a:spLocks noGrp="1"/>
          </p:cNvSpPr>
          <p:nvPr>
            <p:ph type="title"/>
          </p:nvPr>
        </p:nvSpPr>
        <p:spPr>
          <a:xfrm>
            <a:off x="1792288" y="3600450"/>
            <a:ext cx="5486400" cy="425054"/>
          </a:xfrm>
          <a:prstGeom prst="rect">
            <a:avLst/>
          </a:prstGeo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4025503"/>
            <a:ext cx="5486400" cy="603647"/>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2438" y="276225"/>
            <a:ext cx="7769225" cy="566738"/>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2438" y="1004888"/>
            <a:ext cx="7772400" cy="3086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Lst>
  <p:transition>
    <p:wipe dir="r"/>
  </p:transition>
  <p:txStyles>
    <p:titleStyle>
      <a:lvl1pPr algn="l" rtl="0" eaLnBrk="0" fontAlgn="base" hangingPunct="0">
        <a:spcBef>
          <a:spcPct val="0"/>
        </a:spcBef>
        <a:spcAft>
          <a:spcPct val="0"/>
        </a:spcAft>
        <a:defRPr sz="3000" b="1">
          <a:solidFill>
            <a:srgbClr val="002060"/>
          </a:solidFill>
          <a:latin typeface="Aptos" panose="020B0004020202020204" pitchFamily="34" charset="0"/>
          <a:ea typeface="+mj-ea"/>
          <a:cs typeface="+mj-cs"/>
        </a:defRPr>
      </a:lvl1pPr>
      <a:lvl2pPr algn="l" rtl="0" eaLnBrk="0" fontAlgn="base" hangingPunct="0">
        <a:spcBef>
          <a:spcPct val="0"/>
        </a:spcBef>
        <a:spcAft>
          <a:spcPct val="0"/>
        </a:spcAft>
        <a:defRPr sz="3000" b="1">
          <a:solidFill>
            <a:srgbClr val="002060"/>
          </a:solidFill>
          <a:latin typeface="Aptos"/>
        </a:defRPr>
      </a:lvl2pPr>
      <a:lvl3pPr algn="l" rtl="0" eaLnBrk="0" fontAlgn="base" hangingPunct="0">
        <a:spcBef>
          <a:spcPct val="0"/>
        </a:spcBef>
        <a:spcAft>
          <a:spcPct val="0"/>
        </a:spcAft>
        <a:defRPr sz="3000" b="1">
          <a:solidFill>
            <a:srgbClr val="002060"/>
          </a:solidFill>
          <a:latin typeface="Aptos"/>
        </a:defRPr>
      </a:lvl3pPr>
      <a:lvl4pPr algn="l" rtl="0" eaLnBrk="0" fontAlgn="base" hangingPunct="0">
        <a:spcBef>
          <a:spcPct val="0"/>
        </a:spcBef>
        <a:spcAft>
          <a:spcPct val="0"/>
        </a:spcAft>
        <a:defRPr sz="3000" b="1">
          <a:solidFill>
            <a:srgbClr val="002060"/>
          </a:solidFill>
          <a:latin typeface="Aptos"/>
        </a:defRPr>
      </a:lvl4pPr>
      <a:lvl5pPr algn="l" rtl="0" eaLnBrk="0" fontAlgn="base" hangingPunct="0">
        <a:spcBef>
          <a:spcPct val="0"/>
        </a:spcBef>
        <a:spcAft>
          <a:spcPct val="0"/>
        </a:spcAft>
        <a:defRPr sz="3000" b="1">
          <a:solidFill>
            <a:srgbClr val="002060"/>
          </a:solidFill>
          <a:latin typeface="Aptos"/>
        </a:defRPr>
      </a:lvl5pPr>
      <a:lvl6pPr marL="342900" algn="ctr" rtl="0" fontAlgn="base">
        <a:spcBef>
          <a:spcPct val="0"/>
        </a:spcBef>
        <a:spcAft>
          <a:spcPct val="0"/>
        </a:spcAft>
        <a:defRPr sz="2700" b="1">
          <a:solidFill>
            <a:schemeClr val="tx1"/>
          </a:solidFill>
          <a:latin typeface="Arial" charset="0"/>
        </a:defRPr>
      </a:lvl6pPr>
      <a:lvl7pPr marL="685800" algn="ctr" rtl="0" fontAlgn="base">
        <a:spcBef>
          <a:spcPct val="0"/>
        </a:spcBef>
        <a:spcAft>
          <a:spcPct val="0"/>
        </a:spcAft>
        <a:defRPr sz="2700" b="1">
          <a:solidFill>
            <a:schemeClr val="tx1"/>
          </a:solidFill>
          <a:latin typeface="Arial" charset="0"/>
        </a:defRPr>
      </a:lvl7pPr>
      <a:lvl8pPr marL="1028700" algn="ctr" rtl="0" fontAlgn="base">
        <a:spcBef>
          <a:spcPct val="0"/>
        </a:spcBef>
        <a:spcAft>
          <a:spcPct val="0"/>
        </a:spcAft>
        <a:defRPr sz="2700" b="1">
          <a:solidFill>
            <a:schemeClr val="tx1"/>
          </a:solidFill>
          <a:latin typeface="Arial" charset="0"/>
        </a:defRPr>
      </a:lvl8pPr>
      <a:lvl9pPr marL="1371600" algn="ctr" rtl="0" fontAlgn="base">
        <a:spcBef>
          <a:spcPct val="0"/>
        </a:spcBef>
        <a:spcAft>
          <a:spcPct val="0"/>
        </a:spcAft>
        <a:defRPr sz="2700" b="1">
          <a:solidFill>
            <a:schemeClr val="tx1"/>
          </a:solidFill>
          <a:latin typeface="Arial" charset="0"/>
        </a:defRPr>
      </a:lvl9pPr>
    </p:titleStyle>
    <p:bodyStyle>
      <a:lvl1pPr marL="257175" indent="-257175" algn="l" rtl="0" eaLnBrk="0" fontAlgn="base" hangingPunct="0">
        <a:spcBef>
          <a:spcPct val="30000"/>
        </a:spcBef>
        <a:spcAft>
          <a:spcPct val="0"/>
        </a:spcAft>
        <a:buClr>
          <a:srgbClr val="FF009E"/>
        </a:buClr>
        <a:buSzPct val="110000"/>
        <a:buChar char="•"/>
        <a:defRPr sz="2100">
          <a:solidFill>
            <a:srgbClr val="404040"/>
          </a:solidFill>
          <a:latin typeface="+mn-lt"/>
          <a:ea typeface="+mn-ea"/>
          <a:cs typeface="+mn-cs"/>
        </a:defRPr>
      </a:lvl1pPr>
      <a:lvl2pPr marL="557213" indent="-214313" algn="l" rtl="0" eaLnBrk="0" fontAlgn="base" hangingPunct="0">
        <a:spcBef>
          <a:spcPct val="30000"/>
        </a:spcBef>
        <a:spcAft>
          <a:spcPct val="0"/>
        </a:spcAft>
        <a:buClr>
          <a:srgbClr val="FF009E"/>
        </a:buClr>
        <a:buSzPct val="70000"/>
        <a:buFont typeface="Wingdings 2" pitchFamily="18" charset="2"/>
        <a:buChar char="¡"/>
        <a:defRPr>
          <a:solidFill>
            <a:srgbClr val="404040"/>
          </a:solidFill>
          <a:latin typeface="+mn-lt"/>
        </a:defRPr>
      </a:lvl2pPr>
      <a:lvl3pPr marL="857250" indent="-171450" algn="l" rtl="0" eaLnBrk="0" fontAlgn="base" hangingPunct="0">
        <a:spcBef>
          <a:spcPct val="30000"/>
        </a:spcBef>
        <a:spcAft>
          <a:spcPct val="0"/>
        </a:spcAft>
        <a:buClr>
          <a:srgbClr val="FF009E"/>
        </a:buClr>
        <a:buChar char="•"/>
        <a:defRPr sz="1600">
          <a:solidFill>
            <a:srgbClr val="404040"/>
          </a:solidFill>
          <a:latin typeface="+mn-lt"/>
        </a:defRPr>
      </a:lvl3pPr>
      <a:lvl4pPr marL="1200150" indent="-171450" algn="l" rtl="0" eaLnBrk="0" fontAlgn="base" hangingPunct="0">
        <a:spcBef>
          <a:spcPct val="30000"/>
        </a:spcBef>
        <a:spcAft>
          <a:spcPct val="0"/>
        </a:spcAft>
        <a:buClr>
          <a:srgbClr val="FF009E"/>
        </a:buClr>
        <a:buChar char="–"/>
        <a:defRPr sz="1400">
          <a:solidFill>
            <a:srgbClr val="404040"/>
          </a:solidFill>
          <a:latin typeface="+mj-lt"/>
        </a:defRPr>
      </a:lvl4pPr>
      <a:lvl5pPr marL="1543050" indent="-171450" algn="l" rtl="0" eaLnBrk="0" fontAlgn="base" hangingPunct="0">
        <a:spcBef>
          <a:spcPct val="30000"/>
        </a:spcBef>
        <a:spcAft>
          <a:spcPct val="0"/>
        </a:spcAft>
        <a:buClr>
          <a:srgbClr val="FF009E"/>
        </a:buClr>
        <a:buChar char="»"/>
        <a:defRPr sz="1200">
          <a:solidFill>
            <a:srgbClr val="404040"/>
          </a:solidFill>
          <a:latin typeface="+mn-lt"/>
        </a:defRPr>
      </a:lvl5pPr>
      <a:lvl6pPr marL="1885950" indent="-171450" algn="l" rtl="0" fontAlgn="base">
        <a:spcBef>
          <a:spcPct val="30000"/>
        </a:spcBef>
        <a:spcAft>
          <a:spcPct val="0"/>
        </a:spcAft>
        <a:buChar char="»"/>
        <a:defRPr sz="1500" b="1">
          <a:solidFill>
            <a:schemeClr val="tx1"/>
          </a:solidFill>
          <a:latin typeface="+mn-lt"/>
        </a:defRPr>
      </a:lvl6pPr>
      <a:lvl7pPr marL="2228850" indent="-171450" algn="l" rtl="0" fontAlgn="base">
        <a:spcBef>
          <a:spcPct val="30000"/>
        </a:spcBef>
        <a:spcAft>
          <a:spcPct val="0"/>
        </a:spcAft>
        <a:buChar char="»"/>
        <a:defRPr sz="1500" b="1">
          <a:solidFill>
            <a:schemeClr val="tx1"/>
          </a:solidFill>
          <a:latin typeface="+mn-lt"/>
        </a:defRPr>
      </a:lvl7pPr>
      <a:lvl8pPr marL="2571750" indent="-171450" algn="l" rtl="0" fontAlgn="base">
        <a:spcBef>
          <a:spcPct val="30000"/>
        </a:spcBef>
        <a:spcAft>
          <a:spcPct val="0"/>
        </a:spcAft>
        <a:buChar char="»"/>
        <a:defRPr sz="1500" b="1">
          <a:solidFill>
            <a:schemeClr val="tx1"/>
          </a:solidFill>
          <a:latin typeface="+mn-lt"/>
        </a:defRPr>
      </a:lvl8pPr>
      <a:lvl9pPr marL="2914650" indent="-171450" algn="l" rtl="0" fontAlgn="base">
        <a:spcBef>
          <a:spcPct val="30000"/>
        </a:spcBef>
        <a:spcAft>
          <a:spcPct val="0"/>
        </a:spcAft>
        <a:buChar char="»"/>
        <a:defRPr sz="1500" b="1">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6.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 name="Rectangle 3"/>
          <p:cNvSpPr txBox="1">
            <a:spLocks noChangeArrowheads="1"/>
          </p:cNvSpPr>
          <p:nvPr/>
        </p:nvSpPr>
        <p:spPr bwMode="auto">
          <a:xfrm>
            <a:off x="1063625" y="2700338"/>
            <a:ext cx="7361238" cy="627062"/>
          </a:xfrm>
          <a:prstGeom prst="rect">
            <a:avLst/>
          </a:prstGeom>
          <a:noFill/>
          <a:ln w="9525">
            <a:noFill/>
            <a:miter lim="800000"/>
            <a:headEnd/>
            <a:tailEnd/>
          </a:ln>
        </p:spPr>
        <p:txBody>
          <a:bodyPr>
            <a:normAutofit/>
          </a:bodyPr>
          <a:lstStyle>
            <a:lvl1pPr marL="257175" indent="-257175" algn="l" rtl="0" eaLnBrk="0" fontAlgn="base" hangingPunct="0">
              <a:spcBef>
                <a:spcPct val="30000"/>
              </a:spcBef>
              <a:spcAft>
                <a:spcPct val="0"/>
              </a:spcAft>
              <a:buClr>
                <a:schemeClr val="tx2"/>
              </a:buClr>
              <a:buSzPct val="110000"/>
              <a:buChar char="•"/>
              <a:defRPr sz="2100" b="0" baseline="0">
                <a:solidFill>
                  <a:schemeClr val="tx1"/>
                </a:solidFill>
                <a:latin typeface="+mn-lt"/>
                <a:ea typeface="+mn-ea"/>
                <a:cs typeface="+mn-cs"/>
              </a:defRPr>
            </a:lvl1pPr>
            <a:lvl2pPr marL="557213" indent="-214313" algn="l" rtl="0" eaLnBrk="0" fontAlgn="base" hangingPunct="0">
              <a:spcBef>
                <a:spcPct val="30000"/>
              </a:spcBef>
              <a:spcAft>
                <a:spcPct val="0"/>
              </a:spcAft>
              <a:buClr>
                <a:schemeClr val="tx2"/>
              </a:buClr>
              <a:buSzPct val="70000"/>
              <a:buFont typeface="Wingdings 2" pitchFamily="18" charset="2"/>
              <a:buChar char="¡"/>
              <a:defRPr sz="1800" b="0" baseline="0">
                <a:solidFill>
                  <a:schemeClr val="tx1"/>
                </a:solidFill>
                <a:latin typeface="+mn-lt"/>
              </a:defRPr>
            </a:lvl2pPr>
            <a:lvl3pPr marL="857250" indent="-171450" algn="l" rtl="0" eaLnBrk="0" fontAlgn="base" hangingPunct="0">
              <a:spcBef>
                <a:spcPct val="30000"/>
              </a:spcBef>
              <a:spcAft>
                <a:spcPct val="0"/>
              </a:spcAft>
              <a:buChar char="•"/>
              <a:defRPr sz="1600" b="0" baseline="0">
                <a:solidFill>
                  <a:schemeClr val="tx1"/>
                </a:solidFill>
                <a:latin typeface="+mn-lt"/>
              </a:defRPr>
            </a:lvl3pPr>
            <a:lvl4pPr marL="1200150" indent="-171450" algn="l" rtl="0" eaLnBrk="0" fontAlgn="base" hangingPunct="0">
              <a:spcBef>
                <a:spcPct val="30000"/>
              </a:spcBef>
              <a:spcAft>
                <a:spcPct val="0"/>
              </a:spcAft>
              <a:buChar char="–"/>
              <a:defRPr sz="1400" b="0" baseline="0">
                <a:solidFill>
                  <a:schemeClr val="tx1"/>
                </a:solidFill>
                <a:latin typeface="+mj-lt"/>
              </a:defRPr>
            </a:lvl4pPr>
            <a:lvl5pPr marL="1543050" indent="-171450" algn="l" rtl="0" eaLnBrk="0" fontAlgn="base" hangingPunct="0">
              <a:spcBef>
                <a:spcPct val="30000"/>
              </a:spcBef>
              <a:spcAft>
                <a:spcPct val="0"/>
              </a:spcAft>
              <a:buChar char="»"/>
              <a:defRPr sz="1200" b="0" baseline="0">
                <a:solidFill>
                  <a:schemeClr val="tx1"/>
                </a:solidFill>
                <a:latin typeface="+mn-lt"/>
              </a:defRPr>
            </a:lvl5pPr>
            <a:lvl6pPr marL="1885950" indent="-171450" algn="l" rtl="0" fontAlgn="base">
              <a:spcBef>
                <a:spcPct val="30000"/>
              </a:spcBef>
              <a:spcAft>
                <a:spcPct val="0"/>
              </a:spcAft>
              <a:buChar char="»"/>
              <a:defRPr sz="1500" b="1">
                <a:solidFill>
                  <a:schemeClr val="tx1"/>
                </a:solidFill>
                <a:latin typeface="+mn-lt"/>
              </a:defRPr>
            </a:lvl6pPr>
            <a:lvl7pPr marL="2228850" indent="-171450" algn="l" rtl="0" fontAlgn="base">
              <a:spcBef>
                <a:spcPct val="30000"/>
              </a:spcBef>
              <a:spcAft>
                <a:spcPct val="0"/>
              </a:spcAft>
              <a:buChar char="»"/>
              <a:defRPr sz="1500" b="1">
                <a:solidFill>
                  <a:schemeClr val="tx1"/>
                </a:solidFill>
                <a:latin typeface="+mn-lt"/>
              </a:defRPr>
            </a:lvl7pPr>
            <a:lvl8pPr marL="2571750" indent="-171450" algn="l" rtl="0" fontAlgn="base">
              <a:spcBef>
                <a:spcPct val="30000"/>
              </a:spcBef>
              <a:spcAft>
                <a:spcPct val="0"/>
              </a:spcAft>
              <a:buChar char="»"/>
              <a:defRPr sz="1500" b="1">
                <a:solidFill>
                  <a:schemeClr val="tx1"/>
                </a:solidFill>
                <a:latin typeface="+mn-lt"/>
              </a:defRPr>
            </a:lvl8pPr>
            <a:lvl9pPr marL="2914650" indent="-171450" algn="l" rtl="0" fontAlgn="base">
              <a:spcBef>
                <a:spcPct val="30000"/>
              </a:spcBef>
              <a:spcAft>
                <a:spcPct val="0"/>
              </a:spcAft>
              <a:buChar char="»"/>
              <a:defRPr sz="1500" b="1">
                <a:solidFill>
                  <a:schemeClr val="tx1"/>
                </a:solidFill>
                <a:latin typeface="+mn-lt"/>
              </a:defRPr>
            </a:lvl9pPr>
          </a:lstStyle>
          <a:p>
            <a:pPr marL="0" indent="0" eaLnBrk="1" hangingPunct="1">
              <a:buFontTx/>
              <a:buNone/>
              <a:defRPr/>
            </a:pPr>
            <a:r>
              <a:rPr lang="en-US" sz="1600" i="0" kern="0" dirty="0">
                <a:latin typeface="Aptos" panose="020B0004020202020204" pitchFamily="34" charset="0"/>
              </a:rPr>
              <a:t>Iñigo Lozano, MD, PhD, on behalf of the EPIC17-VERONICA investigators</a:t>
            </a:r>
          </a:p>
        </p:txBody>
      </p:sp>
      <p:pic>
        <p:nvPicPr>
          <p:cNvPr id="13315" name="Picture 2" descr="A black and white logo&#10;&#10;Description automatically generated"/>
          <p:cNvPicPr>
            <a:picLocks noChangeAspect="1"/>
          </p:cNvPicPr>
          <p:nvPr/>
        </p:nvPicPr>
        <p:blipFill>
          <a:blip r:embed="rId4"/>
          <a:srcRect/>
          <a:stretch>
            <a:fillRect/>
          </a:stretch>
        </p:blipFill>
        <p:spPr bwMode="auto">
          <a:xfrm>
            <a:off x="741363" y="3941763"/>
            <a:ext cx="3021012" cy="949325"/>
          </a:xfrm>
          <a:prstGeom prst="rect">
            <a:avLst/>
          </a:prstGeom>
          <a:noFill/>
          <a:ln w="9525">
            <a:noFill/>
            <a:miter lim="800000"/>
            <a:headEnd/>
            <a:tailEnd/>
          </a:ln>
        </p:spPr>
      </p:pic>
      <p:sp>
        <p:nvSpPr>
          <p:cNvPr id="13316" name="TextBox 4"/>
          <p:cNvSpPr txBox="1">
            <a:spLocks noChangeArrowheads="1"/>
          </p:cNvSpPr>
          <p:nvPr/>
        </p:nvSpPr>
        <p:spPr bwMode="auto">
          <a:xfrm>
            <a:off x="9718675" y="1308100"/>
            <a:ext cx="184150" cy="369888"/>
          </a:xfrm>
          <a:prstGeom prst="rect">
            <a:avLst/>
          </a:prstGeom>
          <a:noFill/>
          <a:ln w="9525">
            <a:noFill/>
            <a:miter lim="800000"/>
            <a:headEnd/>
            <a:tailEnd/>
          </a:ln>
        </p:spPr>
        <p:txBody>
          <a:bodyPr wrap="none">
            <a:spAutoFit/>
          </a:bodyPr>
          <a:lstStyle/>
          <a:p>
            <a:endParaRPr lang="es-ES" i="0">
              <a:solidFill>
                <a:schemeClr val="tx1"/>
              </a:solidFill>
              <a:cs typeface="ヒラギノ角ゴ Pro W3"/>
            </a:endParaRPr>
          </a:p>
        </p:txBody>
      </p:sp>
      <p:sp>
        <p:nvSpPr>
          <p:cNvPr id="13317" name="CuadroTexto 3"/>
          <p:cNvSpPr txBox="1">
            <a:spLocks noChangeArrowheads="1"/>
          </p:cNvSpPr>
          <p:nvPr/>
        </p:nvSpPr>
        <p:spPr bwMode="auto">
          <a:xfrm>
            <a:off x="1063625" y="506413"/>
            <a:ext cx="7361238" cy="1631950"/>
          </a:xfrm>
          <a:prstGeom prst="rect">
            <a:avLst/>
          </a:prstGeom>
          <a:noFill/>
          <a:ln w="9525">
            <a:noFill/>
            <a:miter lim="800000"/>
            <a:headEnd/>
            <a:tailEnd/>
          </a:ln>
        </p:spPr>
        <p:txBody>
          <a:bodyPr>
            <a:spAutoFit/>
          </a:bodyPr>
          <a:lstStyle/>
          <a:p>
            <a:r>
              <a:rPr lang="en-US" sz="2000">
                <a:solidFill>
                  <a:schemeClr val="tx1"/>
                </a:solidFill>
                <a:latin typeface="Aptos"/>
                <a:ea typeface="Aptos"/>
                <a:cs typeface="Times New Roman" pitchFamily="18" charset="0"/>
              </a:rPr>
              <a:t>Platelet Reactivity Testing to Guide P2Y12 Inhibitor De-Escalation After Acute Coronary Syndrome</a:t>
            </a:r>
          </a:p>
          <a:p>
            <a:endParaRPr lang="en-US" sz="2000">
              <a:solidFill>
                <a:schemeClr val="tx1"/>
              </a:solidFill>
              <a:latin typeface="Aptos"/>
              <a:ea typeface="Aptos"/>
              <a:cs typeface="Times New Roman" pitchFamily="18" charset="0"/>
            </a:endParaRPr>
          </a:p>
          <a:p>
            <a:r>
              <a:rPr lang="en-US" sz="2000">
                <a:solidFill>
                  <a:schemeClr val="tx1"/>
                </a:solidFill>
                <a:latin typeface="Aptos"/>
                <a:ea typeface="Aptos"/>
                <a:cs typeface="Times New Roman" pitchFamily="18" charset="0"/>
              </a:rPr>
              <a:t>The EPIC17-VERONICA Randomized Clinical Trial</a:t>
            </a:r>
            <a:endParaRPr lang="es-ES" sz="2000">
              <a:solidFill>
                <a:schemeClr val="tx1"/>
              </a:solidFill>
              <a:ea typeface="Aptos"/>
              <a:cs typeface="Times New Roman" pitchFamily="18" charset="0"/>
            </a:endParaRPr>
          </a:p>
          <a:p>
            <a:pPr>
              <a:spcBef>
                <a:spcPts val="600"/>
              </a:spcBef>
            </a:pPr>
            <a:r>
              <a:rPr lang="en-US" sz="1500">
                <a:solidFill>
                  <a:srgbClr val="3EE07F"/>
                </a:solidFill>
                <a:latin typeface="Aptos"/>
                <a:ea typeface="Aptos"/>
                <a:cs typeface="Times New Roman" pitchFamily="18" charset="0"/>
              </a:rPr>
              <a:t>VER</a:t>
            </a:r>
            <a:r>
              <a:rPr lang="en-US" sz="1500" b="0">
                <a:solidFill>
                  <a:srgbClr val="B9CFFF"/>
                </a:solidFill>
                <a:latin typeface="Aptos"/>
                <a:ea typeface="Aptos"/>
                <a:cs typeface="Times New Roman" pitchFamily="18" charset="0"/>
              </a:rPr>
              <a:t>ifynow to </a:t>
            </a:r>
            <a:r>
              <a:rPr lang="en-US" sz="1500">
                <a:solidFill>
                  <a:srgbClr val="3EE07F"/>
                </a:solidFill>
                <a:latin typeface="Aptos"/>
                <a:ea typeface="Aptos"/>
                <a:cs typeface="Times New Roman" pitchFamily="18" charset="0"/>
              </a:rPr>
              <a:t>O</a:t>
            </a:r>
            <a:r>
              <a:rPr lang="en-US" sz="1500" b="0">
                <a:solidFill>
                  <a:srgbClr val="B9CFFF"/>
                </a:solidFill>
                <a:latin typeface="Aptos"/>
                <a:ea typeface="Aptos"/>
                <a:cs typeface="Times New Roman" pitchFamily="18" charset="0"/>
              </a:rPr>
              <a:t>ptimise platelet i</a:t>
            </a:r>
            <a:r>
              <a:rPr lang="en-US" sz="1500">
                <a:solidFill>
                  <a:srgbClr val="3EE07F"/>
                </a:solidFill>
                <a:latin typeface="Aptos"/>
                <a:ea typeface="Aptos"/>
                <a:cs typeface="Times New Roman" pitchFamily="18" charset="0"/>
              </a:rPr>
              <a:t>N</a:t>
            </a:r>
            <a:r>
              <a:rPr lang="en-US" sz="1500" b="0">
                <a:solidFill>
                  <a:srgbClr val="B9CFFF"/>
                </a:solidFill>
                <a:latin typeface="Aptos"/>
                <a:ea typeface="Aptos"/>
                <a:cs typeface="Times New Roman" pitchFamily="18" charset="0"/>
              </a:rPr>
              <a:t>h</a:t>
            </a:r>
            <a:r>
              <a:rPr lang="en-US" sz="1500">
                <a:solidFill>
                  <a:srgbClr val="3EE07F"/>
                </a:solidFill>
                <a:latin typeface="Aptos"/>
                <a:ea typeface="Aptos"/>
                <a:cs typeface="Times New Roman" pitchFamily="18" charset="0"/>
              </a:rPr>
              <a:t>I</a:t>
            </a:r>
            <a:r>
              <a:rPr lang="en-US" sz="1500" b="0">
                <a:solidFill>
                  <a:srgbClr val="B9CFFF"/>
                </a:solidFill>
                <a:latin typeface="Aptos"/>
                <a:ea typeface="Aptos"/>
                <a:cs typeface="Times New Roman" pitchFamily="18" charset="0"/>
              </a:rPr>
              <a:t>bition in </a:t>
            </a:r>
            <a:r>
              <a:rPr lang="en-US" sz="1500">
                <a:solidFill>
                  <a:srgbClr val="3EE07F"/>
                </a:solidFill>
                <a:latin typeface="Aptos"/>
                <a:ea typeface="Aptos"/>
                <a:cs typeface="Times New Roman" pitchFamily="18" charset="0"/>
              </a:rPr>
              <a:t>C</a:t>
            </a:r>
            <a:r>
              <a:rPr lang="en-US" sz="1500" b="0">
                <a:solidFill>
                  <a:srgbClr val="B9CFFF"/>
                </a:solidFill>
                <a:latin typeface="Aptos"/>
                <a:ea typeface="Aptos"/>
                <a:cs typeface="Times New Roman" pitchFamily="18" charset="0"/>
              </a:rPr>
              <a:t>oronary </a:t>
            </a:r>
            <a:r>
              <a:rPr lang="en-US" sz="1500">
                <a:solidFill>
                  <a:srgbClr val="3EE07F"/>
                </a:solidFill>
                <a:latin typeface="Aptos"/>
                <a:ea typeface="Aptos"/>
                <a:cs typeface="Times New Roman" pitchFamily="18" charset="0"/>
              </a:rPr>
              <a:t>A</a:t>
            </a:r>
            <a:r>
              <a:rPr lang="en-US" sz="1500" b="0">
                <a:solidFill>
                  <a:srgbClr val="B9CFFF"/>
                </a:solidFill>
                <a:latin typeface="Aptos"/>
                <a:ea typeface="Aptos"/>
                <a:cs typeface="Times New Roman" pitchFamily="18" charset="0"/>
              </a:rPr>
              <a:t>cute syndromes</a:t>
            </a:r>
          </a:p>
        </p:txBody>
      </p:sp>
      <p:pic>
        <p:nvPicPr>
          <p:cNvPr id="13318" name="Imagen 4"/>
          <p:cNvPicPr>
            <a:picLocks noChangeAspect="1"/>
          </p:cNvPicPr>
          <p:nvPr/>
        </p:nvPicPr>
        <p:blipFill>
          <a:blip r:embed="rId5"/>
          <a:srcRect/>
          <a:stretch>
            <a:fillRect/>
          </a:stretch>
        </p:blipFill>
        <p:spPr bwMode="auto">
          <a:xfrm>
            <a:off x="7272338" y="4305300"/>
            <a:ext cx="1692275" cy="663575"/>
          </a:xfrm>
          <a:prstGeom prst="rect">
            <a:avLst/>
          </a:prstGeom>
          <a:noFill/>
          <a:ln w="9525">
            <a:noFill/>
            <a:miter lim="800000"/>
            <a:headEnd/>
            <a:tailEnd/>
          </a:ln>
        </p:spPr>
      </p:pic>
    </p:spTree>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Content Placeholder 2"/>
          <p:cNvSpPr>
            <a:spLocks noGrp="1"/>
          </p:cNvSpPr>
          <p:nvPr>
            <p:ph idx="1"/>
          </p:nvPr>
        </p:nvSpPr>
        <p:spPr>
          <a:xfrm>
            <a:off x="369888" y="912813"/>
            <a:ext cx="8245475" cy="992187"/>
          </a:xfrm>
        </p:spPr>
        <p:txBody>
          <a:bodyPr/>
          <a:lstStyle/>
          <a:p>
            <a:pPr marL="0" indent="0">
              <a:buFontTx/>
              <a:buNone/>
            </a:pPr>
            <a:r>
              <a:rPr lang="en-US" sz="2000">
                <a:solidFill>
                  <a:srgbClr val="404040"/>
                </a:solidFill>
              </a:rPr>
              <a:t>Within the prior 24 months, I have had a financial relationship with </a:t>
            </a:r>
            <a:br>
              <a:rPr lang="en-US" sz="2000">
                <a:solidFill>
                  <a:srgbClr val="404040"/>
                </a:solidFill>
              </a:rPr>
            </a:br>
            <a:r>
              <a:rPr lang="en-US" sz="2000">
                <a:solidFill>
                  <a:srgbClr val="404040"/>
                </a:solidFill>
              </a:rPr>
              <a:t>a company producing, marketing, selling, re-selling, or distributing healthcare products used by or on patients:</a:t>
            </a:r>
          </a:p>
        </p:txBody>
      </p:sp>
      <p:graphicFrame>
        <p:nvGraphicFramePr>
          <p:cNvPr id="4" name="Table 3"/>
          <p:cNvGraphicFramePr>
            <a:graphicFrameLocks noGrp="1"/>
          </p:cNvGraphicFramePr>
          <p:nvPr/>
        </p:nvGraphicFramePr>
        <p:xfrm>
          <a:off x="452438" y="2076450"/>
          <a:ext cx="7450138" cy="1760220"/>
        </p:xfrm>
        <a:graphic>
          <a:graphicData uri="http://schemas.openxmlformats.org/drawingml/2006/table">
            <a:tbl>
              <a:tblPr firstRow="1" bandRow="1">
                <a:tableStyleId>{5C22544A-7EE6-4342-B048-85BDC9FD1C3A}</a:tableStyleId>
              </a:tblPr>
              <a:tblGrid>
                <a:gridCol w="4391845">
                  <a:extLst>
                    <a:ext uri="{9D8B030D-6E8A-4147-A177-3AD203B41FA5}">
                      <a16:colId xmlns:a16="http://schemas.microsoft.com/office/drawing/2014/main" val="20000"/>
                    </a:ext>
                  </a:extLst>
                </a:gridCol>
                <a:gridCol w="3058293">
                  <a:extLst>
                    <a:ext uri="{9D8B030D-6E8A-4147-A177-3AD203B41FA5}">
                      <a16:colId xmlns:a16="http://schemas.microsoft.com/office/drawing/2014/main" val="20001"/>
                    </a:ext>
                  </a:extLst>
                </a:gridCol>
              </a:tblGrid>
              <a:tr h="230981">
                <a:tc>
                  <a:txBody>
                    <a:bodyPr/>
                    <a:lstStyle/>
                    <a:p>
                      <a:r>
                        <a:rPr lang="en-US" sz="1200" u="sng" dirty="0">
                          <a:solidFill>
                            <a:schemeClr val="bg2">
                              <a:lumMod val="75000"/>
                              <a:lumOff val="25000"/>
                            </a:schemeClr>
                          </a:solidFill>
                          <a:latin typeface="+mn-lt"/>
                        </a:rPr>
                        <a:t>Nature of Financial</a:t>
                      </a:r>
                      <a:r>
                        <a:rPr lang="en-US" sz="1200" u="sng" baseline="0" dirty="0">
                          <a:solidFill>
                            <a:schemeClr val="bg2">
                              <a:lumMod val="75000"/>
                              <a:lumOff val="25000"/>
                            </a:schemeClr>
                          </a:solidFill>
                          <a:latin typeface="+mn-lt"/>
                        </a:rPr>
                        <a:t> Relationship</a:t>
                      </a:r>
                      <a:endParaRPr lang="en-US" sz="1200" u="sng" dirty="0">
                        <a:solidFill>
                          <a:schemeClr val="bg2">
                            <a:lumMod val="75000"/>
                            <a:lumOff val="25000"/>
                          </a:schemeClr>
                        </a:solidFill>
                        <a:latin typeface="+mn-lt"/>
                      </a:endParaRPr>
                    </a:p>
                  </a:txBody>
                  <a:tcPr marL="68580" marR="68580" marT="34290" marB="3429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200" u="sng" dirty="0">
                          <a:solidFill>
                            <a:schemeClr val="bg2">
                              <a:lumMod val="75000"/>
                              <a:lumOff val="25000"/>
                            </a:schemeClr>
                          </a:solidFill>
                          <a:latin typeface="+mn-lt"/>
                        </a:rPr>
                        <a:t>Ineligible Company</a:t>
                      </a:r>
                    </a:p>
                  </a:txBody>
                  <a:tcPr marL="68580" marR="68580" marT="34290" marB="3429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30981">
                <a:tc>
                  <a:txBody>
                    <a:bodyPr/>
                    <a:lstStyle/>
                    <a:p>
                      <a:r>
                        <a:rPr lang="en-US" sz="1200" dirty="0">
                          <a:solidFill>
                            <a:schemeClr val="bg2">
                              <a:lumMod val="75000"/>
                              <a:lumOff val="25000"/>
                            </a:schemeClr>
                          </a:solidFill>
                          <a:latin typeface="+mn-lt"/>
                        </a:rPr>
                        <a:t>Grant/Research Support</a:t>
                      </a:r>
                    </a:p>
                  </a:txBody>
                  <a:tcPr marL="68580" marR="68580" marT="34290" marB="3429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sz="1200" dirty="0">
                          <a:solidFill>
                            <a:schemeClr val="accent1"/>
                          </a:solidFill>
                          <a:latin typeface="+mn-lt"/>
                        </a:rPr>
                        <a:t>Abbott, </a:t>
                      </a:r>
                      <a:r>
                        <a:rPr lang="en-US" sz="1200" dirty="0" err="1">
                          <a:solidFill>
                            <a:schemeClr val="accent1"/>
                          </a:solidFill>
                          <a:latin typeface="+mn-lt"/>
                        </a:rPr>
                        <a:t>BBraun</a:t>
                      </a:r>
                      <a:r>
                        <a:rPr lang="en-US" sz="1200" dirty="0">
                          <a:solidFill>
                            <a:schemeClr val="accent1"/>
                          </a:solidFill>
                          <a:latin typeface="+mn-lt"/>
                        </a:rPr>
                        <a:t>, Biotronik, Terumo</a:t>
                      </a:r>
                    </a:p>
                  </a:txBody>
                  <a:tcPr marL="68580" marR="68580" marT="34290" marB="3429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30981">
                <a:tc>
                  <a:txBody>
                    <a:bodyPr/>
                    <a:lstStyle/>
                    <a:p>
                      <a:r>
                        <a:rPr lang="en-US" sz="1200" dirty="0">
                          <a:solidFill>
                            <a:schemeClr val="bg2">
                              <a:lumMod val="75000"/>
                              <a:lumOff val="25000"/>
                            </a:schemeClr>
                          </a:solidFill>
                          <a:latin typeface="+mn-lt"/>
                        </a:rPr>
                        <a:t>Consultant</a:t>
                      </a:r>
                      <a:r>
                        <a:rPr lang="en-US" sz="1200" baseline="0" dirty="0">
                          <a:solidFill>
                            <a:schemeClr val="bg2">
                              <a:lumMod val="75000"/>
                              <a:lumOff val="25000"/>
                            </a:schemeClr>
                          </a:solidFill>
                          <a:latin typeface="+mn-lt"/>
                        </a:rPr>
                        <a:t> Fees/Honoraria</a:t>
                      </a:r>
                      <a:endParaRPr lang="en-US" sz="1200" dirty="0">
                        <a:solidFill>
                          <a:schemeClr val="bg2">
                            <a:lumMod val="75000"/>
                            <a:lumOff val="25000"/>
                          </a:schemeClr>
                        </a:solidFill>
                        <a:latin typeface="+mn-lt"/>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accent1"/>
                          </a:solidFill>
                          <a:latin typeface="+mn-lt"/>
                        </a:rPr>
                        <a:t>Medtronic, Boston Scientific</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30981">
                <a:tc>
                  <a:txBody>
                    <a:bodyPr/>
                    <a:lstStyle/>
                    <a:p>
                      <a:endParaRPr lang="en-US" sz="1200" dirty="0">
                        <a:solidFill>
                          <a:schemeClr val="bg2">
                            <a:lumMod val="75000"/>
                            <a:lumOff val="25000"/>
                          </a:schemeClr>
                        </a:solidFill>
                        <a:latin typeface="+mn-lt"/>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accent1"/>
                        </a:solidFill>
                        <a:latin typeface="+mn-lt"/>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30981">
                <a:tc>
                  <a:txBody>
                    <a:bodyPr/>
                    <a:lstStyle/>
                    <a:p>
                      <a:endParaRPr lang="en-US" sz="1200" dirty="0">
                        <a:solidFill>
                          <a:schemeClr val="bg2">
                            <a:lumMod val="75000"/>
                            <a:lumOff val="25000"/>
                          </a:schemeClr>
                        </a:solidFill>
                        <a:latin typeface="+mn-lt"/>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accent1"/>
                        </a:solidFill>
                        <a:latin typeface="+mn-lt"/>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30981">
                <a:tc>
                  <a:txBody>
                    <a:bodyPr/>
                    <a:lstStyle/>
                    <a:p>
                      <a:endParaRPr lang="en-US" sz="1200" dirty="0">
                        <a:solidFill>
                          <a:schemeClr val="bg2">
                            <a:lumMod val="75000"/>
                            <a:lumOff val="25000"/>
                          </a:schemeClr>
                        </a:solidFill>
                        <a:latin typeface="+mn-lt"/>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accent1"/>
                        </a:solidFill>
                        <a:latin typeface="+mn-lt"/>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30981">
                <a:tc>
                  <a:txBody>
                    <a:bodyPr/>
                    <a:lstStyle/>
                    <a:p>
                      <a:endParaRPr lang="en-US" sz="1200" dirty="0">
                        <a:solidFill>
                          <a:schemeClr val="bg2">
                            <a:lumMod val="75000"/>
                            <a:lumOff val="25000"/>
                          </a:schemeClr>
                        </a:solidFill>
                        <a:latin typeface="+mn-lt"/>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accent1"/>
                        </a:solidFill>
                        <a:latin typeface="+mn-lt"/>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7" name="TextBox 6"/>
          <p:cNvSpPr txBox="1"/>
          <p:nvPr/>
        </p:nvSpPr>
        <p:spPr>
          <a:xfrm>
            <a:off x="2611438" y="4030663"/>
            <a:ext cx="3762375" cy="400050"/>
          </a:xfrm>
          <a:prstGeom prst="rect">
            <a:avLst/>
          </a:prstGeom>
          <a:noFill/>
        </p:spPr>
        <p:txBody>
          <a:bodyPr>
            <a:spAutoFit/>
          </a:bodyPr>
          <a:lstStyle/>
          <a:p>
            <a:pPr algn="ctr">
              <a:defRPr/>
            </a:pPr>
            <a:r>
              <a:rPr lang="en-US" sz="1000" i="0" dirty="0">
                <a:solidFill>
                  <a:schemeClr val="bg2">
                    <a:lumMod val="75000"/>
                    <a:lumOff val="25000"/>
                  </a:schemeClr>
                </a:solidFill>
              </a:rPr>
              <a:t>All Relevant Financial Relationships have been mitigated</a:t>
            </a:r>
            <a:r>
              <a:rPr lang="en-US" sz="1000" b="0" i="0" dirty="0">
                <a:solidFill>
                  <a:schemeClr val="bg2">
                    <a:lumMod val="75000"/>
                    <a:lumOff val="25000"/>
                  </a:schemeClr>
                </a:solidFill>
              </a:rPr>
              <a:t>.</a:t>
            </a:r>
          </a:p>
          <a:p>
            <a:pPr algn="ctr">
              <a:defRPr/>
            </a:pPr>
            <a:r>
              <a:rPr lang="en-US" sz="1000" b="0" i="0" dirty="0">
                <a:solidFill>
                  <a:schemeClr val="bg2">
                    <a:lumMod val="75000"/>
                    <a:lumOff val="25000"/>
                  </a:schemeClr>
                </a:solidFill>
              </a:rPr>
              <a:t>Faculty disclosure information can be found on the app</a:t>
            </a:r>
          </a:p>
        </p:txBody>
      </p:sp>
      <p:sp>
        <p:nvSpPr>
          <p:cNvPr id="15378" name="Rectangle 4"/>
          <p:cNvSpPr>
            <a:spLocks noGrp="1" noChangeArrowheads="1"/>
          </p:cNvSpPr>
          <p:nvPr>
            <p:ph type="title"/>
          </p:nvPr>
        </p:nvSpPr>
        <p:spPr>
          <a:xfrm>
            <a:off x="452438" y="276225"/>
            <a:ext cx="8231187" cy="566738"/>
          </a:xfrm>
        </p:spPr>
        <p:txBody>
          <a:bodyPr/>
          <a:lstStyle/>
          <a:p>
            <a:pPr eaLnBrk="1" hangingPunct="1"/>
            <a:r>
              <a:rPr lang="en-US" sz="2200">
                <a:latin typeface="Aptos"/>
              </a:rPr>
              <a:t>Disclosure of Relevant Financial Relationships</a:t>
            </a:r>
          </a:p>
        </p:txBody>
      </p:sp>
      <p:pic>
        <p:nvPicPr>
          <p:cNvPr id="15379" name="Imagen 2"/>
          <p:cNvPicPr>
            <a:picLocks noChangeAspect="1"/>
          </p:cNvPicPr>
          <p:nvPr/>
        </p:nvPicPr>
        <p:blipFill>
          <a:blip r:embed="rId3"/>
          <a:srcRect/>
          <a:stretch>
            <a:fillRect/>
          </a:stretch>
        </p:blipFill>
        <p:spPr bwMode="auto">
          <a:xfrm>
            <a:off x="8235950" y="4719638"/>
            <a:ext cx="758825" cy="295275"/>
          </a:xfrm>
          <a:prstGeom prst="rect">
            <a:avLst/>
          </a:prstGeom>
          <a:noFill/>
          <a:ln w="9525">
            <a:noFill/>
            <a:miter lim="800000"/>
            <a:headEnd/>
            <a:tailEnd/>
          </a:ln>
        </p:spPr>
      </p:pic>
    </p:spTree>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BDA0F-D323-D673-1684-844BFD2E3D54}"/>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85551440-1295-A985-DC5C-4845410E102F}"/>
              </a:ext>
            </a:extLst>
          </p:cNvPr>
          <p:cNvSpPr>
            <a:spLocks noGrp="1" noChangeArrowheads="1"/>
          </p:cNvSpPr>
          <p:nvPr>
            <p:ph type="title"/>
          </p:nvPr>
        </p:nvSpPr>
        <p:spPr>
          <a:xfrm>
            <a:off x="455613" y="276225"/>
            <a:ext cx="7769225" cy="566738"/>
          </a:xfrm>
        </p:spPr>
        <p:txBody>
          <a:bodyPr/>
          <a:lstStyle/>
          <a:p>
            <a:pPr eaLnBrk="1" hangingPunct="1">
              <a:defRPr/>
            </a:pPr>
            <a:r>
              <a:rPr lang="en-US" sz="2200" kern="1200" dirty="0"/>
              <a:t>Background</a:t>
            </a:r>
          </a:p>
        </p:txBody>
      </p:sp>
      <p:pic>
        <p:nvPicPr>
          <p:cNvPr id="17413" name="Imagen 17">
            <a:extLst>
              <a:ext uri="{FF2B5EF4-FFF2-40B4-BE49-F238E27FC236}">
                <a16:creationId xmlns:a16="http://schemas.microsoft.com/office/drawing/2014/main" id="{8FF5CECB-D054-A0FE-3AE0-AD3197924208}"/>
              </a:ext>
            </a:extLst>
          </p:cNvPr>
          <p:cNvPicPr>
            <a:picLocks noChangeAspect="1"/>
          </p:cNvPicPr>
          <p:nvPr/>
        </p:nvPicPr>
        <p:blipFill>
          <a:blip r:embed="rId3"/>
          <a:srcRect/>
          <a:stretch>
            <a:fillRect/>
          </a:stretch>
        </p:blipFill>
        <p:spPr bwMode="auto">
          <a:xfrm>
            <a:off x="8235950" y="4719638"/>
            <a:ext cx="758825" cy="295275"/>
          </a:xfrm>
          <a:prstGeom prst="rect">
            <a:avLst/>
          </a:prstGeom>
          <a:noFill/>
          <a:ln w="9525">
            <a:noFill/>
            <a:miter lim="800000"/>
            <a:headEnd/>
            <a:tailEnd/>
          </a:ln>
        </p:spPr>
      </p:pic>
      <p:pic>
        <p:nvPicPr>
          <p:cNvPr id="3" name="Imagen 5">
            <a:extLst>
              <a:ext uri="{FF2B5EF4-FFF2-40B4-BE49-F238E27FC236}">
                <a16:creationId xmlns:a16="http://schemas.microsoft.com/office/drawing/2014/main" id="{3EBEA3C7-4F2C-0EC9-84B3-3B8158AEF103}"/>
              </a:ext>
            </a:extLst>
          </p:cNvPr>
          <p:cNvPicPr>
            <a:picLocks noChangeAspect="1"/>
          </p:cNvPicPr>
          <p:nvPr/>
        </p:nvPicPr>
        <p:blipFill>
          <a:blip r:embed="rId4"/>
          <a:srcRect/>
          <a:stretch>
            <a:fillRect/>
          </a:stretch>
        </p:blipFill>
        <p:spPr bwMode="auto">
          <a:xfrm>
            <a:off x="4818643" y="861378"/>
            <a:ext cx="3914775" cy="774700"/>
          </a:xfrm>
          <a:prstGeom prst="rect">
            <a:avLst/>
          </a:prstGeom>
          <a:noFill/>
          <a:ln w="9525">
            <a:noFill/>
            <a:miter lim="800000"/>
            <a:headEnd/>
            <a:tailEnd/>
          </a:ln>
        </p:spPr>
      </p:pic>
      <p:pic>
        <p:nvPicPr>
          <p:cNvPr id="6" name="Imagen 7">
            <a:extLst>
              <a:ext uri="{FF2B5EF4-FFF2-40B4-BE49-F238E27FC236}">
                <a16:creationId xmlns:a16="http://schemas.microsoft.com/office/drawing/2014/main" id="{4F1A2C42-0949-E914-6455-941EC3B8F67E}"/>
              </a:ext>
            </a:extLst>
          </p:cNvPr>
          <p:cNvPicPr>
            <a:picLocks noChangeAspect="1"/>
          </p:cNvPicPr>
          <p:nvPr/>
        </p:nvPicPr>
        <p:blipFill>
          <a:blip r:embed="rId5"/>
          <a:srcRect/>
          <a:stretch>
            <a:fillRect/>
          </a:stretch>
        </p:blipFill>
        <p:spPr bwMode="auto">
          <a:xfrm>
            <a:off x="4658306" y="1987550"/>
            <a:ext cx="4078287" cy="2025650"/>
          </a:xfrm>
          <a:prstGeom prst="rect">
            <a:avLst/>
          </a:prstGeom>
          <a:noFill/>
          <a:ln w="9525">
            <a:noFill/>
            <a:miter lim="800000"/>
            <a:headEnd/>
            <a:tailEnd/>
          </a:ln>
        </p:spPr>
      </p:pic>
      <p:sp>
        <p:nvSpPr>
          <p:cNvPr id="8" name="CuadroTexto 13">
            <a:extLst>
              <a:ext uri="{FF2B5EF4-FFF2-40B4-BE49-F238E27FC236}">
                <a16:creationId xmlns:a16="http://schemas.microsoft.com/office/drawing/2014/main" id="{E3CE681D-F77C-64BF-7351-B13C7AC95EA7}"/>
              </a:ext>
            </a:extLst>
          </p:cNvPr>
          <p:cNvSpPr txBox="1">
            <a:spLocks noChangeArrowheads="1"/>
          </p:cNvSpPr>
          <p:nvPr/>
        </p:nvSpPr>
        <p:spPr bwMode="auto">
          <a:xfrm>
            <a:off x="5963231" y="4144963"/>
            <a:ext cx="1874837" cy="277812"/>
          </a:xfrm>
          <a:prstGeom prst="rect">
            <a:avLst/>
          </a:prstGeom>
          <a:noFill/>
          <a:ln w="9525">
            <a:noFill/>
            <a:miter lim="800000"/>
            <a:headEnd/>
            <a:tailEnd/>
          </a:ln>
        </p:spPr>
        <p:txBody>
          <a:bodyPr>
            <a:spAutoFit/>
          </a:bodyPr>
          <a:lstStyle/>
          <a:p>
            <a:r>
              <a:rPr lang="es-ES" sz="1200">
                <a:solidFill>
                  <a:schemeClr val="bg2"/>
                </a:solidFill>
                <a:latin typeface="Shaker2Lancet-BoldItalic"/>
                <a:cs typeface="ヒラギノ角ゴ Pro W3"/>
              </a:rPr>
              <a:t>Lancet </a:t>
            </a:r>
            <a:r>
              <a:rPr lang="es-ES" sz="1200" i="0">
                <a:solidFill>
                  <a:schemeClr val="bg2"/>
                </a:solidFill>
                <a:latin typeface="Shaker2Lancet-Bold"/>
                <a:cs typeface="ヒラギノ角ゴ Pro W3"/>
              </a:rPr>
              <a:t>2017; 390: 1747–57</a:t>
            </a:r>
            <a:endParaRPr lang="es-ES" sz="1200">
              <a:solidFill>
                <a:schemeClr val="bg2"/>
              </a:solidFill>
              <a:cs typeface="ヒラギノ角ゴ Pro W3"/>
            </a:endParaRPr>
          </a:p>
        </p:txBody>
      </p:sp>
      <p:pic>
        <p:nvPicPr>
          <p:cNvPr id="5" name="Imagen 5">
            <a:extLst>
              <a:ext uri="{FF2B5EF4-FFF2-40B4-BE49-F238E27FC236}">
                <a16:creationId xmlns:a16="http://schemas.microsoft.com/office/drawing/2014/main" id="{1B4C349C-08AD-6F89-2490-49405D671D13}"/>
              </a:ext>
            </a:extLst>
          </p:cNvPr>
          <p:cNvPicPr>
            <a:picLocks noChangeAspect="1"/>
          </p:cNvPicPr>
          <p:nvPr/>
        </p:nvPicPr>
        <p:blipFill>
          <a:blip r:embed="rId6"/>
          <a:srcRect/>
          <a:stretch>
            <a:fillRect/>
          </a:stretch>
        </p:blipFill>
        <p:spPr bwMode="auto">
          <a:xfrm>
            <a:off x="802323" y="930446"/>
            <a:ext cx="2617787" cy="815975"/>
          </a:xfrm>
          <a:prstGeom prst="rect">
            <a:avLst/>
          </a:prstGeom>
          <a:noFill/>
          <a:ln w="9525">
            <a:noFill/>
            <a:miter lim="800000"/>
            <a:headEnd/>
            <a:tailEnd/>
          </a:ln>
        </p:spPr>
      </p:pic>
      <p:pic>
        <p:nvPicPr>
          <p:cNvPr id="9" name="Imagen 7">
            <a:extLst>
              <a:ext uri="{FF2B5EF4-FFF2-40B4-BE49-F238E27FC236}">
                <a16:creationId xmlns:a16="http://schemas.microsoft.com/office/drawing/2014/main" id="{12FB9722-A369-7082-21B0-518639B1F9B9}"/>
              </a:ext>
            </a:extLst>
          </p:cNvPr>
          <p:cNvPicPr>
            <a:picLocks noChangeAspect="1"/>
          </p:cNvPicPr>
          <p:nvPr/>
        </p:nvPicPr>
        <p:blipFill>
          <a:blip r:embed="rId7"/>
          <a:srcRect/>
          <a:stretch>
            <a:fillRect/>
          </a:stretch>
        </p:blipFill>
        <p:spPr bwMode="auto">
          <a:xfrm>
            <a:off x="-3729" y="1828778"/>
            <a:ext cx="4454525" cy="2336800"/>
          </a:xfrm>
          <a:prstGeom prst="rect">
            <a:avLst/>
          </a:prstGeom>
          <a:noFill/>
          <a:ln w="9525">
            <a:noFill/>
            <a:miter lim="800000"/>
            <a:headEnd/>
            <a:tailEnd/>
          </a:ln>
        </p:spPr>
      </p:pic>
      <p:sp>
        <p:nvSpPr>
          <p:cNvPr id="11" name="CuadroTexto 13">
            <a:extLst>
              <a:ext uri="{FF2B5EF4-FFF2-40B4-BE49-F238E27FC236}">
                <a16:creationId xmlns:a16="http://schemas.microsoft.com/office/drawing/2014/main" id="{58F44EED-CC0A-ED89-F442-84461E97001D}"/>
              </a:ext>
            </a:extLst>
          </p:cNvPr>
          <p:cNvSpPr txBox="1">
            <a:spLocks noChangeArrowheads="1"/>
          </p:cNvSpPr>
          <p:nvPr/>
        </p:nvSpPr>
        <p:spPr bwMode="auto">
          <a:xfrm>
            <a:off x="846537" y="4215117"/>
            <a:ext cx="2479675" cy="277813"/>
          </a:xfrm>
          <a:prstGeom prst="rect">
            <a:avLst/>
          </a:prstGeom>
          <a:noFill/>
          <a:ln w="9525">
            <a:noFill/>
            <a:miter lim="800000"/>
            <a:headEnd/>
            <a:tailEnd/>
          </a:ln>
        </p:spPr>
        <p:txBody>
          <a:bodyPr>
            <a:spAutoFit/>
          </a:bodyPr>
          <a:lstStyle/>
          <a:p>
            <a:r>
              <a:rPr lang="es-ES" sz="1200" dirty="0" err="1">
                <a:solidFill>
                  <a:schemeClr val="bg2"/>
                </a:solidFill>
                <a:cs typeface="ヒラギノ角ゴ Pro W3"/>
              </a:rPr>
              <a:t>Eur</a:t>
            </a:r>
            <a:r>
              <a:rPr lang="es-ES" sz="1200" dirty="0">
                <a:solidFill>
                  <a:schemeClr val="bg2"/>
                </a:solidFill>
                <a:cs typeface="ヒラギノ角ゴ Pro W3"/>
              </a:rPr>
              <a:t> Heart J. 2017;38(41):3070-8</a:t>
            </a:r>
          </a:p>
        </p:txBody>
      </p:sp>
    </p:spTree>
    <p:extLst>
      <p:ext uri="{BB962C8B-B14F-4D97-AF65-F5344CB8AC3E}">
        <p14:creationId xmlns:p14="http://schemas.microsoft.com/office/powerpoint/2010/main" val="2888230076"/>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uadroTexto 2"/>
          <p:cNvSpPr txBox="1">
            <a:spLocks noChangeArrowheads="1"/>
          </p:cNvSpPr>
          <p:nvPr/>
        </p:nvSpPr>
        <p:spPr bwMode="auto">
          <a:xfrm>
            <a:off x="730646" y="120650"/>
            <a:ext cx="7420202" cy="369332"/>
          </a:xfrm>
          <a:prstGeom prst="rect">
            <a:avLst/>
          </a:prstGeom>
          <a:noFill/>
          <a:ln w="9525">
            <a:noFill/>
            <a:miter lim="800000"/>
            <a:headEnd/>
            <a:tailEnd/>
          </a:ln>
        </p:spPr>
        <p:txBody>
          <a:bodyPr wrap="square">
            <a:spAutoFit/>
          </a:bodyPr>
          <a:lstStyle/>
          <a:p>
            <a:pPr algn="ctr">
              <a:spcBef>
                <a:spcPct val="20000"/>
              </a:spcBef>
            </a:pPr>
            <a:r>
              <a:rPr lang="en-US" dirty="0">
                <a:solidFill>
                  <a:srgbClr val="00B0F0"/>
                </a:solidFill>
                <a:latin typeface="Aptos"/>
                <a:cs typeface="ヒラギノ角ゴ Pro W3"/>
              </a:rPr>
              <a:t>Key question: </a:t>
            </a:r>
            <a:r>
              <a:rPr lang="en-US" dirty="0">
                <a:solidFill>
                  <a:srgbClr val="404040"/>
                </a:solidFill>
                <a:latin typeface="Aptos"/>
                <a:cs typeface="ヒラギノ角ゴ Pro W3"/>
              </a:rPr>
              <a:t>can PFT prospectively help to tailor the best approach? </a:t>
            </a:r>
          </a:p>
        </p:txBody>
      </p:sp>
      <p:pic>
        <p:nvPicPr>
          <p:cNvPr id="19461" name="Imagen 9"/>
          <p:cNvPicPr>
            <a:picLocks noChangeAspect="1"/>
          </p:cNvPicPr>
          <p:nvPr/>
        </p:nvPicPr>
        <p:blipFill>
          <a:blip r:embed="rId3"/>
          <a:srcRect/>
          <a:stretch>
            <a:fillRect/>
          </a:stretch>
        </p:blipFill>
        <p:spPr bwMode="auto">
          <a:xfrm>
            <a:off x="357888" y="772425"/>
            <a:ext cx="4238625" cy="852488"/>
          </a:xfrm>
          <a:prstGeom prst="rect">
            <a:avLst/>
          </a:prstGeom>
          <a:noFill/>
          <a:ln w="9525">
            <a:noFill/>
            <a:miter lim="800000"/>
            <a:headEnd/>
            <a:tailEnd/>
          </a:ln>
        </p:spPr>
      </p:pic>
      <p:sp>
        <p:nvSpPr>
          <p:cNvPr id="19462" name="CuadroTexto 11"/>
          <p:cNvSpPr txBox="1">
            <a:spLocks noChangeArrowheads="1"/>
          </p:cNvSpPr>
          <p:nvPr/>
        </p:nvSpPr>
        <p:spPr bwMode="auto">
          <a:xfrm>
            <a:off x="1633645" y="4161035"/>
            <a:ext cx="1952625" cy="277812"/>
          </a:xfrm>
          <a:prstGeom prst="rect">
            <a:avLst/>
          </a:prstGeom>
          <a:noFill/>
          <a:ln w="9525">
            <a:noFill/>
            <a:miter lim="800000"/>
            <a:headEnd/>
            <a:tailEnd/>
          </a:ln>
        </p:spPr>
        <p:txBody>
          <a:bodyPr>
            <a:spAutoFit/>
          </a:bodyPr>
          <a:lstStyle/>
          <a:p>
            <a:r>
              <a:rPr lang="es-ES" sz="1200" dirty="0">
                <a:solidFill>
                  <a:schemeClr val="bg2"/>
                </a:solidFill>
                <a:latin typeface="Shaker2Lancet-BoldItalic"/>
                <a:cs typeface="ヒラギノ角ゴ Pro W3"/>
              </a:rPr>
              <a:t>Lancet </a:t>
            </a:r>
            <a:r>
              <a:rPr lang="es-ES" sz="1200" i="0" dirty="0">
                <a:solidFill>
                  <a:schemeClr val="bg2"/>
                </a:solidFill>
                <a:latin typeface="Shaker2Lancet-Bold"/>
                <a:cs typeface="ヒラギノ角ゴ Pro W3"/>
              </a:rPr>
              <a:t>2016; 388: 2015–22</a:t>
            </a:r>
            <a:endParaRPr lang="es-ES" sz="1200" dirty="0">
              <a:solidFill>
                <a:schemeClr val="bg2"/>
              </a:solidFill>
              <a:cs typeface="ヒラギノ角ゴ Pro W3"/>
            </a:endParaRPr>
          </a:p>
        </p:txBody>
      </p:sp>
      <p:pic>
        <p:nvPicPr>
          <p:cNvPr id="19464" name="Imagen 15"/>
          <p:cNvPicPr>
            <a:picLocks noChangeAspect="1"/>
          </p:cNvPicPr>
          <p:nvPr/>
        </p:nvPicPr>
        <p:blipFill>
          <a:blip r:embed="rId4"/>
          <a:srcRect/>
          <a:stretch>
            <a:fillRect/>
          </a:stretch>
        </p:blipFill>
        <p:spPr bwMode="auto">
          <a:xfrm>
            <a:off x="646802" y="1766200"/>
            <a:ext cx="3730625" cy="2308225"/>
          </a:xfrm>
          <a:prstGeom prst="rect">
            <a:avLst/>
          </a:prstGeom>
          <a:noFill/>
          <a:ln w="9525">
            <a:noFill/>
            <a:miter lim="800000"/>
            <a:headEnd/>
            <a:tailEnd/>
          </a:ln>
        </p:spPr>
      </p:pic>
      <p:pic>
        <p:nvPicPr>
          <p:cNvPr id="19465" name="Imagen 17"/>
          <p:cNvPicPr>
            <a:picLocks noChangeAspect="1"/>
          </p:cNvPicPr>
          <p:nvPr/>
        </p:nvPicPr>
        <p:blipFill>
          <a:blip r:embed="rId5"/>
          <a:srcRect/>
          <a:stretch>
            <a:fillRect/>
          </a:stretch>
        </p:blipFill>
        <p:spPr bwMode="auto">
          <a:xfrm>
            <a:off x="8235950" y="4719638"/>
            <a:ext cx="758825" cy="295275"/>
          </a:xfrm>
          <a:prstGeom prst="rect">
            <a:avLst/>
          </a:prstGeom>
          <a:noFill/>
          <a:ln w="9525">
            <a:noFill/>
            <a:miter lim="800000"/>
            <a:headEnd/>
            <a:tailEnd/>
          </a:ln>
        </p:spPr>
      </p:pic>
      <p:pic>
        <p:nvPicPr>
          <p:cNvPr id="3" name="Imagen 9">
            <a:extLst>
              <a:ext uri="{FF2B5EF4-FFF2-40B4-BE49-F238E27FC236}">
                <a16:creationId xmlns:a16="http://schemas.microsoft.com/office/drawing/2014/main" id="{AE9D45F1-FF8C-8829-C9EC-1AED4FA3D342}"/>
              </a:ext>
            </a:extLst>
          </p:cNvPr>
          <p:cNvPicPr>
            <a:picLocks noChangeAspect="1"/>
          </p:cNvPicPr>
          <p:nvPr/>
        </p:nvPicPr>
        <p:blipFill>
          <a:blip r:embed="rId6"/>
          <a:srcRect/>
          <a:stretch>
            <a:fillRect/>
          </a:stretch>
        </p:blipFill>
        <p:spPr bwMode="auto">
          <a:xfrm>
            <a:off x="5196641" y="558581"/>
            <a:ext cx="3097212" cy="766762"/>
          </a:xfrm>
          <a:prstGeom prst="rect">
            <a:avLst/>
          </a:prstGeom>
          <a:noFill/>
          <a:ln w="9525">
            <a:noFill/>
            <a:miter lim="800000"/>
            <a:headEnd/>
            <a:tailEnd/>
          </a:ln>
        </p:spPr>
      </p:pic>
      <p:pic>
        <p:nvPicPr>
          <p:cNvPr id="6" name="Imagen 11">
            <a:extLst>
              <a:ext uri="{FF2B5EF4-FFF2-40B4-BE49-F238E27FC236}">
                <a16:creationId xmlns:a16="http://schemas.microsoft.com/office/drawing/2014/main" id="{52587B75-76DE-5A60-40D2-3581D50729FA}"/>
              </a:ext>
            </a:extLst>
          </p:cNvPr>
          <p:cNvPicPr>
            <a:picLocks noChangeAspect="1"/>
          </p:cNvPicPr>
          <p:nvPr/>
        </p:nvPicPr>
        <p:blipFill>
          <a:blip r:embed="rId7"/>
          <a:srcRect/>
          <a:stretch>
            <a:fillRect/>
          </a:stretch>
        </p:blipFill>
        <p:spPr bwMode="auto">
          <a:xfrm>
            <a:off x="4725153" y="1492031"/>
            <a:ext cx="4178300" cy="2716212"/>
          </a:xfrm>
          <a:prstGeom prst="rect">
            <a:avLst/>
          </a:prstGeom>
          <a:noFill/>
          <a:ln w="9525">
            <a:noFill/>
            <a:miter lim="800000"/>
            <a:headEnd/>
            <a:tailEnd/>
          </a:ln>
        </p:spPr>
      </p:pic>
      <p:sp>
        <p:nvSpPr>
          <p:cNvPr id="8" name="CuadroTexto 15">
            <a:extLst>
              <a:ext uri="{FF2B5EF4-FFF2-40B4-BE49-F238E27FC236}">
                <a16:creationId xmlns:a16="http://schemas.microsoft.com/office/drawing/2014/main" id="{C6556C37-65A6-97D4-852C-28B0F1D9F76F}"/>
              </a:ext>
            </a:extLst>
          </p:cNvPr>
          <p:cNvSpPr txBox="1">
            <a:spLocks noChangeArrowheads="1"/>
          </p:cNvSpPr>
          <p:nvPr/>
        </p:nvSpPr>
        <p:spPr bwMode="auto">
          <a:xfrm>
            <a:off x="5155501" y="4236818"/>
            <a:ext cx="3503613" cy="276225"/>
          </a:xfrm>
          <a:prstGeom prst="rect">
            <a:avLst/>
          </a:prstGeom>
          <a:noFill/>
          <a:ln w="9525">
            <a:noFill/>
            <a:miter lim="800000"/>
            <a:headEnd/>
            <a:tailEnd/>
          </a:ln>
        </p:spPr>
        <p:txBody>
          <a:bodyPr>
            <a:spAutoFit/>
          </a:bodyPr>
          <a:lstStyle/>
          <a:p>
            <a:r>
              <a:rPr lang="es-ES" sz="1200" i="0" dirty="0">
                <a:solidFill>
                  <a:schemeClr val="bg2"/>
                </a:solidFill>
                <a:cs typeface="ヒラギノ角ゴ Pro W3"/>
              </a:rPr>
              <a:t>JACC </a:t>
            </a:r>
            <a:r>
              <a:rPr lang="es-ES" sz="1200" i="0" dirty="0" err="1">
                <a:solidFill>
                  <a:schemeClr val="bg2"/>
                </a:solidFill>
                <a:cs typeface="ヒラギノ角ゴ Pro W3"/>
              </a:rPr>
              <a:t>Cardiovasc</a:t>
            </a:r>
            <a:r>
              <a:rPr lang="es-ES" sz="1200" i="0" dirty="0">
                <a:solidFill>
                  <a:schemeClr val="bg2"/>
                </a:solidFill>
                <a:cs typeface="ヒラギノ角ゴ Pro W3"/>
              </a:rPr>
              <a:t> </a:t>
            </a:r>
            <a:r>
              <a:rPr lang="es-ES" sz="1200" i="0" dirty="0" err="1">
                <a:solidFill>
                  <a:schemeClr val="bg2"/>
                </a:solidFill>
                <a:cs typeface="ヒラギノ角ゴ Pro W3"/>
              </a:rPr>
              <a:t>Interv</a:t>
            </a:r>
            <a:r>
              <a:rPr lang="es-ES" sz="1200" i="0" dirty="0">
                <a:solidFill>
                  <a:schemeClr val="bg2"/>
                </a:solidFill>
                <a:cs typeface="ヒラギノ角ゴ Pro W3"/>
              </a:rPr>
              <a:t>. 2017;10(24):2560-70</a:t>
            </a:r>
          </a:p>
        </p:txBody>
      </p:sp>
    </p:spTree>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455613" y="276225"/>
            <a:ext cx="7769225" cy="566738"/>
          </a:xfrm>
        </p:spPr>
        <p:txBody>
          <a:bodyPr/>
          <a:lstStyle/>
          <a:p>
            <a:r>
              <a:rPr lang="en-US" sz="2200" dirty="0"/>
              <a:t>Background: the low-PRU evidence gap</a:t>
            </a:r>
          </a:p>
        </p:txBody>
      </p:sp>
      <p:pic>
        <p:nvPicPr>
          <p:cNvPr id="3" name="ADAPT-DES PRU distribution" descr="Distribution of PRU in ADAPT-DES: stent thrombosis risk rises monotonically with PRU; bleeding risk confined to lowest PRU"/>
          <p:cNvPicPr>
            <a:picLocks noChangeAspect="1"/>
          </p:cNvPicPr>
          <p:nvPr/>
        </p:nvPicPr>
        <p:blipFill>
          <a:blip r:embed="rId3"/>
          <a:stretch>
            <a:fillRect/>
          </a:stretch>
        </p:blipFill>
        <p:spPr>
          <a:xfrm>
            <a:off x="411480" y="868680"/>
            <a:ext cx="3728009" cy="3063240"/>
          </a:xfrm>
          <a:prstGeom prst="rect">
            <a:avLst/>
          </a:prstGeom>
        </p:spPr>
      </p:pic>
      <p:sp>
        <p:nvSpPr>
          <p:cNvPr id="4" name="PRU30 highlight"/>
          <p:cNvSpPr/>
          <p:nvPr/>
        </p:nvSpPr>
        <p:spPr>
          <a:xfrm>
            <a:off x="1207663" y="2484463"/>
            <a:ext cx="149870" cy="824283"/>
          </a:xfrm>
          <a:prstGeom prst="rect">
            <a:avLst/>
          </a:prstGeom>
          <a:solidFill>
            <a:srgbClr val="00B0F0">
              <a:alpha val="35000"/>
            </a:srgbClr>
          </a:solidFill>
          <a:ln w="19050">
            <a:solidFill>
              <a:srgbClr val="00B0F0"/>
            </a:solidFill>
            <a:prstDash val="dash"/>
          </a:ln>
        </p:spPr>
        <p:txBody>
          <a:bodyPr/>
          <a:lstStyle/>
          <a:p>
            <a:endParaRPr lang="en-US"/>
          </a:p>
        </p:txBody>
      </p:sp>
      <p:sp>
        <p:nvSpPr>
          <p:cNvPr id="5" name="PRU30 label"/>
          <p:cNvSpPr txBox="1"/>
          <p:nvPr/>
        </p:nvSpPr>
        <p:spPr>
          <a:xfrm>
            <a:off x="1180231" y="2127847"/>
            <a:ext cx="658368" cy="329184"/>
          </a:xfrm>
          <a:prstGeom prst="rect">
            <a:avLst/>
          </a:prstGeom>
          <a:solidFill>
            <a:srgbClr val="FFFFFF"/>
          </a:solidFill>
          <a:ln>
            <a:noFill/>
          </a:ln>
        </p:spPr>
        <p:txBody>
          <a:bodyPr wrap="square" lIns="18288" tIns="18288" rIns="18288" bIns="18288" anchor="t">
            <a:noAutofit/>
          </a:bodyPr>
          <a:lstStyle/>
          <a:p>
            <a:pPr algn="l">
              <a:spcAft>
                <a:spcPts val="0"/>
              </a:spcAft>
            </a:pPr>
            <a:r>
              <a:rPr lang="en-US" sz="900" b="1" i="0" dirty="0">
                <a:solidFill>
                  <a:srgbClr val="00B0F0"/>
                </a:solidFill>
              </a:rPr>
              <a:t>VERONICA</a:t>
            </a:r>
          </a:p>
          <a:p>
            <a:pPr algn="l">
              <a:spcAft>
                <a:spcPts val="0"/>
              </a:spcAft>
            </a:pPr>
            <a:r>
              <a:rPr lang="en-US" sz="900" b="1" i="0" dirty="0">
                <a:solidFill>
                  <a:srgbClr val="00B0F0"/>
                </a:solidFill>
              </a:rPr>
              <a:t>PRU ≤30</a:t>
            </a:r>
          </a:p>
        </p:txBody>
      </p:sp>
      <p:sp>
        <p:nvSpPr>
          <p:cNvPr id="7" name="High PRU"/>
          <p:cNvSpPr txBox="1"/>
          <p:nvPr/>
        </p:nvSpPr>
        <p:spPr>
          <a:xfrm>
            <a:off x="4617720" y="914400"/>
            <a:ext cx="3749040" cy="914400"/>
          </a:xfrm>
          <a:prstGeom prst="rect">
            <a:avLst/>
          </a:prstGeom>
          <a:noFill/>
          <a:ln>
            <a:noFill/>
          </a:ln>
        </p:spPr>
        <p:txBody>
          <a:bodyPr wrap="square" lIns="0" tIns="0" rIns="0" bIns="0" anchor="t">
            <a:noAutofit/>
          </a:bodyPr>
          <a:lstStyle/>
          <a:p>
            <a:pPr algn="l">
              <a:spcAft>
                <a:spcPts val="300"/>
              </a:spcAft>
            </a:pPr>
            <a:r>
              <a:rPr lang="en-US" sz="1600" b="1" i="0" dirty="0">
                <a:solidFill>
                  <a:srgbClr val="00B0F0"/>
                </a:solidFill>
              </a:rPr>
              <a:t>High PRU: well characterised</a:t>
            </a:r>
          </a:p>
          <a:p>
            <a:pPr algn="l">
              <a:spcAft>
                <a:spcPts val="0"/>
              </a:spcAft>
            </a:pPr>
            <a:r>
              <a:rPr lang="en-US" sz="1400" b="0" i="0" dirty="0">
                <a:solidFill>
                  <a:srgbClr val="404040"/>
                </a:solidFill>
              </a:rPr>
              <a:t>Stent thrombosis risk rises steadily with platelet reactivity on clopidogrel</a:t>
            </a:r>
          </a:p>
        </p:txBody>
      </p:sp>
      <p:sp>
        <p:nvSpPr>
          <p:cNvPr id="8" name="Low PRU"/>
          <p:cNvSpPr txBox="1"/>
          <p:nvPr/>
        </p:nvSpPr>
        <p:spPr>
          <a:xfrm>
            <a:off x="4617720" y="1920240"/>
            <a:ext cx="3749040" cy="914400"/>
          </a:xfrm>
          <a:prstGeom prst="rect">
            <a:avLst/>
          </a:prstGeom>
          <a:noFill/>
          <a:ln>
            <a:noFill/>
          </a:ln>
        </p:spPr>
        <p:txBody>
          <a:bodyPr wrap="square" lIns="0" tIns="0" rIns="0" bIns="0" anchor="t">
            <a:noAutofit/>
          </a:bodyPr>
          <a:lstStyle/>
          <a:p>
            <a:pPr algn="l">
              <a:spcAft>
                <a:spcPts val="300"/>
              </a:spcAft>
            </a:pPr>
            <a:r>
              <a:rPr lang="en-US" sz="1600" b="1" i="0" dirty="0">
                <a:solidFill>
                  <a:srgbClr val="00B0F0"/>
                </a:solidFill>
              </a:rPr>
              <a:t>Low PRU: much less evidence</a:t>
            </a:r>
          </a:p>
          <a:p>
            <a:pPr algn="l">
              <a:spcAft>
                <a:spcPts val="0"/>
              </a:spcAft>
            </a:pPr>
            <a:r>
              <a:rPr lang="en-US" sz="1400" b="0" i="0" dirty="0">
                <a:solidFill>
                  <a:srgbClr val="404040"/>
                </a:solidFill>
              </a:rPr>
              <a:t>Linked to bleeding, but no randomised data on how to manage these patients</a:t>
            </a:r>
          </a:p>
        </p:txBody>
      </p:sp>
      <p:sp>
        <p:nvSpPr>
          <p:cNvPr id="9" name="VERONICA box"/>
          <p:cNvSpPr txBox="1"/>
          <p:nvPr/>
        </p:nvSpPr>
        <p:spPr>
          <a:xfrm>
            <a:off x="4617720" y="2971800"/>
            <a:ext cx="3749040" cy="868680"/>
          </a:xfrm>
          <a:prstGeom prst="roundRect">
            <a:avLst/>
          </a:prstGeom>
          <a:solidFill>
            <a:srgbClr val="E5F7FE"/>
          </a:solidFill>
          <a:ln>
            <a:noFill/>
          </a:ln>
        </p:spPr>
        <p:txBody>
          <a:bodyPr wrap="square" lIns="109728" tIns="109728" rIns="109728" bIns="109728" anchor="ctr">
            <a:noAutofit/>
          </a:bodyPr>
          <a:lstStyle/>
          <a:p>
            <a:pPr algn="l">
              <a:spcAft>
                <a:spcPts val="0"/>
              </a:spcAft>
            </a:pPr>
            <a:r>
              <a:rPr lang="en-US" sz="1400" b="1" i="0" dirty="0">
                <a:solidFill>
                  <a:srgbClr val="1F1F1F"/>
                </a:solidFill>
              </a:rPr>
              <a:t>VERONICA </a:t>
            </a:r>
            <a:r>
              <a:rPr lang="en-US" sz="1400" b="0" i="0" dirty="0">
                <a:solidFill>
                  <a:srgbClr val="1F1F1F"/>
                </a:solidFill>
              </a:rPr>
              <a:t>randomised only patients with PRU ≤30 to continue potent P2Y12 inhibition or de-escalate to clopidogrel</a:t>
            </a:r>
          </a:p>
        </p:txBody>
      </p:sp>
      <p:pic>
        <p:nvPicPr>
          <p:cNvPr id="10" name="Imagen 17"/>
          <p:cNvPicPr>
            <a:picLocks noChangeAspect="1"/>
          </p:cNvPicPr>
          <p:nvPr/>
        </p:nvPicPr>
        <p:blipFill>
          <a:blip r:embed="rId4"/>
          <a:stretch>
            <a:fillRect/>
          </a:stretch>
        </p:blipFill>
        <p:spPr>
          <a:xfrm>
            <a:off x="8235950" y="4719638"/>
            <a:ext cx="758825" cy="295275"/>
          </a:xfrm>
          <a:prstGeom prst="rect">
            <a:avLst/>
          </a:prstGeom>
        </p:spPr>
      </p:pic>
      <p:sp>
        <p:nvSpPr>
          <p:cNvPr id="12" name="Figure source">
            <a:extLst>
              <a:ext uri="{FF2B5EF4-FFF2-40B4-BE49-F238E27FC236}">
                <a16:creationId xmlns:a16="http://schemas.microsoft.com/office/drawing/2014/main" id="{7574C8AA-CB07-DFAE-5F29-E93379B9C53F}"/>
              </a:ext>
            </a:extLst>
          </p:cNvPr>
          <p:cNvSpPr txBox="1"/>
          <p:nvPr/>
        </p:nvSpPr>
        <p:spPr>
          <a:xfrm>
            <a:off x="457200" y="3954272"/>
            <a:ext cx="3685520" cy="320040"/>
          </a:xfrm>
          <a:prstGeom prst="rect">
            <a:avLst/>
          </a:prstGeom>
          <a:noFill/>
          <a:ln>
            <a:noFill/>
          </a:ln>
        </p:spPr>
        <p:txBody>
          <a:bodyPr wrap="square" lIns="0" tIns="0" rIns="0" bIns="0" anchor="t">
            <a:normAutofit/>
          </a:bodyPr>
          <a:lstStyle/>
          <a:p>
            <a:pPr marL="0" indent="0" algn="l">
              <a:spcBef>
                <a:spcPts val="0"/>
              </a:spcBef>
              <a:spcAft>
                <a:spcPts val="0"/>
              </a:spcAft>
              <a:buNone/>
            </a:pPr>
            <a:r>
              <a:rPr lang="en-US" sz="800" b="0" i="0" dirty="0">
                <a:solidFill>
                  <a:srgbClr val="7F7F7F"/>
                </a:solidFill>
                <a:latin typeface="Aptos"/>
              </a:rPr>
              <a:t>PRU = P2Y12 reaction units; ST = stent thrombosis. Source: ADAPT-DES (Kirtane AJ et al. J Am Coll Cardiol Intv 2015;8:1978–87).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title"/>
          </p:nvPr>
        </p:nvSpPr>
        <p:spPr>
          <a:xfrm>
            <a:off x="455613" y="276225"/>
            <a:ext cx="7769225" cy="566738"/>
          </a:xfrm>
        </p:spPr>
        <p:txBody>
          <a:bodyPr/>
          <a:lstStyle/>
          <a:p>
            <a:pPr eaLnBrk="1" hangingPunct="1">
              <a:defRPr/>
            </a:pPr>
            <a:r>
              <a:rPr lang="en-US" sz="2200" kern="1200" dirty="0"/>
              <a:t>Aims and design</a:t>
            </a:r>
          </a:p>
        </p:txBody>
      </p:sp>
      <p:sp>
        <p:nvSpPr>
          <p:cNvPr id="23554" name="Rectangle 3"/>
          <p:cNvSpPr>
            <a:spLocks noGrp="1" noChangeArrowheads="1"/>
          </p:cNvSpPr>
          <p:nvPr>
            <p:ph idx="1"/>
          </p:nvPr>
        </p:nvSpPr>
        <p:spPr>
          <a:xfrm>
            <a:off x="169863" y="1025525"/>
            <a:ext cx="8869362" cy="3086100"/>
          </a:xfrm>
        </p:spPr>
        <p:txBody>
          <a:bodyPr/>
          <a:lstStyle/>
          <a:p>
            <a:pPr marL="214313" indent="-214313" eaLnBrk="1" hangingPunct="1">
              <a:spcBef>
                <a:spcPts val="600"/>
              </a:spcBef>
              <a:spcAft>
                <a:spcPts val="600"/>
              </a:spcAft>
            </a:pPr>
            <a:r>
              <a:rPr lang="en-US" sz="1600" b="1" dirty="0">
                <a:solidFill>
                  <a:srgbClr val="00B0F0"/>
                </a:solidFill>
                <a:latin typeface="Aptos"/>
              </a:rPr>
              <a:t>Aim: </a:t>
            </a:r>
            <a:r>
              <a:rPr lang="en-US" sz="1600" dirty="0">
                <a:solidFill>
                  <a:schemeClr val="bg1"/>
                </a:solidFill>
                <a:latin typeface="Aptos"/>
              </a:rPr>
              <a:t>Evaluate the benefit of de-escalation to clopidogrel in ACS patients with low platelet reactivity based on PRU test (</a:t>
            </a:r>
            <a:r>
              <a:rPr lang="en-US" sz="1600" dirty="0" err="1">
                <a:solidFill>
                  <a:schemeClr val="bg1"/>
                </a:solidFill>
                <a:latin typeface="Aptos"/>
              </a:rPr>
              <a:t>VerifyNow</a:t>
            </a:r>
            <a:r>
              <a:rPr lang="en-US" sz="1600" dirty="0">
                <a:solidFill>
                  <a:schemeClr val="bg1"/>
                </a:solidFill>
                <a:latin typeface="Aptos"/>
              </a:rPr>
              <a:t>, </a:t>
            </a:r>
            <a:r>
              <a:rPr lang="en-US" sz="1600" dirty="0" err="1">
                <a:solidFill>
                  <a:schemeClr val="bg1"/>
                </a:solidFill>
                <a:latin typeface="Aptos"/>
              </a:rPr>
              <a:t>Werfen</a:t>
            </a:r>
            <a:r>
              <a:rPr lang="en-US" sz="1600" dirty="0">
                <a:solidFill>
                  <a:schemeClr val="bg1"/>
                </a:solidFill>
                <a:latin typeface="Aptos"/>
              </a:rPr>
              <a:t>).</a:t>
            </a:r>
          </a:p>
          <a:p>
            <a:pPr marL="214313" indent="-214313" eaLnBrk="1" hangingPunct="1">
              <a:spcBef>
                <a:spcPts val="600"/>
              </a:spcBef>
              <a:spcAft>
                <a:spcPts val="600"/>
              </a:spcAft>
            </a:pPr>
            <a:r>
              <a:rPr lang="en-US" sz="1600" b="1" dirty="0">
                <a:solidFill>
                  <a:srgbClr val="00B0F0"/>
                </a:solidFill>
                <a:latin typeface="Aptos"/>
              </a:rPr>
              <a:t>Design: </a:t>
            </a:r>
            <a:r>
              <a:rPr lang="en-US" sz="1600" dirty="0">
                <a:solidFill>
                  <a:schemeClr val="bg1"/>
                </a:solidFill>
                <a:latin typeface="Aptos"/>
              </a:rPr>
              <a:t>Multicenter, randomized, open-label superiority trial, 16 sites in Spain.</a:t>
            </a:r>
          </a:p>
          <a:p>
            <a:pPr marL="214313" indent="-214313" eaLnBrk="1" hangingPunct="1">
              <a:spcBef>
                <a:spcPts val="600"/>
              </a:spcBef>
              <a:spcAft>
                <a:spcPts val="600"/>
              </a:spcAft>
            </a:pPr>
            <a:r>
              <a:rPr lang="en-US" sz="1600" b="1" dirty="0">
                <a:solidFill>
                  <a:srgbClr val="00B0F0"/>
                </a:solidFill>
                <a:latin typeface="Aptos"/>
              </a:rPr>
              <a:t>Population: </a:t>
            </a:r>
            <a:r>
              <a:rPr lang="en-US" sz="1600" dirty="0">
                <a:solidFill>
                  <a:schemeClr val="bg1"/>
                </a:solidFill>
                <a:latin typeface="Aptos"/>
              </a:rPr>
              <a:t>ACS + bioresorbable-polymer SES, on ASA + prasugrel 10 mg /ticagrelor 180 mg.</a:t>
            </a:r>
          </a:p>
          <a:p>
            <a:pPr marL="214313" indent="-214313" eaLnBrk="1" hangingPunct="1">
              <a:spcBef>
                <a:spcPts val="600"/>
              </a:spcBef>
              <a:spcAft>
                <a:spcPts val="600"/>
              </a:spcAft>
            </a:pPr>
            <a:r>
              <a:rPr lang="en-US" sz="1600" b="1" dirty="0">
                <a:solidFill>
                  <a:srgbClr val="00B0F0"/>
                </a:solidFill>
                <a:latin typeface="Aptos"/>
              </a:rPr>
              <a:t>Primary end point: </a:t>
            </a:r>
            <a:r>
              <a:rPr lang="en-US" sz="1600" dirty="0">
                <a:solidFill>
                  <a:schemeClr val="bg2"/>
                </a:solidFill>
                <a:latin typeface="Aptos"/>
              </a:rPr>
              <a:t>NACE (CV death, nonfatal MI, nonfatal stroke, BARC ≥ 2).</a:t>
            </a:r>
          </a:p>
          <a:p>
            <a:pPr marL="214313" indent="-214313" eaLnBrk="1" hangingPunct="1">
              <a:spcBef>
                <a:spcPts val="600"/>
              </a:spcBef>
              <a:spcAft>
                <a:spcPts val="600"/>
              </a:spcAft>
            </a:pPr>
            <a:r>
              <a:rPr lang="en-US" sz="1600" b="1" dirty="0">
                <a:solidFill>
                  <a:srgbClr val="00B0F0"/>
                </a:solidFill>
                <a:latin typeface="Aptos"/>
              </a:rPr>
              <a:t>Secondary end point: </a:t>
            </a:r>
            <a:r>
              <a:rPr lang="en-US" sz="1600" dirty="0">
                <a:solidFill>
                  <a:schemeClr val="bg2"/>
                </a:solidFill>
                <a:latin typeface="Aptos"/>
              </a:rPr>
              <a:t>Individual components plus total death or definite stent thrombosis. </a:t>
            </a:r>
            <a:endParaRPr lang="en-US" sz="1600" dirty="0">
              <a:solidFill>
                <a:srgbClr val="404040"/>
              </a:solidFill>
              <a:latin typeface="Aptos"/>
            </a:endParaRPr>
          </a:p>
          <a:p>
            <a:pPr marL="214313" indent="-214313" eaLnBrk="1" hangingPunct="1">
              <a:spcBef>
                <a:spcPts val="600"/>
              </a:spcBef>
              <a:spcAft>
                <a:spcPts val="600"/>
              </a:spcAft>
            </a:pPr>
            <a:r>
              <a:rPr lang="en-US" sz="1600" b="1" dirty="0">
                <a:solidFill>
                  <a:srgbClr val="00B0F0"/>
                </a:solidFill>
                <a:latin typeface="Aptos"/>
              </a:rPr>
              <a:t>Eligibility: </a:t>
            </a:r>
            <a:r>
              <a:rPr lang="en-US" sz="1600" dirty="0" err="1">
                <a:solidFill>
                  <a:schemeClr val="bg1"/>
                </a:solidFill>
                <a:latin typeface="Aptos"/>
              </a:rPr>
              <a:t>VerifyNow</a:t>
            </a:r>
            <a:r>
              <a:rPr lang="en-US" sz="1600" dirty="0">
                <a:solidFill>
                  <a:schemeClr val="bg1"/>
                </a:solidFill>
                <a:latin typeface="Aptos"/>
              </a:rPr>
              <a:t> P2Y12 assay, 30–40 days post-PCI, randomized 1:1 those with PRU≤ 30.</a:t>
            </a:r>
          </a:p>
          <a:p>
            <a:pPr marL="214313" indent="-214313" eaLnBrk="1" hangingPunct="1">
              <a:spcBef>
                <a:spcPts val="600"/>
              </a:spcBef>
              <a:spcAft>
                <a:spcPts val="600"/>
              </a:spcAft>
            </a:pPr>
            <a:r>
              <a:rPr lang="en-US" sz="1600" b="1" dirty="0">
                <a:solidFill>
                  <a:srgbClr val="00B0F0"/>
                </a:solidFill>
                <a:latin typeface="Aptos"/>
              </a:rPr>
              <a:t>Intervention: </a:t>
            </a:r>
            <a:r>
              <a:rPr lang="en-US" sz="1600" dirty="0">
                <a:solidFill>
                  <a:schemeClr val="bg1"/>
                </a:solidFill>
                <a:latin typeface="Aptos"/>
              </a:rPr>
              <a:t>Continue potent P2Y12 inhibitor vs. de-escalate to clopidogrel, 11 more months.</a:t>
            </a:r>
          </a:p>
          <a:p>
            <a:pPr marL="214313" indent="-214313" eaLnBrk="1" hangingPunct="1">
              <a:spcBef>
                <a:spcPct val="20000"/>
              </a:spcBef>
            </a:pPr>
            <a:endParaRPr lang="en-US" sz="1400" dirty="0">
              <a:solidFill>
                <a:schemeClr val="bg1"/>
              </a:solidFill>
              <a:latin typeface="Aptos"/>
            </a:endParaRPr>
          </a:p>
          <a:p>
            <a:pPr marL="214313" indent="-214313" eaLnBrk="1" hangingPunct="1">
              <a:spcBef>
                <a:spcPct val="20000"/>
              </a:spcBef>
            </a:pPr>
            <a:endParaRPr lang="en-US" sz="1600" dirty="0">
              <a:solidFill>
                <a:srgbClr val="404040"/>
              </a:solidFill>
              <a:latin typeface="Aptos"/>
            </a:endParaRPr>
          </a:p>
        </p:txBody>
      </p:sp>
      <p:pic>
        <p:nvPicPr>
          <p:cNvPr id="23555" name="Imagen 12"/>
          <p:cNvPicPr>
            <a:picLocks noChangeAspect="1"/>
          </p:cNvPicPr>
          <p:nvPr/>
        </p:nvPicPr>
        <p:blipFill>
          <a:blip r:embed="rId3"/>
          <a:srcRect/>
          <a:stretch>
            <a:fillRect/>
          </a:stretch>
        </p:blipFill>
        <p:spPr bwMode="auto">
          <a:xfrm>
            <a:off x="8235950" y="4719638"/>
            <a:ext cx="758825" cy="295275"/>
          </a:xfrm>
          <a:prstGeom prst="rect">
            <a:avLst/>
          </a:prstGeom>
          <a:noFill/>
          <a:ln w="9525">
            <a:noFill/>
            <a:miter lim="800000"/>
            <a:headEnd/>
            <a:tailEnd/>
          </a:ln>
        </p:spPr>
      </p:pic>
      <p:sp>
        <p:nvSpPr>
          <p:cNvPr id="23556" name="CuadroTexto 5"/>
          <p:cNvSpPr txBox="1">
            <a:spLocks noChangeArrowheads="1"/>
          </p:cNvSpPr>
          <p:nvPr/>
        </p:nvSpPr>
        <p:spPr bwMode="auto">
          <a:xfrm>
            <a:off x="3081338" y="120650"/>
            <a:ext cx="5957887" cy="646113"/>
          </a:xfrm>
          <a:prstGeom prst="rect">
            <a:avLst/>
          </a:prstGeom>
          <a:noFill/>
          <a:ln w="9525">
            <a:noFill/>
            <a:miter lim="800000"/>
            <a:headEnd/>
            <a:tailEnd/>
          </a:ln>
        </p:spPr>
        <p:txBody>
          <a:bodyPr>
            <a:spAutoFit/>
          </a:bodyPr>
          <a:lstStyle/>
          <a:p>
            <a:pPr algn="ctr">
              <a:spcBef>
                <a:spcPct val="20000"/>
              </a:spcBef>
            </a:pPr>
            <a:r>
              <a:rPr lang="en-US">
                <a:solidFill>
                  <a:srgbClr val="00B0F0"/>
                </a:solidFill>
                <a:latin typeface="Aptos"/>
                <a:cs typeface="ヒラギノ角ゴ Pro W3"/>
              </a:rPr>
              <a:t>Key question: </a:t>
            </a:r>
            <a:r>
              <a:rPr lang="en-US">
                <a:solidFill>
                  <a:srgbClr val="404040"/>
                </a:solidFill>
                <a:latin typeface="Aptos"/>
                <a:cs typeface="ヒラギノ角ゴ Pro W3"/>
              </a:rPr>
              <a:t>can PFT prospectively select de-escalation candidates?</a:t>
            </a:r>
          </a:p>
        </p:txBody>
      </p:sp>
    </p:spTree>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title"/>
          </p:nvPr>
        </p:nvSpPr>
        <p:spPr>
          <a:xfrm>
            <a:off x="452438" y="276225"/>
            <a:ext cx="7769225" cy="566738"/>
          </a:xfrm>
        </p:spPr>
        <p:txBody>
          <a:bodyPr>
            <a:normAutofit/>
          </a:bodyPr>
          <a:lstStyle/>
          <a:p>
            <a:pPr eaLnBrk="1" hangingPunct="1">
              <a:defRPr/>
            </a:pPr>
            <a:r>
              <a:rPr lang="en-US" sz="2200" kern="1200" dirty="0"/>
              <a:t>Roadmap</a:t>
            </a:r>
            <a:r>
              <a:rPr lang="en-US" sz="2400" kern="1200" dirty="0"/>
              <a:t> </a:t>
            </a:r>
          </a:p>
        </p:txBody>
      </p:sp>
      <p:pic>
        <p:nvPicPr>
          <p:cNvPr id="25602" name="Imagen 6"/>
          <p:cNvPicPr>
            <a:picLocks noChangeAspect="1"/>
          </p:cNvPicPr>
          <p:nvPr/>
        </p:nvPicPr>
        <p:blipFill>
          <a:blip r:embed="rId3"/>
          <a:srcRect l="4980" t="11835" r="5174"/>
          <a:stretch>
            <a:fillRect/>
          </a:stretch>
        </p:blipFill>
        <p:spPr bwMode="auto">
          <a:xfrm>
            <a:off x="2012950" y="128588"/>
            <a:ext cx="6729413" cy="4241800"/>
          </a:xfrm>
          <a:prstGeom prst="rect">
            <a:avLst/>
          </a:prstGeom>
          <a:noFill/>
          <a:ln w="9525">
            <a:noFill/>
            <a:miter lim="800000"/>
            <a:headEnd/>
            <a:tailEnd/>
          </a:ln>
        </p:spPr>
      </p:pic>
      <p:pic>
        <p:nvPicPr>
          <p:cNvPr id="25603" name="Imagen 2"/>
          <p:cNvPicPr>
            <a:picLocks noChangeAspect="1"/>
          </p:cNvPicPr>
          <p:nvPr/>
        </p:nvPicPr>
        <p:blipFill>
          <a:blip r:embed="rId4"/>
          <a:srcRect/>
          <a:stretch>
            <a:fillRect/>
          </a:stretch>
        </p:blipFill>
        <p:spPr bwMode="auto">
          <a:xfrm>
            <a:off x="8235950" y="4719638"/>
            <a:ext cx="758825" cy="295275"/>
          </a:xfrm>
          <a:prstGeom prst="rect">
            <a:avLst/>
          </a:prstGeom>
          <a:noFill/>
          <a:ln w="9525">
            <a:noFill/>
            <a:miter lim="800000"/>
            <a:headEnd/>
            <a:tailEnd/>
          </a:ln>
        </p:spPr>
      </p:pic>
    </p:spTree>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title"/>
          </p:nvPr>
        </p:nvSpPr>
        <p:spPr>
          <a:xfrm>
            <a:off x="455613" y="271463"/>
            <a:ext cx="7769225" cy="566737"/>
          </a:xfrm>
        </p:spPr>
        <p:txBody>
          <a:bodyPr/>
          <a:lstStyle/>
          <a:p>
            <a:pPr eaLnBrk="1" hangingPunct="1">
              <a:defRPr/>
            </a:pPr>
            <a:r>
              <a:rPr lang="en-US" sz="2200" kern="1200" dirty="0"/>
              <a:t>Statistics</a:t>
            </a:r>
          </a:p>
        </p:txBody>
      </p:sp>
      <p:sp>
        <p:nvSpPr>
          <p:cNvPr id="27650" name="Rectangle 3"/>
          <p:cNvSpPr>
            <a:spLocks noGrp="1" noChangeArrowheads="1"/>
          </p:cNvSpPr>
          <p:nvPr>
            <p:ph idx="1"/>
          </p:nvPr>
        </p:nvSpPr>
        <p:spPr>
          <a:xfrm>
            <a:off x="200025" y="820103"/>
            <a:ext cx="8866188" cy="3086100"/>
          </a:xfrm>
        </p:spPr>
        <p:txBody>
          <a:bodyPr/>
          <a:lstStyle/>
          <a:p>
            <a:pPr marL="214313" indent="-214313" eaLnBrk="1" hangingPunct="1">
              <a:spcBef>
                <a:spcPts val="600"/>
              </a:spcBef>
              <a:spcAft>
                <a:spcPts val="600"/>
              </a:spcAft>
            </a:pPr>
            <a:r>
              <a:rPr lang="en-US" sz="1600" b="1" dirty="0">
                <a:solidFill>
                  <a:srgbClr val="00B0F0"/>
                </a:solidFill>
                <a:latin typeface="Aptos"/>
              </a:rPr>
              <a:t>Aim of the study:  </a:t>
            </a:r>
            <a:r>
              <a:rPr lang="es-ES" sz="1600" dirty="0" err="1">
                <a:solidFill>
                  <a:schemeClr val="bg1"/>
                </a:solidFill>
                <a:latin typeface="Aptos"/>
              </a:rPr>
              <a:t>Built</a:t>
            </a:r>
            <a:r>
              <a:rPr lang="es-ES" sz="1600" dirty="0">
                <a:solidFill>
                  <a:schemeClr val="bg1"/>
                </a:solidFill>
                <a:latin typeface="Aptos"/>
              </a:rPr>
              <a:t> </a:t>
            </a:r>
            <a:r>
              <a:rPr lang="es-ES" sz="1600" dirty="0" err="1">
                <a:solidFill>
                  <a:schemeClr val="bg1"/>
                </a:solidFill>
                <a:latin typeface="Aptos"/>
              </a:rPr>
              <a:t>on</a:t>
            </a:r>
            <a:r>
              <a:rPr lang="es-ES" sz="1600" dirty="0">
                <a:solidFill>
                  <a:schemeClr val="bg1"/>
                </a:solidFill>
                <a:latin typeface="Aptos"/>
              </a:rPr>
              <a:t> TOPIC-VASP (33.1 % vs 11.9 %)</a:t>
            </a:r>
          </a:p>
          <a:p>
            <a:pPr marL="214313" indent="-214313" eaLnBrk="1" hangingPunct="1">
              <a:spcBef>
                <a:spcPts val="600"/>
              </a:spcBef>
              <a:spcAft>
                <a:spcPts val="600"/>
              </a:spcAft>
            </a:pPr>
            <a:r>
              <a:rPr lang="en-US" sz="1600" b="1" dirty="0">
                <a:solidFill>
                  <a:srgbClr val="00B0F0"/>
                </a:solidFill>
                <a:latin typeface="Aptos"/>
              </a:rPr>
              <a:t>More conservative approach: </a:t>
            </a:r>
            <a:r>
              <a:rPr lang="es-ES" sz="1600" dirty="0">
                <a:solidFill>
                  <a:schemeClr val="bg1"/>
                </a:solidFill>
                <a:latin typeface="Aptos"/>
              </a:rPr>
              <a:t>22 % vs. 14 %</a:t>
            </a:r>
          </a:p>
          <a:p>
            <a:pPr marL="214313" indent="-214313" eaLnBrk="1" hangingPunct="1">
              <a:spcBef>
                <a:spcPts val="600"/>
              </a:spcBef>
              <a:spcAft>
                <a:spcPts val="600"/>
              </a:spcAft>
            </a:pPr>
            <a:r>
              <a:rPr lang="en-US" sz="1600" b="1" dirty="0">
                <a:solidFill>
                  <a:srgbClr val="00B0F0"/>
                </a:solidFill>
                <a:latin typeface="Aptos"/>
              </a:rPr>
              <a:t>Sample size: </a:t>
            </a:r>
            <a:r>
              <a:rPr lang="en-US" sz="1600" dirty="0">
                <a:solidFill>
                  <a:schemeClr val="bg1"/>
                </a:solidFill>
                <a:latin typeface="Aptos"/>
              </a:rPr>
              <a:t>634 patients (317/arm) for 80% power* (real 75 %)</a:t>
            </a:r>
          </a:p>
          <a:p>
            <a:pPr marL="214313" indent="-214313" eaLnBrk="1" hangingPunct="1">
              <a:spcBef>
                <a:spcPts val="600"/>
              </a:spcBef>
              <a:spcAft>
                <a:spcPts val="600"/>
              </a:spcAft>
            </a:pPr>
            <a:r>
              <a:rPr lang="es-ES" sz="1600" b="1" dirty="0" err="1">
                <a:solidFill>
                  <a:srgbClr val="00B0F0"/>
                </a:solidFill>
                <a:latin typeface="Aptos"/>
              </a:rPr>
              <a:t>Intention-to-treat</a:t>
            </a:r>
            <a:r>
              <a:rPr lang="es-ES" sz="1600" dirty="0">
                <a:solidFill>
                  <a:schemeClr val="bg2"/>
                </a:solidFill>
                <a:latin typeface="Aptos"/>
              </a:rPr>
              <a:t>; </a:t>
            </a:r>
            <a:r>
              <a:rPr lang="es-ES" sz="1600" dirty="0" err="1">
                <a:solidFill>
                  <a:schemeClr val="bg2"/>
                </a:solidFill>
                <a:latin typeface="Aptos"/>
              </a:rPr>
              <a:t>two-sided</a:t>
            </a:r>
            <a:r>
              <a:rPr lang="es-ES" sz="1600" dirty="0">
                <a:solidFill>
                  <a:schemeClr val="bg2"/>
                </a:solidFill>
                <a:latin typeface="Aptos"/>
              </a:rPr>
              <a:t> P &lt; .05</a:t>
            </a:r>
          </a:p>
          <a:p>
            <a:pPr marL="214313" indent="-214313" eaLnBrk="1" hangingPunct="1">
              <a:spcBef>
                <a:spcPts val="600"/>
              </a:spcBef>
              <a:spcAft>
                <a:spcPts val="600"/>
              </a:spcAft>
            </a:pPr>
            <a:r>
              <a:rPr lang="es-ES" sz="1600" b="1" dirty="0">
                <a:solidFill>
                  <a:srgbClr val="00B0F0"/>
                </a:solidFill>
                <a:latin typeface="Aptos"/>
              </a:rPr>
              <a:t>Cumulative </a:t>
            </a:r>
            <a:r>
              <a:rPr lang="es-ES" sz="1600" b="1" dirty="0" err="1">
                <a:solidFill>
                  <a:srgbClr val="00B0F0"/>
                </a:solidFill>
                <a:latin typeface="Aptos"/>
              </a:rPr>
              <a:t>incidence</a:t>
            </a:r>
            <a:r>
              <a:rPr lang="es-ES" sz="1600" b="1" dirty="0">
                <a:solidFill>
                  <a:srgbClr val="00B0F0"/>
                </a:solidFill>
                <a:latin typeface="Aptos"/>
              </a:rPr>
              <a:t>: </a:t>
            </a:r>
            <a:r>
              <a:rPr lang="es-ES" sz="1600" dirty="0">
                <a:solidFill>
                  <a:schemeClr val="bg2"/>
                </a:solidFill>
                <a:latin typeface="Aptos"/>
              </a:rPr>
              <a:t>Kaplan-Meier </a:t>
            </a:r>
            <a:r>
              <a:rPr lang="es-ES" sz="1600" dirty="0" err="1">
                <a:solidFill>
                  <a:schemeClr val="bg2"/>
                </a:solidFill>
                <a:latin typeface="Aptos"/>
              </a:rPr>
              <a:t>or</a:t>
            </a:r>
            <a:r>
              <a:rPr lang="es-ES" sz="1600" dirty="0">
                <a:solidFill>
                  <a:schemeClr val="bg2"/>
                </a:solidFill>
                <a:latin typeface="Aptos"/>
              </a:rPr>
              <a:t> </a:t>
            </a:r>
            <a:r>
              <a:rPr lang="es-ES" sz="1600" dirty="0" err="1">
                <a:solidFill>
                  <a:schemeClr val="bg2"/>
                </a:solidFill>
                <a:latin typeface="Aptos"/>
              </a:rPr>
              <a:t>Gray’s</a:t>
            </a:r>
            <a:r>
              <a:rPr lang="es-ES" sz="1600" dirty="0">
                <a:solidFill>
                  <a:schemeClr val="bg2"/>
                </a:solidFill>
                <a:latin typeface="Aptos"/>
              </a:rPr>
              <a:t> test (</a:t>
            </a:r>
            <a:r>
              <a:rPr lang="es-ES" sz="1600" dirty="0" err="1">
                <a:solidFill>
                  <a:schemeClr val="bg2"/>
                </a:solidFill>
                <a:latin typeface="Aptos"/>
              </a:rPr>
              <a:t>when</a:t>
            </a:r>
            <a:r>
              <a:rPr lang="es-ES" sz="1600" dirty="0">
                <a:solidFill>
                  <a:schemeClr val="bg2"/>
                </a:solidFill>
                <a:latin typeface="Aptos"/>
              </a:rPr>
              <a:t> </a:t>
            </a:r>
            <a:r>
              <a:rPr lang="es-ES" sz="1600" dirty="0" err="1">
                <a:solidFill>
                  <a:schemeClr val="bg2"/>
                </a:solidFill>
                <a:latin typeface="Aptos"/>
              </a:rPr>
              <a:t>competing</a:t>
            </a:r>
            <a:r>
              <a:rPr lang="es-ES" sz="1600" dirty="0">
                <a:solidFill>
                  <a:schemeClr val="bg2"/>
                </a:solidFill>
                <a:latin typeface="Aptos"/>
              </a:rPr>
              <a:t> </a:t>
            </a:r>
            <a:r>
              <a:rPr lang="es-ES" sz="1600" dirty="0" err="1">
                <a:solidFill>
                  <a:schemeClr val="bg2"/>
                </a:solidFill>
                <a:latin typeface="Aptos"/>
              </a:rPr>
              <a:t>events</a:t>
            </a:r>
            <a:r>
              <a:rPr lang="es-ES" sz="1600" dirty="0">
                <a:solidFill>
                  <a:schemeClr val="bg2"/>
                </a:solidFill>
                <a:latin typeface="Aptos"/>
              </a:rPr>
              <a:t>)</a:t>
            </a:r>
          </a:p>
          <a:p>
            <a:pPr marL="214313" indent="-214313" eaLnBrk="1" hangingPunct="1">
              <a:spcBef>
                <a:spcPts val="600"/>
              </a:spcBef>
              <a:spcAft>
                <a:spcPts val="600"/>
              </a:spcAft>
            </a:pPr>
            <a:r>
              <a:rPr lang="es-ES" sz="1600" b="1" dirty="0" err="1">
                <a:solidFill>
                  <a:srgbClr val="00B0F0"/>
                </a:solidFill>
                <a:latin typeface="Aptos"/>
              </a:rPr>
              <a:t>Treatment</a:t>
            </a:r>
            <a:r>
              <a:rPr lang="es-ES" sz="1600" b="1" dirty="0">
                <a:solidFill>
                  <a:srgbClr val="00B0F0"/>
                </a:solidFill>
                <a:latin typeface="Aptos"/>
              </a:rPr>
              <a:t> </a:t>
            </a:r>
            <a:r>
              <a:rPr lang="es-ES" sz="1600" b="1" dirty="0" err="1">
                <a:solidFill>
                  <a:srgbClr val="00B0F0"/>
                </a:solidFill>
                <a:latin typeface="Aptos"/>
              </a:rPr>
              <a:t>effect</a:t>
            </a:r>
            <a:r>
              <a:rPr lang="es-ES" sz="1600" b="1" dirty="0">
                <a:solidFill>
                  <a:srgbClr val="00B0F0"/>
                </a:solidFill>
                <a:latin typeface="Aptos"/>
              </a:rPr>
              <a:t>: </a:t>
            </a:r>
            <a:r>
              <a:rPr lang="es-ES" sz="1600" dirty="0">
                <a:solidFill>
                  <a:schemeClr val="bg2"/>
                </a:solidFill>
                <a:latin typeface="Aptos"/>
              </a:rPr>
              <a:t>Cox </a:t>
            </a:r>
            <a:r>
              <a:rPr lang="es-ES" sz="1600" dirty="0" err="1">
                <a:solidFill>
                  <a:schemeClr val="bg2"/>
                </a:solidFill>
                <a:latin typeface="Aptos"/>
              </a:rPr>
              <a:t>model</a:t>
            </a:r>
            <a:r>
              <a:rPr lang="es-ES" sz="1600" dirty="0">
                <a:solidFill>
                  <a:schemeClr val="bg2"/>
                </a:solidFill>
                <a:latin typeface="Aptos"/>
              </a:rPr>
              <a:t>, Fine-Gray </a:t>
            </a:r>
            <a:r>
              <a:rPr lang="es-ES" sz="1600" dirty="0" err="1">
                <a:solidFill>
                  <a:schemeClr val="bg2"/>
                </a:solidFill>
                <a:latin typeface="Aptos"/>
              </a:rPr>
              <a:t>model</a:t>
            </a:r>
            <a:r>
              <a:rPr lang="es-ES" sz="1600" dirty="0">
                <a:solidFill>
                  <a:schemeClr val="bg2"/>
                </a:solidFill>
                <a:latin typeface="Aptos"/>
              </a:rPr>
              <a:t> (</a:t>
            </a:r>
            <a:r>
              <a:rPr lang="es-ES" sz="1600" dirty="0" err="1">
                <a:solidFill>
                  <a:schemeClr val="bg2"/>
                </a:solidFill>
                <a:latin typeface="Aptos"/>
              </a:rPr>
              <a:t>competing</a:t>
            </a:r>
            <a:r>
              <a:rPr lang="es-ES" sz="1600" dirty="0">
                <a:solidFill>
                  <a:schemeClr val="bg2"/>
                </a:solidFill>
                <a:latin typeface="Aptos"/>
              </a:rPr>
              <a:t> </a:t>
            </a:r>
            <a:r>
              <a:rPr lang="es-ES" sz="1600" dirty="0" err="1">
                <a:solidFill>
                  <a:schemeClr val="bg2"/>
                </a:solidFill>
                <a:latin typeface="Aptos"/>
              </a:rPr>
              <a:t>events</a:t>
            </a:r>
            <a:r>
              <a:rPr lang="es-ES" sz="1600" dirty="0">
                <a:solidFill>
                  <a:schemeClr val="bg2"/>
                </a:solidFill>
                <a:latin typeface="Aptos"/>
              </a:rPr>
              <a:t>)</a:t>
            </a:r>
          </a:p>
          <a:p>
            <a:pPr marL="214313" indent="-214313" eaLnBrk="1" hangingPunct="1">
              <a:spcBef>
                <a:spcPts val="600"/>
              </a:spcBef>
              <a:spcAft>
                <a:spcPts val="600"/>
              </a:spcAft>
            </a:pPr>
            <a:r>
              <a:rPr lang="es-ES" sz="1600" dirty="0" err="1">
                <a:solidFill>
                  <a:schemeClr val="bg2"/>
                </a:solidFill>
                <a:latin typeface="Aptos"/>
              </a:rPr>
              <a:t>All</a:t>
            </a:r>
            <a:r>
              <a:rPr lang="es-ES" sz="1600" dirty="0">
                <a:solidFill>
                  <a:schemeClr val="bg2"/>
                </a:solidFill>
                <a:latin typeface="Aptos"/>
              </a:rPr>
              <a:t> </a:t>
            </a:r>
            <a:r>
              <a:rPr lang="es-ES" sz="1600" dirty="0" err="1">
                <a:solidFill>
                  <a:schemeClr val="bg2"/>
                </a:solidFill>
                <a:latin typeface="Aptos"/>
              </a:rPr>
              <a:t>analyses</a:t>
            </a:r>
            <a:r>
              <a:rPr lang="es-ES" sz="1600" dirty="0">
                <a:solidFill>
                  <a:schemeClr val="bg2"/>
                </a:solidFill>
                <a:latin typeface="Aptos"/>
              </a:rPr>
              <a:t> </a:t>
            </a:r>
            <a:r>
              <a:rPr lang="es-ES" sz="1600" b="1" dirty="0" err="1">
                <a:solidFill>
                  <a:srgbClr val="00B0F0"/>
                </a:solidFill>
                <a:latin typeface="Aptos"/>
              </a:rPr>
              <a:t>stratified</a:t>
            </a:r>
            <a:r>
              <a:rPr lang="es-ES" sz="1600" b="1" dirty="0">
                <a:solidFill>
                  <a:srgbClr val="00B0F0"/>
                </a:solidFill>
                <a:latin typeface="Aptos"/>
              </a:rPr>
              <a:t> </a:t>
            </a:r>
            <a:r>
              <a:rPr lang="es-ES" sz="1600" b="1" dirty="0" err="1">
                <a:solidFill>
                  <a:srgbClr val="00B0F0"/>
                </a:solidFill>
                <a:latin typeface="Aptos"/>
              </a:rPr>
              <a:t>by</a:t>
            </a:r>
            <a:r>
              <a:rPr lang="es-ES" sz="1600" b="1" dirty="0">
                <a:solidFill>
                  <a:srgbClr val="00B0F0"/>
                </a:solidFill>
                <a:latin typeface="Aptos"/>
              </a:rPr>
              <a:t> PRU ≤15 </a:t>
            </a:r>
            <a:r>
              <a:rPr lang="es-ES" sz="1600" dirty="0">
                <a:solidFill>
                  <a:schemeClr val="bg2"/>
                </a:solidFill>
                <a:latin typeface="Aptos"/>
              </a:rPr>
              <a:t>(one </a:t>
            </a:r>
            <a:r>
              <a:rPr lang="es-ES" sz="1600" dirty="0" err="1">
                <a:solidFill>
                  <a:schemeClr val="bg2"/>
                </a:solidFill>
                <a:latin typeface="Aptos"/>
              </a:rPr>
              <a:t>model</a:t>
            </a:r>
            <a:r>
              <a:rPr lang="es-ES" sz="1600" dirty="0">
                <a:solidFill>
                  <a:schemeClr val="bg2"/>
                </a:solidFill>
                <a:latin typeface="Aptos"/>
              </a:rPr>
              <a:t>, </a:t>
            </a:r>
            <a:r>
              <a:rPr lang="es-ES" sz="1600" dirty="0" err="1">
                <a:solidFill>
                  <a:schemeClr val="bg2"/>
                </a:solidFill>
                <a:latin typeface="Aptos"/>
              </a:rPr>
              <a:t>separate</a:t>
            </a:r>
            <a:r>
              <a:rPr lang="es-ES" sz="1600" dirty="0">
                <a:solidFill>
                  <a:schemeClr val="bg2"/>
                </a:solidFill>
                <a:latin typeface="Aptos"/>
              </a:rPr>
              <a:t> </a:t>
            </a:r>
            <a:r>
              <a:rPr lang="es-ES" sz="1600" dirty="0" err="1">
                <a:solidFill>
                  <a:schemeClr val="bg2"/>
                </a:solidFill>
                <a:latin typeface="Aptos"/>
              </a:rPr>
              <a:t>baseline</a:t>
            </a:r>
            <a:r>
              <a:rPr lang="es-ES" sz="1600" dirty="0">
                <a:solidFill>
                  <a:schemeClr val="bg2"/>
                </a:solidFill>
                <a:latin typeface="Aptos"/>
              </a:rPr>
              <a:t> </a:t>
            </a:r>
            <a:r>
              <a:rPr lang="es-ES" sz="1600" dirty="0" err="1">
                <a:solidFill>
                  <a:schemeClr val="bg2"/>
                </a:solidFill>
                <a:latin typeface="Aptos"/>
              </a:rPr>
              <a:t>hazard</a:t>
            </a:r>
            <a:r>
              <a:rPr lang="es-ES" sz="1600" dirty="0">
                <a:solidFill>
                  <a:schemeClr val="bg2"/>
                </a:solidFill>
                <a:latin typeface="Aptos"/>
              </a:rPr>
              <a:t> </a:t>
            </a:r>
            <a:r>
              <a:rPr lang="es-ES" sz="1600" dirty="0" err="1">
                <a:solidFill>
                  <a:schemeClr val="bg2"/>
                </a:solidFill>
                <a:latin typeface="Aptos"/>
              </a:rPr>
              <a:t>functions</a:t>
            </a:r>
            <a:r>
              <a:rPr lang="es-ES" sz="1600" dirty="0">
                <a:solidFill>
                  <a:schemeClr val="bg2"/>
                </a:solidFill>
                <a:latin typeface="Aptos"/>
              </a:rPr>
              <a:t>)</a:t>
            </a:r>
          </a:p>
          <a:p>
            <a:pPr marL="214313" indent="-214313" eaLnBrk="1" hangingPunct="1">
              <a:spcBef>
                <a:spcPts val="600"/>
              </a:spcBef>
              <a:spcAft>
                <a:spcPts val="600"/>
              </a:spcAft>
            </a:pPr>
            <a:r>
              <a:rPr lang="es-ES" sz="1600" dirty="0" err="1">
                <a:solidFill>
                  <a:schemeClr val="bg1"/>
                </a:solidFill>
                <a:latin typeface="Aptos"/>
              </a:rPr>
              <a:t>Multiple</a:t>
            </a:r>
            <a:r>
              <a:rPr lang="es-ES" sz="1600" dirty="0">
                <a:solidFill>
                  <a:schemeClr val="bg1"/>
                </a:solidFill>
                <a:latin typeface="Aptos"/>
              </a:rPr>
              <a:t> </a:t>
            </a:r>
            <a:r>
              <a:rPr lang="es-ES" sz="1600" dirty="0" err="1">
                <a:solidFill>
                  <a:schemeClr val="bg1"/>
                </a:solidFill>
                <a:latin typeface="Aptos"/>
              </a:rPr>
              <a:t>imputation</a:t>
            </a:r>
            <a:r>
              <a:rPr lang="es-ES" sz="1600" dirty="0">
                <a:solidFill>
                  <a:schemeClr val="bg1"/>
                </a:solidFill>
                <a:latin typeface="Aptos"/>
              </a:rPr>
              <a:t> </a:t>
            </a:r>
            <a:r>
              <a:rPr lang="es-ES" sz="1600" dirty="0" err="1">
                <a:solidFill>
                  <a:schemeClr val="bg1"/>
                </a:solidFill>
                <a:latin typeface="Aptos"/>
              </a:rPr>
              <a:t>by</a:t>
            </a:r>
            <a:r>
              <a:rPr lang="es-ES" sz="1600" dirty="0">
                <a:solidFill>
                  <a:schemeClr val="bg1"/>
                </a:solidFill>
                <a:latin typeface="Aptos"/>
              </a:rPr>
              <a:t> </a:t>
            </a:r>
            <a:r>
              <a:rPr lang="es-ES" sz="1600" dirty="0" err="1">
                <a:solidFill>
                  <a:schemeClr val="bg1"/>
                </a:solidFill>
                <a:latin typeface="Aptos"/>
              </a:rPr>
              <a:t>chained</a:t>
            </a:r>
            <a:r>
              <a:rPr lang="es-ES" sz="1600" dirty="0">
                <a:solidFill>
                  <a:schemeClr val="bg1"/>
                </a:solidFill>
                <a:latin typeface="Aptos"/>
              </a:rPr>
              <a:t> </a:t>
            </a:r>
            <a:r>
              <a:rPr lang="es-ES" sz="1600" dirty="0" err="1">
                <a:solidFill>
                  <a:schemeClr val="bg1"/>
                </a:solidFill>
                <a:latin typeface="Aptos"/>
              </a:rPr>
              <a:t>equations</a:t>
            </a:r>
            <a:r>
              <a:rPr lang="es-ES" sz="1600" dirty="0">
                <a:solidFill>
                  <a:schemeClr val="bg1"/>
                </a:solidFill>
                <a:latin typeface="Aptos"/>
              </a:rPr>
              <a:t> </a:t>
            </a:r>
            <a:r>
              <a:rPr lang="es-ES" sz="1600" dirty="0" err="1">
                <a:solidFill>
                  <a:schemeClr val="bg1"/>
                </a:solidFill>
                <a:latin typeface="Aptos"/>
              </a:rPr>
              <a:t>of</a:t>
            </a:r>
            <a:r>
              <a:rPr lang="es-ES" sz="1600" dirty="0">
                <a:solidFill>
                  <a:schemeClr val="bg1"/>
                </a:solidFill>
                <a:latin typeface="Aptos"/>
              </a:rPr>
              <a:t> </a:t>
            </a:r>
            <a:r>
              <a:rPr lang="es-ES" sz="1600" b="1" dirty="0" err="1">
                <a:solidFill>
                  <a:srgbClr val="00B0F0"/>
                </a:solidFill>
                <a:latin typeface="Aptos"/>
              </a:rPr>
              <a:t>missing</a:t>
            </a:r>
            <a:r>
              <a:rPr lang="es-ES" sz="1600" b="1" dirty="0">
                <a:solidFill>
                  <a:srgbClr val="00B0F0"/>
                </a:solidFill>
                <a:latin typeface="Aptos"/>
              </a:rPr>
              <a:t> data</a:t>
            </a:r>
            <a:r>
              <a:rPr lang="es-ES" sz="1600" dirty="0">
                <a:solidFill>
                  <a:srgbClr val="404040"/>
                </a:solidFill>
                <a:latin typeface="Aptos"/>
              </a:rPr>
              <a:t> </a:t>
            </a:r>
            <a:endParaRPr lang="es-ES" sz="1600" dirty="0">
              <a:solidFill>
                <a:schemeClr val="bg2"/>
              </a:solidFill>
              <a:latin typeface="Aptos"/>
            </a:endParaRPr>
          </a:p>
          <a:p>
            <a:pPr marL="214313" indent="-214313" eaLnBrk="1" hangingPunct="1">
              <a:spcBef>
                <a:spcPts val="600"/>
              </a:spcBef>
              <a:spcAft>
                <a:spcPts val="600"/>
              </a:spcAft>
            </a:pPr>
            <a:r>
              <a:rPr lang="es-ES" sz="1600" b="1" dirty="0" err="1">
                <a:solidFill>
                  <a:srgbClr val="00B0F0"/>
                </a:solidFill>
                <a:latin typeface="Aptos"/>
              </a:rPr>
              <a:t>Sensitivity</a:t>
            </a:r>
            <a:r>
              <a:rPr lang="es-ES" sz="1600" dirty="0">
                <a:solidFill>
                  <a:srgbClr val="00B0F0"/>
                </a:solidFill>
                <a:latin typeface="Aptos"/>
              </a:rPr>
              <a:t>: </a:t>
            </a:r>
            <a:r>
              <a:rPr lang="es-ES" sz="1600" dirty="0">
                <a:solidFill>
                  <a:schemeClr val="bg1"/>
                </a:solidFill>
                <a:latin typeface="Aptos"/>
              </a:rPr>
              <a:t>Cross-</a:t>
            </a:r>
            <a:r>
              <a:rPr lang="es-ES" sz="1600" dirty="0" err="1">
                <a:solidFill>
                  <a:schemeClr val="bg1"/>
                </a:solidFill>
                <a:latin typeface="Aptos"/>
              </a:rPr>
              <a:t>over</a:t>
            </a:r>
            <a:r>
              <a:rPr lang="es-ES" sz="1600" dirty="0">
                <a:solidFill>
                  <a:schemeClr val="bg1"/>
                </a:solidFill>
                <a:latin typeface="Aptos"/>
              </a:rPr>
              <a:t>, </a:t>
            </a:r>
            <a:r>
              <a:rPr lang="es-ES" sz="1600" dirty="0" err="1">
                <a:solidFill>
                  <a:schemeClr val="bg1"/>
                </a:solidFill>
                <a:latin typeface="Aptos"/>
              </a:rPr>
              <a:t>bleeding</a:t>
            </a:r>
            <a:r>
              <a:rPr lang="es-ES" sz="1600" dirty="0">
                <a:solidFill>
                  <a:schemeClr val="bg1"/>
                </a:solidFill>
                <a:latin typeface="Aptos"/>
              </a:rPr>
              <a:t> BARC </a:t>
            </a:r>
            <a:r>
              <a:rPr lang="es-ES" sz="1600" dirty="0">
                <a:solidFill>
                  <a:schemeClr val="bg1"/>
                </a:solidFill>
                <a:latin typeface="Aptos"/>
                <a:cs typeface="Arial" charset="0"/>
              </a:rPr>
              <a:t>≥ 3</a:t>
            </a:r>
          </a:p>
        </p:txBody>
      </p:sp>
      <p:pic>
        <p:nvPicPr>
          <p:cNvPr id="27651" name="Imagen 2"/>
          <p:cNvPicPr>
            <a:picLocks noChangeAspect="1"/>
          </p:cNvPicPr>
          <p:nvPr/>
        </p:nvPicPr>
        <p:blipFill>
          <a:blip r:embed="rId3"/>
          <a:srcRect/>
          <a:stretch>
            <a:fillRect/>
          </a:stretch>
        </p:blipFill>
        <p:spPr bwMode="auto">
          <a:xfrm>
            <a:off x="8235950" y="4719638"/>
            <a:ext cx="758825" cy="295275"/>
          </a:xfrm>
          <a:prstGeom prst="rect">
            <a:avLst/>
          </a:prstGeom>
          <a:noFill/>
          <a:ln w="9525">
            <a:noFill/>
            <a:miter lim="800000"/>
            <a:headEnd/>
            <a:tailEnd/>
          </a:ln>
        </p:spPr>
      </p:pic>
    </p:spTree>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title"/>
          </p:nvPr>
        </p:nvSpPr>
        <p:spPr>
          <a:xfrm>
            <a:off x="455613" y="276225"/>
            <a:ext cx="7769225" cy="566738"/>
          </a:xfrm>
        </p:spPr>
        <p:txBody>
          <a:bodyPr/>
          <a:lstStyle/>
          <a:p>
            <a:pPr eaLnBrk="1" hangingPunct="1">
              <a:defRPr/>
            </a:pPr>
            <a:r>
              <a:rPr lang="en-US" sz="2200" kern="1200" dirty="0"/>
              <a:t>Results: Patient Flow</a:t>
            </a:r>
          </a:p>
        </p:txBody>
      </p:sp>
      <p:pic>
        <p:nvPicPr>
          <p:cNvPr id="29698" name="Imagen 2"/>
          <p:cNvPicPr>
            <a:picLocks noChangeAspect="1"/>
          </p:cNvPicPr>
          <p:nvPr/>
        </p:nvPicPr>
        <p:blipFill>
          <a:blip r:embed="rId3"/>
          <a:srcRect/>
          <a:stretch>
            <a:fillRect/>
          </a:stretch>
        </p:blipFill>
        <p:spPr bwMode="auto">
          <a:xfrm>
            <a:off x="8235950" y="4719638"/>
            <a:ext cx="758825" cy="295275"/>
          </a:xfrm>
          <a:prstGeom prst="rect">
            <a:avLst/>
          </a:prstGeom>
          <a:noFill/>
          <a:ln w="9525">
            <a:noFill/>
            <a:miter lim="800000"/>
            <a:headEnd/>
            <a:tailEnd/>
          </a:ln>
        </p:spPr>
      </p:pic>
      <p:sp>
        <p:nvSpPr>
          <p:cNvPr id="29699" name="Rectangle 3"/>
          <p:cNvSpPr>
            <a:spLocks noGrp="1" noChangeArrowheads="1"/>
          </p:cNvSpPr>
          <p:nvPr>
            <p:ph idx="1"/>
          </p:nvPr>
        </p:nvSpPr>
        <p:spPr>
          <a:xfrm>
            <a:off x="138113" y="1322388"/>
            <a:ext cx="3862387" cy="2084387"/>
          </a:xfrm>
        </p:spPr>
        <p:txBody>
          <a:bodyPr/>
          <a:lstStyle/>
          <a:p>
            <a:pPr marL="214313" indent="-214313" eaLnBrk="1" hangingPunct="1">
              <a:spcBef>
                <a:spcPts val="600"/>
              </a:spcBef>
            </a:pPr>
            <a:r>
              <a:rPr lang="en-US" sz="1600" b="1" dirty="0">
                <a:solidFill>
                  <a:srgbClr val="00B0F0"/>
                </a:solidFill>
                <a:latin typeface="Aptos"/>
              </a:rPr>
              <a:t>810 patients </a:t>
            </a:r>
            <a:r>
              <a:rPr lang="en-US" sz="1600" dirty="0">
                <a:solidFill>
                  <a:srgbClr val="404040"/>
                </a:solidFill>
                <a:latin typeface="Aptos"/>
              </a:rPr>
              <a:t>tested with </a:t>
            </a:r>
            <a:r>
              <a:rPr lang="en-US" sz="1600" dirty="0" err="1">
                <a:solidFill>
                  <a:srgbClr val="404040"/>
                </a:solidFill>
                <a:latin typeface="Aptos"/>
              </a:rPr>
              <a:t>VerifyNow</a:t>
            </a:r>
            <a:endParaRPr lang="en-US" sz="1600" dirty="0">
              <a:solidFill>
                <a:srgbClr val="404040"/>
              </a:solidFill>
              <a:latin typeface="Aptos"/>
            </a:endParaRPr>
          </a:p>
          <a:p>
            <a:pPr marL="214313" indent="-214313" eaLnBrk="1" hangingPunct="1">
              <a:spcBef>
                <a:spcPts val="600"/>
              </a:spcBef>
            </a:pPr>
            <a:r>
              <a:rPr lang="en-US" sz="1600" b="1" dirty="0">
                <a:solidFill>
                  <a:srgbClr val="00B0F0"/>
                </a:solidFill>
                <a:latin typeface="Aptos"/>
              </a:rPr>
              <a:t>637 (78.6 %) </a:t>
            </a:r>
            <a:r>
              <a:rPr lang="en-US" sz="1600" dirty="0">
                <a:solidFill>
                  <a:srgbClr val="404040"/>
                </a:solidFill>
                <a:latin typeface="Aptos"/>
              </a:rPr>
              <a:t>PRU ≤30 → randomized 1:1</a:t>
            </a:r>
          </a:p>
          <a:p>
            <a:pPr marL="214313" indent="-214313" eaLnBrk="1" hangingPunct="1">
              <a:spcBef>
                <a:spcPts val="600"/>
              </a:spcBef>
            </a:pPr>
            <a:r>
              <a:rPr lang="en-US" sz="1600" b="1" dirty="0">
                <a:solidFill>
                  <a:srgbClr val="00B0F0"/>
                </a:solidFill>
                <a:latin typeface="Aptos"/>
              </a:rPr>
              <a:t>318 </a:t>
            </a:r>
            <a:r>
              <a:rPr lang="en-US" sz="1600" dirty="0">
                <a:solidFill>
                  <a:srgbClr val="404040"/>
                </a:solidFill>
                <a:latin typeface="Aptos"/>
              </a:rPr>
              <a:t>continued potent P2Y12 inhibitor;  </a:t>
            </a:r>
            <a:r>
              <a:rPr lang="en-US" sz="1600" b="1" dirty="0">
                <a:solidFill>
                  <a:srgbClr val="00B0F0"/>
                </a:solidFill>
                <a:latin typeface="Aptos"/>
              </a:rPr>
              <a:t>319 </a:t>
            </a:r>
            <a:r>
              <a:rPr lang="en-US" sz="1600" dirty="0">
                <a:solidFill>
                  <a:srgbClr val="404040"/>
                </a:solidFill>
                <a:latin typeface="Aptos"/>
              </a:rPr>
              <a:t>de-escalated to clopidogrel</a:t>
            </a:r>
          </a:p>
          <a:p>
            <a:pPr marL="214313" indent="-214313" eaLnBrk="1" hangingPunct="1">
              <a:spcBef>
                <a:spcPts val="600"/>
              </a:spcBef>
            </a:pPr>
            <a:r>
              <a:rPr lang="en-US" sz="1600" b="1" dirty="0">
                <a:solidFill>
                  <a:srgbClr val="00B0F0"/>
                </a:solidFill>
                <a:latin typeface="Aptos"/>
              </a:rPr>
              <a:t>Follow-up: </a:t>
            </a:r>
            <a:r>
              <a:rPr lang="en-US" sz="1600" dirty="0">
                <a:solidFill>
                  <a:srgbClr val="404040"/>
                </a:solidFill>
                <a:latin typeface="Aptos"/>
              </a:rPr>
              <a:t>complete to 11 months; no patients lost</a:t>
            </a:r>
          </a:p>
          <a:p>
            <a:pPr marL="214313" indent="-214313" eaLnBrk="1" hangingPunct="1">
              <a:spcBef>
                <a:spcPts val="600"/>
              </a:spcBef>
            </a:pPr>
            <a:r>
              <a:rPr lang="en-US" sz="1600" b="1" dirty="0">
                <a:solidFill>
                  <a:srgbClr val="00B0F0"/>
                </a:solidFill>
                <a:latin typeface="Aptos"/>
              </a:rPr>
              <a:t>Crossover: </a:t>
            </a:r>
            <a:r>
              <a:rPr lang="en-US" sz="1600" dirty="0">
                <a:solidFill>
                  <a:srgbClr val="404040"/>
                </a:solidFill>
                <a:latin typeface="Aptos"/>
              </a:rPr>
              <a:t>12 patients, 8 to clopidogrel, 4 to prasugrel/ticagrelor</a:t>
            </a:r>
          </a:p>
        </p:txBody>
      </p:sp>
      <p:pic>
        <p:nvPicPr>
          <p:cNvPr id="29700" name="Imagen 4"/>
          <p:cNvPicPr>
            <a:picLocks noChangeAspect="1"/>
          </p:cNvPicPr>
          <p:nvPr/>
        </p:nvPicPr>
        <p:blipFill>
          <a:blip r:embed="rId4"/>
          <a:srcRect l="2161" r="2208"/>
          <a:stretch>
            <a:fillRect/>
          </a:stretch>
        </p:blipFill>
        <p:spPr bwMode="auto">
          <a:xfrm>
            <a:off x="4184650" y="355600"/>
            <a:ext cx="4597400" cy="4100513"/>
          </a:xfrm>
          <a:prstGeom prst="rect">
            <a:avLst/>
          </a:prstGeom>
          <a:noFill/>
          <a:ln w="9525">
            <a:noFill/>
            <a:miter lim="800000"/>
            <a:headEnd/>
            <a:tailEnd/>
          </a:ln>
        </p:spPr>
      </p:pic>
    </p:spTree>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2"/>
          <p:cNvSpPr>
            <a:spLocks noGrp="1"/>
          </p:cNvSpPr>
          <p:nvPr>
            <p:ph type="title"/>
          </p:nvPr>
        </p:nvSpPr>
        <p:spPr>
          <a:xfrm>
            <a:off x="452438" y="276225"/>
            <a:ext cx="7769225" cy="566738"/>
          </a:xfrm>
        </p:spPr>
        <p:txBody>
          <a:bodyPr/>
          <a:lstStyle/>
          <a:p>
            <a:r>
              <a:rPr lang="en-US" sz="2200">
                <a:latin typeface="Aptos"/>
              </a:rPr>
              <a:t>Results: Baseline Characteristics</a:t>
            </a:r>
          </a:p>
        </p:txBody>
      </p:sp>
      <p:graphicFrame>
        <p:nvGraphicFramePr>
          <p:cNvPr id="29812" name="Group 116"/>
          <p:cNvGraphicFramePr>
            <a:graphicFrameLocks noGrp="1"/>
          </p:cNvGraphicFramePr>
          <p:nvPr/>
        </p:nvGraphicFramePr>
        <p:xfrm>
          <a:off x="760413" y="781050"/>
          <a:ext cx="7623542" cy="3581400"/>
        </p:xfrm>
        <a:graphic>
          <a:graphicData uri="http://schemas.openxmlformats.org/drawingml/2006/table">
            <a:tbl>
              <a:tblPr/>
              <a:tblGrid>
                <a:gridCol w="3867903">
                  <a:extLst>
                    <a:ext uri="{9D8B030D-6E8A-4147-A177-3AD203B41FA5}">
                      <a16:colId xmlns:a16="http://schemas.microsoft.com/office/drawing/2014/main" val="20000"/>
                    </a:ext>
                  </a:extLst>
                </a:gridCol>
                <a:gridCol w="1878697">
                  <a:extLst>
                    <a:ext uri="{9D8B030D-6E8A-4147-A177-3AD203B41FA5}">
                      <a16:colId xmlns:a16="http://schemas.microsoft.com/office/drawing/2014/main" val="20001"/>
                    </a:ext>
                  </a:extLst>
                </a:gridCol>
                <a:gridCol w="1876942">
                  <a:extLst>
                    <a:ext uri="{9D8B030D-6E8A-4147-A177-3AD203B41FA5}">
                      <a16:colId xmlns:a16="http://schemas.microsoft.com/office/drawing/2014/main" val="20002"/>
                    </a:ext>
                  </a:extLst>
                </a:gridCol>
              </a:tblGrid>
              <a:tr h="3111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Arial" charset="0"/>
                          <a:ea typeface="ヒラギノ角ゴ Pro W3"/>
                          <a:cs typeface="ヒラギノ角ゴ Pro W3"/>
                        </a:rPr>
                        <a:t>CHARACTERISTIC</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Arial" charset="0"/>
                          <a:ea typeface="ヒラギノ角ゴ Pro W3"/>
                          <a:cs typeface="ヒラギノ角ゴ Pro W3"/>
                        </a:rPr>
                        <a:t>Ticagrelor/Prasugrel</a:t>
                      </a:r>
                      <a:br>
                        <a:rPr kumimoji="0" lang="en-US" sz="1400" b="0" i="0" u="none" strike="noStrike" cap="none" normalizeH="0" baseline="0">
                          <a:ln>
                            <a:noFill/>
                          </a:ln>
                          <a:solidFill>
                            <a:schemeClr val="tx1"/>
                          </a:solidFill>
                          <a:effectLst/>
                          <a:latin typeface="Arial" charset="0"/>
                          <a:ea typeface="ヒラギノ角ゴ Pro W3"/>
                          <a:cs typeface="ヒラギノ角ゴ Pro W3"/>
                        </a:rPr>
                      </a:br>
                      <a:r>
                        <a:rPr kumimoji="0" lang="en-US" sz="1100" b="0" i="0" u="none" strike="noStrike" cap="none" normalizeH="0" baseline="0">
                          <a:ln>
                            <a:noFill/>
                          </a:ln>
                          <a:solidFill>
                            <a:srgbClr val="FFFFFF"/>
                          </a:solidFill>
                          <a:effectLst/>
                          <a:latin typeface="Arial" charset="0"/>
                          <a:ea typeface="ヒラギノ角ゴ Pro W3"/>
                          <a:cs typeface="ヒラギノ角ゴ Pro W3"/>
                        </a:rPr>
                        <a:t>(n = 318)</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Arial" charset="0"/>
                          <a:ea typeface="ヒラギノ角ゴ Pro W3"/>
                          <a:cs typeface="ヒラギノ角ゴ Pro W3"/>
                        </a:rPr>
                        <a:t>Clopidogrel</a:t>
                      </a:r>
                      <a:br>
                        <a:rPr kumimoji="0" lang="en-US" sz="1400" b="0" i="0" u="none" strike="noStrike" cap="none" normalizeH="0" baseline="0">
                          <a:ln>
                            <a:noFill/>
                          </a:ln>
                          <a:solidFill>
                            <a:schemeClr val="tx1"/>
                          </a:solidFill>
                          <a:effectLst/>
                          <a:latin typeface="Arial" charset="0"/>
                          <a:ea typeface="ヒラギノ角ゴ Pro W3"/>
                          <a:cs typeface="ヒラギノ角ゴ Pro W3"/>
                        </a:rPr>
                      </a:br>
                      <a:r>
                        <a:rPr kumimoji="0" lang="en-US" sz="1100" b="0" i="0" u="none" strike="noStrike" cap="none" normalizeH="0" baseline="0">
                          <a:ln>
                            <a:noFill/>
                          </a:ln>
                          <a:solidFill>
                            <a:srgbClr val="FFFFFF"/>
                          </a:solidFill>
                          <a:effectLst/>
                          <a:latin typeface="Arial" charset="0"/>
                          <a:ea typeface="ヒラギノ角ゴ Pro W3"/>
                          <a:cs typeface="ヒラギノ角ゴ Pro W3"/>
                        </a:rPr>
                        <a:t>(n = 319)</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0"/>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404040"/>
                          </a:solidFill>
                          <a:effectLst/>
                          <a:latin typeface="Arial" charset="0"/>
                          <a:ea typeface="ヒラギノ角ゴ Pro W3"/>
                          <a:cs typeface="ヒラギノ角ゴ Pro W3"/>
                        </a:rPr>
                        <a:t>Age, mean (SD), y</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60.5 (9.5)</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61.3 (9.8)</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extLst>
                  <a:ext uri="{0D108BD9-81ED-4DB2-BD59-A6C34878D82A}">
                    <a16:rowId xmlns:a16="http://schemas.microsoft.com/office/drawing/2014/main" val="10001"/>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404040"/>
                          </a:solidFill>
                          <a:effectLst/>
                          <a:latin typeface="Arial" charset="0"/>
                          <a:ea typeface="ヒラギノ角ゴ Pro W3"/>
                          <a:cs typeface="ヒラギノ角ゴ Pro W3"/>
                        </a:rPr>
                        <a:t>Female sex, n (%)</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55 (17.3)</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63 (19.7)</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404040"/>
                          </a:solidFill>
                          <a:effectLst/>
                          <a:latin typeface="Arial" charset="0"/>
                          <a:ea typeface="ヒラギノ角ゴ Pro W3"/>
                          <a:cs typeface="ヒラギノ角ゴ Pro W3"/>
                        </a:rPr>
                        <a:t>Diabetes mellitus, n (%)</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70 (22.0)</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59 (18.5)</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extLst>
                  <a:ext uri="{0D108BD9-81ED-4DB2-BD59-A6C34878D82A}">
                    <a16:rowId xmlns:a16="http://schemas.microsoft.com/office/drawing/2014/main" val="10003"/>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404040"/>
                          </a:solidFill>
                          <a:effectLst/>
                          <a:latin typeface="Arial" charset="0"/>
                          <a:ea typeface="ヒラギノ角ゴ Pro W3"/>
                          <a:cs typeface="ヒラギノ角ゴ Pro W3"/>
                        </a:rPr>
                        <a:t>Prior myocardial infarction, n (%)</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30 (9.4)</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33 (10.3)</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404040"/>
                          </a:solidFill>
                          <a:effectLst/>
                          <a:latin typeface="Arial" charset="0"/>
                          <a:ea typeface="ヒラギノ角ゴ Pro W3"/>
                          <a:cs typeface="ヒラギノ角ゴ Pro W3"/>
                        </a:rPr>
                        <a:t>Type of ACS, n (%)</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s-ES" sz="1000" b="0" i="0" u="none" strike="noStrike" cap="none" normalizeH="0" baseline="0">
                        <a:ln>
                          <a:noFill/>
                        </a:ln>
                        <a:solidFill>
                          <a:schemeClr val="tx1"/>
                        </a:solidFill>
                        <a:effectLst/>
                        <a:latin typeface="Arial" charset="0"/>
                        <a:ea typeface="ヒラギノ角ゴ Pro W3"/>
                        <a:cs typeface="ヒラギノ角ゴ Pro W3"/>
                      </a:endParaRP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s-ES" sz="1000" b="0" i="0" u="none" strike="noStrike" cap="none" normalizeH="0" baseline="0">
                        <a:ln>
                          <a:noFill/>
                        </a:ln>
                        <a:solidFill>
                          <a:schemeClr val="tx1"/>
                        </a:solidFill>
                        <a:effectLst/>
                        <a:latin typeface="Arial" charset="0"/>
                        <a:ea typeface="ヒラギノ角ゴ Pro W3"/>
                        <a:cs typeface="ヒラギノ角ゴ Pro W3"/>
                      </a:endParaRP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extLst>
                  <a:ext uri="{0D108BD9-81ED-4DB2-BD59-A6C34878D82A}">
                    <a16:rowId xmlns:a16="http://schemas.microsoft.com/office/drawing/2014/main" val="10005"/>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404040"/>
                          </a:solidFill>
                          <a:effectLst/>
                          <a:latin typeface="Arial" charset="0"/>
                          <a:ea typeface="ヒラギノ角ゴ Pro W3"/>
                          <a:cs typeface="ヒラギノ角ゴ Pro W3"/>
                        </a:rPr>
                        <a:t>Unstable angina</a:t>
                      </a:r>
                    </a:p>
                  </a:txBody>
                  <a:tcPr marL="25000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30 (9.5)</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33 (10.3)</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extLst>
                  <a:ext uri="{0D108BD9-81ED-4DB2-BD59-A6C34878D82A}">
                    <a16:rowId xmlns:a16="http://schemas.microsoft.com/office/drawing/2014/main" val="10006"/>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NSTEMI</a:t>
                      </a:r>
                    </a:p>
                  </a:txBody>
                  <a:tcPr marL="25000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132 (41.6)</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139 (43.6)</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extLst>
                  <a:ext uri="{0D108BD9-81ED-4DB2-BD59-A6C34878D82A}">
                    <a16:rowId xmlns:a16="http://schemas.microsoft.com/office/drawing/2014/main" val="10007"/>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STEMI</a:t>
                      </a:r>
                    </a:p>
                  </a:txBody>
                  <a:tcPr marL="25000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155 (48.9)</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147 (46.1)</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extLst>
                  <a:ext uri="{0D108BD9-81ED-4DB2-BD59-A6C34878D82A}">
                    <a16:rowId xmlns:a16="http://schemas.microsoft.com/office/drawing/2014/main" val="10008"/>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404040"/>
                          </a:solidFill>
                          <a:effectLst/>
                          <a:latin typeface="Arial" charset="0"/>
                          <a:ea typeface="ヒラギノ角ゴ Pro W3"/>
                          <a:cs typeface="ヒラギノ角ゴ Pro W3"/>
                        </a:rPr>
                        <a:t>eGFR (CKD-EPI) &lt;60 mL/min/1.73 m², n (%)</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20 (6.4)</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31 (9.7)</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404040"/>
                          </a:solidFill>
                          <a:effectLst/>
                          <a:latin typeface="Arial" charset="0"/>
                          <a:ea typeface="ヒラギノ角ゴ Pro W3"/>
                          <a:cs typeface="ヒラギノ角ゴ Pro W3"/>
                        </a:rPr>
                        <a:t>BMI, mean (SD), kg/m²</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28.1 (4.2)</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27.3 (4.0)</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extLst>
                  <a:ext uri="{0D108BD9-81ED-4DB2-BD59-A6C34878D82A}">
                    <a16:rowId xmlns:a16="http://schemas.microsoft.com/office/drawing/2014/main" val="10010"/>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404040"/>
                          </a:solidFill>
                          <a:effectLst/>
                          <a:latin typeface="Arial" charset="0"/>
                          <a:ea typeface="ヒラギノ角ゴ Pro W3"/>
                          <a:cs typeface="ヒラギノ角ゴ Pro W3"/>
                        </a:rPr>
                        <a:t>P2Y12 inhibitor at discharge, n (%)</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s-ES" sz="1000" b="0" i="0" u="none" strike="noStrike" cap="none" normalizeH="0" baseline="0">
                        <a:ln>
                          <a:noFill/>
                        </a:ln>
                        <a:solidFill>
                          <a:schemeClr val="tx1"/>
                        </a:solidFill>
                        <a:effectLst/>
                        <a:latin typeface="Arial" charset="0"/>
                        <a:ea typeface="ヒラギノ角ゴ Pro W3"/>
                        <a:cs typeface="ヒラギノ角ゴ Pro W3"/>
                      </a:endParaRP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s-ES" sz="1000" b="0" i="0" u="none" strike="noStrike" cap="none" normalizeH="0" baseline="0">
                        <a:ln>
                          <a:noFill/>
                        </a:ln>
                        <a:solidFill>
                          <a:schemeClr val="tx1"/>
                        </a:solidFill>
                        <a:effectLst/>
                        <a:latin typeface="Arial" charset="0"/>
                        <a:ea typeface="ヒラギノ角ゴ Pro W3"/>
                        <a:cs typeface="ヒラギノ角ゴ Pro W3"/>
                      </a:endParaRP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Prasugrel</a:t>
                      </a:r>
                    </a:p>
                  </a:txBody>
                  <a:tcPr marL="25000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76 (23.9)</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80 (25.1)</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Ticagrelor</a:t>
                      </a:r>
                    </a:p>
                  </a:txBody>
                  <a:tcPr marL="25000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241 (75.8)</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239 (74.9)</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404040"/>
                          </a:solidFill>
                          <a:effectLst/>
                          <a:latin typeface="Arial" charset="0"/>
                          <a:ea typeface="ヒラギノ角ゴ Pro W3"/>
                          <a:cs typeface="ヒラギノ角ゴ Pro W3"/>
                        </a:rPr>
                        <a:t>No. of lesions treated, mean (SD)</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1.36 (0.70)</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1.46 (0.81)</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extLst>
                  <a:ext uri="{0D108BD9-81ED-4DB2-BD59-A6C34878D82A}">
                    <a16:rowId xmlns:a16="http://schemas.microsoft.com/office/drawing/2014/main" val="10014"/>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404040"/>
                          </a:solidFill>
                          <a:effectLst/>
                          <a:latin typeface="Arial" charset="0"/>
                          <a:ea typeface="ヒラギノ角ゴ Pro W3"/>
                          <a:cs typeface="ヒラギノ角ゴ Pro W3"/>
                        </a:rPr>
                        <a:t>ACE inhibitor/ARB, n (%)</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230 (76.4)</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196 (65.1)</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a:ln>
                            <a:noFill/>
                          </a:ln>
                          <a:solidFill>
                            <a:srgbClr val="404040"/>
                          </a:solidFill>
                          <a:effectLst/>
                          <a:latin typeface="Arial" charset="0"/>
                          <a:ea typeface="ヒラギノ角ゴ Pro W3"/>
                          <a:cs typeface="ヒラギノ角ゴ Pro W3"/>
                        </a:rPr>
                        <a:t>No. of vessels treated, mean (SD)</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1.24 (0.50)</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1.29 (0.57)</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solidFill>
                      <a:srgbClr val="EEF2F9"/>
                    </a:solidFill>
                  </a:tcPr>
                </a:tc>
                <a:extLst>
                  <a:ext uri="{0D108BD9-81ED-4DB2-BD59-A6C34878D82A}">
                    <a16:rowId xmlns:a16="http://schemas.microsoft.com/office/drawing/2014/main" val="10016"/>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a:ln>
                            <a:noFill/>
                          </a:ln>
                          <a:solidFill>
                            <a:srgbClr val="404040"/>
                          </a:solidFill>
                          <a:effectLst/>
                          <a:latin typeface="Arial" charset="0"/>
                          <a:ea typeface="ヒラギノ角ゴ Pro W3"/>
                          <a:cs typeface="ヒラギノ角ゴ Pro W3"/>
                        </a:rPr>
                        <a:t>Treated vessel, n (%)</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s-ES" sz="1000" b="0" i="0" u="none" strike="noStrike" cap="none" normalizeH="0" baseline="0">
                        <a:ln>
                          <a:noFill/>
                        </a:ln>
                        <a:solidFill>
                          <a:schemeClr val="tx1"/>
                        </a:solidFill>
                        <a:effectLst/>
                        <a:latin typeface="Arial" charset="0"/>
                        <a:ea typeface="ヒラギノ角ゴ Pro W3"/>
                        <a:cs typeface="ヒラギノ角ゴ Pro W3"/>
                      </a:endParaRP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s-ES" sz="1000" b="0" i="0" u="none" strike="noStrike" cap="none" normalizeH="0" baseline="0">
                        <a:ln>
                          <a:noFill/>
                        </a:ln>
                        <a:solidFill>
                          <a:schemeClr val="tx1"/>
                        </a:solidFill>
                        <a:effectLst/>
                        <a:latin typeface="Arial" charset="0"/>
                        <a:ea typeface="ヒラギノ角ゴ Pro W3"/>
                        <a:cs typeface="ヒラギノ角ゴ Pro W3"/>
                      </a:endParaRP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Left main</a:t>
                      </a:r>
                    </a:p>
                  </a:txBody>
                  <a:tcPr marL="25000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5 (1.6)</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8 (2.5)</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Left anterior descending</a:t>
                      </a:r>
                    </a:p>
                  </a:txBody>
                  <a:tcPr marL="25000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183 (57.7)</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172 (53.9)</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Circumflex</a:t>
                      </a:r>
                    </a:p>
                  </a:txBody>
                  <a:tcPr marL="25000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87 (27.5)</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100 (31.3)</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r h="13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Right coronary artery</a:t>
                      </a:r>
                    </a:p>
                  </a:txBody>
                  <a:tcPr marL="25000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rgbClr val="404040"/>
                          </a:solidFill>
                          <a:effectLst/>
                          <a:latin typeface="Arial" charset="0"/>
                          <a:ea typeface="ヒラギノ角ゴ Pro W3"/>
                          <a:cs typeface="ヒラギノ角ゴ Pro W3"/>
                        </a:rPr>
                        <a:t>120 (37.9)</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rgbClr val="404040"/>
                          </a:solidFill>
                          <a:effectLst/>
                          <a:latin typeface="Arial" charset="0"/>
                          <a:ea typeface="ヒラギノ角ゴ Pro W3"/>
                          <a:cs typeface="ヒラギノ角ゴ Pro W3"/>
                        </a:rPr>
                        <a:t>130 (40.8)</a:t>
                      </a:r>
                    </a:p>
                  </a:txBody>
                  <a:tcPr marL="68580" marR="68580" marT="0" marB="0" anchor="ctr" horzOverflow="overflow">
                    <a:lnL>
                      <a:noFill/>
                    </a:lnL>
                    <a:lnR>
                      <a:noFill/>
                    </a:lnR>
                    <a:lnT w="6350" cap="flat" cmpd="sng" algn="ctr">
                      <a:solidFill>
                        <a:srgbClr val="BFC7D5"/>
                      </a:solidFill>
                      <a:prstDash val="solid"/>
                      <a:round/>
                      <a:headEnd type="none" w="med" len="med"/>
                      <a:tailEnd type="none" w="med" len="med"/>
                    </a:lnT>
                    <a:lnB w="6350" cap="flat" cmpd="sng" algn="ctr">
                      <a:solidFill>
                        <a:srgbClr val="BFC7D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21"/>
                  </a:ext>
                </a:extLst>
              </a:tr>
            </a:tbl>
          </a:graphicData>
        </a:graphic>
      </p:graphicFrame>
      <p:pic>
        <p:nvPicPr>
          <p:cNvPr id="30812" name="Imagen 4"/>
          <p:cNvPicPr>
            <a:picLocks noChangeAspect="1"/>
          </p:cNvPicPr>
          <p:nvPr/>
        </p:nvPicPr>
        <p:blipFill>
          <a:blip r:embed="rId3"/>
          <a:srcRect/>
          <a:stretch>
            <a:fillRect/>
          </a:stretch>
        </p:blipFill>
        <p:spPr bwMode="auto">
          <a:xfrm>
            <a:off x="8235950" y="4719638"/>
            <a:ext cx="758825" cy="295275"/>
          </a:xfrm>
          <a:prstGeom prst="rect">
            <a:avLst/>
          </a:prstGeom>
          <a:noFill/>
          <a:ln w="9525">
            <a:noFill/>
            <a:miter lim="800000"/>
            <a:headEnd/>
            <a:tailEnd/>
          </a:ln>
        </p:spPr>
      </p:pic>
    </p:spTree>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7604" name="Group 4"/>
          <p:cNvGraphicFramePr>
            <a:graphicFrameLocks noGrp="1"/>
          </p:cNvGraphicFramePr>
          <p:nvPr>
            <p:extLst>
              <p:ext uri="{D42A27DB-BD31-4B8C-83A1-F6EECF244321}">
                <p14:modId xmlns:p14="http://schemas.microsoft.com/office/powerpoint/2010/main" val="1971944872"/>
              </p:ext>
            </p:extLst>
          </p:nvPr>
        </p:nvGraphicFramePr>
        <p:xfrm>
          <a:off x="474663" y="842963"/>
          <a:ext cx="8290561" cy="2746254"/>
        </p:xfrm>
        <a:graphic>
          <a:graphicData uri="http://schemas.openxmlformats.org/drawingml/2006/table">
            <a:tbl>
              <a:tblPr/>
              <a:tblGrid>
                <a:gridCol w="2760906">
                  <a:extLst>
                    <a:ext uri="{9D8B030D-6E8A-4147-A177-3AD203B41FA5}">
                      <a16:colId xmlns:a16="http://schemas.microsoft.com/office/drawing/2014/main" val="20000"/>
                    </a:ext>
                  </a:extLst>
                </a:gridCol>
                <a:gridCol w="1237957">
                  <a:extLst>
                    <a:ext uri="{9D8B030D-6E8A-4147-A177-3AD203B41FA5}">
                      <a16:colId xmlns:a16="http://schemas.microsoft.com/office/drawing/2014/main" val="20001"/>
                    </a:ext>
                  </a:extLst>
                </a:gridCol>
                <a:gridCol w="1308296">
                  <a:extLst>
                    <a:ext uri="{9D8B030D-6E8A-4147-A177-3AD203B41FA5}">
                      <a16:colId xmlns:a16="http://schemas.microsoft.com/office/drawing/2014/main" val="20002"/>
                    </a:ext>
                  </a:extLst>
                </a:gridCol>
                <a:gridCol w="2983402">
                  <a:extLst>
                    <a:ext uri="{9D8B030D-6E8A-4147-A177-3AD203B41FA5}">
                      <a16:colId xmlns:a16="http://schemas.microsoft.com/office/drawing/2014/main" val="20003"/>
                    </a:ext>
                  </a:extLst>
                </a:gridCol>
              </a:tblGrid>
              <a:tr h="762418">
                <a:tc>
                  <a:txBody>
                    <a:bodyPr/>
                    <a:lstStyle/>
                    <a:p>
                      <a:pPr marL="0" marR="0" lvl="0" indent="0" algn="l" defTabSz="914400" rtl="0" eaLnBrk="1" fontAlgn="base" latinLnBrk="0" hangingPunct="1">
                        <a:lnSpc>
                          <a:spcPct val="100000"/>
                        </a:lnSpc>
                        <a:spcBef>
                          <a:spcPct val="30000"/>
                        </a:spcBef>
                        <a:spcAft>
                          <a:spcPct val="0"/>
                        </a:spcAft>
                        <a:buClr>
                          <a:schemeClr val="tx2"/>
                        </a:buClr>
                        <a:buSzPct val="110000"/>
                        <a:buFontTx/>
                        <a:buNone/>
                        <a:tabLst/>
                      </a:pPr>
                      <a:r>
                        <a:rPr kumimoji="0" lang="en-US" sz="1400" b="1" i="0" u="none" strike="noStrike" cap="none" normalizeH="0" baseline="0" dirty="0">
                          <a:ln>
                            <a:noFill/>
                          </a:ln>
                          <a:solidFill>
                            <a:schemeClr val="tx1"/>
                          </a:solidFill>
                          <a:effectLst/>
                          <a:latin typeface="Arial" charset="0"/>
                        </a:rPr>
                        <a:t>OUTCOME</a:t>
                      </a:r>
                      <a:r>
                        <a:rPr kumimoji="0" lang="en-US" sz="1400" b="1" i="0" u="none" strike="noStrike" cap="none" normalizeH="0" baseline="0">
                          <a:ln>
                            <a:noFill/>
                          </a:ln>
                          <a:solidFill>
                            <a:schemeClr val="tx1"/>
                          </a:solidFill>
                          <a:effectLst/>
                          <a:latin typeface="Arial" charset="0"/>
                        </a:rPr>
                        <a:t>, n </a:t>
                      </a:r>
                      <a:r>
                        <a:rPr kumimoji="0" lang="en-US" sz="1400" b="1" i="0" u="none" strike="noStrike" cap="none" normalizeH="0" baseline="0" dirty="0">
                          <a:ln>
                            <a:noFill/>
                          </a:ln>
                          <a:solidFill>
                            <a:schemeClr val="tx1"/>
                          </a:solidFill>
                          <a:effectLst/>
                          <a:latin typeface="Arial" charset="0"/>
                        </a:rPr>
                        <a:t>(%)</a:t>
                      </a:r>
                    </a:p>
                  </a:txBody>
                  <a:tcPr marL="68580" marR="68580" marT="34293" marB="3429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400" b="1" i="0" u="none" strike="noStrike" cap="none" normalizeH="0" baseline="0" dirty="0">
                          <a:ln>
                            <a:noFill/>
                          </a:ln>
                          <a:solidFill>
                            <a:schemeClr val="tx1"/>
                          </a:solidFill>
                          <a:effectLst/>
                          <a:latin typeface="Arial" charset="0"/>
                        </a:rPr>
                        <a:t>Ticagrelor/</a:t>
                      </a:r>
                      <a:br>
                        <a:rPr kumimoji="0" lang="en-US" sz="1400" b="1" i="0" u="none" strike="noStrike" cap="none" normalizeH="0" baseline="0" dirty="0">
                          <a:ln>
                            <a:noFill/>
                          </a:ln>
                          <a:solidFill>
                            <a:schemeClr val="tx1"/>
                          </a:solidFill>
                          <a:effectLst/>
                          <a:latin typeface="Arial" charset="0"/>
                        </a:rPr>
                      </a:br>
                      <a:r>
                        <a:rPr kumimoji="0" lang="en-US" sz="1400" b="1" i="0" u="none" strike="noStrike" cap="none" normalizeH="0" baseline="0" dirty="0">
                          <a:ln>
                            <a:noFill/>
                          </a:ln>
                          <a:solidFill>
                            <a:schemeClr val="tx1"/>
                          </a:solidFill>
                          <a:effectLst/>
                          <a:latin typeface="Arial" charset="0"/>
                        </a:rPr>
                        <a:t>Prasugrel </a:t>
                      </a:r>
                    </a:p>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400" b="1" i="0" u="none" strike="noStrike" cap="none" normalizeH="0" baseline="0" dirty="0">
                          <a:ln>
                            <a:noFill/>
                          </a:ln>
                          <a:solidFill>
                            <a:schemeClr val="tx1"/>
                          </a:solidFill>
                          <a:effectLst/>
                          <a:latin typeface="Arial" charset="0"/>
                        </a:rPr>
                        <a:t>(n = 318)</a:t>
                      </a:r>
                    </a:p>
                  </a:txBody>
                  <a:tcPr marL="68580" marR="68580" marT="34293" marB="3429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Arial" charset="0"/>
                        </a:rPr>
                        <a:t>Clopidogrel </a:t>
                      </a:r>
                      <a:br>
                        <a:rPr kumimoji="0" lang="en-US" sz="1400" b="1" i="0" u="none" strike="noStrike" cap="none" normalizeH="0" baseline="0" dirty="0">
                          <a:ln>
                            <a:noFill/>
                          </a:ln>
                          <a:solidFill>
                            <a:schemeClr val="tx1"/>
                          </a:solidFill>
                          <a:effectLst/>
                          <a:latin typeface="Arial" charset="0"/>
                        </a:rPr>
                      </a:br>
                      <a:r>
                        <a:rPr kumimoji="0" lang="en-US" sz="1400" b="1" i="0" u="none" strike="noStrike" cap="none" normalizeH="0" baseline="0" dirty="0">
                          <a:ln>
                            <a:noFill/>
                          </a:ln>
                          <a:solidFill>
                            <a:schemeClr val="tx1"/>
                          </a:solidFill>
                          <a:effectLst/>
                          <a:latin typeface="Arial" charset="0"/>
                        </a:rPr>
                        <a:t>(n = 319)</a:t>
                      </a:r>
                    </a:p>
                  </a:txBody>
                  <a:tcPr marL="68580" marR="68580" marT="34293" marB="3429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400" b="1" i="0" u="none" strike="noStrike" cap="none" normalizeH="0" baseline="0" dirty="0">
                          <a:ln>
                            <a:noFill/>
                          </a:ln>
                          <a:solidFill>
                            <a:schemeClr val="tx1"/>
                          </a:solidFill>
                          <a:effectLst/>
                          <a:latin typeface="Arial" charset="0"/>
                        </a:rPr>
                        <a:t>HR (95% CI); p-value</a:t>
                      </a:r>
                      <a:r>
                        <a:rPr kumimoji="0" lang="en-US" sz="1400" b="0" i="1" u="none" strike="noStrike" cap="none" normalizeH="0" baseline="30000" dirty="0">
                          <a:ln>
                            <a:noFill/>
                          </a:ln>
                          <a:solidFill>
                            <a:schemeClr val="tx1"/>
                          </a:solidFill>
                          <a:effectLst/>
                          <a:latin typeface="Arial" charset="0"/>
                          <a:ea typeface="ヒラギノ角ゴ Pro W3"/>
                          <a:cs typeface="ヒラギノ角ゴ Pro W3"/>
                        </a:rPr>
                        <a:t>1</a:t>
                      </a:r>
                      <a:endParaRPr kumimoji="0" lang="en-US" sz="1400" b="1" i="0" u="none" strike="noStrike" cap="none" normalizeH="0" baseline="0" dirty="0">
                        <a:ln>
                          <a:noFill/>
                        </a:ln>
                        <a:solidFill>
                          <a:schemeClr val="tx1"/>
                        </a:solidFill>
                        <a:effectLst/>
                        <a:latin typeface="Arial" charset="0"/>
                      </a:endParaRPr>
                    </a:p>
                  </a:txBody>
                  <a:tcPr marL="68580" marR="68580" marT="34293" marB="3429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0"/>
                  </a:ext>
                </a:extLst>
              </a:tr>
              <a:tr h="328930">
                <a:tc>
                  <a:txBody>
                    <a:bodyPr/>
                    <a:lstStyle/>
                    <a:p>
                      <a:pPr marL="0" marR="0" lvl="0" indent="0" algn="l" defTabSz="914400" rtl="0" eaLnBrk="1" fontAlgn="base" latinLnBrk="0" hangingPunct="1">
                        <a:lnSpc>
                          <a:spcPct val="100000"/>
                        </a:lnSpc>
                        <a:spcBef>
                          <a:spcPct val="30000"/>
                        </a:spcBef>
                        <a:spcAft>
                          <a:spcPct val="0"/>
                        </a:spcAft>
                        <a:buClr>
                          <a:schemeClr val="tx2"/>
                        </a:buClr>
                        <a:buSzPct val="110000"/>
                        <a:buFontTx/>
                        <a:buNone/>
                        <a:tabLst/>
                      </a:pPr>
                      <a:r>
                        <a:rPr kumimoji="0" lang="en-US" sz="1400" b="1" i="0" u="none" strike="noStrike" cap="none" normalizeH="0" baseline="0" dirty="0">
                          <a:ln>
                            <a:noFill/>
                          </a:ln>
                          <a:solidFill>
                            <a:schemeClr val="bg2">
                              <a:lumMod val="75000"/>
                              <a:lumOff val="25000"/>
                            </a:schemeClr>
                          </a:solidFill>
                          <a:effectLst/>
                          <a:latin typeface="Arial" charset="0"/>
                        </a:rPr>
                        <a:t>Primary endpoint (NACE)</a:t>
                      </a:r>
                    </a:p>
                  </a:txBody>
                  <a:tcPr marL="68580" marR="68580" marT="34293" marB="34293"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400" b="1" i="0" u="none" strike="noStrike" cap="none" normalizeH="0" baseline="0" dirty="0">
                          <a:ln>
                            <a:noFill/>
                          </a:ln>
                          <a:solidFill>
                            <a:schemeClr val="bg2">
                              <a:lumMod val="75000"/>
                              <a:lumOff val="25000"/>
                            </a:schemeClr>
                          </a:solidFill>
                          <a:effectLst/>
                          <a:latin typeface="Arial" charset="0"/>
                        </a:rPr>
                        <a:t>42 (13.2)</a:t>
                      </a:r>
                    </a:p>
                  </a:txBody>
                  <a:tcPr marL="68580" marR="68580" marT="34293" marB="34293" anchor="ctr"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400" b="1" i="0" u="none" strike="noStrike" cap="none" normalizeH="0" baseline="0" dirty="0">
                          <a:ln>
                            <a:noFill/>
                          </a:ln>
                          <a:solidFill>
                            <a:schemeClr val="bg2">
                              <a:lumMod val="75000"/>
                              <a:lumOff val="25000"/>
                            </a:schemeClr>
                          </a:solidFill>
                          <a:effectLst/>
                          <a:latin typeface="Arial" charset="0"/>
                        </a:rPr>
                        <a:t>38 (11.9)</a:t>
                      </a:r>
                    </a:p>
                  </a:txBody>
                  <a:tcPr marL="68580" marR="68580" marT="34293" marB="34293" anchor="ctr"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400" b="1" i="0" u="none" strike="noStrike" cap="none" normalizeH="0" baseline="0" dirty="0">
                          <a:ln>
                            <a:noFill/>
                          </a:ln>
                          <a:solidFill>
                            <a:schemeClr val="bg2">
                              <a:lumMod val="75000"/>
                              <a:lumOff val="25000"/>
                            </a:schemeClr>
                          </a:solidFill>
                          <a:effectLst/>
                          <a:latin typeface="Arial" charset="0"/>
                        </a:rPr>
                        <a:t>0.88 (0.57 to 1.37); 0.737</a:t>
                      </a:r>
                    </a:p>
                  </a:txBody>
                  <a:tcPr marL="68580" marR="68580" marT="34293" marB="34293" anchor="ctr"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3289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2">
                              <a:lumMod val="75000"/>
                              <a:lumOff val="25000"/>
                            </a:schemeClr>
                          </a:solidFill>
                          <a:effectLst/>
                          <a:latin typeface="Arial" charset="0"/>
                        </a:rPr>
                        <a:t>Cardiovascular death</a:t>
                      </a:r>
                    </a:p>
                  </a:txBody>
                  <a:tcPr marL="68580" marR="68580" marT="34293" marB="34293"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2">
                              <a:lumMod val="75000"/>
                              <a:lumOff val="25000"/>
                            </a:schemeClr>
                          </a:solidFill>
                          <a:effectLst/>
                          <a:latin typeface="Arial" charset="0"/>
                        </a:rPr>
                        <a:t>0 (0.0)</a:t>
                      </a:r>
                    </a:p>
                  </a:txBody>
                  <a:tcPr marL="68580" marR="68580" marT="34293" marB="34293" anchor="ctr"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400" b="0" i="0" u="none" strike="noStrike" cap="none" normalizeH="0" baseline="0" dirty="0">
                          <a:ln>
                            <a:noFill/>
                          </a:ln>
                          <a:solidFill>
                            <a:schemeClr val="bg2">
                              <a:lumMod val="75000"/>
                              <a:lumOff val="25000"/>
                            </a:schemeClr>
                          </a:solidFill>
                          <a:effectLst/>
                          <a:latin typeface="Arial" charset="0"/>
                        </a:rPr>
                        <a:t>3 (0.9)</a:t>
                      </a:r>
                    </a:p>
                  </a:txBody>
                  <a:tcPr marL="68580" marR="68580" marT="34293" marB="34293" anchor="ctr"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400" b="0" i="0" u="none" strike="noStrike" cap="none" normalizeH="0" baseline="0" dirty="0">
                          <a:ln>
                            <a:noFill/>
                          </a:ln>
                          <a:solidFill>
                            <a:schemeClr val="bg2">
                              <a:lumMod val="75000"/>
                              <a:lumOff val="25000"/>
                            </a:schemeClr>
                          </a:solidFill>
                          <a:effectLst/>
                          <a:latin typeface="Arial" charset="0"/>
                        </a:rPr>
                        <a:t>―</a:t>
                      </a:r>
                    </a:p>
                  </a:txBody>
                  <a:tcPr marL="68580" marR="68580" marT="34293" marB="34293" anchor="ctr"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328930">
                <a:tc>
                  <a:txBody>
                    <a:bodyPr/>
                    <a:lstStyle/>
                    <a:p>
                      <a:pPr marL="0" marR="0" lvl="0" indent="0" algn="l" defTabSz="914400" rtl="0" eaLnBrk="1" fontAlgn="base" latinLnBrk="0" hangingPunct="1">
                        <a:lnSpc>
                          <a:spcPct val="100000"/>
                        </a:lnSpc>
                        <a:spcBef>
                          <a:spcPct val="30000"/>
                        </a:spcBef>
                        <a:spcAft>
                          <a:spcPct val="0"/>
                        </a:spcAft>
                        <a:buClr>
                          <a:schemeClr val="tx2"/>
                        </a:buClr>
                        <a:buSzPct val="110000"/>
                        <a:buFontTx/>
                        <a:buNone/>
                        <a:tabLst/>
                      </a:pPr>
                      <a:r>
                        <a:rPr kumimoji="0" lang="en-US" sz="1400" b="0" i="0" u="none" strike="noStrike" cap="none" normalizeH="0" baseline="0" dirty="0">
                          <a:ln>
                            <a:noFill/>
                          </a:ln>
                          <a:solidFill>
                            <a:schemeClr val="bg2">
                              <a:lumMod val="75000"/>
                              <a:lumOff val="25000"/>
                            </a:schemeClr>
                          </a:solidFill>
                          <a:effectLst/>
                          <a:latin typeface="Arial" charset="0"/>
                        </a:rPr>
                        <a:t>Myocardial infarction</a:t>
                      </a:r>
                    </a:p>
                  </a:txBody>
                  <a:tcPr marL="68580" marR="68580" marT="34293" marB="34293"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400" b="0" i="0" u="none" strike="noStrike" cap="none" normalizeH="0" baseline="0" dirty="0">
                          <a:ln>
                            <a:noFill/>
                          </a:ln>
                          <a:solidFill>
                            <a:schemeClr val="bg2">
                              <a:lumMod val="75000"/>
                              <a:lumOff val="25000"/>
                            </a:schemeClr>
                          </a:solidFill>
                          <a:effectLst/>
                          <a:latin typeface="Arial" charset="0"/>
                        </a:rPr>
                        <a:t>4 (1.3)</a:t>
                      </a:r>
                    </a:p>
                  </a:txBody>
                  <a:tcPr marL="68580" marR="68580" marT="34293" marB="34293" anchor="ctr"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400" b="0" i="0" u="none" strike="noStrike" cap="none" normalizeH="0" baseline="0" dirty="0">
                          <a:ln>
                            <a:noFill/>
                          </a:ln>
                          <a:solidFill>
                            <a:schemeClr val="bg2">
                              <a:lumMod val="75000"/>
                              <a:lumOff val="25000"/>
                            </a:schemeClr>
                          </a:solidFill>
                          <a:effectLst/>
                          <a:latin typeface="Arial" charset="0"/>
                        </a:rPr>
                        <a:t>9 (2.8)</a:t>
                      </a:r>
                    </a:p>
                  </a:txBody>
                  <a:tcPr marL="68580" marR="68580" marT="34293" marB="34293" anchor="ctr"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404040"/>
                          </a:solidFill>
                          <a:effectLst/>
                          <a:latin typeface="Arial" charset="0"/>
                          <a:ea typeface="ヒラギノ角ゴ Pro W3"/>
                          <a:cs typeface="ヒラギノ角ゴ Pro W3"/>
                        </a:rPr>
                        <a:t>2.38 (0.73 to 7.78); </a:t>
                      </a:r>
                      <a:r>
                        <a:rPr kumimoji="0" lang="en-US" sz="1400" b="0" i="0" u="none" strike="noStrike" kern="1200" cap="none" normalizeH="0" baseline="0" dirty="0">
                          <a:ln>
                            <a:noFill/>
                          </a:ln>
                          <a:solidFill>
                            <a:srgbClr val="404040"/>
                          </a:solidFill>
                          <a:effectLst/>
                          <a:latin typeface="Arial" charset="0"/>
                          <a:ea typeface="ヒラギノ角ゴ Pro W3"/>
                          <a:cs typeface="ヒラギノ角ゴ Pro W3"/>
                        </a:rPr>
                        <a:t>0.453</a:t>
                      </a:r>
                      <a:r>
                        <a:rPr kumimoji="0" lang="en-US" sz="1400" b="0" i="0" u="none" strike="noStrike" kern="1200" cap="none" normalizeH="0" baseline="30000" dirty="0">
                          <a:ln>
                            <a:noFill/>
                          </a:ln>
                          <a:solidFill>
                            <a:srgbClr val="404040"/>
                          </a:solidFill>
                          <a:effectLst/>
                          <a:latin typeface="Arial" charset="0"/>
                          <a:ea typeface="ヒラギノ角ゴ Pro W3"/>
                          <a:cs typeface="ヒラギノ角ゴ Pro W3"/>
                        </a:rPr>
                        <a:t>1</a:t>
                      </a:r>
                      <a:endParaRPr kumimoji="0" lang="en-US" sz="1400" b="0" i="0" u="none" strike="noStrike" kern="1200" cap="none" normalizeH="0" baseline="0" dirty="0">
                        <a:ln>
                          <a:noFill/>
                        </a:ln>
                        <a:solidFill>
                          <a:srgbClr val="404040"/>
                        </a:solidFill>
                        <a:effectLst/>
                        <a:latin typeface="Arial" charset="0"/>
                        <a:ea typeface="ヒラギノ角ゴ Pro W3"/>
                        <a:cs typeface="ヒラギノ角ゴ Pro W3"/>
                      </a:endParaRPr>
                    </a:p>
                  </a:txBody>
                  <a:tcPr marL="68580" marR="68580" marT="34293" marB="34293" anchor="ctr"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r h="328930">
                <a:tc>
                  <a:txBody>
                    <a:bodyPr/>
                    <a:lstStyle/>
                    <a:p>
                      <a:pPr marL="0" marR="0" lvl="0" indent="0" algn="l" defTabSz="914400" rtl="0" eaLnBrk="1" fontAlgn="base" latinLnBrk="0" hangingPunct="1">
                        <a:lnSpc>
                          <a:spcPct val="100000"/>
                        </a:lnSpc>
                        <a:spcBef>
                          <a:spcPct val="30000"/>
                        </a:spcBef>
                        <a:spcAft>
                          <a:spcPct val="0"/>
                        </a:spcAft>
                        <a:buClr>
                          <a:schemeClr val="tx2"/>
                        </a:buClr>
                        <a:buSzPct val="110000"/>
                        <a:buFontTx/>
                        <a:buNone/>
                        <a:tabLst/>
                      </a:pPr>
                      <a:r>
                        <a:rPr kumimoji="0" lang="en-US" sz="1400" b="0" i="0" u="none" strike="noStrike" cap="none" normalizeH="0" baseline="0" dirty="0">
                          <a:ln>
                            <a:noFill/>
                          </a:ln>
                          <a:solidFill>
                            <a:schemeClr val="bg2">
                              <a:lumMod val="75000"/>
                              <a:lumOff val="25000"/>
                            </a:schemeClr>
                          </a:solidFill>
                          <a:effectLst/>
                          <a:latin typeface="Arial" charset="0"/>
                        </a:rPr>
                        <a:t>Stroke</a:t>
                      </a:r>
                    </a:p>
                  </a:txBody>
                  <a:tcPr marL="68580" marR="68580" marT="34293" marB="34293"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400" b="0" i="0" u="none" strike="noStrike" cap="none" normalizeH="0" baseline="0" dirty="0">
                          <a:ln>
                            <a:noFill/>
                          </a:ln>
                          <a:solidFill>
                            <a:schemeClr val="bg2">
                              <a:lumMod val="75000"/>
                              <a:lumOff val="25000"/>
                            </a:schemeClr>
                          </a:solidFill>
                          <a:effectLst/>
                          <a:latin typeface="Arial" charset="0"/>
                        </a:rPr>
                        <a:t>2 (0.6)</a:t>
                      </a:r>
                    </a:p>
                  </a:txBody>
                  <a:tcPr marL="68580" marR="68580" marT="34293" marB="34293" anchor="ctr"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400" b="0" i="0" u="none" strike="noStrike" cap="none" normalizeH="0" baseline="0" dirty="0">
                          <a:ln>
                            <a:noFill/>
                          </a:ln>
                          <a:solidFill>
                            <a:schemeClr val="bg2">
                              <a:lumMod val="75000"/>
                              <a:lumOff val="25000"/>
                            </a:schemeClr>
                          </a:solidFill>
                          <a:effectLst/>
                          <a:latin typeface="Arial" charset="0"/>
                        </a:rPr>
                        <a:t>2 (0.6)</a:t>
                      </a:r>
                    </a:p>
                  </a:txBody>
                  <a:tcPr marL="68580" marR="68580" marT="34293" marB="34293" anchor="ctr"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400" b="0" i="0" u="none" strike="noStrike" cap="none" normalizeH="0" baseline="0" dirty="0">
                          <a:ln>
                            <a:noFill/>
                          </a:ln>
                          <a:solidFill>
                            <a:schemeClr val="bg2">
                              <a:lumMod val="75000"/>
                              <a:lumOff val="25000"/>
                            </a:schemeClr>
                          </a:solidFill>
                          <a:effectLst/>
                          <a:latin typeface="Arial" charset="0"/>
                        </a:rPr>
                        <a:t>―</a:t>
                      </a:r>
                    </a:p>
                  </a:txBody>
                  <a:tcPr marL="68580" marR="68580" marT="34293" marB="34293" anchor="ctr"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r h="3289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2">
                              <a:lumMod val="75000"/>
                              <a:lumOff val="25000"/>
                            </a:schemeClr>
                          </a:solidFill>
                          <a:effectLst/>
                          <a:latin typeface="Arial" charset="0"/>
                        </a:rPr>
                        <a:t>Bleeding, BARC ≥ 2</a:t>
                      </a:r>
                    </a:p>
                  </a:txBody>
                  <a:tcPr marL="68580" marR="68580" marT="34293" marB="34293"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2">
                              <a:lumMod val="75000"/>
                              <a:lumOff val="25000"/>
                            </a:schemeClr>
                          </a:solidFill>
                          <a:effectLst/>
                          <a:latin typeface="Arial" charset="0"/>
                        </a:rPr>
                        <a:t>38 (11.9)</a:t>
                      </a:r>
                    </a:p>
                  </a:txBody>
                  <a:tcPr marL="68580" marR="68580" marT="34293" marB="34293" anchor="ctr"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400" b="0" i="0" u="none" strike="noStrike" cap="none" normalizeH="0" baseline="0" dirty="0">
                          <a:ln>
                            <a:noFill/>
                          </a:ln>
                          <a:solidFill>
                            <a:schemeClr val="bg2">
                              <a:lumMod val="75000"/>
                              <a:lumOff val="25000"/>
                            </a:schemeClr>
                          </a:solidFill>
                          <a:effectLst/>
                          <a:latin typeface="Arial" charset="0"/>
                        </a:rPr>
                        <a:t>28 (8.8)</a:t>
                      </a:r>
                    </a:p>
                  </a:txBody>
                  <a:tcPr marL="68580" marR="68580" marT="34293" marB="34293" anchor="ctr"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404040"/>
                          </a:solidFill>
                          <a:effectLst/>
                          <a:latin typeface="Arial" charset="0"/>
                          <a:ea typeface="ヒラギノ角ゴ Pro W3"/>
                          <a:cs typeface="ヒラギノ角ゴ Pro W3"/>
                        </a:rPr>
                        <a:t>0.76 (0.46 to 1.24); </a:t>
                      </a:r>
                      <a:r>
                        <a:rPr kumimoji="0" lang="en-US" sz="1400" b="0" i="0" u="none" strike="noStrike" kern="1200" cap="none" normalizeH="0" baseline="0" dirty="0">
                          <a:ln>
                            <a:noFill/>
                          </a:ln>
                          <a:solidFill>
                            <a:srgbClr val="404040"/>
                          </a:solidFill>
                          <a:effectLst/>
                          <a:latin typeface="Arial" charset="0"/>
                          <a:ea typeface="ヒラギノ角ゴ Pro W3"/>
                          <a:cs typeface="ヒラギノ角ゴ Pro W3"/>
                        </a:rPr>
                        <a:t>0.527</a:t>
                      </a:r>
                      <a:r>
                        <a:rPr kumimoji="0" lang="en-US" sz="1400" b="0" i="0" u="none" strike="noStrike" kern="1200" cap="none" normalizeH="0" baseline="30000" dirty="0">
                          <a:ln>
                            <a:noFill/>
                          </a:ln>
                          <a:solidFill>
                            <a:srgbClr val="404040"/>
                          </a:solidFill>
                          <a:effectLst/>
                          <a:latin typeface="Arial" charset="0"/>
                          <a:ea typeface="ヒラギノ角ゴ Pro W3"/>
                          <a:cs typeface="ヒラギノ角ゴ Pro W3"/>
                        </a:rPr>
                        <a:t>1</a:t>
                      </a:r>
                      <a:endParaRPr kumimoji="0" lang="en-US" sz="1400" b="0" i="0" u="none" strike="noStrike" kern="1200" cap="none" normalizeH="0" baseline="0" dirty="0">
                        <a:ln>
                          <a:noFill/>
                        </a:ln>
                        <a:solidFill>
                          <a:srgbClr val="404040"/>
                        </a:solidFill>
                        <a:effectLst/>
                        <a:latin typeface="Arial" charset="0"/>
                        <a:ea typeface="ヒラギノ角ゴ Pro W3"/>
                        <a:cs typeface="ヒラギノ角ゴ Pro W3"/>
                      </a:endParaRPr>
                    </a:p>
                  </a:txBody>
                  <a:tcPr marL="68580" marR="68580" marT="34293" marB="34293" anchor="ctr"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r h="3289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2">
                              <a:lumMod val="75000"/>
                              <a:lumOff val="25000"/>
                            </a:schemeClr>
                          </a:solidFill>
                          <a:effectLst/>
                          <a:latin typeface="Arial" charset="0"/>
                        </a:rPr>
                        <a:t>Unplanned revascularization</a:t>
                      </a:r>
                    </a:p>
                  </a:txBody>
                  <a:tcPr marL="68580" marR="68580" marT="34293" marB="34293" anchor="ctr"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404040"/>
                          </a:solidFill>
                          <a:effectLst/>
                          <a:latin typeface="Arial" charset="0"/>
                          <a:ea typeface="ヒラギノ角ゴ Pro W3"/>
                          <a:cs typeface="ヒラギノ角ゴ Pro W3"/>
                        </a:rPr>
                        <a:t>6 (1.9)</a:t>
                      </a:r>
                    </a:p>
                  </a:txBody>
                  <a:tcPr marL="68580" marR="68580" marT="18288" marB="18288" anchor="ctr"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rgbClr val="404040"/>
                          </a:solidFill>
                          <a:effectLst/>
                          <a:latin typeface="Arial" charset="0"/>
                          <a:ea typeface="ヒラギノ角ゴ Pro W3"/>
                          <a:cs typeface="ヒラギノ角ゴ Pro W3"/>
                        </a:rPr>
                        <a:t>13 (4.1)</a:t>
                      </a:r>
                    </a:p>
                  </a:txBody>
                  <a:tcPr marL="68580" marR="68580" marT="18288" marB="18288" anchor="ctr"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400" b="0" i="0" u="none" strike="noStrike" cap="none" normalizeH="0" baseline="0" dirty="0">
                          <a:ln>
                            <a:noFill/>
                          </a:ln>
                          <a:solidFill>
                            <a:srgbClr val="404040"/>
                          </a:solidFill>
                          <a:effectLst/>
                          <a:latin typeface="Arial" charset="0"/>
                          <a:ea typeface="ヒラギノ角ゴ Pro W3"/>
                          <a:cs typeface="ヒラギノ角ゴ Pro W3"/>
                        </a:rPr>
                        <a:t>2.88 (1.03 to 8.06</a:t>
                      </a:r>
                      <a:r>
                        <a:rPr kumimoji="0" lang="en-US" sz="1400" b="0" i="0" u="none" strike="noStrike" kern="1200" cap="none" normalizeH="0" baseline="0" dirty="0">
                          <a:ln>
                            <a:noFill/>
                          </a:ln>
                          <a:solidFill>
                            <a:srgbClr val="404040"/>
                          </a:solidFill>
                          <a:effectLst/>
                          <a:latin typeface="Arial" charset="0"/>
                          <a:ea typeface="ヒラギノ角ゴ Pro W3"/>
                          <a:cs typeface="ヒラギノ角ゴ Pro W3"/>
                        </a:rPr>
                        <a:t>); 0.173</a:t>
                      </a:r>
                      <a:r>
                        <a:rPr kumimoji="0" lang="en-US" sz="1400" b="0" i="0" u="none" strike="noStrike" kern="1200" cap="none" normalizeH="0" baseline="30000" dirty="0">
                          <a:ln>
                            <a:noFill/>
                          </a:ln>
                          <a:solidFill>
                            <a:srgbClr val="404040"/>
                          </a:solidFill>
                          <a:effectLst/>
                          <a:latin typeface="Arial" charset="0"/>
                          <a:ea typeface="ヒラギノ角ゴ Pro W3"/>
                          <a:cs typeface="ヒラギノ角ゴ Pro W3"/>
                        </a:rPr>
                        <a:t>1</a:t>
                      </a:r>
                      <a:endParaRPr kumimoji="0" lang="en-US" sz="1400" b="0" i="0" u="none" strike="noStrike" kern="1200" cap="none" normalizeH="0" baseline="0" dirty="0">
                        <a:ln>
                          <a:noFill/>
                        </a:ln>
                        <a:solidFill>
                          <a:srgbClr val="404040"/>
                        </a:solidFill>
                        <a:effectLst/>
                        <a:latin typeface="Arial" charset="0"/>
                        <a:ea typeface="ヒラギノ角ゴ Pro W3"/>
                        <a:cs typeface="ヒラギノ角ゴ Pro W3"/>
                      </a:endParaRPr>
                    </a:p>
                  </a:txBody>
                  <a:tcPr marL="68580" marR="68580" marT="34293" marB="34293" anchor="ctr" horzOverflow="overflow">
                    <a:lnL w="12700" cap="flat" cmpd="sng" algn="ctr">
                      <a:solidFill>
                        <a:schemeClr val="bg2">
                          <a:lumMod val="75000"/>
                          <a:lumOff val="25000"/>
                        </a:schemeClr>
                      </a:solidFill>
                      <a:prstDash val="solid"/>
                      <a:round/>
                      <a:headEnd type="none" w="med" len="med"/>
                      <a:tailEnd type="none" w="med" len="med"/>
                    </a:lnL>
                    <a:lnR w="12700" cap="flat" cmpd="sng" algn="ctr">
                      <a:solidFill>
                        <a:schemeClr val="bg2">
                          <a:lumMod val="75000"/>
                          <a:lumOff val="25000"/>
                        </a:schemeClr>
                      </a:solid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6"/>
                  </a:ext>
                </a:extLst>
              </a:tr>
            </a:tbl>
          </a:graphicData>
        </a:graphic>
      </p:graphicFrame>
      <p:sp>
        <p:nvSpPr>
          <p:cNvPr id="700" name="Stent thrombosis note"/>
          <p:cNvSpPr txBox="1"/>
          <p:nvPr/>
        </p:nvSpPr>
        <p:spPr>
          <a:xfrm>
            <a:off x="474663" y="3968750"/>
            <a:ext cx="8289925" cy="274638"/>
          </a:xfrm>
          <a:prstGeom prst="rect">
            <a:avLst/>
          </a:prstGeom>
          <a:noFill/>
        </p:spPr>
        <p:txBody>
          <a:bodyPr lIns="0" tIns="0" rIns="0" bIns="0"/>
          <a:lstStyle/>
          <a:p>
            <a:pPr algn="ctr">
              <a:defRPr/>
            </a:pPr>
            <a:r>
              <a:rPr lang="en-US" sz="1400" b="0" dirty="0">
                <a:solidFill>
                  <a:schemeClr val="bg2">
                    <a:lumMod val="75000"/>
                    <a:lumOff val="25000"/>
                  </a:schemeClr>
                </a:solidFill>
                <a:latin typeface="Arial"/>
              </a:rPr>
              <a:t>No cases of definite stent thrombosis occurred in either group</a:t>
            </a:r>
          </a:p>
          <a:p>
            <a:pPr algn="ctr">
              <a:defRPr/>
            </a:pPr>
            <a:r>
              <a:rPr lang="en-US" sz="1400" b="0" dirty="0">
                <a:solidFill>
                  <a:schemeClr val="bg2">
                    <a:lumMod val="75000"/>
                    <a:lumOff val="25000"/>
                  </a:schemeClr>
                </a:solidFill>
                <a:latin typeface="Arial"/>
              </a:rPr>
              <a:t>One non-cardiac death (pancreatic cancer, control group)</a:t>
            </a:r>
          </a:p>
        </p:txBody>
      </p:sp>
      <p:sp>
        <p:nvSpPr>
          <p:cNvPr id="32811" name="Title 2"/>
          <p:cNvSpPr>
            <a:spLocks noGrp="1"/>
          </p:cNvSpPr>
          <p:nvPr>
            <p:ph type="title"/>
          </p:nvPr>
        </p:nvSpPr>
        <p:spPr>
          <a:xfrm>
            <a:off x="452438" y="281305"/>
            <a:ext cx="7769225" cy="566738"/>
          </a:xfrm>
        </p:spPr>
        <p:txBody>
          <a:bodyPr/>
          <a:lstStyle/>
          <a:p>
            <a:r>
              <a:rPr lang="en-US" sz="2200">
                <a:latin typeface="Aptos"/>
              </a:rPr>
              <a:t>Results: Primary and secondary</a:t>
            </a:r>
          </a:p>
        </p:txBody>
      </p:sp>
      <p:pic>
        <p:nvPicPr>
          <p:cNvPr id="32812" name="Imagen 2"/>
          <p:cNvPicPr>
            <a:picLocks noChangeAspect="1"/>
          </p:cNvPicPr>
          <p:nvPr/>
        </p:nvPicPr>
        <p:blipFill>
          <a:blip r:embed="rId3"/>
          <a:srcRect/>
          <a:stretch>
            <a:fillRect/>
          </a:stretch>
        </p:blipFill>
        <p:spPr bwMode="auto">
          <a:xfrm>
            <a:off x="8235950" y="4719638"/>
            <a:ext cx="758825" cy="295275"/>
          </a:xfrm>
          <a:prstGeom prst="rect">
            <a:avLst/>
          </a:prstGeom>
          <a:noFill/>
          <a:ln w="9525">
            <a:noFill/>
            <a:miter lim="800000"/>
            <a:headEnd/>
            <a:tailEnd/>
          </a:ln>
        </p:spPr>
      </p:pic>
      <p:sp>
        <p:nvSpPr>
          <p:cNvPr id="4" name="CuadroTexto 3"/>
          <p:cNvSpPr txBox="1"/>
          <p:nvPr/>
        </p:nvSpPr>
        <p:spPr>
          <a:xfrm>
            <a:off x="379413" y="3587750"/>
            <a:ext cx="4572000" cy="230188"/>
          </a:xfrm>
          <a:prstGeom prst="rect">
            <a:avLst/>
          </a:prstGeom>
          <a:noFill/>
        </p:spPr>
        <p:txBody>
          <a:bodyPr>
            <a:spAutoFit/>
          </a:bodyPr>
          <a:lstStyle/>
          <a:p>
            <a:pPr>
              <a:defRPr/>
            </a:pPr>
            <a:r>
              <a:rPr lang="en-US" sz="900" b="0" baseline="30000" dirty="0">
                <a:solidFill>
                  <a:srgbClr val="404040"/>
                </a:solidFill>
                <a:cs typeface="ヒラギノ角ゴ Pro W3"/>
              </a:rPr>
              <a:t>1 </a:t>
            </a:r>
            <a:r>
              <a:rPr lang="en-US" sz="900" b="0" i="0" dirty="0">
                <a:solidFill>
                  <a:schemeClr val="bg2">
                    <a:lumMod val="75000"/>
                    <a:lumOff val="25000"/>
                  </a:schemeClr>
                </a:solidFill>
              </a:rPr>
              <a:t>Holm-adjusted p-values in the secondary outcomes</a:t>
            </a:r>
          </a:p>
        </p:txBody>
      </p:sp>
    </p:spTree>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title"/>
          </p:nvPr>
        </p:nvSpPr>
        <p:spPr>
          <a:xfrm>
            <a:off x="455613" y="276225"/>
            <a:ext cx="7769225" cy="566738"/>
          </a:xfrm>
        </p:spPr>
        <p:txBody>
          <a:bodyPr/>
          <a:lstStyle/>
          <a:p>
            <a:pPr eaLnBrk="1" hangingPunct="1">
              <a:defRPr/>
            </a:pPr>
            <a:r>
              <a:rPr lang="en-US" sz="2200" kern="1200" dirty="0"/>
              <a:t>Results: Primary Endpoint (NACE)</a:t>
            </a:r>
          </a:p>
        </p:txBody>
      </p:sp>
      <p:pic>
        <p:nvPicPr>
          <p:cNvPr id="34818" name="Imagen 2"/>
          <p:cNvPicPr>
            <a:picLocks noChangeAspect="1"/>
          </p:cNvPicPr>
          <p:nvPr/>
        </p:nvPicPr>
        <p:blipFill>
          <a:blip r:embed="rId3"/>
          <a:srcRect/>
          <a:stretch>
            <a:fillRect/>
          </a:stretch>
        </p:blipFill>
        <p:spPr bwMode="auto">
          <a:xfrm>
            <a:off x="8235950" y="4719638"/>
            <a:ext cx="758825" cy="295275"/>
          </a:xfrm>
          <a:prstGeom prst="rect">
            <a:avLst/>
          </a:prstGeom>
          <a:noFill/>
          <a:ln w="9525">
            <a:noFill/>
            <a:miter lim="800000"/>
            <a:headEnd/>
            <a:tailEnd/>
          </a:ln>
        </p:spPr>
      </p:pic>
      <p:grpSp>
        <p:nvGrpSpPr>
          <p:cNvPr id="34819" name="Grupo 32844"/>
          <p:cNvGrpSpPr>
            <a:grpSpLocks/>
          </p:cNvGrpSpPr>
          <p:nvPr/>
        </p:nvGrpSpPr>
        <p:grpSpPr bwMode="auto">
          <a:xfrm>
            <a:off x="3088005" y="727075"/>
            <a:ext cx="5330825" cy="3851275"/>
            <a:chOff x="2904971" y="727273"/>
            <a:chExt cx="5330979" cy="3851760"/>
          </a:xfrm>
        </p:grpSpPr>
        <p:sp>
          <p:nvSpPr>
            <p:cNvPr id="34820" name="pl10"/>
            <p:cNvSpPr>
              <a:spLocks/>
            </p:cNvSpPr>
            <p:nvPr/>
          </p:nvSpPr>
          <p:spPr bwMode="auto">
            <a:xfrm>
              <a:off x="3502042" y="2814045"/>
              <a:ext cx="4733908" cy="0"/>
            </a:xfrm>
            <a:custGeom>
              <a:avLst/>
              <a:gdLst>
                <a:gd name="T0" fmla="*/ 0 w 6449397"/>
                <a:gd name="T1" fmla="*/ 6449397 w 6449397"/>
                <a:gd name="T2" fmla="*/ 6449397 w 6449397"/>
                <a:gd name="T3" fmla="*/ 0 60000 65536"/>
                <a:gd name="T4" fmla="*/ 0 60000 65536"/>
                <a:gd name="T5" fmla="*/ 0 60000 65536"/>
                <a:gd name="T6" fmla="*/ 0 w 6449397"/>
                <a:gd name="T7" fmla="*/ 6449397 w 6449397"/>
              </a:gdLst>
              <a:ahLst/>
              <a:cxnLst>
                <a:cxn ang="T3">
                  <a:pos x="T0" y="0"/>
                </a:cxn>
                <a:cxn ang="T4">
                  <a:pos x="T1" y="0"/>
                </a:cxn>
                <a:cxn ang="T5">
                  <a:pos x="T2" y="0"/>
                </a:cxn>
              </a:cxnLst>
              <a:rect l="T6" t="0" r="T7" b="0"/>
              <a:pathLst>
                <a:path w="6449397">
                  <a:moveTo>
                    <a:pt x="0" y="0"/>
                  </a:moveTo>
                  <a:lnTo>
                    <a:pt x="6449397" y="0"/>
                  </a:lnTo>
                </a:path>
              </a:pathLst>
            </a:custGeom>
            <a:noFill/>
            <a:ln w="6775" cap="flat">
              <a:solidFill>
                <a:srgbClr val="EBEBEB"/>
              </a:solidFill>
              <a:prstDash val="solid"/>
              <a:round/>
              <a:headEnd/>
              <a:tailEnd/>
            </a:ln>
          </p:spPr>
          <p:txBody>
            <a:bodyPr anchor="ctr"/>
            <a:lstStyle/>
            <a:p>
              <a:endParaRPr lang="es-ES"/>
            </a:p>
          </p:txBody>
        </p:sp>
        <p:sp>
          <p:nvSpPr>
            <p:cNvPr id="34821" name="pl11"/>
            <p:cNvSpPr>
              <a:spLocks/>
            </p:cNvSpPr>
            <p:nvPr/>
          </p:nvSpPr>
          <p:spPr bwMode="auto">
            <a:xfrm>
              <a:off x="3502042" y="2245210"/>
              <a:ext cx="4733908" cy="0"/>
            </a:xfrm>
            <a:custGeom>
              <a:avLst/>
              <a:gdLst>
                <a:gd name="T0" fmla="*/ 0 w 6449397"/>
                <a:gd name="T1" fmla="*/ 6449397 w 6449397"/>
                <a:gd name="T2" fmla="*/ 6449397 w 6449397"/>
                <a:gd name="T3" fmla="*/ 0 60000 65536"/>
                <a:gd name="T4" fmla="*/ 0 60000 65536"/>
                <a:gd name="T5" fmla="*/ 0 60000 65536"/>
                <a:gd name="T6" fmla="*/ 0 w 6449397"/>
                <a:gd name="T7" fmla="*/ 6449397 w 6449397"/>
              </a:gdLst>
              <a:ahLst/>
              <a:cxnLst>
                <a:cxn ang="T3">
                  <a:pos x="T0" y="0"/>
                </a:cxn>
                <a:cxn ang="T4">
                  <a:pos x="T1" y="0"/>
                </a:cxn>
                <a:cxn ang="T5">
                  <a:pos x="T2" y="0"/>
                </a:cxn>
              </a:cxnLst>
              <a:rect l="T6" t="0" r="T7" b="0"/>
              <a:pathLst>
                <a:path w="6449397">
                  <a:moveTo>
                    <a:pt x="0" y="0"/>
                  </a:moveTo>
                  <a:lnTo>
                    <a:pt x="6449397" y="0"/>
                  </a:lnTo>
                </a:path>
              </a:pathLst>
            </a:custGeom>
            <a:noFill/>
            <a:ln w="6775" cap="flat">
              <a:solidFill>
                <a:srgbClr val="EBEBEB"/>
              </a:solidFill>
              <a:prstDash val="solid"/>
              <a:round/>
              <a:headEnd/>
              <a:tailEnd/>
            </a:ln>
          </p:spPr>
          <p:txBody>
            <a:bodyPr anchor="ctr"/>
            <a:lstStyle/>
            <a:p>
              <a:endParaRPr lang="es-ES"/>
            </a:p>
          </p:txBody>
        </p:sp>
        <p:sp>
          <p:nvSpPr>
            <p:cNvPr id="34822" name="pl12"/>
            <p:cNvSpPr>
              <a:spLocks/>
            </p:cNvSpPr>
            <p:nvPr/>
          </p:nvSpPr>
          <p:spPr bwMode="auto">
            <a:xfrm>
              <a:off x="3502042" y="1676375"/>
              <a:ext cx="4733908" cy="0"/>
            </a:xfrm>
            <a:custGeom>
              <a:avLst/>
              <a:gdLst>
                <a:gd name="T0" fmla="*/ 0 w 6449397"/>
                <a:gd name="T1" fmla="*/ 6449397 w 6449397"/>
                <a:gd name="T2" fmla="*/ 6449397 w 6449397"/>
                <a:gd name="T3" fmla="*/ 0 60000 65536"/>
                <a:gd name="T4" fmla="*/ 0 60000 65536"/>
                <a:gd name="T5" fmla="*/ 0 60000 65536"/>
                <a:gd name="T6" fmla="*/ 0 w 6449397"/>
                <a:gd name="T7" fmla="*/ 6449397 w 6449397"/>
              </a:gdLst>
              <a:ahLst/>
              <a:cxnLst>
                <a:cxn ang="T3">
                  <a:pos x="T0" y="0"/>
                </a:cxn>
                <a:cxn ang="T4">
                  <a:pos x="T1" y="0"/>
                </a:cxn>
                <a:cxn ang="T5">
                  <a:pos x="T2" y="0"/>
                </a:cxn>
              </a:cxnLst>
              <a:rect l="T6" t="0" r="T7" b="0"/>
              <a:pathLst>
                <a:path w="6449397">
                  <a:moveTo>
                    <a:pt x="0" y="0"/>
                  </a:moveTo>
                  <a:lnTo>
                    <a:pt x="6449397" y="0"/>
                  </a:lnTo>
                </a:path>
              </a:pathLst>
            </a:custGeom>
            <a:noFill/>
            <a:ln w="6775" cap="flat">
              <a:solidFill>
                <a:srgbClr val="EBEBEB"/>
              </a:solidFill>
              <a:prstDash val="solid"/>
              <a:round/>
              <a:headEnd/>
              <a:tailEnd/>
            </a:ln>
          </p:spPr>
          <p:txBody>
            <a:bodyPr anchor="ctr"/>
            <a:lstStyle/>
            <a:p>
              <a:endParaRPr lang="es-ES"/>
            </a:p>
          </p:txBody>
        </p:sp>
        <p:sp>
          <p:nvSpPr>
            <p:cNvPr id="34823" name="pl13"/>
            <p:cNvSpPr>
              <a:spLocks/>
            </p:cNvSpPr>
            <p:nvPr/>
          </p:nvSpPr>
          <p:spPr bwMode="auto">
            <a:xfrm>
              <a:off x="3502042" y="1107540"/>
              <a:ext cx="4733908" cy="0"/>
            </a:xfrm>
            <a:custGeom>
              <a:avLst/>
              <a:gdLst>
                <a:gd name="T0" fmla="*/ 0 w 6449397"/>
                <a:gd name="T1" fmla="*/ 6449397 w 6449397"/>
                <a:gd name="T2" fmla="*/ 6449397 w 6449397"/>
                <a:gd name="T3" fmla="*/ 0 60000 65536"/>
                <a:gd name="T4" fmla="*/ 0 60000 65536"/>
                <a:gd name="T5" fmla="*/ 0 60000 65536"/>
                <a:gd name="T6" fmla="*/ 0 w 6449397"/>
                <a:gd name="T7" fmla="*/ 6449397 w 6449397"/>
              </a:gdLst>
              <a:ahLst/>
              <a:cxnLst>
                <a:cxn ang="T3">
                  <a:pos x="T0" y="0"/>
                </a:cxn>
                <a:cxn ang="T4">
                  <a:pos x="T1" y="0"/>
                </a:cxn>
                <a:cxn ang="T5">
                  <a:pos x="T2" y="0"/>
                </a:cxn>
              </a:cxnLst>
              <a:rect l="T6" t="0" r="T7" b="0"/>
              <a:pathLst>
                <a:path w="6449397">
                  <a:moveTo>
                    <a:pt x="0" y="0"/>
                  </a:moveTo>
                  <a:lnTo>
                    <a:pt x="6449397" y="0"/>
                  </a:lnTo>
                </a:path>
              </a:pathLst>
            </a:custGeom>
            <a:noFill/>
            <a:ln w="6775" cap="flat">
              <a:solidFill>
                <a:srgbClr val="EBEBEB"/>
              </a:solidFill>
              <a:prstDash val="solid"/>
              <a:round/>
              <a:headEnd/>
              <a:tailEnd/>
            </a:ln>
          </p:spPr>
          <p:txBody>
            <a:bodyPr anchor="ctr"/>
            <a:lstStyle/>
            <a:p>
              <a:endParaRPr lang="es-ES"/>
            </a:p>
          </p:txBody>
        </p:sp>
        <p:sp>
          <p:nvSpPr>
            <p:cNvPr id="34824" name="pl14"/>
            <p:cNvSpPr>
              <a:spLocks/>
            </p:cNvSpPr>
            <p:nvPr/>
          </p:nvSpPr>
          <p:spPr bwMode="auto">
            <a:xfrm>
              <a:off x="3522857" y="727273"/>
              <a:ext cx="0" cy="2108687"/>
            </a:xfrm>
            <a:custGeom>
              <a:avLst/>
              <a:gdLst>
                <a:gd name="T0" fmla="*/ 2872839 h 2872839"/>
                <a:gd name="T1" fmla="*/ 0 h 2872839"/>
                <a:gd name="T2" fmla="*/ 0 h 2872839"/>
                <a:gd name="T3" fmla="*/ 0 60000 65536"/>
                <a:gd name="T4" fmla="*/ 0 60000 65536"/>
                <a:gd name="T5" fmla="*/ 0 60000 65536"/>
                <a:gd name="T6" fmla="*/ 0 h 2872839"/>
                <a:gd name="T7" fmla="*/ 2872839 h 2872839"/>
              </a:gdLst>
              <a:ahLst/>
              <a:cxnLst>
                <a:cxn ang="T3">
                  <a:pos x="0" y="T0"/>
                </a:cxn>
                <a:cxn ang="T4">
                  <a:pos x="0" y="T1"/>
                </a:cxn>
                <a:cxn ang="T5">
                  <a:pos x="0" y="T2"/>
                </a:cxn>
              </a:cxnLst>
              <a:rect l="0" t="T6" r="0" b="T7"/>
              <a:pathLst>
                <a:path h="2872839">
                  <a:moveTo>
                    <a:pt x="0" y="2872839"/>
                  </a:moveTo>
                  <a:lnTo>
                    <a:pt x="0" y="0"/>
                  </a:lnTo>
                </a:path>
              </a:pathLst>
            </a:custGeom>
            <a:noFill/>
            <a:ln w="6775" cap="flat">
              <a:solidFill>
                <a:srgbClr val="EBEBEB"/>
              </a:solidFill>
              <a:prstDash val="solid"/>
              <a:round/>
              <a:headEnd/>
              <a:tailEnd/>
            </a:ln>
          </p:spPr>
          <p:txBody>
            <a:bodyPr anchor="ctr"/>
            <a:lstStyle/>
            <a:p>
              <a:endParaRPr lang="es-ES"/>
            </a:p>
          </p:txBody>
        </p:sp>
        <p:sp>
          <p:nvSpPr>
            <p:cNvPr id="34825" name="pl27"/>
            <p:cNvSpPr>
              <a:spLocks/>
            </p:cNvSpPr>
            <p:nvPr/>
          </p:nvSpPr>
          <p:spPr bwMode="auto">
            <a:xfrm>
              <a:off x="3502042" y="2529628"/>
              <a:ext cx="4733908" cy="0"/>
            </a:xfrm>
            <a:custGeom>
              <a:avLst/>
              <a:gdLst>
                <a:gd name="T0" fmla="*/ 0 w 6449397"/>
                <a:gd name="T1" fmla="*/ 6449397 w 6449397"/>
                <a:gd name="T2" fmla="*/ 6449397 w 6449397"/>
                <a:gd name="T3" fmla="*/ 0 60000 65536"/>
                <a:gd name="T4" fmla="*/ 0 60000 65536"/>
                <a:gd name="T5" fmla="*/ 0 60000 65536"/>
                <a:gd name="T6" fmla="*/ 0 w 6449397"/>
                <a:gd name="T7" fmla="*/ 6449397 w 6449397"/>
              </a:gdLst>
              <a:ahLst/>
              <a:cxnLst>
                <a:cxn ang="T3">
                  <a:pos x="T0" y="0"/>
                </a:cxn>
                <a:cxn ang="T4">
                  <a:pos x="T1" y="0"/>
                </a:cxn>
                <a:cxn ang="T5">
                  <a:pos x="T2" y="0"/>
                </a:cxn>
              </a:cxnLst>
              <a:rect l="T6" t="0" r="T7" b="0"/>
              <a:pathLst>
                <a:path w="6449397">
                  <a:moveTo>
                    <a:pt x="0" y="0"/>
                  </a:moveTo>
                  <a:lnTo>
                    <a:pt x="6449397" y="0"/>
                  </a:lnTo>
                </a:path>
              </a:pathLst>
            </a:custGeom>
            <a:noFill/>
            <a:ln w="13550" cap="flat">
              <a:solidFill>
                <a:srgbClr val="EBEBEB"/>
              </a:solidFill>
              <a:prstDash val="solid"/>
              <a:round/>
              <a:headEnd/>
              <a:tailEnd/>
            </a:ln>
          </p:spPr>
          <p:txBody>
            <a:bodyPr anchor="ctr"/>
            <a:lstStyle/>
            <a:p>
              <a:endParaRPr lang="es-ES"/>
            </a:p>
          </p:txBody>
        </p:sp>
        <p:sp>
          <p:nvSpPr>
            <p:cNvPr id="34826" name="pl28"/>
            <p:cNvSpPr>
              <a:spLocks/>
            </p:cNvSpPr>
            <p:nvPr/>
          </p:nvSpPr>
          <p:spPr bwMode="auto">
            <a:xfrm>
              <a:off x="3502042" y="1960793"/>
              <a:ext cx="4733908" cy="0"/>
            </a:xfrm>
            <a:custGeom>
              <a:avLst/>
              <a:gdLst>
                <a:gd name="T0" fmla="*/ 0 w 6449397"/>
                <a:gd name="T1" fmla="*/ 6449397 w 6449397"/>
                <a:gd name="T2" fmla="*/ 6449397 w 6449397"/>
                <a:gd name="T3" fmla="*/ 0 60000 65536"/>
                <a:gd name="T4" fmla="*/ 0 60000 65536"/>
                <a:gd name="T5" fmla="*/ 0 60000 65536"/>
                <a:gd name="T6" fmla="*/ 0 w 6449397"/>
                <a:gd name="T7" fmla="*/ 6449397 w 6449397"/>
              </a:gdLst>
              <a:ahLst/>
              <a:cxnLst>
                <a:cxn ang="T3">
                  <a:pos x="T0" y="0"/>
                </a:cxn>
                <a:cxn ang="T4">
                  <a:pos x="T1" y="0"/>
                </a:cxn>
                <a:cxn ang="T5">
                  <a:pos x="T2" y="0"/>
                </a:cxn>
              </a:cxnLst>
              <a:rect l="T6" t="0" r="T7" b="0"/>
              <a:pathLst>
                <a:path w="6449397">
                  <a:moveTo>
                    <a:pt x="0" y="0"/>
                  </a:moveTo>
                  <a:lnTo>
                    <a:pt x="6449397" y="0"/>
                  </a:lnTo>
                </a:path>
              </a:pathLst>
            </a:custGeom>
            <a:noFill/>
            <a:ln w="13550" cap="flat">
              <a:solidFill>
                <a:srgbClr val="EBEBEB"/>
              </a:solidFill>
              <a:prstDash val="solid"/>
              <a:round/>
              <a:headEnd/>
              <a:tailEnd/>
            </a:ln>
          </p:spPr>
          <p:txBody>
            <a:bodyPr anchor="ctr"/>
            <a:lstStyle/>
            <a:p>
              <a:endParaRPr lang="es-ES"/>
            </a:p>
          </p:txBody>
        </p:sp>
        <p:sp>
          <p:nvSpPr>
            <p:cNvPr id="34827" name="pl29"/>
            <p:cNvSpPr>
              <a:spLocks/>
            </p:cNvSpPr>
            <p:nvPr/>
          </p:nvSpPr>
          <p:spPr bwMode="auto">
            <a:xfrm>
              <a:off x="3502042" y="1391958"/>
              <a:ext cx="4733908" cy="0"/>
            </a:xfrm>
            <a:custGeom>
              <a:avLst/>
              <a:gdLst>
                <a:gd name="T0" fmla="*/ 0 w 6449397"/>
                <a:gd name="T1" fmla="*/ 6449397 w 6449397"/>
                <a:gd name="T2" fmla="*/ 6449397 w 6449397"/>
                <a:gd name="T3" fmla="*/ 0 60000 65536"/>
                <a:gd name="T4" fmla="*/ 0 60000 65536"/>
                <a:gd name="T5" fmla="*/ 0 60000 65536"/>
                <a:gd name="T6" fmla="*/ 0 w 6449397"/>
                <a:gd name="T7" fmla="*/ 6449397 w 6449397"/>
              </a:gdLst>
              <a:ahLst/>
              <a:cxnLst>
                <a:cxn ang="T3">
                  <a:pos x="T0" y="0"/>
                </a:cxn>
                <a:cxn ang="T4">
                  <a:pos x="T1" y="0"/>
                </a:cxn>
                <a:cxn ang="T5">
                  <a:pos x="T2" y="0"/>
                </a:cxn>
              </a:cxnLst>
              <a:rect l="T6" t="0" r="T7" b="0"/>
              <a:pathLst>
                <a:path w="6449397">
                  <a:moveTo>
                    <a:pt x="0" y="0"/>
                  </a:moveTo>
                  <a:lnTo>
                    <a:pt x="6449397" y="0"/>
                  </a:lnTo>
                </a:path>
              </a:pathLst>
            </a:custGeom>
            <a:noFill/>
            <a:ln w="13550" cap="flat">
              <a:solidFill>
                <a:srgbClr val="EBEBEB"/>
              </a:solidFill>
              <a:prstDash val="solid"/>
              <a:round/>
              <a:headEnd/>
              <a:tailEnd/>
            </a:ln>
          </p:spPr>
          <p:txBody>
            <a:bodyPr anchor="ctr"/>
            <a:lstStyle/>
            <a:p>
              <a:endParaRPr lang="es-ES"/>
            </a:p>
          </p:txBody>
        </p:sp>
        <p:sp>
          <p:nvSpPr>
            <p:cNvPr id="34828" name="pl30"/>
            <p:cNvSpPr>
              <a:spLocks/>
            </p:cNvSpPr>
            <p:nvPr/>
          </p:nvSpPr>
          <p:spPr bwMode="auto">
            <a:xfrm>
              <a:off x="3502042" y="823123"/>
              <a:ext cx="4733908" cy="0"/>
            </a:xfrm>
            <a:custGeom>
              <a:avLst/>
              <a:gdLst>
                <a:gd name="T0" fmla="*/ 0 w 6449397"/>
                <a:gd name="T1" fmla="*/ 6449397 w 6449397"/>
                <a:gd name="T2" fmla="*/ 6449397 w 6449397"/>
                <a:gd name="T3" fmla="*/ 0 60000 65536"/>
                <a:gd name="T4" fmla="*/ 0 60000 65536"/>
                <a:gd name="T5" fmla="*/ 0 60000 65536"/>
                <a:gd name="T6" fmla="*/ 0 w 6449397"/>
                <a:gd name="T7" fmla="*/ 6449397 w 6449397"/>
              </a:gdLst>
              <a:ahLst/>
              <a:cxnLst>
                <a:cxn ang="T3">
                  <a:pos x="T0" y="0"/>
                </a:cxn>
                <a:cxn ang="T4">
                  <a:pos x="T1" y="0"/>
                </a:cxn>
                <a:cxn ang="T5">
                  <a:pos x="T2" y="0"/>
                </a:cxn>
              </a:cxnLst>
              <a:rect l="T6" t="0" r="T7" b="0"/>
              <a:pathLst>
                <a:path w="6449397">
                  <a:moveTo>
                    <a:pt x="0" y="0"/>
                  </a:moveTo>
                  <a:lnTo>
                    <a:pt x="6449397" y="0"/>
                  </a:lnTo>
                </a:path>
              </a:pathLst>
            </a:custGeom>
            <a:noFill/>
            <a:ln w="13550" cap="flat">
              <a:solidFill>
                <a:srgbClr val="EBEBEB"/>
              </a:solidFill>
              <a:prstDash val="solid"/>
              <a:round/>
              <a:headEnd/>
              <a:tailEnd/>
            </a:ln>
          </p:spPr>
          <p:txBody>
            <a:bodyPr anchor="ctr"/>
            <a:lstStyle/>
            <a:p>
              <a:endParaRPr lang="es-ES"/>
            </a:p>
          </p:txBody>
        </p:sp>
        <p:sp>
          <p:nvSpPr>
            <p:cNvPr id="34829" name="pl31"/>
            <p:cNvSpPr>
              <a:spLocks/>
            </p:cNvSpPr>
            <p:nvPr/>
          </p:nvSpPr>
          <p:spPr bwMode="auto">
            <a:xfrm>
              <a:off x="3717220" y="727273"/>
              <a:ext cx="0" cy="2108687"/>
            </a:xfrm>
            <a:custGeom>
              <a:avLst/>
              <a:gdLst>
                <a:gd name="T0" fmla="*/ 2872839 h 2872839"/>
                <a:gd name="T1" fmla="*/ 0 h 2872839"/>
                <a:gd name="T2" fmla="*/ 0 h 2872839"/>
                <a:gd name="T3" fmla="*/ 0 60000 65536"/>
                <a:gd name="T4" fmla="*/ 0 60000 65536"/>
                <a:gd name="T5" fmla="*/ 0 60000 65536"/>
                <a:gd name="T6" fmla="*/ 0 h 2872839"/>
                <a:gd name="T7" fmla="*/ 2872839 h 2872839"/>
              </a:gdLst>
              <a:ahLst/>
              <a:cxnLst>
                <a:cxn ang="T3">
                  <a:pos x="0" y="T0"/>
                </a:cxn>
                <a:cxn ang="T4">
                  <a:pos x="0" y="T1"/>
                </a:cxn>
                <a:cxn ang="T5">
                  <a:pos x="0" y="T2"/>
                </a:cxn>
              </a:cxnLst>
              <a:rect l="0" t="T6" r="0" b="T7"/>
              <a:pathLst>
                <a:path h="2872839">
                  <a:moveTo>
                    <a:pt x="0" y="2872839"/>
                  </a:moveTo>
                  <a:lnTo>
                    <a:pt x="0" y="0"/>
                  </a:lnTo>
                </a:path>
              </a:pathLst>
            </a:custGeom>
            <a:noFill/>
            <a:ln w="13550" cap="flat">
              <a:solidFill>
                <a:srgbClr val="EBEBEB"/>
              </a:solidFill>
              <a:prstDash val="solid"/>
              <a:round/>
              <a:headEnd/>
              <a:tailEnd/>
            </a:ln>
          </p:spPr>
          <p:txBody>
            <a:bodyPr anchor="ctr"/>
            <a:lstStyle/>
            <a:p>
              <a:endParaRPr lang="es-ES"/>
            </a:p>
          </p:txBody>
        </p:sp>
        <p:sp>
          <p:nvSpPr>
            <p:cNvPr id="34830" name="pl32"/>
            <p:cNvSpPr>
              <a:spLocks/>
            </p:cNvSpPr>
            <p:nvPr/>
          </p:nvSpPr>
          <p:spPr bwMode="auto">
            <a:xfrm>
              <a:off x="4105944" y="727273"/>
              <a:ext cx="0" cy="2108687"/>
            </a:xfrm>
            <a:custGeom>
              <a:avLst/>
              <a:gdLst>
                <a:gd name="T0" fmla="*/ 2872839 h 2872839"/>
                <a:gd name="T1" fmla="*/ 0 h 2872839"/>
                <a:gd name="T2" fmla="*/ 0 h 2872839"/>
                <a:gd name="T3" fmla="*/ 0 60000 65536"/>
                <a:gd name="T4" fmla="*/ 0 60000 65536"/>
                <a:gd name="T5" fmla="*/ 0 60000 65536"/>
                <a:gd name="T6" fmla="*/ 0 h 2872839"/>
                <a:gd name="T7" fmla="*/ 2872839 h 2872839"/>
              </a:gdLst>
              <a:ahLst/>
              <a:cxnLst>
                <a:cxn ang="T3">
                  <a:pos x="0" y="T0"/>
                </a:cxn>
                <a:cxn ang="T4">
                  <a:pos x="0" y="T1"/>
                </a:cxn>
                <a:cxn ang="T5">
                  <a:pos x="0" y="T2"/>
                </a:cxn>
              </a:cxnLst>
              <a:rect l="0" t="T6" r="0" b="T7"/>
              <a:pathLst>
                <a:path h="2872839">
                  <a:moveTo>
                    <a:pt x="0" y="2872839"/>
                  </a:moveTo>
                  <a:lnTo>
                    <a:pt x="0" y="0"/>
                  </a:lnTo>
                </a:path>
              </a:pathLst>
            </a:custGeom>
            <a:noFill/>
            <a:ln w="13550" cap="flat">
              <a:solidFill>
                <a:srgbClr val="EBEBEB"/>
              </a:solidFill>
              <a:prstDash val="solid"/>
              <a:round/>
              <a:headEnd/>
              <a:tailEnd/>
            </a:ln>
          </p:spPr>
          <p:txBody>
            <a:bodyPr anchor="ctr"/>
            <a:lstStyle/>
            <a:p>
              <a:endParaRPr lang="es-ES"/>
            </a:p>
          </p:txBody>
        </p:sp>
        <p:sp>
          <p:nvSpPr>
            <p:cNvPr id="34831" name="pl33"/>
            <p:cNvSpPr>
              <a:spLocks/>
            </p:cNvSpPr>
            <p:nvPr/>
          </p:nvSpPr>
          <p:spPr bwMode="auto">
            <a:xfrm>
              <a:off x="4494668" y="727273"/>
              <a:ext cx="0" cy="2108687"/>
            </a:xfrm>
            <a:custGeom>
              <a:avLst/>
              <a:gdLst>
                <a:gd name="T0" fmla="*/ 2872839 h 2872839"/>
                <a:gd name="T1" fmla="*/ 0 h 2872839"/>
                <a:gd name="T2" fmla="*/ 0 h 2872839"/>
                <a:gd name="T3" fmla="*/ 0 60000 65536"/>
                <a:gd name="T4" fmla="*/ 0 60000 65536"/>
                <a:gd name="T5" fmla="*/ 0 60000 65536"/>
                <a:gd name="T6" fmla="*/ 0 h 2872839"/>
                <a:gd name="T7" fmla="*/ 2872839 h 2872839"/>
              </a:gdLst>
              <a:ahLst/>
              <a:cxnLst>
                <a:cxn ang="T3">
                  <a:pos x="0" y="T0"/>
                </a:cxn>
                <a:cxn ang="T4">
                  <a:pos x="0" y="T1"/>
                </a:cxn>
                <a:cxn ang="T5">
                  <a:pos x="0" y="T2"/>
                </a:cxn>
              </a:cxnLst>
              <a:rect l="0" t="T6" r="0" b="T7"/>
              <a:pathLst>
                <a:path h="2872839">
                  <a:moveTo>
                    <a:pt x="0" y="2872839"/>
                  </a:moveTo>
                  <a:lnTo>
                    <a:pt x="0" y="0"/>
                  </a:lnTo>
                </a:path>
              </a:pathLst>
            </a:custGeom>
            <a:noFill/>
            <a:ln w="13550" cap="flat">
              <a:solidFill>
                <a:srgbClr val="EBEBEB"/>
              </a:solidFill>
              <a:prstDash val="solid"/>
              <a:round/>
              <a:headEnd/>
              <a:tailEnd/>
            </a:ln>
          </p:spPr>
          <p:txBody>
            <a:bodyPr anchor="ctr"/>
            <a:lstStyle/>
            <a:p>
              <a:endParaRPr lang="es-ES"/>
            </a:p>
          </p:txBody>
        </p:sp>
        <p:sp>
          <p:nvSpPr>
            <p:cNvPr id="34832" name="pl34"/>
            <p:cNvSpPr>
              <a:spLocks/>
            </p:cNvSpPr>
            <p:nvPr/>
          </p:nvSpPr>
          <p:spPr bwMode="auto">
            <a:xfrm>
              <a:off x="4883393" y="727273"/>
              <a:ext cx="0" cy="2108687"/>
            </a:xfrm>
            <a:custGeom>
              <a:avLst/>
              <a:gdLst>
                <a:gd name="T0" fmla="*/ 2872839 h 2872839"/>
                <a:gd name="T1" fmla="*/ 0 h 2872839"/>
                <a:gd name="T2" fmla="*/ 0 h 2872839"/>
                <a:gd name="T3" fmla="*/ 0 60000 65536"/>
                <a:gd name="T4" fmla="*/ 0 60000 65536"/>
                <a:gd name="T5" fmla="*/ 0 60000 65536"/>
                <a:gd name="T6" fmla="*/ 0 h 2872839"/>
                <a:gd name="T7" fmla="*/ 2872839 h 2872839"/>
              </a:gdLst>
              <a:ahLst/>
              <a:cxnLst>
                <a:cxn ang="T3">
                  <a:pos x="0" y="T0"/>
                </a:cxn>
                <a:cxn ang="T4">
                  <a:pos x="0" y="T1"/>
                </a:cxn>
                <a:cxn ang="T5">
                  <a:pos x="0" y="T2"/>
                </a:cxn>
              </a:cxnLst>
              <a:rect l="0" t="T6" r="0" b="T7"/>
              <a:pathLst>
                <a:path h="2872839">
                  <a:moveTo>
                    <a:pt x="0" y="2872839"/>
                  </a:moveTo>
                  <a:lnTo>
                    <a:pt x="0" y="0"/>
                  </a:lnTo>
                </a:path>
              </a:pathLst>
            </a:custGeom>
            <a:noFill/>
            <a:ln w="13550" cap="flat">
              <a:solidFill>
                <a:srgbClr val="EBEBEB"/>
              </a:solidFill>
              <a:prstDash val="solid"/>
              <a:round/>
              <a:headEnd/>
              <a:tailEnd/>
            </a:ln>
          </p:spPr>
          <p:txBody>
            <a:bodyPr anchor="ctr"/>
            <a:lstStyle/>
            <a:p>
              <a:endParaRPr lang="es-ES"/>
            </a:p>
          </p:txBody>
        </p:sp>
        <p:sp>
          <p:nvSpPr>
            <p:cNvPr id="34833" name="pl35"/>
            <p:cNvSpPr>
              <a:spLocks/>
            </p:cNvSpPr>
            <p:nvPr/>
          </p:nvSpPr>
          <p:spPr bwMode="auto">
            <a:xfrm>
              <a:off x="5272118" y="727273"/>
              <a:ext cx="0" cy="2108687"/>
            </a:xfrm>
            <a:custGeom>
              <a:avLst/>
              <a:gdLst>
                <a:gd name="T0" fmla="*/ 2872839 h 2872839"/>
                <a:gd name="T1" fmla="*/ 0 h 2872839"/>
                <a:gd name="T2" fmla="*/ 0 h 2872839"/>
                <a:gd name="T3" fmla="*/ 0 60000 65536"/>
                <a:gd name="T4" fmla="*/ 0 60000 65536"/>
                <a:gd name="T5" fmla="*/ 0 60000 65536"/>
                <a:gd name="T6" fmla="*/ 0 h 2872839"/>
                <a:gd name="T7" fmla="*/ 2872839 h 2872839"/>
              </a:gdLst>
              <a:ahLst/>
              <a:cxnLst>
                <a:cxn ang="T3">
                  <a:pos x="0" y="T0"/>
                </a:cxn>
                <a:cxn ang="T4">
                  <a:pos x="0" y="T1"/>
                </a:cxn>
                <a:cxn ang="T5">
                  <a:pos x="0" y="T2"/>
                </a:cxn>
              </a:cxnLst>
              <a:rect l="0" t="T6" r="0" b="T7"/>
              <a:pathLst>
                <a:path h="2872839">
                  <a:moveTo>
                    <a:pt x="0" y="2872839"/>
                  </a:moveTo>
                  <a:lnTo>
                    <a:pt x="0" y="0"/>
                  </a:lnTo>
                </a:path>
              </a:pathLst>
            </a:custGeom>
            <a:noFill/>
            <a:ln w="13550" cap="flat">
              <a:solidFill>
                <a:srgbClr val="EBEBEB"/>
              </a:solidFill>
              <a:prstDash val="solid"/>
              <a:round/>
              <a:headEnd/>
              <a:tailEnd/>
            </a:ln>
          </p:spPr>
          <p:txBody>
            <a:bodyPr anchor="ctr"/>
            <a:lstStyle/>
            <a:p>
              <a:endParaRPr lang="es-ES"/>
            </a:p>
          </p:txBody>
        </p:sp>
        <p:sp>
          <p:nvSpPr>
            <p:cNvPr id="34834" name="pl36"/>
            <p:cNvSpPr>
              <a:spLocks/>
            </p:cNvSpPr>
            <p:nvPr/>
          </p:nvSpPr>
          <p:spPr bwMode="auto">
            <a:xfrm>
              <a:off x="5660843" y="727273"/>
              <a:ext cx="0" cy="2108687"/>
            </a:xfrm>
            <a:custGeom>
              <a:avLst/>
              <a:gdLst>
                <a:gd name="T0" fmla="*/ 2872839 h 2872839"/>
                <a:gd name="T1" fmla="*/ 0 h 2872839"/>
                <a:gd name="T2" fmla="*/ 0 h 2872839"/>
                <a:gd name="T3" fmla="*/ 0 60000 65536"/>
                <a:gd name="T4" fmla="*/ 0 60000 65536"/>
                <a:gd name="T5" fmla="*/ 0 60000 65536"/>
                <a:gd name="T6" fmla="*/ 0 h 2872839"/>
                <a:gd name="T7" fmla="*/ 2872839 h 2872839"/>
              </a:gdLst>
              <a:ahLst/>
              <a:cxnLst>
                <a:cxn ang="T3">
                  <a:pos x="0" y="T0"/>
                </a:cxn>
                <a:cxn ang="T4">
                  <a:pos x="0" y="T1"/>
                </a:cxn>
                <a:cxn ang="T5">
                  <a:pos x="0" y="T2"/>
                </a:cxn>
              </a:cxnLst>
              <a:rect l="0" t="T6" r="0" b="T7"/>
              <a:pathLst>
                <a:path h="2872839">
                  <a:moveTo>
                    <a:pt x="0" y="2872839"/>
                  </a:moveTo>
                  <a:lnTo>
                    <a:pt x="0" y="0"/>
                  </a:lnTo>
                </a:path>
              </a:pathLst>
            </a:custGeom>
            <a:noFill/>
            <a:ln w="13550" cap="flat">
              <a:solidFill>
                <a:srgbClr val="EBEBEB"/>
              </a:solidFill>
              <a:prstDash val="solid"/>
              <a:round/>
              <a:headEnd/>
              <a:tailEnd/>
            </a:ln>
          </p:spPr>
          <p:txBody>
            <a:bodyPr anchor="ctr"/>
            <a:lstStyle/>
            <a:p>
              <a:endParaRPr lang="es-ES"/>
            </a:p>
          </p:txBody>
        </p:sp>
        <p:sp>
          <p:nvSpPr>
            <p:cNvPr id="34835" name="pl37"/>
            <p:cNvSpPr>
              <a:spLocks/>
            </p:cNvSpPr>
            <p:nvPr/>
          </p:nvSpPr>
          <p:spPr bwMode="auto">
            <a:xfrm>
              <a:off x="6049567" y="727273"/>
              <a:ext cx="0" cy="2108687"/>
            </a:xfrm>
            <a:custGeom>
              <a:avLst/>
              <a:gdLst>
                <a:gd name="T0" fmla="*/ 2872839 h 2872839"/>
                <a:gd name="T1" fmla="*/ 0 h 2872839"/>
                <a:gd name="T2" fmla="*/ 0 h 2872839"/>
                <a:gd name="T3" fmla="*/ 0 60000 65536"/>
                <a:gd name="T4" fmla="*/ 0 60000 65536"/>
                <a:gd name="T5" fmla="*/ 0 60000 65536"/>
                <a:gd name="T6" fmla="*/ 0 h 2872839"/>
                <a:gd name="T7" fmla="*/ 2872839 h 2872839"/>
              </a:gdLst>
              <a:ahLst/>
              <a:cxnLst>
                <a:cxn ang="T3">
                  <a:pos x="0" y="T0"/>
                </a:cxn>
                <a:cxn ang="T4">
                  <a:pos x="0" y="T1"/>
                </a:cxn>
                <a:cxn ang="T5">
                  <a:pos x="0" y="T2"/>
                </a:cxn>
              </a:cxnLst>
              <a:rect l="0" t="T6" r="0" b="T7"/>
              <a:pathLst>
                <a:path h="2872839">
                  <a:moveTo>
                    <a:pt x="0" y="2872839"/>
                  </a:moveTo>
                  <a:lnTo>
                    <a:pt x="0" y="0"/>
                  </a:lnTo>
                </a:path>
              </a:pathLst>
            </a:custGeom>
            <a:noFill/>
            <a:ln w="13550" cap="flat">
              <a:solidFill>
                <a:srgbClr val="EBEBEB"/>
              </a:solidFill>
              <a:prstDash val="solid"/>
              <a:round/>
              <a:headEnd/>
              <a:tailEnd/>
            </a:ln>
          </p:spPr>
          <p:txBody>
            <a:bodyPr anchor="ctr"/>
            <a:lstStyle/>
            <a:p>
              <a:endParaRPr lang="es-ES"/>
            </a:p>
          </p:txBody>
        </p:sp>
        <p:sp>
          <p:nvSpPr>
            <p:cNvPr id="34836" name="pl38"/>
            <p:cNvSpPr>
              <a:spLocks/>
            </p:cNvSpPr>
            <p:nvPr/>
          </p:nvSpPr>
          <p:spPr bwMode="auto">
            <a:xfrm>
              <a:off x="6438291" y="727273"/>
              <a:ext cx="0" cy="2108687"/>
            </a:xfrm>
            <a:custGeom>
              <a:avLst/>
              <a:gdLst>
                <a:gd name="T0" fmla="*/ 2872839 h 2872839"/>
                <a:gd name="T1" fmla="*/ 0 h 2872839"/>
                <a:gd name="T2" fmla="*/ 0 h 2872839"/>
                <a:gd name="T3" fmla="*/ 0 60000 65536"/>
                <a:gd name="T4" fmla="*/ 0 60000 65536"/>
                <a:gd name="T5" fmla="*/ 0 60000 65536"/>
                <a:gd name="T6" fmla="*/ 0 h 2872839"/>
                <a:gd name="T7" fmla="*/ 2872839 h 2872839"/>
              </a:gdLst>
              <a:ahLst/>
              <a:cxnLst>
                <a:cxn ang="T3">
                  <a:pos x="0" y="T0"/>
                </a:cxn>
                <a:cxn ang="T4">
                  <a:pos x="0" y="T1"/>
                </a:cxn>
                <a:cxn ang="T5">
                  <a:pos x="0" y="T2"/>
                </a:cxn>
              </a:cxnLst>
              <a:rect l="0" t="T6" r="0" b="T7"/>
              <a:pathLst>
                <a:path h="2872839">
                  <a:moveTo>
                    <a:pt x="0" y="2872839"/>
                  </a:moveTo>
                  <a:lnTo>
                    <a:pt x="0" y="0"/>
                  </a:lnTo>
                </a:path>
              </a:pathLst>
            </a:custGeom>
            <a:noFill/>
            <a:ln w="13550" cap="flat">
              <a:solidFill>
                <a:srgbClr val="EBEBEB"/>
              </a:solidFill>
              <a:prstDash val="solid"/>
              <a:round/>
              <a:headEnd/>
              <a:tailEnd/>
            </a:ln>
          </p:spPr>
          <p:txBody>
            <a:bodyPr anchor="ctr"/>
            <a:lstStyle/>
            <a:p>
              <a:endParaRPr lang="es-ES"/>
            </a:p>
          </p:txBody>
        </p:sp>
        <p:sp>
          <p:nvSpPr>
            <p:cNvPr id="34837" name="pl39"/>
            <p:cNvSpPr>
              <a:spLocks/>
            </p:cNvSpPr>
            <p:nvPr/>
          </p:nvSpPr>
          <p:spPr bwMode="auto">
            <a:xfrm>
              <a:off x="6827016" y="727273"/>
              <a:ext cx="0" cy="2108687"/>
            </a:xfrm>
            <a:custGeom>
              <a:avLst/>
              <a:gdLst>
                <a:gd name="T0" fmla="*/ 2872839 h 2872839"/>
                <a:gd name="T1" fmla="*/ 0 h 2872839"/>
                <a:gd name="T2" fmla="*/ 0 h 2872839"/>
                <a:gd name="T3" fmla="*/ 0 60000 65536"/>
                <a:gd name="T4" fmla="*/ 0 60000 65536"/>
                <a:gd name="T5" fmla="*/ 0 60000 65536"/>
                <a:gd name="T6" fmla="*/ 0 h 2872839"/>
                <a:gd name="T7" fmla="*/ 2872839 h 2872839"/>
              </a:gdLst>
              <a:ahLst/>
              <a:cxnLst>
                <a:cxn ang="T3">
                  <a:pos x="0" y="T0"/>
                </a:cxn>
                <a:cxn ang="T4">
                  <a:pos x="0" y="T1"/>
                </a:cxn>
                <a:cxn ang="T5">
                  <a:pos x="0" y="T2"/>
                </a:cxn>
              </a:cxnLst>
              <a:rect l="0" t="T6" r="0" b="T7"/>
              <a:pathLst>
                <a:path h="2872839">
                  <a:moveTo>
                    <a:pt x="0" y="2872839"/>
                  </a:moveTo>
                  <a:lnTo>
                    <a:pt x="0" y="0"/>
                  </a:lnTo>
                </a:path>
              </a:pathLst>
            </a:custGeom>
            <a:noFill/>
            <a:ln w="13550" cap="flat">
              <a:solidFill>
                <a:srgbClr val="EBEBEB"/>
              </a:solidFill>
              <a:prstDash val="solid"/>
              <a:round/>
              <a:headEnd/>
              <a:tailEnd/>
            </a:ln>
          </p:spPr>
          <p:txBody>
            <a:bodyPr anchor="ctr"/>
            <a:lstStyle/>
            <a:p>
              <a:endParaRPr lang="es-ES"/>
            </a:p>
          </p:txBody>
        </p:sp>
        <p:sp>
          <p:nvSpPr>
            <p:cNvPr id="34838" name="pl40"/>
            <p:cNvSpPr>
              <a:spLocks/>
            </p:cNvSpPr>
            <p:nvPr/>
          </p:nvSpPr>
          <p:spPr bwMode="auto">
            <a:xfrm>
              <a:off x="7215741" y="727273"/>
              <a:ext cx="0" cy="2108687"/>
            </a:xfrm>
            <a:custGeom>
              <a:avLst/>
              <a:gdLst>
                <a:gd name="T0" fmla="*/ 2872839 h 2872839"/>
                <a:gd name="T1" fmla="*/ 0 h 2872839"/>
                <a:gd name="T2" fmla="*/ 0 h 2872839"/>
                <a:gd name="T3" fmla="*/ 0 60000 65536"/>
                <a:gd name="T4" fmla="*/ 0 60000 65536"/>
                <a:gd name="T5" fmla="*/ 0 60000 65536"/>
                <a:gd name="T6" fmla="*/ 0 h 2872839"/>
                <a:gd name="T7" fmla="*/ 2872839 h 2872839"/>
              </a:gdLst>
              <a:ahLst/>
              <a:cxnLst>
                <a:cxn ang="T3">
                  <a:pos x="0" y="T0"/>
                </a:cxn>
                <a:cxn ang="T4">
                  <a:pos x="0" y="T1"/>
                </a:cxn>
                <a:cxn ang="T5">
                  <a:pos x="0" y="T2"/>
                </a:cxn>
              </a:cxnLst>
              <a:rect l="0" t="T6" r="0" b="T7"/>
              <a:pathLst>
                <a:path h="2872839">
                  <a:moveTo>
                    <a:pt x="0" y="2872839"/>
                  </a:moveTo>
                  <a:lnTo>
                    <a:pt x="0" y="0"/>
                  </a:lnTo>
                </a:path>
              </a:pathLst>
            </a:custGeom>
            <a:noFill/>
            <a:ln w="13550" cap="flat">
              <a:solidFill>
                <a:srgbClr val="EBEBEB"/>
              </a:solidFill>
              <a:prstDash val="solid"/>
              <a:round/>
              <a:headEnd/>
              <a:tailEnd/>
            </a:ln>
          </p:spPr>
          <p:txBody>
            <a:bodyPr anchor="ctr"/>
            <a:lstStyle/>
            <a:p>
              <a:endParaRPr lang="es-ES"/>
            </a:p>
          </p:txBody>
        </p:sp>
        <p:sp>
          <p:nvSpPr>
            <p:cNvPr id="34839" name="pl41"/>
            <p:cNvSpPr>
              <a:spLocks/>
            </p:cNvSpPr>
            <p:nvPr/>
          </p:nvSpPr>
          <p:spPr bwMode="auto">
            <a:xfrm>
              <a:off x="7604465" y="727273"/>
              <a:ext cx="0" cy="2108687"/>
            </a:xfrm>
            <a:custGeom>
              <a:avLst/>
              <a:gdLst>
                <a:gd name="T0" fmla="*/ 2872839 h 2872839"/>
                <a:gd name="T1" fmla="*/ 0 h 2872839"/>
                <a:gd name="T2" fmla="*/ 0 h 2872839"/>
                <a:gd name="T3" fmla="*/ 0 60000 65536"/>
                <a:gd name="T4" fmla="*/ 0 60000 65536"/>
                <a:gd name="T5" fmla="*/ 0 60000 65536"/>
                <a:gd name="T6" fmla="*/ 0 h 2872839"/>
                <a:gd name="T7" fmla="*/ 2872839 h 2872839"/>
              </a:gdLst>
              <a:ahLst/>
              <a:cxnLst>
                <a:cxn ang="T3">
                  <a:pos x="0" y="T0"/>
                </a:cxn>
                <a:cxn ang="T4">
                  <a:pos x="0" y="T1"/>
                </a:cxn>
                <a:cxn ang="T5">
                  <a:pos x="0" y="T2"/>
                </a:cxn>
              </a:cxnLst>
              <a:rect l="0" t="T6" r="0" b="T7"/>
              <a:pathLst>
                <a:path h="2872839">
                  <a:moveTo>
                    <a:pt x="0" y="2872839"/>
                  </a:moveTo>
                  <a:lnTo>
                    <a:pt x="0" y="0"/>
                  </a:lnTo>
                </a:path>
              </a:pathLst>
            </a:custGeom>
            <a:noFill/>
            <a:ln w="13550" cap="flat">
              <a:solidFill>
                <a:srgbClr val="EBEBEB"/>
              </a:solidFill>
              <a:prstDash val="solid"/>
              <a:round/>
              <a:headEnd/>
              <a:tailEnd/>
            </a:ln>
          </p:spPr>
          <p:txBody>
            <a:bodyPr anchor="ctr"/>
            <a:lstStyle/>
            <a:p>
              <a:endParaRPr lang="es-ES"/>
            </a:p>
          </p:txBody>
        </p:sp>
        <p:sp>
          <p:nvSpPr>
            <p:cNvPr id="34840" name="pl42"/>
            <p:cNvSpPr>
              <a:spLocks/>
            </p:cNvSpPr>
            <p:nvPr/>
          </p:nvSpPr>
          <p:spPr bwMode="auto">
            <a:xfrm>
              <a:off x="7993190" y="727273"/>
              <a:ext cx="0" cy="2108687"/>
            </a:xfrm>
            <a:custGeom>
              <a:avLst/>
              <a:gdLst>
                <a:gd name="T0" fmla="*/ 2872839 h 2872839"/>
                <a:gd name="T1" fmla="*/ 0 h 2872839"/>
                <a:gd name="T2" fmla="*/ 0 h 2872839"/>
                <a:gd name="T3" fmla="*/ 0 60000 65536"/>
                <a:gd name="T4" fmla="*/ 0 60000 65536"/>
                <a:gd name="T5" fmla="*/ 0 60000 65536"/>
                <a:gd name="T6" fmla="*/ 0 h 2872839"/>
                <a:gd name="T7" fmla="*/ 2872839 h 2872839"/>
              </a:gdLst>
              <a:ahLst/>
              <a:cxnLst>
                <a:cxn ang="T3">
                  <a:pos x="0" y="T0"/>
                </a:cxn>
                <a:cxn ang="T4">
                  <a:pos x="0" y="T1"/>
                </a:cxn>
                <a:cxn ang="T5">
                  <a:pos x="0" y="T2"/>
                </a:cxn>
              </a:cxnLst>
              <a:rect l="0" t="T6" r="0" b="T7"/>
              <a:pathLst>
                <a:path h="2872839">
                  <a:moveTo>
                    <a:pt x="0" y="2872839"/>
                  </a:moveTo>
                  <a:lnTo>
                    <a:pt x="0" y="0"/>
                  </a:lnTo>
                </a:path>
              </a:pathLst>
            </a:custGeom>
            <a:noFill/>
            <a:ln w="13550" cap="flat">
              <a:solidFill>
                <a:srgbClr val="EBEBEB"/>
              </a:solidFill>
              <a:prstDash val="solid"/>
              <a:round/>
              <a:headEnd/>
              <a:tailEnd/>
            </a:ln>
          </p:spPr>
          <p:txBody>
            <a:bodyPr anchor="ctr"/>
            <a:lstStyle/>
            <a:p>
              <a:endParaRPr lang="es-ES"/>
            </a:p>
          </p:txBody>
        </p:sp>
        <p:sp>
          <p:nvSpPr>
            <p:cNvPr id="34841" name="pl43"/>
            <p:cNvSpPr>
              <a:spLocks/>
            </p:cNvSpPr>
            <p:nvPr/>
          </p:nvSpPr>
          <p:spPr bwMode="auto">
            <a:xfrm>
              <a:off x="3717220" y="823123"/>
              <a:ext cx="4303554" cy="1502583"/>
            </a:xfrm>
            <a:custGeom>
              <a:avLst/>
              <a:gdLst>
                <a:gd name="T0" fmla="*/ 69591 w 5863089"/>
                <a:gd name="T1" fmla="*/ 0 h 2047093"/>
                <a:gd name="T2" fmla="*/ 156581 w 5863089"/>
                <a:gd name="T3" fmla="*/ 48740 h 2047093"/>
                <a:gd name="T4" fmla="*/ 173978 w 5863089"/>
                <a:gd name="T5" fmla="*/ 97480 h 2047093"/>
                <a:gd name="T6" fmla="*/ 260968 w 5863089"/>
                <a:gd name="T7" fmla="*/ 146220 h 2047093"/>
                <a:gd name="T8" fmla="*/ 434947 w 5863089"/>
                <a:gd name="T9" fmla="*/ 194961 h 2047093"/>
                <a:gd name="T10" fmla="*/ 539334 w 5863089"/>
                <a:gd name="T11" fmla="*/ 243701 h 2047093"/>
                <a:gd name="T12" fmla="*/ 626324 w 5863089"/>
                <a:gd name="T13" fmla="*/ 292441 h 2047093"/>
                <a:gd name="T14" fmla="*/ 852496 w 5863089"/>
                <a:gd name="T15" fmla="*/ 341182 h 2047093"/>
                <a:gd name="T16" fmla="*/ 869894 w 5863089"/>
                <a:gd name="T17" fmla="*/ 389922 h 2047093"/>
                <a:gd name="T18" fmla="*/ 1026475 w 5863089"/>
                <a:gd name="T19" fmla="*/ 438662 h 2047093"/>
                <a:gd name="T20" fmla="*/ 1061271 w 5863089"/>
                <a:gd name="T21" fmla="*/ 487403 h 2047093"/>
                <a:gd name="T22" fmla="*/ 1113464 w 5863089"/>
                <a:gd name="T23" fmla="*/ 536143 h 2047093"/>
                <a:gd name="T24" fmla="*/ 1217852 w 5863089"/>
                <a:gd name="T25" fmla="*/ 584883 h 2047093"/>
                <a:gd name="T26" fmla="*/ 1235250 w 5863089"/>
                <a:gd name="T27" fmla="*/ 633624 h 2047093"/>
                <a:gd name="T28" fmla="*/ 1322239 w 5863089"/>
                <a:gd name="T29" fmla="*/ 682364 h 2047093"/>
                <a:gd name="T30" fmla="*/ 1339637 w 5863089"/>
                <a:gd name="T31" fmla="*/ 731104 h 2047093"/>
                <a:gd name="T32" fmla="*/ 1391831 w 5863089"/>
                <a:gd name="T33" fmla="*/ 779845 h 2047093"/>
                <a:gd name="T34" fmla="*/ 1565810 w 5863089"/>
                <a:gd name="T35" fmla="*/ 828585 h 2047093"/>
                <a:gd name="T36" fmla="*/ 1809380 w 5863089"/>
                <a:gd name="T37" fmla="*/ 877325 h 2047093"/>
                <a:gd name="T38" fmla="*/ 1913767 w 5863089"/>
                <a:gd name="T39" fmla="*/ 926065 h 2047093"/>
                <a:gd name="T40" fmla="*/ 1983359 w 5863089"/>
                <a:gd name="T41" fmla="*/ 974806 h 2047093"/>
                <a:gd name="T42" fmla="*/ 2157338 w 5863089"/>
                <a:gd name="T43" fmla="*/ 1023546 h 2047093"/>
                <a:gd name="T44" fmla="*/ 2209532 w 5863089"/>
                <a:gd name="T45" fmla="*/ 1072286 h 2047093"/>
                <a:gd name="T46" fmla="*/ 2679275 w 5863089"/>
                <a:gd name="T47" fmla="*/ 1121027 h 2047093"/>
                <a:gd name="T48" fmla="*/ 2853254 w 5863089"/>
                <a:gd name="T49" fmla="*/ 1169767 h 2047093"/>
                <a:gd name="T50" fmla="*/ 3166416 w 5863089"/>
                <a:gd name="T51" fmla="*/ 1218507 h 2047093"/>
                <a:gd name="T52" fmla="*/ 3201211 w 5863089"/>
                <a:gd name="T53" fmla="*/ 1267248 h 2047093"/>
                <a:gd name="T54" fmla="*/ 3340394 w 5863089"/>
                <a:gd name="T55" fmla="*/ 1315988 h 2047093"/>
                <a:gd name="T56" fmla="*/ 3479578 w 5863089"/>
                <a:gd name="T57" fmla="*/ 1364728 h 2047093"/>
                <a:gd name="T58" fmla="*/ 3636159 w 5863089"/>
                <a:gd name="T59" fmla="*/ 1413469 h 2047093"/>
                <a:gd name="T60" fmla="*/ 3705750 w 5863089"/>
                <a:gd name="T61" fmla="*/ 1462209 h 2047093"/>
                <a:gd name="T62" fmla="*/ 4123300 w 5863089"/>
                <a:gd name="T63" fmla="*/ 1510949 h 2047093"/>
                <a:gd name="T64" fmla="*/ 4140697 w 5863089"/>
                <a:gd name="T65" fmla="*/ 1559690 h 2047093"/>
                <a:gd name="T66" fmla="*/ 4158095 w 5863089"/>
                <a:gd name="T67" fmla="*/ 1608430 h 2047093"/>
                <a:gd name="T68" fmla="*/ 4210289 w 5863089"/>
                <a:gd name="T69" fmla="*/ 1657170 h 2047093"/>
                <a:gd name="T70" fmla="*/ 4453859 w 5863089"/>
                <a:gd name="T71" fmla="*/ 1754651 h 2047093"/>
                <a:gd name="T72" fmla="*/ 4801817 w 5863089"/>
                <a:gd name="T73" fmla="*/ 1803391 h 2047093"/>
                <a:gd name="T74" fmla="*/ 5010592 w 5863089"/>
                <a:gd name="T75" fmla="*/ 1852131 h 2047093"/>
                <a:gd name="T76" fmla="*/ 5149775 w 5863089"/>
                <a:gd name="T77" fmla="*/ 1900872 h 2047093"/>
                <a:gd name="T78" fmla="*/ 5219367 w 5863089"/>
                <a:gd name="T79" fmla="*/ 1949612 h 2047093"/>
                <a:gd name="T80" fmla="*/ 5428141 w 5863089"/>
                <a:gd name="T81" fmla="*/ 2047093 h 2047093"/>
                <a:gd name="T82" fmla="*/ 5480335 w 5863089"/>
                <a:gd name="T83" fmla="*/ 2047093 h 2047093"/>
                <a:gd name="T84" fmla="*/ 5497733 w 5863089"/>
                <a:gd name="T85" fmla="*/ 2047093 h 2047093"/>
                <a:gd name="T86" fmla="*/ 5515131 w 5863089"/>
                <a:gd name="T87" fmla="*/ 2047093 h 2047093"/>
                <a:gd name="T88" fmla="*/ 5532529 w 5863089"/>
                <a:gd name="T89" fmla="*/ 2047093 h 2047093"/>
                <a:gd name="T90" fmla="*/ 5567324 w 5863089"/>
                <a:gd name="T91" fmla="*/ 2047093 h 2047093"/>
                <a:gd name="T92" fmla="*/ 5584722 w 5863089"/>
                <a:gd name="T93" fmla="*/ 2047093 h 2047093"/>
                <a:gd name="T94" fmla="*/ 5619518 w 5863089"/>
                <a:gd name="T95" fmla="*/ 2047093 h 2047093"/>
                <a:gd name="T96" fmla="*/ 5636916 w 5863089"/>
                <a:gd name="T97" fmla="*/ 2047093 h 2047093"/>
                <a:gd name="T98" fmla="*/ 5654314 w 5863089"/>
                <a:gd name="T99" fmla="*/ 2047093 h 2047093"/>
                <a:gd name="T100" fmla="*/ 5671712 w 5863089"/>
                <a:gd name="T101" fmla="*/ 2047093 h 2047093"/>
                <a:gd name="T102" fmla="*/ 5689110 w 5863089"/>
                <a:gd name="T103" fmla="*/ 2047093 h 2047093"/>
                <a:gd name="T104" fmla="*/ 5706508 w 5863089"/>
                <a:gd name="T105" fmla="*/ 2047093 h 2047093"/>
                <a:gd name="T106" fmla="*/ 5723905 w 5863089"/>
                <a:gd name="T107" fmla="*/ 2047093 h 2047093"/>
                <a:gd name="T108" fmla="*/ 5741303 w 5863089"/>
                <a:gd name="T109" fmla="*/ 2047093 h 2047093"/>
                <a:gd name="T110" fmla="*/ 5758701 w 5863089"/>
                <a:gd name="T111" fmla="*/ 2047093 h 2047093"/>
                <a:gd name="T112" fmla="*/ 5776099 w 5863089"/>
                <a:gd name="T113" fmla="*/ 2047093 h 2047093"/>
                <a:gd name="T114" fmla="*/ 5810895 w 5863089"/>
                <a:gd name="T115" fmla="*/ 2047093 h 2047093"/>
                <a:gd name="T116" fmla="*/ 5828293 w 5863089"/>
                <a:gd name="T117" fmla="*/ 2047093 h 2047093"/>
                <a:gd name="T118" fmla="*/ 5845691 w 5863089"/>
                <a:gd name="T119" fmla="*/ 2047093 h 2047093"/>
                <a:gd name="T120" fmla="*/ 5863089 w 5863089"/>
                <a:gd name="T121" fmla="*/ 2047093 h 204709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863089"/>
                <a:gd name="T184" fmla="*/ 0 h 2047093"/>
                <a:gd name="T185" fmla="*/ 5863089 w 5863089"/>
                <a:gd name="T186" fmla="*/ 2047093 h 204709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863089" h="2047093">
                  <a:moveTo>
                    <a:pt x="0" y="0"/>
                  </a:moveTo>
                  <a:lnTo>
                    <a:pt x="69591" y="0"/>
                  </a:lnTo>
                  <a:lnTo>
                    <a:pt x="69591" y="48740"/>
                  </a:lnTo>
                  <a:lnTo>
                    <a:pt x="156581" y="48740"/>
                  </a:lnTo>
                  <a:lnTo>
                    <a:pt x="156581" y="97480"/>
                  </a:lnTo>
                  <a:lnTo>
                    <a:pt x="173978" y="97480"/>
                  </a:lnTo>
                  <a:lnTo>
                    <a:pt x="173978" y="146220"/>
                  </a:lnTo>
                  <a:lnTo>
                    <a:pt x="260968" y="146220"/>
                  </a:lnTo>
                  <a:lnTo>
                    <a:pt x="260968" y="194961"/>
                  </a:lnTo>
                  <a:lnTo>
                    <a:pt x="434947" y="194961"/>
                  </a:lnTo>
                  <a:lnTo>
                    <a:pt x="434947" y="243701"/>
                  </a:lnTo>
                  <a:lnTo>
                    <a:pt x="539334" y="243701"/>
                  </a:lnTo>
                  <a:lnTo>
                    <a:pt x="539334" y="292441"/>
                  </a:lnTo>
                  <a:lnTo>
                    <a:pt x="626324" y="292441"/>
                  </a:lnTo>
                  <a:lnTo>
                    <a:pt x="626324" y="341182"/>
                  </a:lnTo>
                  <a:lnTo>
                    <a:pt x="852496" y="341182"/>
                  </a:lnTo>
                  <a:lnTo>
                    <a:pt x="852496" y="389922"/>
                  </a:lnTo>
                  <a:lnTo>
                    <a:pt x="869894" y="389922"/>
                  </a:lnTo>
                  <a:lnTo>
                    <a:pt x="869894" y="438662"/>
                  </a:lnTo>
                  <a:lnTo>
                    <a:pt x="1026475" y="438662"/>
                  </a:lnTo>
                  <a:lnTo>
                    <a:pt x="1026475" y="487403"/>
                  </a:lnTo>
                  <a:lnTo>
                    <a:pt x="1061271" y="487403"/>
                  </a:lnTo>
                  <a:lnTo>
                    <a:pt x="1061271" y="536143"/>
                  </a:lnTo>
                  <a:lnTo>
                    <a:pt x="1113464" y="536143"/>
                  </a:lnTo>
                  <a:lnTo>
                    <a:pt x="1113464" y="584883"/>
                  </a:lnTo>
                  <a:lnTo>
                    <a:pt x="1217852" y="584883"/>
                  </a:lnTo>
                  <a:lnTo>
                    <a:pt x="1217852" y="633624"/>
                  </a:lnTo>
                  <a:lnTo>
                    <a:pt x="1235250" y="633624"/>
                  </a:lnTo>
                  <a:lnTo>
                    <a:pt x="1235250" y="682364"/>
                  </a:lnTo>
                  <a:lnTo>
                    <a:pt x="1322239" y="682364"/>
                  </a:lnTo>
                  <a:lnTo>
                    <a:pt x="1322239" y="731104"/>
                  </a:lnTo>
                  <a:lnTo>
                    <a:pt x="1339637" y="731104"/>
                  </a:lnTo>
                  <a:lnTo>
                    <a:pt x="1339637" y="779845"/>
                  </a:lnTo>
                  <a:lnTo>
                    <a:pt x="1391831" y="779845"/>
                  </a:lnTo>
                  <a:lnTo>
                    <a:pt x="1391831" y="828585"/>
                  </a:lnTo>
                  <a:lnTo>
                    <a:pt x="1565810" y="828585"/>
                  </a:lnTo>
                  <a:lnTo>
                    <a:pt x="1565810" y="877325"/>
                  </a:lnTo>
                  <a:lnTo>
                    <a:pt x="1809380" y="877325"/>
                  </a:lnTo>
                  <a:lnTo>
                    <a:pt x="1809380" y="926065"/>
                  </a:lnTo>
                  <a:lnTo>
                    <a:pt x="1913767" y="926065"/>
                  </a:lnTo>
                  <a:lnTo>
                    <a:pt x="1913767" y="974806"/>
                  </a:lnTo>
                  <a:lnTo>
                    <a:pt x="1983359" y="974806"/>
                  </a:lnTo>
                  <a:lnTo>
                    <a:pt x="1983359" y="1023546"/>
                  </a:lnTo>
                  <a:lnTo>
                    <a:pt x="2157338" y="1023546"/>
                  </a:lnTo>
                  <a:lnTo>
                    <a:pt x="2157338" y="1072286"/>
                  </a:lnTo>
                  <a:lnTo>
                    <a:pt x="2209532" y="1072286"/>
                  </a:lnTo>
                  <a:lnTo>
                    <a:pt x="2209532" y="1121027"/>
                  </a:lnTo>
                  <a:lnTo>
                    <a:pt x="2679275" y="1121027"/>
                  </a:lnTo>
                  <a:lnTo>
                    <a:pt x="2679275" y="1169767"/>
                  </a:lnTo>
                  <a:lnTo>
                    <a:pt x="2853254" y="1169767"/>
                  </a:lnTo>
                  <a:lnTo>
                    <a:pt x="2853254" y="1218507"/>
                  </a:lnTo>
                  <a:lnTo>
                    <a:pt x="3166416" y="1218507"/>
                  </a:lnTo>
                  <a:lnTo>
                    <a:pt x="3166416" y="1267248"/>
                  </a:lnTo>
                  <a:lnTo>
                    <a:pt x="3201211" y="1267248"/>
                  </a:lnTo>
                  <a:lnTo>
                    <a:pt x="3201211" y="1315988"/>
                  </a:lnTo>
                  <a:lnTo>
                    <a:pt x="3340394" y="1315988"/>
                  </a:lnTo>
                  <a:lnTo>
                    <a:pt x="3340394" y="1364728"/>
                  </a:lnTo>
                  <a:lnTo>
                    <a:pt x="3479578" y="1364728"/>
                  </a:lnTo>
                  <a:lnTo>
                    <a:pt x="3479578" y="1413469"/>
                  </a:lnTo>
                  <a:lnTo>
                    <a:pt x="3636159" y="1413469"/>
                  </a:lnTo>
                  <a:lnTo>
                    <a:pt x="3636159" y="1462209"/>
                  </a:lnTo>
                  <a:lnTo>
                    <a:pt x="3705750" y="1462209"/>
                  </a:lnTo>
                  <a:lnTo>
                    <a:pt x="3705750" y="1510949"/>
                  </a:lnTo>
                  <a:lnTo>
                    <a:pt x="4123300" y="1510949"/>
                  </a:lnTo>
                  <a:lnTo>
                    <a:pt x="4123300" y="1559690"/>
                  </a:lnTo>
                  <a:lnTo>
                    <a:pt x="4140697" y="1559690"/>
                  </a:lnTo>
                  <a:lnTo>
                    <a:pt x="4140697" y="1608430"/>
                  </a:lnTo>
                  <a:lnTo>
                    <a:pt x="4158095" y="1608430"/>
                  </a:lnTo>
                  <a:lnTo>
                    <a:pt x="4158095" y="1657170"/>
                  </a:lnTo>
                  <a:lnTo>
                    <a:pt x="4210289" y="1657170"/>
                  </a:lnTo>
                  <a:lnTo>
                    <a:pt x="4210289" y="1754651"/>
                  </a:lnTo>
                  <a:lnTo>
                    <a:pt x="4453859" y="1754651"/>
                  </a:lnTo>
                  <a:lnTo>
                    <a:pt x="4453859" y="1803391"/>
                  </a:lnTo>
                  <a:lnTo>
                    <a:pt x="4801817" y="1803391"/>
                  </a:lnTo>
                  <a:lnTo>
                    <a:pt x="4801817" y="1852131"/>
                  </a:lnTo>
                  <a:lnTo>
                    <a:pt x="5010592" y="1852131"/>
                  </a:lnTo>
                  <a:lnTo>
                    <a:pt x="5010592" y="1900872"/>
                  </a:lnTo>
                  <a:lnTo>
                    <a:pt x="5149775" y="1900872"/>
                  </a:lnTo>
                  <a:lnTo>
                    <a:pt x="5149775" y="1949612"/>
                  </a:lnTo>
                  <a:lnTo>
                    <a:pt x="5219367" y="1949612"/>
                  </a:lnTo>
                  <a:lnTo>
                    <a:pt x="5219367" y="2047093"/>
                  </a:lnTo>
                  <a:lnTo>
                    <a:pt x="5428141" y="2047093"/>
                  </a:lnTo>
                  <a:lnTo>
                    <a:pt x="5480335" y="2047093"/>
                  </a:lnTo>
                  <a:lnTo>
                    <a:pt x="5497733" y="2047093"/>
                  </a:lnTo>
                  <a:lnTo>
                    <a:pt x="5515131" y="2047093"/>
                  </a:lnTo>
                  <a:lnTo>
                    <a:pt x="5532529" y="2047093"/>
                  </a:lnTo>
                  <a:lnTo>
                    <a:pt x="5567324" y="2047093"/>
                  </a:lnTo>
                  <a:lnTo>
                    <a:pt x="5584722" y="2047093"/>
                  </a:lnTo>
                  <a:lnTo>
                    <a:pt x="5619518" y="2047093"/>
                  </a:lnTo>
                  <a:lnTo>
                    <a:pt x="5636916" y="2047093"/>
                  </a:lnTo>
                  <a:lnTo>
                    <a:pt x="5654314" y="2047093"/>
                  </a:lnTo>
                  <a:lnTo>
                    <a:pt x="5671712" y="2047093"/>
                  </a:lnTo>
                  <a:lnTo>
                    <a:pt x="5689110" y="2047093"/>
                  </a:lnTo>
                  <a:lnTo>
                    <a:pt x="5706508" y="2047093"/>
                  </a:lnTo>
                  <a:lnTo>
                    <a:pt x="5723905" y="2047093"/>
                  </a:lnTo>
                  <a:lnTo>
                    <a:pt x="5741303" y="2047093"/>
                  </a:lnTo>
                  <a:lnTo>
                    <a:pt x="5758701" y="2047093"/>
                  </a:lnTo>
                  <a:lnTo>
                    <a:pt x="5776099" y="2047093"/>
                  </a:lnTo>
                  <a:lnTo>
                    <a:pt x="5810895" y="2047093"/>
                  </a:lnTo>
                  <a:lnTo>
                    <a:pt x="5828293" y="2047093"/>
                  </a:lnTo>
                  <a:lnTo>
                    <a:pt x="5845691" y="2047093"/>
                  </a:lnTo>
                  <a:lnTo>
                    <a:pt x="5863089" y="2047093"/>
                  </a:lnTo>
                </a:path>
              </a:pathLst>
            </a:custGeom>
            <a:noFill/>
            <a:ln w="13550" cap="flat">
              <a:solidFill>
                <a:srgbClr val="F8766D"/>
              </a:solidFill>
              <a:prstDash val="solid"/>
              <a:round/>
              <a:headEnd/>
              <a:tailEnd/>
            </a:ln>
          </p:spPr>
          <p:txBody>
            <a:bodyPr anchor="ctr"/>
            <a:lstStyle/>
            <a:p>
              <a:endParaRPr lang="es-ES"/>
            </a:p>
          </p:txBody>
        </p:sp>
        <p:sp>
          <p:nvSpPr>
            <p:cNvPr id="34842" name="pl44"/>
            <p:cNvSpPr>
              <a:spLocks/>
            </p:cNvSpPr>
            <p:nvPr/>
          </p:nvSpPr>
          <p:spPr bwMode="auto">
            <a:xfrm>
              <a:off x="3717220" y="823123"/>
              <a:ext cx="4303554" cy="1358828"/>
            </a:xfrm>
            <a:custGeom>
              <a:avLst/>
              <a:gdLst>
                <a:gd name="T0" fmla="*/ 313162 w 5863089"/>
                <a:gd name="T1" fmla="*/ 0 h 1851244"/>
                <a:gd name="T2" fmla="*/ 469743 w 5863089"/>
                <a:gd name="T3" fmla="*/ 48587 h 1851244"/>
                <a:gd name="T4" fmla="*/ 556732 w 5863089"/>
                <a:gd name="T5" fmla="*/ 97175 h 1851244"/>
                <a:gd name="T6" fmla="*/ 591528 w 5863089"/>
                <a:gd name="T7" fmla="*/ 145762 h 1851244"/>
                <a:gd name="T8" fmla="*/ 661119 w 5863089"/>
                <a:gd name="T9" fmla="*/ 194350 h 1851244"/>
                <a:gd name="T10" fmla="*/ 922088 w 5863089"/>
                <a:gd name="T11" fmla="*/ 242937 h 1851244"/>
                <a:gd name="T12" fmla="*/ 1026475 w 5863089"/>
                <a:gd name="T13" fmla="*/ 291525 h 1851244"/>
                <a:gd name="T14" fmla="*/ 1165658 w 5863089"/>
                <a:gd name="T15" fmla="*/ 340112 h 1851244"/>
                <a:gd name="T16" fmla="*/ 1670197 w 5863089"/>
                <a:gd name="T17" fmla="*/ 388700 h 1851244"/>
                <a:gd name="T18" fmla="*/ 1809380 w 5863089"/>
                <a:gd name="T19" fmla="*/ 437287 h 1851244"/>
                <a:gd name="T20" fmla="*/ 1861574 w 5863089"/>
                <a:gd name="T21" fmla="*/ 485875 h 1851244"/>
                <a:gd name="T22" fmla="*/ 2087746 w 5863089"/>
                <a:gd name="T23" fmla="*/ 583050 h 1851244"/>
                <a:gd name="T24" fmla="*/ 2209532 w 5863089"/>
                <a:gd name="T25" fmla="*/ 631637 h 1851244"/>
                <a:gd name="T26" fmla="*/ 2226929 w 5863089"/>
                <a:gd name="T27" fmla="*/ 680225 h 1851244"/>
                <a:gd name="T28" fmla="*/ 2366113 w 5863089"/>
                <a:gd name="T29" fmla="*/ 728812 h 1851244"/>
                <a:gd name="T30" fmla="*/ 2383510 w 5863089"/>
                <a:gd name="T31" fmla="*/ 777400 h 1851244"/>
                <a:gd name="T32" fmla="*/ 2731468 w 5863089"/>
                <a:gd name="T33" fmla="*/ 825987 h 1851244"/>
                <a:gd name="T34" fmla="*/ 2888049 w 5863089"/>
                <a:gd name="T35" fmla="*/ 923162 h 1851244"/>
                <a:gd name="T36" fmla="*/ 2940243 w 5863089"/>
                <a:gd name="T37" fmla="*/ 971750 h 1851244"/>
                <a:gd name="T38" fmla="*/ 3201211 w 5863089"/>
                <a:gd name="T39" fmla="*/ 1068925 h 1851244"/>
                <a:gd name="T40" fmla="*/ 3462180 w 5863089"/>
                <a:gd name="T41" fmla="*/ 1117513 h 1851244"/>
                <a:gd name="T42" fmla="*/ 3810137 w 5863089"/>
                <a:gd name="T43" fmla="*/ 1166100 h 1851244"/>
                <a:gd name="T44" fmla="*/ 3879729 w 5863089"/>
                <a:gd name="T45" fmla="*/ 1214688 h 1851244"/>
                <a:gd name="T46" fmla="*/ 3897127 w 5863089"/>
                <a:gd name="T47" fmla="*/ 1311863 h 1851244"/>
                <a:gd name="T48" fmla="*/ 4088504 w 5863089"/>
                <a:gd name="T49" fmla="*/ 1360450 h 1851244"/>
                <a:gd name="T50" fmla="*/ 4297278 w 5863089"/>
                <a:gd name="T51" fmla="*/ 1409038 h 1851244"/>
                <a:gd name="T52" fmla="*/ 4332074 w 5863089"/>
                <a:gd name="T53" fmla="*/ 1506213 h 1851244"/>
                <a:gd name="T54" fmla="*/ 4680032 w 5863089"/>
                <a:gd name="T55" fmla="*/ 1554800 h 1851244"/>
                <a:gd name="T56" fmla="*/ 5045388 w 5863089"/>
                <a:gd name="T57" fmla="*/ 1603388 h 1851244"/>
                <a:gd name="T58" fmla="*/ 5114979 w 5863089"/>
                <a:gd name="T59" fmla="*/ 1651975 h 1851244"/>
                <a:gd name="T60" fmla="*/ 5201969 w 5863089"/>
                <a:gd name="T61" fmla="*/ 1700563 h 1851244"/>
                <a:gd name="T62" fmla="*/ 5462937 w 5863089"/>
                <a:gd name="T63" fmla="*/ 1749150 h 1851244"/>
                <a:gd name="T64" fmla="*/ 5480335 w 5863089"/>
                <a:gd name="T65" fmla="*/ 1749150 h 1851244"/>
                <a:gd name="T66" fmla="*/ 5515131 w 5863089"/>
                <a:gd name="T67" fmla="*/ 1749150 h 1851244"/>
                <a:gd name="T68" fmla="*/ 5549927 w 5863089"/>
                <a:gd name="T69" fmla="*/ 1749150 h 1851244"/>
                <a:gd name="T70" fmla="*/ 5567324 w 5863089"/>
                <a:gd name="T71" fmla="*/ 1749150 h 1851244"/>
                <a:gd name="T72" fmla="*/ 5584722 w 5863089"/>
                <a:gd name="T73" fmla="*/ 1749150 h 1851244"/>
                <a:gd name="T74" fmla="*/ 5602120 w 5863089"/>
                <a:gd name="T75" fmla="*/ 1749150 h 1851244"/>
                <a:gd name="T76" fmla="*/ 5619518 w 5863089"/>
                <a:gd name="T77" fmla="*/ 1799151 h 1851244"/>
                <a:gd name="T78" fmla="*/ 5636916 w 5863089"/>
                <a:gd name="T79" fmla="*/ 1799151 h 1851244"/>
                <a:gd name="T80" fmla="*/ 5654314 w 5863089"/>
                <a:gd name="T81" fmla="*/ 1799151 h 1851244"/>
                <a:gd name="T82" fmla="*/ 5671712 w 5863089"/>
                <a:gd name="T83" fmla="*/ 1799151 h 1851244"/>
                <a:gd name="T84" fmla="*/ 5689110 w 5863089"/>
                <a:gd name="T85" fmla="*/ 1851244 h 1851244"/>
                <a:gd name="T86" fmla="*/ 5706508 w 5863089"/>
                <a:gd name="T87" fmla="*/ 1851244 h 1851244"/>
                <a:gd name="T88" fmla="*/ 5723905 w 5863089"/>
                <a:gd name="T89" fmla="*/ 1851244 h 1851244"/>
                <a:gd name="T90" fmla="*/ 5741303 w 5863089"/>
                <a:gd name="T91" fmla="*/ 1851244 h 1851244"/>
                <a:gd name="T92" fmla="*/ 5758701 w 5863089"/>
                <a:gd name="T93" fmla="*/ 1851244 h 1851244"/>
                <a:gd name="T94" fmla="*/ 5776099 w 5863089"/>
                <a:gd name="T95" fmla="*/ 1851244 h 1851244"/>
                <a:gd name="T96" fmla="*/ 5793497 w 5863089"/>
                <a:gd name="T97" fmla="*/ 1851244 h 1851244"/>
                <a:gd name="T98" fmla="*/ 5810895 w 5863089"/>
                <a:gd name="T99" fmla="*/ 1851244 h 1851244"/>
                <a:gd name="T100" fmla="*/ 5828293 w 5863089"/>
                <a:gd name="T101" fmla="*/ 1851244 h 1851244"/>
                <a:gd name="T102" fmla="*/ 5845691 w 5863089"/>
                <a:gd name="T103" fmla="*/ 1851244 h 1851244"/>
                <a:gd name="T104" fmla="*/ 5863089 w 5863089"/>
                <a:gd name="T105" fmla="*/ 1851244 h 185124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863089"/>
                <a:gd name="T160" fmla="*/ 0 h 1851244"/>
                <a:gd name="T161" fmla="*/ 5863089 w 5863089"/>
                <a:gd name="T162" fmla="*/ 1851244 h 185124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863089" h="1851244">
                  <a:moveTo>
                    <a:pt x="0" y="0"/>
                  </a:moveTo>
                  <a:lnTo>
                    <a:pt x="313162" y="0"/>
                  </a:lnTo>
                  <a:lnTo>
                    <a:pt x="313162" y="48587"/>
                  </a:lnTo>
                  <a:lnTo>
                    <a:pt x="469743" y="48587"/>
                  </a:lnTo>
                  <a:lnTo>
                    <a:pt x="469743" y="97175"/>
                  </a:lnTo>
                  <a:lnTo>
                    <a:pt x="556732" y="97175"/>
                  </a:lnTo>
                  <a:lnTo>
                    <a:pt x="556732" y="145762"/>
                  </a:lnTo>
                  <a:lnTo>
                    <a:pt x="591528" y="145762"/>
                  </a:lnTo>
                  <a:lnTo>
                    <a:pt x="591528" y="194350"/>
                  </a:lnTo>
                  <a:lnTo>
                    <a:pt x="661119" y="194350"/>
                  </a:lnTo>
                  <a:lnTo>
                    <a:pt x="661119" y="242937"/>
                  </a:lnTo>
                  <a:lnTo>
                    <a:pt x="922088" y="242937"/>
                  </a:lnTo>
                  <a:lnTo>
                    <a:pt x="922088" y="291525"/>
                  </a:lnTo>
                  <a:lnTo>
                    <a:pt x="1026475" y="291525"/>
                  </a:lnTo>
                  <a:lnTo>
                    <a:pt x="1026475" y="340112"/>
                  </a:lnTo>
                  <a:lnTo>
                    <a:pt x="1165658" y="340112"/>
                  </a:lnTo>
                  <a:lnTo>
                    <a:pt x="1165658" y="388700"/>
                  </a:lnTo>
                  <a:lnTo>
                    <a:pt x="1670197" y="388700"/>
                  </a:lnTo>
                  <a:lnTo>
                    <a:pt x="1670197" y="437287"/>
                  </a:lnTo>
                  <a:lnTo>
                    <a:pt x="1809380" y="437287"/>
                  </a:lnTo>
                  <a:lnTo>
                    <a:pt x="1809380" y="485875"/>
                  </a:lnTo>
                  <a:lnTo>
                    <a:pt x="1861574" y="485875"/>
                  </a:lnTo>
                  <a:lnTo>
                    <a:pt x="1861574" y="583050"/>
                  </a:lnTo>
                  <a:lnTo>
                    <a:pt x="2087746" y="583050"/>
                  </a:lnTo>
                  <a:lnTo>
                    <a:pt x="2087746" y="631637"/>
                  </a:lnTo>
                  <a:lnTo>
                    <a:pt x="2209532" y="631637"/>
                  </a:lnTo>
                  <a:lnTo>
                    <a:pt x="2209532" y="680225"/>
                  </a:lnTo>
                  <a:lnTo>
                    <a:pt x="2226929" y="680225"/>
                  </a:lnTo>
                  <a:lnTo>
                    <a:pt x="2226929" y="728812"/>
                  </a:lnTo>
                  <a:lnTo>
                    <a:pt x="2366113" y="728812"/>
                  </a:lnTo>
                  <a:lnTo>
                    <a:pt x="2366113" y="777400"/>
                  </a:lnTo>
                  <a:lnTo>
                    <a:pt x="2383510" y="777400"/>
                  </a:lnTo>
                  <a:lnTo>
                    <a:pt x="2383510" y="825987"/>
                  </a:lnTo>
                  <a:lnTo>
                    <a:pt x="2731468" y="825987"/>
                  </a:lnTo>
                  <a:lnTo>
                    <a:pt x="2731468" y="923162"/>
                  </a:lnTo>
                  <a:lnTo>
                    <a:pt x="2888049" y="923162"/>
                  </a:lnTo>
                  <a:lnTo>
                    <a:pt x="2888049" y="971750"/>
                  </a:lnTo>
                  <a:lnTo>
                    <a:pt x="2940243" y="971750"/>
                  </a:lnTo>
                  <a:lnTo>
                    <a:pt x="2940243" y="1068925"/>
                  </a:lnTo>
                  <a:lnTo>
                    <a:pt x="3201211" y="1068925"/>
                  </a:lnTo>
                  <a:lnTo>
                    <a:pt x="3201211" y="1117513"/>
                  </a:lnTo>
                  <a:lnTo>
                    <a:pt x="3462180" y="1117513"/>
                  </a:lnTo>
                  <a:lnTo>
                    <a:pt x="3462180" y="1166100"/>
                  </a:lnTo>
                  <a:lnTo>
                    <a:pt x="3810137" y="1166100"/>
                  </a:lnTo>
                  <a:lnTo>
                    <a:pt x="3810137" y="1214688"/>
                  </a:lnTo>
                  <a:lnTo>
                    <a:pt x="3879729" y="1214688"/>
                  </a:lnTo>
                  <a:lnTo>
                    <a:pt x="3879729" y="1311863"/>
                  </a:lnTo>
                  <a:lnTo>
                    <a:pt x="3897127" y="1311863"/>
                  </a:lnTo>
                  <a:lnTo>
                    <a:pt x="3897127" y="1360450"/>
                  </a:lnTo>
                  <a:lnTo>
                    <a:pt x="4088504" y="1360450"/>
                  </a:lnTo>
                  <a:lnTo>
                    <a:pt x="4088504" y="1409038"/>
                  </a:lnTo>
                  <a:lnTo>
                    <a:pt x="4297278" y="1409038"/>
                  </a:lnTo>
                  <a:lnTo>
                    <a:pt x="4297278" y="1506213"/>
                  </a:lnTo>
                  <a:lnTo>
                    <a:pt x="4332074" y="1506213"/>
                  </a:lnTo>
                  <a:lnTo>
                    <a:pt x="4332074" y="1554800"/>
                  </a:lnTo>
                  <a:lnTo>
                    <a:pt x="4680032" y="1554800"/>
                  </a:lnTo>
                  <a:lnTo>
                    <a:pt x="4680032" y="1603388"/>
                  </a:lnTo>
                  <a:lnTo>
                    <a:pt x="5045388" y="1603388"/>
                  </a:lnTo>
                  <a:lnTo>
                    <a:pt x="5045388" y="1651975"/>
                  </a:lnTo>
                  <a:lnTo>
                    <a:pt x="5114979" y="1651975"/>
                  </a:lnTo>
                  <a:lnTo>
                    <a:pt x="5114979" y="1700563"/>
                  </a:lnTo>
                  <a:lnTo>
                    <a:pt x="5201969" y="1700563"/>
                  </a:lnTo>
                  <a:lnTo>
                    <a:pt x="5201969" y="1749150"/>
                  </a:lnTo>
                  <a:lnTo>
                    <a:pt x="5462937" y="1749150"/>
                  </a:lnTo>
                  <a:lnTo>
                    <a:pt x="5480335" y="1749150"/>
                  </a:lnTo>
                  <a:lnTo>
                    <a:pt x="5515131" y="1749150"/>
                  </a:lnTo>
                  <a:lnTo>
                    <a:pt x="5549927" y="1749150"/>
                  </a:lnTo>
                  <a:lnTo>
                    <a:pt x="5567324" y="1749150"/>
                  </a:lnTo>
                  <a:lnTo>
                    <a:pt x="5584722" y="1749150"/>
                  </a:lnTo>
                  <a:lnTo>
                    <a:pt x="5602120" y="1749150"/>
                  </a:lnTo>
                  <a:lnTo>
                    <a:pt x="5602120" y="1799151"/>
                  </a:lnTo>
                  <a:lnTo>
                    <a:pt x="5619518" y="1799151"/>
                  </a:lnTo>
                  <a:lnTo>
                    <a:pt x="5636916" y="1799151"/>
                  </a:lnTo>
                  <a:lnTo>
                    <a:pt x="5654314" y="1799151"/>
                  </a:lnTo>
                  <a:lnTo>
                    <a:pt x="5671712" y="1799151"/>
                  </a:lnTo>
                  <a:lnTo>
                    <a:pt x="5671712" y="1851244"/>
                  </a:lnTo>
                  <a:lnTo>
                    <a:pt x="5689110" y="1851244"/>
                  </a:lnTo>
                  <a:lnTo>
                    <a:pt x="5706508" y="1851244"/>
                  </a:lnTo>
                  <a:lnTo>
                    <a:pt x="5723905" y="1851244"/>
                  </a:lnTo>
                  <a:lnTo>
                    <a:pt x="5741303" y="1851244"/>
                  </a:lnTo>
                  <a:lnTo>
                    <a:pt x="5758701" y="1851244"/>
                  </a:lnTo>
                  <a:lnTo>
                    <a:pt x="5776099" y="1851244"/>
                  </a:lnTo>
                  <a:lnTo>
                    <a:pt x="5793497" y="1851244"/>
                  </a:lnTo>
                  <a:lnTo>
                    <a:pt x="5810895" y="1851244"/>
                  </a:lnTo>
                  <a:lnTo>
                    <a:pt x="5828293" y="1851244"/>
                  </a:lnTo>
                  <a:lnTo>
                    <a:pt x="5845691" y="1851244"/>
                  </a:lnTo>
                  <a:lnTo>
                    <a:pt x="5863089" y="1851244"/>
                  </a:lnTo>
                </a:path>
              </a:pathLst>
            </a:custGeom>
            <a:noFill/>
            <a:ln w="13550" cap="flat">
              <a:solidFill>
                <a:srgbClr val="00BFC4"/>
              </a:solidFill>
              <a:prstDash val="solid"/>
              <a:round/>
              <a:headEnd/>
              <a:tailEnd/>
            </a:ln>
          </p:spPr>
          <p:txBody>
            <a:bodyPr anchor="ctr"/>
            <a:lstStyle/>
            <a:p>
              <a:endParaRPr lang="es-ES"/>
            </a:p>
          </p:txBody>
        </p:sp>
        <p:sp>
          <p:nvSpPr>
            <p:cNvPr id="34843" name="pg45"/>
            <p:cNvSpPr>
              <a:spLocks/>
            </p:cNvSpPr>
            <p:nvPr/>
          </p:nvSpPr>
          <p:spPr bwMode="auto">
            <a:xfrm>
              <a:off x="3717220" y="823123"/>
              <a:ext cx="4303554" cy="1916988"/>
            </a:xfrm>
            <a:custGeom>
              <a:avLst/>
              <a:gdLst>
                <a:gd name="T0" fmla="*/ 173978 w 5863089"/>
                <a:gd name="T1" fmla="*/ 0 h 2611672"/>
                <a:gd name="T2" fmla="*/ 434947 w 5863089"/>
                <a:gd name="T3" fmla="*/ 30298 h 2611672"/>
                <a:gd name="T4" fmla="*/ 626324 w 5863089"/>
                <a:gd name="T5" fmla="*/ 89160 h 2611672"/>
                <a:gd name="T6" fmla="*/ 869894 w 5863089"/>
                <a:gd name="T7" fmla="*/ 153493 h 2611672"/>
                <a:gd name="T8" fmla="*/ 1061271 w 5863089"/>
                <a:gd name="T9" fmla="*/ 221575 h 2611672"/>
                <a:gd name="T10" fmla="*/ 1217852 w 5863089"/>
                <a:gd name="T11" fmla="*/ 292446 h 2611672"/>
                <a:gd name="T12" fmla="*/ 1322239 w 5863089"/>
                <a:gd name="T13" fmla="*/ 365500 h 2611672"/>
                <a:gd name="T14" fmla="*/ 1391831 w 5863089"/>
                <a:gd name="T15" fmla="*/ 440332 h 2611672"/>
                <a:gd name="T16" fmla="*/ 1809380 w 5863089"/>
                <a:gd name="T17" fmla="*/ 516649 h 2611672"/>
                <a:gd name="T18" fmla="*/ 1983359 w 5863089"/>
                <a:gd name="T19" fmla="*/ 594235 h 2611672"/>
                <a:gd name="T20" fmla="*/ 2209532 w 5863089"/>
                <a:gd name="T21" fmla="*/ 672923 h 2611672"/>
                <a:gd name="T22" fmla="*/ 2853254 w 5863089"/>
                <a:gd name="T23" fmla="*/ 752582 h 2611672"/>
                <a:gd name="T24" fmla="*/ 3201211 w 5863089"/>
                <a:gd name="T25" fmla="*/ 833106 h 2611672"/>
                <a:gd name="T26" fmla="*/ 3479578 w 5863089"/>
                <a:gd name="T27" fmla="*/ 914408 h 2611672"/>
                <a:gd name="T28" fmla="*/ 3705750 w 5863089"/>
                <a:gd name="T29" fmla="*/ 996418 h 2611672"/>
                <a:gd name="T30" fmla="*/ 4140697 w 5863089"/>
                <a:gd name="T31" fmla="*/ 1079073 h 2611672"/>
                <a:gd name="T32" fmla="*/ 4210289 w 5863089"/>
                <a:gd name="T33" fmla="*/ 1204155 h 2611672"/>
                <a:gd name="T34" fmla="*/ 4801817 w 5863089"/>
                <a:gd name="T35" fmla="*/ 1288214 h 2611672"/>
                <a:gd name="T36" fmla="*/ 5149775 w 5863089"/>
                <a:gd name="T37" fmla="*/ 1372766 h 2611672"/>
                <a:gd name="T38" fmla="*/ 5480335 w 5863089"/>
                <a:gd name="T39" fmla="*/ 1457780 h 2611672"/>
                <a:gd name="T40" fmla="*/ 5567324 w 5863089"/>
                <a:gd name="T41" fmla="*/ 1457780 h 2611672"/>
                <a:gd name="T42" fmla="*/ 5654314 w 5863089"/>
                <a:gd name="T43" fmla="*/ 1457780 h 2611672"/>
                <a:gd name="T44" fmla="*/ 5723905 w 5863089"/>
                <a:gd name="T45" fmla="*/ 1457780 h 2611672"/>
                <a:gd name="T46" fmla="*/ 5810895 w 5863089"/>
                <a:gd name="T47" fmla="*/ 1457780 h 2611672"/>
                <a:gd name="T48" fmla="*/ 5863089 w 5863089"/>
                <a:gd name="T49" fmla="*/ 2611672 h 2611672"/>
                <a:gd name="T50" fmla="*/ 5776099 w 5863089"/>
                <a:gd name="T51" fmla="*/ 2611672 h 2611672"/>
                <a:gd name="T52" fmla="*/ 5706508 w 5863089"/>
                <a:gd name="T53" fmla="*/ 2611672 h 2611672"/>
                <a:gd name="T54" fmla="*/ 5636916 w 5863089"/>
                <a:gd name="T55" fmla="*/ 2611672 h 2611672"/>
                <a:gd name="T56" fmla="*/ 5532529 w 5863089"/>
                <a:gd name="T57" fmla="*/ 2611672 h 2611672"/>
                <a:gd name="T58" fmla="*/ 5428141 w 5863089"/>
                <a:gd name="T59" fmla="*/ 2611672 h 2611672"/>
                <a:gd name="T60" fmla="*/ 5149775 w 5863089"/>
                <a:gd name="T61" fmla="*/ 2448347 h 2611672"/>
                <a:gd name="T62" fmla="*/ 4801817 w 5863089"/>
                <a:gd name="T63" fmla="*/ 2338874 h 2611672"/>
                <a:gd name="T64" fmla="*/ 4210289 w 5863089"/>
                <a:gd name="T65" fmla="*/ 2173693 h 2611672"/>
                <a:gd name="T66" fmla="*/ 4140697 w 5863089"/>
                <a:gd name="T67" fmla="*/ 2062868 h 2611672"/>
                <a:gd name="T68" fmla="*/ 3705750 w 5863089"/>
                <a:gd name="T69" fmla="*/ 1951424 h 2611672"/>
                <a:gd name="T70" fmla="*/ 3479578 w 5863089"/>
                <a:gd name="T71" fmla="*/ 1839305 h 2611672"/>
                <a:gd name="T72" fmla="*/ 3201211 w 5863089"/>
                <a:gd name="T73" fmla="*/ 1726444 h 2611672"/>
                <a:gd name="T74" fmla="*/ 2853254 w 5863089"/>
                <a:gd name="T75" fmla="*/ 1612764 h 2611672"/>
                <a:gd name="T76" fmla="*/ 2209532 w 5863089"/>
                <a:gd name="T77" fmla="*/ 1498169 h 2611672"/>
                <a:gd name="T78" fmla="*/ 1983359 w 5863089"/>
                <a:gd name="T79" fmla="*/ 1382541 h 2611672"/>
                <a:gd name="T80" fmla="*/ 1809380 w 5863089"/>
                <a:gd name="T81" fmla="*/ 1265732 h 2611672"/>
                <a:gd name="T82" fmla="*/ 1391831 w 5863089"/>
                <a:gd name="T83" fmla="*/ 1147554 h 2611672"/>
                <a:gd name="T84" fmla="*/ 1322239 w 5863089"/>
                <a:gd name="T85" fmla="*/ 1027756 h 2611672"/>
                <a:gd name="T86" fmla="*/ 1217852 w 5863089"/>
                <a:gd name="T87" fmla="*/ 905995 h 2611672"/>
                <a:gd name="T88" fmla="*/ 1061271 w 5863089"/>
                <a:gd name="T89" fmla="*/ 781780 h 2611672"/>
                <a:gd name="T90" fmla="*/ 869894 w 5863089"/>
                <a:gd name="T91" fmla="*/ 654358 h 2611672"/>
                <a:gd name="T92" fmla="*/ 626324 w 5863089"/>
                <a:gd name="T93" fmla="*/ 522464 h 2611672"/>
                <a:gd name="T94" fmla="*/ 434947 w 5863089"/>
                <a:gd name="T95" fmla="*/ 383641 h 2611672"/>
                <a:gd name="T96" fmla="*/ 173978 w 5863089"/>
                <a:gd name="T97" fmla="*/ 231566 h 2611672"/>
                <a:gd name="T98" fmla="*/ 69591 w 5863089"/>
                <a:gd name="T99" fmla="*/ 0 h 26116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863089"/>
                <a:gd name="T151" fmla="*/ 0 h 2611672"/>
                <a:gd name="T152" fmla="*/ 5863089 w 5863089"/>
                <a:gd name="T153" fmla="*/ 2611672 h 26116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863089" h="2611672">
                  <a:moveTo>
                    <a:pt x="0" y="0"/>
                  </a:moveTo>
                  <a:lnTo>
                    <a:pt x="69591" y="0"/>
                  </a:lnTo>
                  <a:lnTo>
                    <a:pt x="156581" y="0"/>
                  </a:lnTo>
                  <a:lnTo>
                    <a:pt x="173978" y="0"/>
                  </a:lnTo>
                  <a:lnTo>
                    <a:pt x="260968" y="0"/>
                  </a:lnTo>
                  <a:lnTo>
                    <a:pt x="260968" y="3925"/>
                  </a:lnTo>
                  <a:lnTo>
                    <a:pt x="434947" y="3925"/>
                  </a:lnTo>
                  <a:lnTo>
                    <a:pt x="434947" y="30298"/>
                  </a:lnTo>
                  <a:lnTo>
                    <a:pt x="539334" y="30298"/>
                  </a:lnTo>
                  <a:lnTo>
                    <a:pt x="539334" y="58886"/>
                  </a:lnTo>
                  <a:lnTo>
                    <a:pt x="626324" y="58886"/>
                  </a:lnTo>
                  <a:lnTo>
                    <a:pt x="626324" y="89160"/>
                  </a:lnTo>
                  <a:lnTo>
                    <a:pt x="852496" y="89160"/>
                  </a:lnTo>
                  <a:lnTo>
                    <a:pt x="852496" y="120776"/>
                  </a:lnTo>
                  <a:lnTo>
                    <a:pt x="869894" y="120776"/>
                  </a:lnTo>
                  <a:lnTo>
                    <a:pt x="869894" y="153493"/>
                  </a:lnTo>
                  <a:lnTo>
                    <a:pt x="1026475" y="153493"/>
                  </a:lnTo>
                  <a:lnTo>
                    <a:pt x="1026475" y="187137"/>
                  </a:lnTo>
                  <a:lnTo>
                    <a:pt x="1061271" y="187137"/>
                  </a:lnTo>
                  <a:lnTo>
                    <a:pt x="1061271" y="221575"/>
                  </a:lnTo>
                  <a:lnTo>
                    <a:pt x="1113464" y="221575"/>
                  </a:lnTo>
                  <a:lnTo>
                    <a:pt x="1113464" y="256706"/>
                  </a:lnTo>
                  <a:lnTo>
                    <a:pt x="1217852" y="256706"/>
                  </a:lnTo>
                  <a:lnTo>
                    <a:pt x="1217852" y="292446"/>
                  </a:lnTo>
                  <a:lnTo>
                    <a:pt x="1235250" y="292446"/>
                  </a:lnTo>
                  <a:lnTo>
                    <a:pt x="1235250" y="328729"/>
                  </a:lnTo>
                  <a:lnTo>
                    <a:pt x="1322239" y="328729"/>
                  </a:lnTo>
                  <a:lnTo>
                    <a:pt x="1322239" y="365500"/>
                  </a:lnTo>
                  <a:lnTo>
                    <a:pt x="1339637" y="365500"/>
                  </a:lnTo>
                  <a:lnTo>
                    <a:pt x="1339637" y="402714"/>
                  </a:lnTo>
                  <a:lnTo>
                    <a:pt x="1391831" y="402714"/>
                  </a:lnTo>
                  <a:lnTo>
                    <a:pt x="1391831" y="440332"/>
                  </a:lnTo>
                  <a:lnTo>
                    <a:pt x="1565810" y="440332"/>
                  </a:lnTo>
                  <a:lnTo>
                    <a:pt x="1565810" y="478320"/>
                  </a:lnTo>
                  <a:lnTo>
                    <a:pt x="1809380" y="478320"/>
                  </a:lnTo>
                  <a:lnTo>
                    <a:pt x="1809380" y="516649"/>
                  </a:lnTo>
                  <a:lnTo>
                    <a:pt x="1913767" y="516649"/>
                  </a:lnTo>
                  <a:lnTo>
                    <a:pt x="1913767" y="555295"/>
                  </a:lnTo>
                  <a:lnTo>
                    <a:pt x="1983359" y="555295"/>
                  </a:lnTo>
                  <a:lnTo>
                    <a:pt x="1983359" y="594235"/>
                  </a:lnTo>
                  <a:lnTo>
                    <a:pt x="2157338" y="594235"/>
                  </a:lnTo>
                  <a:lnTo>
                    <a:pt x="2157338" y="633450"/>
                  </a:lnTo>
                  <a:lnTo>
                    <a:pt x="2209532" y="633450"/>
                  </a:lnTo>
                  <a:lnTo>
                    <a:pt x="2209532" y="672923"/>
                  </a:lnTo>
                  <a:lnTo>
                    <a:pt x="2679275" y="672923"/>
                  </a:lnTo>
                  <a:lnTo>
                    <a:pt x="2679275" y="712638"/>
                  </a:lnTo>
                  <a:lnTo>
                    <a:pt x="2853254" y="712638"/>
                  </a:lnTo>
                  <a:lnTo>
                    <a:pt x="2853254" y="752582"/>
                  </a:lnTo>
                  <a:lnTo>
                    <a:pt x="3166416" y="752582"/>
                  </a:lnTo>
                  <a:lnTo>
                    <a:pt x="3166416" y="792741"/>
                  </a:lnTo>
                  <a:lnTo>
                    <a:pt x="3201211" y="792741"/>
                  </a:lnTo>
                  <a:lnTo>
                    <a:pt x="3201211" y="833106"/>
                  </a:lnTo>
                  <a:lnTo>
                    <a:pt x="3340394" y="833106"/>
                  </a:lnTo>
                  <a:lnTo>
                    <a:pt x="3340394" y="873664"/>
                  </a:lnTo>
                  <a:lnTo>
                    <a:pt x="3479578" y="873664"/>
                  </a:lnTo>
                  <a:lnTo>
                    <a:pt x="3479578" y="914408"/>
                  </a:lnTo>
                  <a:lnTo>
                    <a:pt x="3636159" y="914408"/>
                  </a:lnTo>
                  <a:lnTo>
                    <a:pt x="3636159" y="955329"/>
                  </a:lnTo>
                  <a:lnTo>
                    <a:pt x="3705750" y="955329"/>
                  </a:lnTo>
                  <a:lnTo>
                    <a:pt x="3705750" y="996418"/>
                  </a:lnTo>
                  <a:lnTo>
                    <a:pt x="4123300" y="996418"/>
                  </a:lnTo>
                  <a:lnTo>
                    <a:pt x="4123300" y="1037668"/>
                  </a:lnTo>
                  <a:lnTo>
                    <a:pt x="4140697" y="1037668"/>
                  </a:lnTo>
                  <a:lnTo>
                    <a:pt x="4140697" y="1079073"/>
                  </a:lnTo>
                  <a:lnTo>
                    <a:pt x="4158095" y="1079073"/>
                  </a:lnTo>
                  <a:lnTo>
                    <a:pt x="4158095" y="1120626"/>
                  </a:lnTo>
                  <a:lnTo>
                    <a:pt x="4210289" y="1120626"/>
                  </a:lnTo>
                  <a:lnTo>
                    <a:pt x="4210289" y="1204155"/>
                  </a:lnTo>
                  <a:lnTo>
                    <a:pt x="4453859" y="1204155"/>
                  </a:lnTo>
                  <a:lnTo>
                    <a:pt x="4453859" y="1246121"/>
                  </a:lnTo>
                  <a:lnTo>
                    <a:pt x="4801817" y="1246121"/>
                  </a:lnTo>
                  <a:lnTo>
                    <a:pt x="4801817" y="1288214"/>
                  </a:lnTo>
                  <a:lnTo>
                    <a:pt x="5010592" y="1288214"/>
                  </a:lnTo>
                  <a:lnTo>
                    <a:pt x="5010592" y="1330430"/>
                  </a:lnTo>
                  <a:lnTo>
                    <a:pt x="5149775" y="1330430"/>
                  </a:lnTo>
                  <a:lnTo>
                    <a:pt x="5149775" y="1372766"/>
                  </a:lnTo>
                  <a:lnTo>
                    <a:pt x="5219367" y="1372766"/>
                  </a:lnTo>
                  <a:lnTo>
                    <a:pt x="5219367" y="1457780"/>
                  </a:lnTo>
                  <a:lnTo>
                    <a:pt x="5428141" y="1457780"/>
                  </a:lnTo>
                  <a:lnTo>
                    <a:pt x="5480335" y="1457780"/>
                  </a:lnTo>
                  <a:lnTo>
                    <a:pt x="5497733" y="1457780"/>
                  </a:lnTo>
                  <a:lnTo>
                    <a:pt x="5515131" y="1457780"/>
                  </a:lnTo>
                  <a:lnTo>
                    <a:pt x="5532529" y="1457780"/>
                  </a:lnTo>
                  <a:lnTo>
                    <a:pt x="5567324" y="1457780"/>
                  </a:lnTo>
                  <a:lnTo>
                    <a:pt x="5584722" y="1457780"/>
                  </a:lnTo>
                  <a:lnTo>
                    <a:pt x="5619518" y="1457780"/>
                  </a:lnTo>
                  <a:lnTo>
                    <a:pt x="5636916" y="1457780"/>
                  </a:lnTo>
                  <a:lnTo>
                    <a:pt x="5654314" y="1457780"/>
                  </a:lnTo>
                  <a:lnTo>
                    <a:pt x="5671712" y="1457780"/>
                  </a:lnTo>
                  <a:lnTo>
                    <a:pt x="5689110" y="1457780"/>
                  </a:lnTo>
                  <a:lnTo>
                    <a:pt x="5706508" y="1457780"/>
                  </a:lnTo>
                  <a:lnTo>
                    <a:pt x="5723905" y="1457780"/>
                  </a:lnTo>
                  <a:lnTo>
                    <a:pt x="5741303" y="1457780"/>
                  </a:lnTo>
                  <a:lnTo>
                    <a:pt x="5758701" y="1457780"/>
                  </a:lnTo>
                  <a:lnTo>
                    <a:pt x="5776099" y="1457780"/>
                  </a:lnTo>
                  <a:lnTo>
                    <a:pt x="5810895" y="1457780"/>
                  </a:lnTo>
                  <a:lnTo>
                    <a:pt x="5828293" y="1457780"/>
                  </a:lnTo>
                  <a:lnTo>
                    <a:pt x="5845691" y="1457780"/>
                  </a:lnTo>
                  <a:lnTo>
                    <a:pt x="5863089" y="1457780"/>
                  </a:lnTo>
                  <a:lnTo>
                    <a:pt x="5863089" y="2611672"/>
                  </a:lnTo>
                  <a:lnTo>
                    <a:pt x="5845691" y="2611672"/>
                  </a:lnTo>
                  <a:lnTo>
                    <a:pt x="5828293" y="2611672"/>
                  </a:lnTo>
                  <a:lnTo>
                    <a:pt x="5810895" y="2611672"/>
                  </a:lnTo>
                  <a:lnTo>
                    <a:pt x="5776099" y="2611672"/>
                  </a:lnTo>
                  <a:lnTo>
                    <a:pt x="5758701" y="2611672"/>
                  </a:lnTo>
                  <a:lnTo>
                    <a:pt x="5741303" y="2611672"/>
                  </a:lnTo>
                  <a:lnTo>
                    <a:pt x="5723905" y="2611672"/>
                  </a:lnTo>
                  <a:lnTo>
                    <a:pt x="5706508" y="2611672"/>
                  </a:lnTo>
                  <a:lnTo>
                    <a:pt x="5689110" y="2611672"/>
                  </a:lnTo>
                  <a:lnTo>
                    <a:pt x="5671712" y="2611672"/>
                  </a:lnTo>
                  <a:lnTo>
                    <a:pt x="5654314" y="2611672"/>
                  </a:lnTo>
                  <a:lnTo>
                    <a:pt x="5636916" y="2611672"/>
                  </a:lnTo>
                  <a:lnTo>
                    <a:pt x="5619518" y="2611672"/>
                  </a:lnTo>
                  <a:lnTo>
                    <a:pt x="5584722" y="2611672"/>
                  </a:lnTo>
                  <a:lnTo>
                    <a:pt x="5567324" y="2611672"/>
                  </a:lnTo>
                  <a:lnTo>
                    <a:pt x="5532529" y="2611672"/>
                  </a:lnTo>
                  <a:lnTo>
                    <a:pt x="5515131" y="2611672"/>
                  </a:lnTo>
                  <a:lnTo>
                    <a:pt x="5497733" y="2611672"/>
                  </a:lnTo>
                  <a:lnTo>
                    <a:pt x="5480335" y="2611672"/>
                  </a:lnTo>
                  <a:lnTo>
                    <a:pt x="5428141" y="2611672"/>
                  </a:lnTo>
                  <a:lnTo>
                    <a:pt x="5219367" y="2611672"/>
                  </a:lnTo>
                  <a:lnTo>
                    <a:pt x="5219367" y="2502903"/>
                  </a:lnTo>
                  <a:lnTo>
                    <a:pt x="5149775" y="2502903"/>
                  </a:lnTo>
                  <a:lnTo>
                    <a:pt x="5149775" y="2448347"/>
                  </a:lnTo>
                  <a:lnTo>
                    <a:pt x="5010592" y="2448347"/>
                  </a:lnTo>
                  <a:lnTo>
                    <a:pt x="5010592" y="2393672"/>
                  </a:lnTo>
                  <a:lnTo>
                    <a:pt x="4801817" y="2393672"/>
                  </a:lnTo>
                  <a:lnTo>
                    <a:pt x="4801817" y="2338874"/>
                  </a:lnTo>
                  <a:lnTo>
                    <a:pt x="4453859" y="2338874"/>
                  </a:lnTo>
                  <a:lnTo>
                    <a:pt x="4453859" y="2283948"/>
                  </a:lnTo>
                  <a:lnTo>
                    <a:pt x="4210289" y="2283948"/>
                  </a:lnTo>
                  <a:lnTo>
                    <a:pt x="4210289" y="2173693"/>
                  </a:lnTo>
                  <a:lnTo>
                    <a:pt x="4158095" y="2173693"/>
                  </a:lnTo>
                  <a:lnTo>
                    <a:pt x="4158095" y="2118355"/>
                  </a:lnTo>
                  <a:lnTo>
                    <a:pt x="4140697" y="2118355"/>
                  </a:lnTo>
                  <a:lnTo>
                    <a:pt x="4140697" y="2062868"/>
                  </a:lnTo>
                  <a:lnTo>
                    <a:pt x="4123300" y="2062868"/>
                  </a:lnTo>
                  <a:lnTo>
                    <a:pt x="4123300" y="2007227"/>
                  </a:lnTo>
                  <a:lnTo>
                    <a:pt x="3705750" y="2007227"/>
                  </a:lnTo>
                  <a:lnTo>
                    <a:pt x="3705750" y="1951424"/>
                  </a:lnTo>
                  <a:lnTo>
                    <a:pt x="3636159" y="1951424"/>
                  </a:lnTo>
                  <a:lnTo>
                    <a:pt x="3636159" y="1895452"/>
                  </a:lnTo>
                  <a:lnTo>
                    <a:pt x="3479578" y="1895452"/>
                  </a:lnTo>
                  <a:lnTo>
                    <a:pt x="3479578" y="1839305"/>
                  </a:lnTo>
                  <a:lnTo>
                    <a:pt x="3340394" y="1839305"/>
                  </a:lnTo>
                  <a:lnTo>
                    <a:pt x="3340394" y="1782972"/>
                  </a:lnTo>
                  <a:lnTo>
                    <a:pt x="3201211" y="1782972"/>
                  </a:lnTo>
                  <a:lnTo>
                    <a:pt x="3201211" y="1726444"/>
                  </a:lnTo>
                  <a:lnTo>
                    <a:pt x="3166416" y="1726444"/>
                  </a:lnTo>
                  <a:lnTo>
                    <a:pt x="3166416" y="1669712"/>
                  </a:lnTo>
                  <a:lnTo>
                    <a:pt x="2853254" y="1669712"/>
                  </a:lnTo>
                  <a:lnTo>
                    <a:pt x="2853254" y="1612764"/>
                  </a:lnTo>
                  <a:lnTo>
                    <a:pt x="2679275" y="1612764"/>
                  </a:lnTo>
                  <a:lnTo>
                    <a:pt x="2679275" y="1555588"/>
                  </a:lnTo>
                  <a:lnTo>
                    <a:pt x="2209532" y="1555588"/>
                  </a:lnTo>
                  <a:lnTo>
                    <a:pt x="2209532" y="1498169"/>
                  </a:lnTo>
                  <a:lnTo>
                    <a:pt x="2157338" y="1498169"/>
                  </a:lnTo>
                  <a:lnTo>
                    <a:pt x="2157338" y="1440492"/>
                  </a:lnTo>
                  <a:lnTo>
                    <a:pt x="1983359" y="1440492"/>
                  </a:lnTo>
                  <a:lnTo>
                    <a:pt x="1983359" y="1382541"/>
                  </a:lnTo>
                  <a:lnTo>
                    <a:pt x="1913767" y="1382541"/>
                  </a:lnTo>
                  <a:lnTo>
                    <a:pt x="1913767" y="1324294"/>
                  </a:lnTo>
                  <a:lnTo>
                    <a:pt x="1809380" y="1324294"/>
                  </a:lnTo>
                  <a:lnTo>
                    <a:pt x="1809380" y="1265732"/>
                  </a:lnTo>
                  <a:lnTo>
                    <a:pt x="1565810" y="1265732"/>
                  </a:lnTo>
                  <a:lnTo>
                    <a:pt x="1565810" y="1206828"/>
                  </a:lnTo>
                  <a:lnTo>
                    <a:pt x="1391831" y="1206828"/>
                  </a:lnTo>
                  <a:lnTo>
                    <a:pt x="1391831" y="1147554"/>
                  </a:lnTo>
                  <a:lnTo>
                    <a:pt x="1339637" y="1147554"/>
                  </a:lnTo>
                  <a:lnTo>
                    <a:pt x="1339637" y="1087876"/>
                  </a:lnTo>
                  <a:lnTo>
                    <a:pt x="1322239" y="1087876"/>
                  </a:lnTo>
                  <a:lnTo>
                    <a:pt x="1322239" y="1027756"/>
                  </a:lnTo>
                  <a:lnTo>
                    <a:pt x="1235250" y="1027756"/>
                  </a:lnTo>
                  <a:lnTo>
                    <a:pt x="1235250" y="967147"/>
                  </a:lnTo>
                  <a:lnTo>
                    <a:pt x="1217852" y="967147"/>
                  </a:lnTo>
                  <a:lnTo>
                    <a:pt x="1217852" y="905995"/>
                  </a:lnTo>
                  <a:lnTo>
                    <a:pt x="1113464" y="905995"/>
                  </a:lnTo>
                  <a:lnTo>
                    <a:pt x="1113464" y="844234"/>
                  </a:lnTo>
                  <a:lnTo>
                    <a:pt x="1061271" y="844234"/>
                  </a:lnTo>
                  <a:lnTo>
                    <a:pt x="1061271" y="781780"/>
                  </a:lnTo>
                  <a:lnTo>
                    <a:pt x="1026475" y="781780"/>
                  </a:lnTo>
                  <a:lnTo>
                    <a:pt x="1026475" y="718532"/>
                  </a:lnTo>
                  <a:lnTo>
                    <a:pt x="869894" y="718532"/>
                  </a:lnTo>
                  <a:lnTo>
                    <a:pt x="869894" y="654358"/>
                  </a:lnTo>
                  <a:lnTo>
                    <a:pt x="852496" y="654358"/>
                  </a:lnTo>
                  <a:lnTo>
                    <a:pt x="852496" y="589082"/>
                  </a:lnTo>
                  <a:lnTo>
                    <a:pt x="626324" y="589082"/>
                  </a:lnTo>
                  <a:lnTo>
                    <a:pt x="626324" y="522464"/>
                  </a:lnTo>
                  <a:lnTo>
                    <a:pt x="539334" y="522464"/>
                  </a:lnTo>
                  <a:lnTo>
                    <a:pt x="539334" y="454160"/>
                  </a:lnTo>
                  <a:lnTo>
                    <a:pt x="434947" y="454160"/>
                  </a:lnTo>
                  <a:lnTo>
                    <a:pt x="434947" y="383641"/>
                  </a:lnTo>
                  <a:lnTo>
                    <a:pt x="260968" y="383641"/>
                  </a:lnTo>
                  <a:lnTo>
                    <a:pt x="260968" y="310020"/>
                  </a:lnTo>
                  <a:lnTo>
                    <a:pt x="173978" y="310020"/>
                  </a:lnTo>
                  <a:lnTo>
                    <a:pt x="173978" y="231566"/>
                  </a:lnTo>
                  <a:lnTo>
                    <a:pt x="156581" y="231566"/>
                  </a:lnTo>
                  <a:lnTo>
                    <a:pt x="156581" y="143825"/>
                  </a:lnTo>
                  <a:lnTo>
                    <a:pt x="69591" y="143825"/>
                  </a:lnTo>
                  <a:lnTo>
                    <a:pt x="69591" y="0"/>
                  </a:lnTo>
                  <a:close/>
                </a:path>
              </a:pathLst>
            </a:custGeom>
            <a:solidFill>
              <a:srgbClr val="F8766D">
                <a:alpha val="20000"/>
              </a:srgbClr>
            </a:solidFill>
            <a:ln w="9525">
              <a:noFill/>
              <a:round/>
              <a:headEnd/>
              <a:tailEnd/>
            </a:ln>
          </p:spPr>
          <p:txBody>
            <a:bodyPr anchor="ctr"/>
            <a:lstStyle/>
            <a:p>
              <a:endParaRPr lang="es-ES"/>
            </a:p>
          </p:txBody>
        </p:sp>
        <p:sp>
          <p:nvSpPr>
            <p:cNvPr id="34844" name="pl46"/>
            <p:cNvSpPr>
              <a:spLocks/>
            </p:cNvSpPr>
            <p:nvPr/>
          </p:nvSpPr>
          <p:spPr bwMode="auto">
            <a:xfrm>
              <a:off x="3717220" y="823123"/>
              <a:ext cx="4303554" cy="1070022"/>
            </a:xfrm>
            <a:custGeom>
              <a:avLst/>
              <a:gdLst>
                <a:gd name="T0" fmla="*/ 69591 w 5863089"/>
                <a:gd name="T1" fmla="*/ 0 h 1457780"/>
                <a:gd name="T2" fmla="*/ 156581 w 5863089"/>
                <a:gd name="T3" fmla="*/ 0 h 1457780"/>
                <a:gd name="T4" fmla="*/ 173978 w 5863089"/>
                <a:gd name="T5" fmla="*/ 0 h 1457780"/>
                <a:gd name="T6" fmla="*/ 260968 w 5863089"/>
                <a:gd name="T7" fmla="*/ 0 h 1457780"/>
                <a:gd name="T8" fmla="*/ 434947 w 5863089"/>
                <a:gd name="T9" fmla="*/ 3925 h 1457780"/>
                <a:gd name="T10" fmla="*/ 539334 w 5863089"/>
                <a:gd name="T11" fmla="*/ 30298 h 1457780"/>
                <a:gd name="T12" fmla="*/ 626324 w 5863089"/>
                <a:gd name="T13" fmla="*/ 58886 h 1457780"/>
                <a:gd name="T14" fmla="*/ 852496 w 5863089"/>
                <a:gd name="T15" fmla="*/ 89160 h 1457780"/>
                <a:gd name="T16" fmla="*/ 869894 w 5863089"/>
                <a:gd name="T17" fmla="*/ 120776 h 1457780"/>
                <a:gd name="T18" fmla="*/ 1026475 w 5863089"/>
                <a:gd name="T19" fmla="*/ 153493 h 1457780"/>
                <a:gd name="T20" fmla="*/ 1061271 w 5863089"/>
                <a:gd name="T21" fmla="*/ 187137 h 1457780"/>
                <a:gd name="T22" fmla="*/ 1113464 w 5863089"/>
                <a:gd name="T23" fmla="*/ 221575 h 1457780"/>
                <a:gd name="T24" fmla="*/ 1217852 w 5863089"/>
                <a:gd name="T25" fmla="*/ 256706 h 1457780"/>
                <a:gd name="T26" fmla="*/ 1235250 w 5863089"/>
                <a:gd name="T27" fmla="*/ 292446 h 1457780"/>
                <a:gd name="T28" fmla="*/ 1322239 w 5863089"/>
                <a:gd name="T29" fmla="*/ 328729 h 1457780"/>
                <a:gd name="T30" fmla="*/ 1339637 w 5863089"/>
                <a:gd name="T31" fmla="*/ 365500 h 1457780"/>
                <a:gd name="T32" fmla="*/ 1391831 w 5863089"/>
                <a:gd name="T33" fmla="*/ 402714 h 1457780"/>
                <a:gd name="T34" fmla="*/ 1565810 w 5863089"/>
                <a:gd name="T35" fmla="*/ 440332 h 1457780"/>
                <a:gd name="T36" fmla="*/ 1809380 w 5863089"/>
                <a:gd name="T37" fmla="*/ 478320 h 1457780"/>
                <a:gd name="T38" fmla="*/ 1913767 w 5863089"/>
                <a:gd name="T39" fmla="*/ 516649 h 1457780"/>
                <a:gd name="T40" fmla="*/ 1983359 w 5863089"/>
                <a:gd name="T41" fmla="*/ 555295 h 1457780"/>
                <a:gd name="T42" fmla="*/ 2157338 w 5863089"/>
                <a:gd name="T43" fmla="*/ 594235 h 1457780"/>
                <a:gd name="T44" fmla="*/ 2209532 w 5863089"/>
                <a:gd name="T45" fmla="*/ 633450 h 1457780"/>
                <a:gd name="T46" fmla="*/ 2679275 w 5863089"/>
                <a:gd name="T47" fmla="*/ 672923 h 1457780"/>
                <a:gd name="T48" fmla="*/ 2853254 w 5863089"/>
                <a:gd name="T49" fmla="*/ 712638 h 1457780"/>
                <a:gd name="T50" fmla="*/ 3166416 w 5863089"/>
                <a:gd name="T51" fmla="*/ 752582 h 1457780"/>
                <a:gd name="T52" fmla="*/ 3201211 w 5863089"/>
                <a:gd name="T53" fmla="*/ 792741 h 1457780"/>
                <a:gd name="T54" fmla="*/ 3340394 w 5863089"/>
                <a:gd name="T55" fmla="*/ 833106 h 1457780"/>
                <a:gd name="T56" fmla="*/ 3479578 w 5863089"/>
                <a:gd name="T57" fmla="*/ 873664 h 1457780"/>
                <a:gd name="T58" fmla="*/ 3636159 w 5863089"/>
                <a:gd name="T59" fmla="*/ 914408 h 1457780"/>
                <a:gd name="T60" fmla="*/ 3705750 w 5863089"/>
                <a:gd name="T61" fmla="*/ 955329 h 1457780"/>
                <a:gd name="T62" fmla="*/ 4123300 w 5863089"/>
                <a:gd name="T63" fmla="*/ 996418 h 1457780"/>
                <a:gd name="T64" fmla="*/ 4140697 w 5863089"/>
                <a:gd name="T65" fmla="*/ 1037668 h 1457780"/>
                <a:gd name="T66" fmla="*/ 4158095 w 5863089"/>
                <a:gd name="T67" fmla="*/ 1079073 h 1457780"/>
                <a:gd name="T68" fmla="*/ 4210289 w 5863089"/>
                <a:gd name="T69" fmla="*/ 1120626 h 1457780"/>
                <a:gd name="T70" fmla="*/ 4453859 w 5863089"/>
                <a:gd name="T71" fmla="*/ 1204155 h 1457780"/>
                <a:gd name="T72" fmla="*/ 4801817 w 5863089"/>
                <a:gd name="T73" fmla="*/ 1246121 h 1457780"/>
                <a:gd name="T74" fmla="*/ 5010592 w 5863089"/>
                <a:gd name="T75" fmla="*/ 1288214 h 1457780"/>
                <a:gd name="T76" fmla="*/ 5149775 w 5863089"/>
                <a:gd name="T77" fmla="*/ 1330430 h 1457780"/>
                <a:gd name="T78" fmla="*/ 5219367 w 5863089"/>
                <a:gd name="T79" fmla="*/ 1372766 h 1457780"/>
                <a:gd name="T80" fmla="*/ 5428141 w 5863089"/>
                <a:gd name="T81" fmla="*/ 1457780 h 1457780"/>
                <a:gd name="T82" fmla="*/ 5480335 w 5863089"/>
                <a:gd name="T83" fmla="*/ 1457780 h 1457780"/>
                <a:gd name="T84" fmla="*/ 5497733 w 5863089"/>
                <a:gd name="T85" fmla="*/ 1457780 h 1457780"/>
                <a:gd name="T86" fmla="*/ 5515131 w 5863089"/>
                <a:gd name="T87" fmla="*/ 1457780 h 1457780"/>
                <a:gd name="T88" fmla="*/ 5532529 w 5863089"/>
                <a:gd name="T89" fmla="*/ 1457780 h 1457780"/>
                <a:gd name="T90" fmla="*/ 5567324 w 5863089"/>
                <a:gd name="T91" fmla="*/ 1457780 h 1457780"/>
                <a:gd name="T92" fmla="*/ 5584722 w 5863089"/>
                <a:gd name="T93" fmla="*/ 1457780 h 1457780"/>
                <a:gd name="T94" fmla="*/ 5619518 w 5863089"/>
                <a:gd name="T95" fmla="*/ 1457780 h 1457780"/>
                <a:gd name="T96" fmla="*/ 5636916 w 5863089"/>
                <a:gd name="T97" fmla="*/ 1457780 h 1457780"/>
                <a:gd name="T98" fmla="*/ 5654314 w 5863089"/>
                <a:gd name="T99" fmla="*/ 1457780 h 1457780"/>
                <a:gd name="T100" fmla="*/ 5671712 w 5863089"/>
                <a:gd name="T101" fmla="*/ 1457780 h 1457780"/>
                <a:gd name="T102" fmla="*/ 5689110 w 5863089"/>
                <a:gd name="T103" fmla="*/ 1457780 h 1457780"/>
                <a:gd name="T104" fmla="*/ 5706508 w 5863089"/>
                <a:gd name="T105" fmla="*/ 1457780 h 1457780"/>
                <a:gd name="T106" fmla="*/ 5723905 w 5863089"/>
                <a:gd name="T107" fmla="*/ 1457780 h 1457780"/>
                <a:gd name="T108" fmla="*/ 5741303 w 5863089"/>
                <a:gd name="T109" fmla="*/ 1457780 h 1457780"/>
                <a:gd name="T110" fmla="*/ 5758701 w 5863089"/>
                <a:gd name="T111" fmla="*/ 1457780 h 1457780"/>
                <a:gd name="T112" fmla="*/ 5776099 w 5863089"/>
                <a:gd name="T113" fmla="*/ 1457780 h 1457780"/>
                <a:gd name="T114" fmla="*/ 5810895 w 5863089"/>
                <a:gd name="T115" fmla="*/ 1457780 h 1457780"/>
                <a:gd name="T116" fmla="*/ 5828293 w 5863089"/>
                <a:gd name="T117" fmla="*/ 1457780 h 1457780"/>
                <a:gd name="T118" fmla="*/ 5845691 w 5863089"/>
                <a:gd name="T119" fmla="*/ 1457780 h 1457780"/>
                <a:gd name="T120" fmla="*/ 5863089 w 5863089"/>
                <a:gd name="T121" fmla="*/ 1457780 h 14577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863089"/>
                <a:gd name="T184" fmla="*/ 0 h 1457780"/>
                <a:gd name="T185" fmla="*/ 5863089 w 5863089"/>
                <a:gd name="T186" fmla="*/ 1457780 h 145778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863089" h="1457780">
                  <a:moveTo>
                    <a:pt x="0" y="0"/>
                  </a:moveTo>
                  <a:lnTo>
                    <a:pt x="69591" y="0"/>
                  </a:lnTo>
                  <a:lnTo>
                    <a:pt x="156581" y="0"/>
                  </a:lnTo>
                  <a:lnTo>
                    <a:pt x="173978" y="0"/>
                  </a:lnTo>
                  <a:lnTo>
                    <a:pt x="260968" y="0"/>
                  </a:lnTo>
                  <a:lnTo>
                    <a:pt x="260968" y="3925"/>
                  </a:lnTo>
                  <a:lnTo>
                    <a:pt x="434947" y="3925"/>
                  </a:lnTo>
                  <a:lnTo>
                    <a:pt x="434947" y="30298"/>
                  </a:lnTo>
                  <a:lnTo>
                    <a:pt x="539334" y="30298"/>
                  </a:lnTo>
                  <a:lnTo>
                    <a:pt x="539334" y="58886"/>
                  </a:lnTo>
                  <a:lnTo>
                    <a:pt x="626324" y="58886"/>
                  </a:lnTo>
                  <a:lnTo>
                    <a:pt x="626324" y="89160"/>
                  </a:lnTo>
                  <a:lnTo>
                    <a:pt x="852496" y="89160"/>
                  </a:lnTo>
                  <a:lnTo>
                    <a:pt x="852496" y="120776"/>
                  </a:lnTo>
                  <a:lnTo>
                    <a:pt x="869894" y="120776"/>
                  </a:lnTo>
                  <a:lnTo>
                    <a:pt x="869894" y="153493"/>
                  </a:lnTo>
                  <a:lnTo>
                    <a:pt x="1026475" y="153493"/>
                  </a:lnTo>
                  <a:lnTo>
                    <a:pt x="1026475" y="187137"/>
                  </a:lnTo>
                  <a:lnTo>
                    <a:pt x="1061271" y="187137"/>
                  </a:lnTo>
                  <a:lnTo>
                    <a:pt x="1061271" y="221575"/>
                  </a:lnTo>
                  <a:lnTo>
                    <a:pt x="1113464" y="221575"/>
                  </a:lnTo>
                  <a:lnTo>
                    <a:pt x="1113464" y="256706"/>
                  </a:lnTo>
                  <a:lnTo>
                    <a:pt x="1217852" y="256706"/>
                  </a:lnTo>
                  <a:lnTo>
                    <a:pt x="1217852" y="292446"/>
                  </a:lnTo>
                  <a:lnTo>
                    <a:pt x="1235250" y="292446"/>
                  </a:lnTo>
                  <a:lnTo>
                    <a:pt x="1235250" y="328729"/>
                  </a:lnTo>
                  <a:lnTo>
                    <a:pt x="1322239" y="328729"/>
                  </a:lnTo>
                  <a:lnTo>
                    <a:pt x="1322239" y="365500"/>
                  </a:lnTo>
                  <a:lnTo>
                    <a:pt x="1339637" y="365500"/>
                  </a:lnTo>
                  <a:lnTo>
                    <a:pt x="1339637" y="402714"/>
                  </a:lnTo>
                  <a:lnTo>
                    <a:pt x="1391831" y="402714"/>
                  </a:lnTo>
                  <a:lnTo>
                    <a:pt x="1391831" y="440332"/>
                  </a:lnTo>
                  <a:lnTo>
                    <a:pt x="1565810" y="440332"/>
                  </a:lnTo>
                  <a:lnTo>
                    <a:pt x="1565810" y="478320"/>
                  </a:lnTo>
                  <a:lnTo>
                    <a:pt x="1809380" y="478320"/>
                  </a:lnTo>
                  <a:lnTo>
                    <a:pt x="1809380" y="516649"/>
                  </a:lnTo>
                  <a:lnTo>
                    <a:pt x="1913767" y="516649"/>
                  </a:lnTo>
                  <a:lnTo>
                    <a:pt x="1913767" y="555295"/>
                  </a:lnTo>
                  <a:lnTo>
                    <a:pt x="1983359" y="555295"/>
                  </a:lnTo>
                  <a:lnTo>
                    <a:pt x="1983359" y="594235"/>
                  </a:lnTo>
                  <a:lnTo>
                    <a:pt x="2157338" y="594235"/>
                  </a:lnTo>
                  <a:lnTo>
                    <a:pt x="2157338" y="633450"/>
                  </a:lnTo>
                  <a:lnTo>
                    <a:pt x="2209532" y="633450"/>
                  </a:lnTo>
                  <a:lnTo>
                    <a:pt x="2209532" y="672923"/>
                  </a:lnTo>
                  <a:lnTo>
                    <a:pt x="2679275" y="672923"/>
                  </a:lnTo>
                  <a:lnTo>
                    <a:pt x="2679275" y="712638"/>
                  </a:lnTo>
                  <a:lnTo>
                    <a:pt x="2853254" y="712638"/>
                  </a:lnTo>
                  <a:lnTo>
                    <a:pt x="2853254" y="752582"/>
                  </a:lnTo>
                  <a:lnTo>
                    <a:pt x="3166416" y="752582"/>
                  </a:lnTo>
                  <a:lnTo>
                    <a:pt x="3166416" y="792741"/>
                  </a:lnTo>
                  <a:lnTo>
                    <a:pt x="3201211" y="792741"/>
                  </a:lnTo>
                  <a:lnTo>
                    <a:pt x="3201211" y="833106"/>
                  </a:lnTo>
                  <a:lnTo>
                    <a:pt x="3340394" y="833106"/>
                  </a:lnTo>
                  <a:lnTo>
                    <a:pt x="3340394" y="873664"/>
                  </a:lnTo>
                  <a:lnTo>
                    <a:pt x="3479578" y="873664"/>
                  </a:lnTo>
                  <a:lnTo>
                    <a:pt x="3479578" y="914408"/>
                  </a:lnTo>
                  <a:lnTo>
                    <a:pt x="3636159" y="914408"/>
                  </a:lnTo>
                  <a:lnTo>
                    <a:pt x="3636159" y="955329"/>
                  </a:lnTo>
                  <a:lnTo>
                    <a:pt x="3705750" y="955329"/>
                  </a:lnTo>
                  <a:lnTo>
                    <a:pt x="3705750" y="996418"/>
                  </a:lnTo>
                  <a:lnTo>
                    <a:pt x="4123300" y="996418"/>
                  </a:lnTo>
                  <a:lnTo>
                    <a:pt x="4123300" y="1037668"/>
                  </a:lnTo>
                  <a:lnTo>
                    <a:pt x="4140697" y="1037668"/>
                  </a:lnTo>
                  <a:lnTo>
                    <a:pt x="4140697" y="1079073"/>
                  </a:lnTo>
                  <a:lnTo>
                    <a:pt x="4158095" y="1079073"/>
                  </a:lnTo>
                  <a:lnTo>
                    <a:pt x="4158095" y="1120626"/>
                  </a:lnTo>
                  <a:lnTo>
                    <a:pt x="4210289" y="1120626"/>
                  </a:lnTo>
                  <a:lnTo>
                    <a:pt x="4210289" y="1204155"/>
                  </a:lnTo>
                  <a:lnTo>
                    <a:pt x="4453859" y="1204155"/>
                  </a:lnTo>
                  <a:lnTo>
                    <a:pt x="4453859" y="1246121"/>
                  </a:lnTo>
                  <a:lnTo>
                    <a:pt x="4801817" y="1246121"/>
                  </a:lnTo>
                  <a:lnTo>
                    <a:pt x="4801817" y="1288214"/>
                  </a:lnTo>
                  <a:lnTo>
                    <a:pt x="5010592" y="1288214"/>
                  </a:lnTo>
                  <a:lnTo>
                    <a:pt x="5010592" y="1330430"/>
                  </a:lnTo>
                  <a:lnTo>
                    <a:pt x="5149775" y="1330430"/>
                  </a:lnTo>
                  <a:lnTo>
                    <a:pt x="5149775" y="1372766"/>
                  </a:lnTo>
                  <a:lnTo>
                    <a:pt x="5219367" y="1372766"/>
                  </a:lnTo>
                  <a:lnTo>
                    <a:pt x="5219367" y="1457780"/>
                  </a:lnTo>
                  <a:lnTo>
                    <a:pt x="5428141" y="1457780"/>
                  </a:lnTo>
                  <a:lnTo>
                    <a:pt x="5480335" y="1457780"/>
                  </a:lnTo>
                  <a:lnTo>
                    <a:pt x="5497733" y="1457780"/>
                  </a:lnTo>
                  <a:lnTo>
                    <a:pt x="5515131" y="1457780"/>
                  </a:lnTo>
                  <a:lnTo>
                    <a:pt x="5532529" y="1457780"/>
                  </a:lnTo>
                  <a:lnTo>
                    <a:pt x="5567324" y="1457780"/>
                  </a:lnTo>
                  <a:lnTo>
                    <a:pt x="5584722" y="1457780"/>
                  </a:lnTo>
                  <a:lnTo>
                    <a:pt x="5619518" y="1457780"/>
                  </a:lnTo>
                  <a:lnTo>
                    <a:pt x="5636916" y="1457780"/>
                  </a:lnTo>
                  <a:lnTo>
                    <a:pt x="5654314" y="1457780"/>
                  </a:lnTo>
                  <a:lnTo>
                    <a:pt x="5671712" y="1457780"/>
                  </a:lnTo>
                  <a:lnTo>
                    <a:pt x="5689110" y="1457780"/>
                  </a:lnTo>
                  <a:lnTo>
                    <a:pt x="5706508" y="1457780"/>
                  </a:lnTo>
                  <a:lnTo>
                    <a:pt x="5723905" y="1457780"/>
                  </a:lnTo>
                  <a:lnTo>
                    <a:pt x="5741303" y="1457780"/>
                  </a:lnTo>
                  <a:lnTo>
                    <a:pt x="5758701" y="1457780"/>
                  </a:lnTo>
                  <a:lnTo>
                    <a:pt x="5776099" y="1457780"/>
                  </a:lnTo>
                  <a:lnTo>
                    <a:pt x="5810895" y="1457780"/>
                  </a:lnTo>
                  <a:lnTo>
                    <a:pt x="5828293" y="1457780"/>
                  </a:lnTo>
                  <a:lnTo>
                    <a:pt x="5845691" y="1457780"/>
                  </a:lnTo>
                  <a:lnTo>
                    <a:pt x="5863089" y="1457780"/>
                  </a:lnTo>
                </a:path>
              </a:pathLst>
            </a:custGeom>
            <a:noFill/>
            <a:ln w="9525">
              <a:noFill/>
              <a:round/>
              <a:headEnd/>
              <a:tailEnd/>
            </a:ln>
          </p:spPr>
          <p:txBody>
            <a:bodyPr anchor="ctr"/>
            <a:lstStyle/>
            <a:p>
              <a:endParaRPr lang="es-ES"/>
            </a:p>
          </p:txBody>
        </p:sp>
        <p:sp>
          <p:nvSpPr>
            <p:cNvPr id="34845" name="pl47"/>
            <p:cNvSpPr>
              <a:spLocks/>
            </p:cNvSpPr>
            <p:nvPr/>
          </p:nvSpPr>
          <p:spPr bwMode="auto">
            <a:xfrm>
              <a:off x="3717220" y="823123"/>
              <a:ext cx="4303554" cy="1916988"/>
            </a:xfrm>
            <a:custGeom>
              <a:avLst/>
              <a:gdLst>
                <a:gd name="T0" fmla="*/ 5863089 w 5863089"/>
                <a:gd name="T1" fmla="*/ 2611672 h 2611672"/>
                <a:gd name="T2" fmla="*/ 5845691 w 5863089"/>
                <a:gd name="T3" fmla="*/ 2611672 h 2611672"/>
                <a:gd name="T4" fmla="*/ 5828293 w 5863089"/>
                <a:gd name="T5" fmla="*/ 2611672 h 2611672"/>
                <a:gd name="T6" fmla="*/ 5810895 w 5863089"/>
                <a:gd name="T7" fmla="*/ 2611672 h 2611672"/>
                <a:gd name="T8" fmla="*/ 5776099 w 5863089"/>
                <a:gd name="T9" fmla="*/ 2611672 h 2611672"/>
                <a:gd name="T10" fmla="*/ 5758701 w 5863089"/>
                <a:gd name="T11" fmla="*/ 2611672 h 2611672"/>
                <a:gd name="T12" fmla="*/ 5741303 w 5863089"/>
                <a:gd name="T13" fmla="*/ 2611672 h 2611672"/>
                <a:gd name="T14" fmla="*/ 5723905 w 5863089"/>
                <a:gd name="T15" fmla="*/ 2611672 h 2611672"/>
                <a:gd name="T16" fmla="*/ 5706508 w 5863089"/>
                <a:gd name="T17" fmla="*/ 2611672 h 2611672"/>
                <a:gd name="T18" fmla="*/ 5689110 w 5863089"/>
                <a:gd name="T19" fmla="*/ 2611672 h 2611672"/>
                <a:gd name="T20" fmla="*/ 5671712 w 5863089"/>
                <a:gd name="T21" fmla="*/ 2611672 h 2611672"/>
                <a:gd name="T22" fmla="*/ 5654314 w 5863089"/>
                <a:gd name="T23" fmla="*/ 2611672 h 2611672"/>
                <a:gd name="T24" fmla="*/ 5636916 w 5863089"/>
                <a:gd name="T25" fmla="*/ 2611672 h 2611672"/>
                <a:gd name="T26" fmla="*/ 5619518 w 5863089"/>
                <a:gd name="T27" fmla="*/ 2611672 h 2611672"/>
                <a:gd name="T28" fmla="*/ 5584722 w 5863089"/>
                <a:gd name="T29" fmla="*/ 2611672 h 2611672"/>
                <a:gd name="T30" fmla="*/ 5567324 w 5863089"/>
                <a:gd name="T31" fmla="*/ 2611672 h 2611672"/>
                <a:gd name="T32" fmla="*/ 5532529 w 5863089"/>
                <a:gd name="T33" fmla="*/ 2611672 h 2611672"/>
                <a:gd name="T34" fmla="*/ 5515131 w 5863089"/>
                <a:gd name="T35" fmla="*/ 2611672 h 2611672"/>
                <a:gd name="T36" fmla="*/ 5497733 w 5863089"/>
                <a:gd name="T37" fmla="*/ 2611672 h 2611672"/>
                <a:gd name="T38" fmla="*/ 5480335 w 5863089"/>
                <a:gd name="T39" fmla="*/ 2611672 h 2611672"/>
                <a:gd name="T40" fmla="*/ 5428141 w 5863089"/>
                <a:gd name="T41" fmla="*/ 2611672 h 2611672"/>
                <a:gd name="T42" fmla="*/ 5219367 w 5863089"/>
                <a:gd name="T43" fmla="*/ 2502903 h 2611672"/>
                <a:gd name="T44" fmla="*/ 5149775 w 5863089"/>
                <a:gd name="T45" fmla="*/ 2448347 h 2611672"/>
                <a:gd name="T46" fmla="*/ 5010592 w 5863089"/>
                <a:gd name="T47" fmla="*/ 2393672 h 2611672"/>
                <a:gd name="T48" fmla="*/ 4801817 w 5863089"/>
                <a:gd name="T49" fmla="*/ 2338874 h 2611672"/>
                <a:gd name="T50" fmla="*/ 4453859 w 5863089"/>
                <a:gd name="T51" fmla="*/ 2283948 h 2611672"/>
                <a:gd name="T52" fmla="*/ 4210289 w 5863089"/>
                <a:gd name="T53" fmla="*/ 2173693 h 2611672"/>
                <a:gd name="T54" fmla="*/ 4158095 w 5863089"/>
                <a:gd name="T55" fmla="*/ 2118355 h 2611672"/>
                <a:gd name="T56" fmla="*/ 4140697 w 5863089"/>
                <a:gd name="T57" fmla="*/ 2062868 h 2611672"/>
                <a:gd name="T58" fmla="*/ 4123300 w 5863089"/>
                <a:gd name="T59" fmla="*/ 2007227 h 2611672"/>
                <a:gd name="T60" fmla="*/ 3705750 w 5863089"/>
                <a:gd name="T61" fmla="*/ 1951424 h 2611672"/>
                <a:gd name="T62" fmla="*/ 3636159 w 5863089"/>
                <a:gd name="T63" fmla="*/ 1895452 h 2611672"/>
                <a:gd name="T64" fmla="*/ 3479578 w 5863089"/>
                <a:gd name="T65" fmla="*/ 1839305 h 2611672"/>
                <a:gd name="T66" fmla="*/ 3340394 w 5863089"/>
                <a:gd name="T67" fmla="*/ 1782972 h 2611672"/>
                <a:gd name="T68" fmla="*/ 3201211 w 5863089"/>
                <a:gd name="T69" fmla="*/ 1726444 h 2611672"/>
                <a:gd name="T70" fmla="*/ 3166416 w 5863089"/>
                <a:gd name="T71" fmla="*/ 1669712 h 2611672"/>
                <a:gd name="T72" fmla="*/ 2853254 w 5863089"/>
                <a:gd name="T73" fmla="*/ 1612764 h 2611672"/>
                <a:gd name="T74" fmla="*/ 2679275 w 5863089"/>
                <a:gd name="T75" fmla="*/ 1555588 h 2611672"/>
                <a:gd name="T76" fmla="*/ 2209532 w 5863089"/>
                <a:gd name="T77" fmla="*/ 1498169 h 2611672"/>
                <a:gd name="T78" fmla="*/ 2157338 w 5863089"/>
                <a:gd name="T79" fmla="*/ 1440492 h 2611672"/>
                <a:gd name="T80" fmla="*/ 1983359 w 5863089"/>
                <a:gd name="T81" fmla="*/ 1382541 h 2611672"/>
                <a:gd name="T82" fmla="*/ 1913767 w 5863089"/>
                <a:gd name="T83" fmla="*/ 1324294 h 2611672"/>
                <a:gd name="T84" fmla="*/ 1809380 w 5863089"/>
                <a:gd name="T85" fmla="*/ 1265732 h 2611672"/>
                <a:gd name="T86" fmla="*/ 1565810 w 5863089"/>
                <a:gd name="T87" fmla="*/ 1206828 h 2611672"/>
                <a:gd name="T88" fmla="*/ 1391831 w 5863089"/>
                <a:gd name="T89" fmla="*/ 1147554 h 2611672"/>
                <a:gd name="T90" fmla="*/ 1339637 w 5863089"/>
                <a:gd name="T91" fmla="*/ 1087876 h 2611672"/>
                <a:gd name="T92" fmla="*/ 1322239 w 5863089"/>
                <a:gd name="T93" fmla="*/ 1027756 h 2611672"/>
                <a:gd name="T94" fmla="*/ 1235250 w 5863089"/>
                <a:gd name="T95" fmla="*/ 967147 h 2611672"/>
                <a:gd name="T96" fmla="*/ 1217852 w 5863089"/>
                <a:gd name="T97" fmla="*/ 905995 h 2611672"/>
                <a:gd name="T98" fmla="*/ 1113464 w 5863089"/>
                <a:gd name="T99" fmla="*/ 844234 h 2611672"/>
                <a:gd name="T100" fmla="*/ 1061271 w 5863089"/>
                <a:gd name="T101" fmla="*/ 781780 h 2611672"/>
                <a:gd name="T102" fmla="*/ 1026475 w 5863089"/>
                <a:gd name="T103" fmla="*/ 718532 h 2611672"/>
                <a:gd name="T104" fmla="*/ 869894 w 5863089"/>
                <a:gd name="T105" fmla="*/ 654358 h 2611672"/>
                <a:gd name="T106" fmla="*/ 852496 w 5863089"/>
                <a:gd name="T107" fmla="*/ 589082 h 2611672"/>
                <a:gd name="T108" fmla="*/ 626324 w 5863089"/>
                <a:gd name="T109" fmla="*/ 522464 h 2611672"/>
                <a:gd name="T110" fmla="*/ 539334 w 5863089"/>
                <a:gd name="T111" fmla="*/ 454160 h 2611672"/>
                <a:gd name="T112" fmla="*/ 434947 w 5863089"/>
                <a:gd name="T113" fmla="*/ 383641 h 2611672"/>
                <a:gd name="T114" fmla="*/ 260968 w 5863089"/>
                <a:gd name="T115" fmla="*/ 310020 h 2611672"/>
                <a:gd name="T116" fmla="*/ 173978 w 5863089"/>
                <a:gd name="T117" fmla="*/ 231566 h 2611672"/>
                <a:gd name="T118" fmla="*/ 156581 w 5863089"/>
                <a:gd name="T119" fmla="*/ 143825 h 2611672"/>
                <a:gd name="T120" fmla="*/ 69591 w 5863089"/>
                <a:gd name="T121" fmla="*/ 0 h 261167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863089"/>
                <a:gd name="T184" fmla="*/ 0 h 2611672"/>
                <a:gd name="T185" fmla="*/ 5863089 w 5863089"/>
                <a:gd name="T186" fmla="*/ 2611672 h 261167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863089" h="2611672">
                  <a:moveTo>
                    <a:pt x="5863089" y="2611672"/>
                  </a:moveTo>
                  <a:lnTo>
                    <a:pt x="5863089" y="2611672"/>
                  </a:lnTo>
                  <a:lnTo>
                    <a:pt x="5845691" y="2611672"/>
                  </a:lnTo>
                  <a:lnTo>
                    <a:pt x="5828293" y="2611672"/>
                  </a:lnTo>
                  <a:lnTo>
                    <a:pt x="5810895" y="2611672"/>
                  </a:lnTo>
                  <a:lnTo>
                    <a:pt x="5776099" y="2611672"/>
                  </a:lnTo>
                  <a:lnTo>
                    <a:pt x="5758701" y="2611672"/>
                  </a:lnTo>
                  <a:lnTo>
                    <a:pt x="5741303" y="2611672"/>
                  </a:lnTo>
                  <a:lnTo>
                    <a:pt x="5723905" y="2611672"/>
                  </a:lnTo>
                  <a:lnTo>
                    <a:pt x="5706508" y="2611672"/>
                  </a:lnTo>
                  <a:lnTo>
                    <a:pt x="5689110" y="2611672"/>
                  </a:lnTo>
                  <a:lnTo>
                    <a:pt x="5671712" y="2611672"/>
                  </a:lnTo>
                  <a:lnTo>
                    <a:pt x="5654314" y="2611672"/>
                  </a:lnTo>
                  <a:lnTo>
                    <a:pt x="5636916" y="2611672"/>
                  </a:lnTo>
                  <a:lnTo>
                    <a:pt x="5619518" y="2611672"/>
                  </a:lnTo>
                  <a:lnTo>
                    <a:pt x="5584722" y="2611672"/>
                  </a:lnTo>
                  <a:lnTo>
                    <a:pt x="5567324" y="2611672"/>
                  </a:lnTo>
                  <a:lnTo>
                    <a:pt x="5532529" y="2611672"/>
                  </a:lnTo>
                  <a:lnTo>
                    <a:pt x="5515131" y="2611672"/>
                  </a:lnTo>
                  <a:lnTo>
                    <a:pt x="5497733" y="2611672"/>
                  </a:lnTo>
                  <a:lnTo>
                    <a:pt x="5480335" y="2611672"/>
                  </a:lnTo>
                  <a:lnTo>
                    <a:pt x="5428141" y="2611672"/>
                  </a:lnTo>
                  <a:lnTo>
                    <a:pt x="5219367" y="2611672"/>
                  </a:lnTo>
                  <a:lnTo>
                    <a:pt x="5219367" y="2502903"/>
                  </a:lnTo>
                  <a:lnTo>
                    <a:pt x="5149775" y="2502903"/>
                  </a:lnTo>
                  <a:lnTo>
                    <a:pt x="5149775" y="2448347"/>
                  </a:lnTo>
                  <a:lnTo>
                    <a:pt x="5010592" y="2448347"/>
                  </a:lnTo>
                  <a:lnTo>
                    <a:pt x="5010592" y="2393672"/>
                  </a:lnTo>
                  <a:lnTo>
                    <a:pt x="4801817" y="2393672"/>
                  </a:lnTo>
                  <a:lnTo>
                    <a:pt x="4801817" y="2338874"/>
                  </a:lnTo>
                  <a:lnTo>
                    <a:pt x="4453859" y="2338874"/>
                  </a:lnTo>
                  <a:lnTo>
                    <a:pt x="4453859" y="2283948"/>
                  </a:lnTo>
                  <a:lnTo>
                    <a:pt x="4210289" y="2283948"/>
                  </a:lnTo>
                  <a:lnTo>
                    <a:pt x="4210289" y="2173693"/>
                  </a:lnTo>
                  <a:lnTo>
                    <a:pt x="4158095" y="2173693"/>
                  </a:lnTo>
                  <a:lnTo>
                    <a:pt x="4158095" y="2118355"/>
                  </a:lnTo>
                  <a:lnTo>
                    <a:pt x="4140697" y="2118355"/>
                  </a:lnTo>
                  <a:lnTo>
                    <a:pt x="4140697" y="2062868"/>
                  </a:lnTo>
                  <a:lnTo>
                    <a:pt x="4123300" y="2062868"/>
                  </a:lnTo>
                  <a:lnTo>
                    <a:pt x="4123300" y="2007227"/>
                  </a:lnTo>
                  <a:lnTo>
                    <a:pt x="3705750" y="2007227"/>
                  </a:lnTo>
                  <a:lnTo>
                    <a:pt x="3705750" y="1951424"/>
                  </a:lnTo>
                  <a:lnTo>
                    <a:pt x="3636159" y="1951424"/>
                  </a:lnTo>
                  <a:lnTo>
                    <a:pt x="3636159" y="1895452"/>
                  </a:lnTo>
                  <a:lnTo>
                    <a:pt x="3479578" y="1895452"/>
                  </a:lnTo>
                  <a:lnTo>
                    <a:pt x="3479578" y="1839305"/>
                  </a:lnTo>
                  <a:lnTo>
                    <a:pt x="3340394" y="1839305"/>
                  </a:lnTo>
                  <a:lnTo>
                    <a:pt x="3340394" y="1782972"/>
                  </a:lnTo>
                  <a:lnTo>
                    <a:pt x="3201211" y="1782972"/>
                  </a:lnTo>
                  <a:lnTo>
                    <a:pt x="3201211" y="1726444"/>
                  </a:lnTo>
                  <a:lnTo>
                    <a:pt x="3166416" y="1726444"/>
                  </a:lnTo>
                  <a:lnTo>
                    <a:pt x="3166416" y="1669712"/>
                  </a:lnTo>
                  <a:lnTo>
                    <a:pt x="2853254" y="1669712"/>
                  </a:lnTo>
                  <a:lnTo>
                    <a:pt x="2853254" y="1612764"/>
                  </a:lnTo>
                  <a:lnTo>
                    <a:pt x="2679275" y="1612764"/>
                  </a:lnTo>
                  <a:lnTo>
                    <a:pt x="2679275" y="1555588"/>
                  </a:lnTo>
                  <a:lnTo>
                    <a:pt x="2209532" y="1555588"/>
                  </a:lnTo>
                  <a:lnTo>
                    <a:pt x="2209532" y="1498169"/>
                  </a:lnTo>
                  <a:lnTo>
                    <a:pt x="2157338" y="1498169"/>
                  </a:lnTo>
                  <a:lnTo>
                    <a:pt x="2157338" y="1440492"/>
                  </a:lnTo>
                  <a:lnTo>
                    <a:pt x="1983359" y="1440492"/>
                  </a:lnTo>
                  <a:lnTo>
                    <a:pt x="1983359" y="1382541"/>
                  </a:lnTo>
                  <a:lnTo>
                    <a:pt x="1913767" y="1382541"/>
                  </a:lnTo>
                  <a:lnTo>
                    <a:pt x="1913767" y="1324294"/>
                  </a:lnTo>
                  <a:lnTo>
                    <a:pt x="1809380" y="1324294"/>
                  </a:lnTo>
                  <a:lnTo>
                    <a:pt x="1809380" y="1265732"/>
                  </a:lnTo>
                  <a:lnTo>
                    <a:pt x="1565810" y="1265732"/>
                  </a:lnTo>
                  <a:lnTo>
                    <a:pt x="1565810" y="1206828"/>
                  </a:lnTo>
                  <a:lnTo>
                    <a:pt x="1391831" y="1206828"/>
                  </a:lnTo>
                  <a:lnTo>
                    <a:pt x="1391831" y="1147554"/>
                  </a:lnTo>
                  <a:lnTo>
                    <a:pt x="1339637" y="1147554"/>
                  </a:lnTo>
                  <a:lnTo>
                    <a:pt x="1339637" y="1087876"/>
                  </a:lnTo>
                  <a:lnTo>
                    <a:pt x="1322239" y="1087876"/>
                  </a:lnTo>
                  <a:lnTo>
                    <a:pt x="1322239" y="1027756"/>
                  </a:lnTo>
                  <a:lnTo>
                    <a:pt x="1235250" y="1027756"/>
                  </a:lnTo>
                  <a:lnTo>
                    <a:pt x="1235250" y="967147"/>
                  </a:lnTo>
                  <a:lnTo>
                    <a:pt x="1217852" y="967147"/>
                  </a:lnTo>
                  <a:lnTo>
                    <a:pt x="1217852" y="905995"/>
                  </a:lnTo>
                  <a:lnTo>
                    <a:pt x="1113464" y="905995"/>
                  </a:lnTo>
                  <a:lnTo>
                    <a:pt x="1113464" y="844234"/>
                  </a:lnTo>
                  <a:lnTo>
                    <a:pt x="1061271" y="844234"/>
                  </a:lnTo>
                  <a:lnTo>
                    <a:pt x="1061271" y="781780"/>
                  </a:lnTo>
                  <a:lnTo>
                    <a:pt x="1026475" y="781780"/>
                  </a:lnTo>
                  <a:lnTo>
                    <a:pt x="1026475" y="718532"/>
                  </a:lnTo>
                  <a:lnTo>
                    <a:pt x="869894" y="718532"/>
                  </a:lnTo>
                  <a:lnTo>
                    <a:pt x="869894" y="654358"/>
                  </a:lnTo>
                  <a:lnTo>
                    <a:pt x="852496" y="654358"/>
                  </a:lnTo>
                  <a:lnTo>
                    <a:pt x="852496" y="589082"/>
                  </a:lnTo>
                  <a:lnTo>
                    <a:pt x="626324" y="589082"/>
                  </a:lnTo>
                  <a:lnTo>
                    <a:pt x="626324" y="522464"/>
                  </a:lnTo>
                  <a:lnTo>
                    <a:pt x="539334" y="522464"/>
                  </a:lnTo>
                  <a:lnTo>
                    <a:pt x="539334" y="454160"/>
                  </a:lnTo>
                  <a:lnTo>
                    <a:pt x="434947" y="454160"/>
                  </a:lnTo>
                  <a:lnTo>
                    <a:pt x="434947" y="383641"/>
                  </a:lnTo>
                  <a:lnTo>
                    <a:pt x="260968" y="383641"/>
                  </a:lnTo>
                  <a:lnTo>
                    <a:pt x="260968" y="310020"/>
                  </a:lnTo>
                  <a:lnTo>
                    <a:pt x="173978" y="310020"/>
                  </a:lnTo>
                  <a:lnTo>
                    <a:pt x="173978" y="231566"/>
                  </a:lnTo>
                  <a:lnTo>
                    <a:pt x="156581" y="231566"/>
                  </a:lnTo>
                  <a:lnTo>
                    <a:pt x="156581" y="143825"/>
                  </a:lnTo>
                  <a:lnTo>
                    <a:pt x="69591" y="143825"/>
                  </a:lnTo>
                  <a:lnTo>
                    <a:pt x="69591" y="0"/>
                  </a:lnTo>
                  <a:lnTo>
                    <a:pt x="0" y="0"/>
                  </a:lnTo>
                </a:path>
              </a:pathLst>
            </a:custGeom>
            <a:noFill/>
            <a:ln w="9525">
              <a:noFill/>
              <a:round/>
              <a:headEnd/>
              <a:tailEnd/>
            </a:ln>
          </p:spPr>
          <p:txBody>
            <a:bodyPr anchor="ctr"/>
            <a:lstStyle/>
            <a:p>
              <a:endParaRPr lang="es-ES"/>
            </a:p>
          </p:txBody>
        </p:sp>
        <p:sp>
          <p:nvSpPr>
            <p:cNvPr id="34846" name="pg48"/>
            <p:cNvSpPr>
              <a:spLocks/>
            </p:cNvSpPr>
            <p:nvPr/>
          </p:nvSpPr>
          <p:spPr bwMode="auto">
            <a:xfrm>
              <a:off x="3717220" y="823123"/>
              <a:ext cx="4303554" cy="1756249"/>
            </a:xfrm>
            <a:custGeom>
              <a:avLst/>
              <a:gdLst>
                <a:gd name="T0" fmla="*/ 469743 w 5863089"/>
                <a:gd name="T1" fmla="*/ 0 h 2392684"/>
                <a:gd name="T2" fmla="*/ 591528 w 5863089"/>
                <a:gd name="T3" fmla="*/ 3913 h 2392684"/>
                <a:gd name="T4" fmla="*/ 922088 w 5863089"/>
                <a:gd name="T5" fmla="*/ 30203 h 2392684"/>
                <a:gd name="T6" fmla="*/ 1026475 w 5863089"/>
                <a:gd name="T7" fmla="*/ 88878 h 2392684"/>
                <a:gd name="T8" fmla="*/ 1670197 w 5863089"/>
                <a:gd name="T9" fmla="*/ 120394 h 2392684"/>
                <a:gd name="T10" fmla="*/ 1809380 w 5863089"/>
                <a:gd name="T11" fmla="*/ 186545 h 2392684"/>
                <a:gd name="T12" fmla="*/ 2087746 w 5863089"/>
                <a:gd name="T13" fmla="*/ 255892 h 2392684"/>
                <a:gd name="T14" fmla="*/ 2209532 w 5863089"/>
                <a:gd name="T15" fmla="*/ 327686 h 2392684"/>
                <a:gd name="T16" fmla="*/ 2366113 w 5863089"/>
                <a:gd name="T17" fmla="*/ 364341 h 2392684"/>
                <a:gd name="T18" fmla="*/ 2383510 w 5863089"/>
                <a:gd name="T19" fmla="*/ 438934 h 2392684"/>
                <a:gd name="T20" fmla="*/ 2888049 w 5863089"/>
                <a:gd name="T21" fmla="*/ 515007 h 2392684"/>
                <a:gd name="T22" fmla="*/ 2940243 w 5863089"/>
                <a:gd name="T23" fmla="*/ 631434 h 2392684"/>
                <a:gd name="T24" fmla="*/ 3462180 w 5863089"/>
                <a:gd name="T25" fmla="*/ 670781 h 2392684"/>
                <a:gd name="T26" fmla="*/ 3810137 w 5863089"/>
                <a:gd name="T27" fmla="*/ 750185 h 2392684"/>
                <a:gd name="T28" fmla="*/ 3897127 w 5863089"/>
                <a:gd name="T29" fmla="*/ 830451 h 2392684"/>
                <a:gd name="T30" fmla="*/ 4088504 w 5863089"/>
                <a:gd name="T31" fmla="*/ 911492 h 2392684"/>
                <a:gd name="T32" fmla="*/ 4332074 w 5863089"/>
                <a:gd name="T33" fmla="*/ 993238 h 2392684"/>
                <a:gd name="T34" fmla="*/ 4680032 w 5863089"/>
                <a:gd name="T35" fmla="*/ 1075627 h 2392684"/>
                <a:gd name="T36" fmla="*/ 5114979 w 5863089"/>
                <a:gd name="T37" fmla="*/ 1117047 h 2392684"/>
                <a:gd name="T38" fmla="*/ 5201969 w 5863089"/>
                <a:gd name="T39" fmla="*/ 1200307 h 2392684"/>
                <a:gd name="T40" fmla="*/ 5515131 w 5863089"/>
                <a:gd name="T41" fmla="*/ 1200307 h 2392684"/>
                <a:gd name="T42" fmla="*/ 5584722 w 5863089"/>
                <a:gd name="T43" fmla="*/ 1200307 h 2392684"/>
                <a:gd name="T44" fmla="*/ 5619518 w 5863089"/>
                <a:gd name="T45" fmla="*/ 1243097 h 2392684"/>
                <a:gd name="T46" fmla="*/ 5671712 w 5863089"/>
                <a:gd name="T47" fmla="*/ 1243097 h 2392684"/>
                <a:gd name="T48" fmla="*/ 5706508 w 5863089"/>
                <a:gd name="T49" fmla="*/ 1287436 h 2392684"/>
                <a:gd name="T50" fmla="*/ 5758701 w 5863089"/>
                <a:gd name="T51" fmla="*/ 1287436 h 2392684"/>
                <a:gd name="T52" fmla="*/ 5810895 w 5863089"/>
                <a:gd name="T53" fmla="*/ 1287436 h 2392684"/>
                <a:gd name="T54" fmla="*/ 5863089 w 5863089"/>
                <a:gd name="T55" fmla="*/ 1287436 h 2392684"/>
                <a:gd name="T56" fmla="*/ 5828293 w 5863089"/>
                <a:gd name="T57" fmla="*/ 2392684 h 2392684"/>
                <a:gd name="T58" fmla="*/ 5776099 w 5863089"/>
                <a:gd name="T59" fmla="*/ 2392684 h 2392684"/>
                <a:gd name="T60" fmla="*/ 5723905 w 5863089"/>
                <a:gd name="T61" fmla="*/ 2392684 h 2392684"/>
                <a:gd name="T62" fmla="*/ 5671712 w 5863089"/>
                <a:gd name="T63" fmla="*/ 2392684 h 2392684"/>
                <a:gd name="T64" fmla="*/ 5636916 w 5863089"/>
                <a:gd name="T65" fmla="*/ 2333517 h 2392684"/>
                <a:gd name="T66" fmla="*/ 5602120 w 5863089"/>
                <a:gd name="T67" fmla="*/ 2276928 h 2392684"/>
                <a:gd name="T68" fmla="*/ 5549927 w 5863089"/>
                <a:gd name="T69" fmla="*/ 2276928 h 2392684"/>
                <a:gd name="T70" fmla="*/ 5462937 w 5863089"/>
                <a:gd name="T71" fmla="*/ 2276928 h 2392684"/>
                <a:gd name="T72" fmla="*/ 5114979 w 5863089"/>
                <a:gd name="T73" fmla="*/ 2222036 h 2392684"/>
                <a:gd name="T74" fmla="*/ 5045388 w 5863089"/>
                <a:gd name="T75" fmla="*/ 2111838 h 2392684"/>
                <a:gd name="T76" fmla="*/ 4332074 w 5863089"/>
                <a:gd name="T77" fmla="*/ 2056520 h 2392684"/>
                <a:gd name="T78" fmla="*/ 4297278 w 5863089"/>
                <a:gd name="T79" fmla="*/ 1889613 h 2392684"/>
                <a:gd name="T80" fmla="*/ 3897127 w 5863089"/>
                <a:gd name="T81" fmla="*/ 1833637 h 2392684"/>
                <a:gd name="T82" fmla="*/ 3879729 w 5863089"/>
                <a:gd name="T83" fmla="*/ 1664562 h 2392684"/>
                <a:gd name="T84" fmla="*/ 3462180 w 5863089"/>
                <a:gd name="T85" fmla="*/ 1607788 h 2392684"/>
                <a:gd name="T86" fmla="*/ 3201211 w 5863089"/>
                <a:gd name="T87" fmla="*/ 1493542 h 2392684"/>
                <a:gd name="T88" fmla="*/ 2888049 w 5863089"/>
                <a:gd name="T89" fmla="*/ 1378268 h 2392684"/>
                <a:gd name="T90" fmla="*/ 2731468 w 5863089"/>
                <a:gd name="T91" fmla="*/ 1203094 h 2392684"/>
                <a:gd name="T92" fmla="*/ 2366113 w 5863089"/>
                <a:gd name="T93" fmla="*/ 1144002 h 2392684"/>
                <a:gd name="T94" fmla="*/ 2226929 w 5863089"/>
                <a:gd name="T95" fmla="*/ 1024572 h 2392684"/>
                <a:gd name="T96" fmla="*/ 2087746 w 5863089"/>
                <a:gd name="T97" fmla="*/ 964150 h 2392684"/>
                <a:gd name="T98" fmla="*/ 1861574 w 5863089"/>
                <a:gd name="T99" fmla="*/ 779354 h 2392684"/>
                <a:gd name="T100" fmla="*/ 1670197 w 5863089"/>
                <a:gd name="T101" fmla="*/ 716301 h 2392684"/>
                <a:gd name="T102" fmla="*/ 1165658 w 5863089"/>
                <a:gd name="T103" fmla="*/ 587250 h 2392684"/>
                <a:gd name="T104" fmla="*/ 922088 w 5863089"/>
                <a:gd name="T105" fmla="*/ 520838 h 2392684"/>
                <a:gd name="T106" fmla="*/ 661119 w 5863089"/>
                <a:gd name="T107" fmla="*/ 382446 h 2392684"/>
                <a:gd name="T108" fmla="*/ 556732 w 5863089"/>
                <a:gd name="T109" fmla="*/ 309053 h 2392684"/>
                <a:gd name="T110" fmla="*/ 469743 w 5863089"/>
                <a:gd name="T111" fmla="*/ 143375 h 23926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863089"/>
                <a:gd name="T169" fmla="*/ 0 h 2392684"/>
                <a:gd name="T170" fmla="*/ 5863089 w 5863089"/>
                <a:gd name="T171" fmla="*/ 2392684 h 23926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863089" h="2392684">
                  <a:moveTo>
                    <a:pt x="0" y="0"/>
                  </a:moveTo>
                  <a:lnTo>
                    <a:pt x="313162" y="0"/>
                  </a:lnTo>
                  <a:lnTo>
                    <a:pt x="469743" y="0"/>
                  </a:lnTo>
                  <a:lnTo>
                    <a:pt x="556732" y="0"/>
                  </a:lnTo>
                  <a:lnTo>
                    <a:pt x="591528" y="0"/>
                  </a:lnTo>
                  <a:lnTo>
                    <a:pt x="591528" y="3913"/>
                  </a:lnTo>
                  <a:lnTo>
                    <a:pt x="661119" y="3913"/>
                  </a:lnTo>
                  <a:lnTo>
                    <a:pt x="661119" y="30203"/>
                  </a:lnTo>
                  <a:lnTo>
                    <a:pt x="922088" y="30203"/>
                  </a:lnTo>
                  <a:lnTo>
                    <a:pt x="922088" y="58700"/>
                  </a:lnTo>
                  <a:lnTo>
                    <a:pt x="1026475" y="58700"/>
                  </a:lnTo>
                  <a:lnTo>
                    <a:pt x="1026475" y="88878"/>
                  </a:lnTo>
                  <a:lnTo>
                    <a:pt x="1165658" y="88878"/>
                  </a:lnTo>
                  <a:lnTo>
                    <a:pt x="1165658" y="120394"/>
                  </a:lnTo>
                  <a:lnTo>
                    <a:pt x="1670197" y="120394"/>
                  </a:lnTo>
                  <a:lnTo>
                    <a:pt x="1670197" y="153007"/>
                  </a:lnTo>
                  <a:lnTo>
                    <a:pt x="1809380" y="153007"/>
                  </a:lnTo>
                  <a:lnTo>
                    <a:pt x="1809380" y="186545"/>
                  </a:lnTo>
                  <a:lnTo>
                    <a:pt x="1861574" y="186545"/>
                  </a:lnTo>
                  <a:lnTo>
                    <a:pt x="1861574" y="255892"/>
                  </a:lnTo>
                  <a:lnTo>
                    <a:pt x="2087746" y="255892"/>
                  </a:lnTo>
                  <a:lnTo>
                    <a:pt x="2087746" y="291518"/>
                  </a:lnTo>
                  <a:lnTo>
                    <a:pt x="2209532" y="291518"/>
                  </a:lnTo>
                  <a:lnTo>
                    <a:pt x="2209532" y="327686"/>
                  </a:lnTo>
                  <a:lnTo>
                    <a:pt x="2226929" y="327686"/>
                  </a:lnTo>
                  <a:lnTo>
                    <a:pt x="2226929" y="364341"/>
                  </a:lnTo>
                  <a:lnTo>
                    <a:pt x="2366113" y="364341"/>
                  </a:lnTo>
                  <a:lnTo>
                    <a:pt x="2366113" y="401436"/>
                  </a:lnTo>
                  <a:lnTo>
                    <a:pt x="2383510" y="401436"/>
                  </a:lnTo>
                  <a:lnTo>
                    <a:pt x="2383510" y="438934"/>
                  </a:lnTo>
                  <a:lnTo>
                    <a:pt x="2731468" y="438934"/>
                  </a:lnTo>
                  <a:lnTo>
                    <a:pt x="2731468" y="515007"/>
                  </a:lnTo>
                  <a:lnTo>
                    <a:pt x="2888049" y="515007"/>
                  </a:lnTo>
                  <a:lnTo>
                    <a:pt x="2888049" y="553529"/>
                  </a:lnTo>
                  <a:lnTo>
                    <a:pt x="2940243" y="553529"/>
                  </a:lnTo>
                  <a:lnTo>
                    <a:pt x="2940243" y="631434"/>
                  </a:lnTo>
                  <a:lnTo>
                    <a:pt x="3201211" y="631434"/>
                  </a:lnTo>
                  <a:lnTo>
                    <a:pt x="3201211" y="670781"/>
                  </a:lnTo>
                  <a:lnTo>
                    <a:pt x="3462180" y="670781"/>
                  </a:lnTo>
                  <a:lnTo>
                    <a:pt x="3462180" y="710369"/>
                  </a:lnTo>
                  <a:lnTo>
                    <a:pt x="3810137" y="710369"/>
                  </a:lnTo>
                  <a:lnTo>
                    <a:pt x="3810137" y="750185"/>
                  </a:lnTo>
                  <a:lnTo>
                    <a:pt x="3879729" y="750185"/>
                  </a:lnTo>
                  <a:lnTo>
                    <a:pt x="3879729" y="830451"/>
                  </a:lnTo>
                  <a:lnTo>
                    <a:pt x="3897127" y="830451"/>
                  </a:lnTo>
                  <a:lnTo>
                    <a:pt x="3897127" y="870879"/>
                  </a:lnTo>
                  <a:lnTo>
                    <a:pt x="4088504" y="870879"/>
                  </a:lnTo>
                  <a:lnTo>
                    <a:pt x="4088504" y="911492"/>
                  </a:lnTo>
                  <a:lnTo>
                    <a:pt x="4297278" y="911492"/>
                  </a:lnTo>
                  <a:lnTo>
                    <a:pt x="4297278" y="993238"/>
                  </a:lnTo>
                  <a:lnTo>
                    <a:pt x="4332074" y="993238"/>
                  </a:lnTo>
                  <a:lnTo>
                    <a:pt x="4332074" y="1034356"/>
                  </a:lnTo>
                  <a:lnTo>
                    <a:pt x="4680032" y="1034356"/>
                  </a:lnTo>
                  <a:lnTo>
                    <a:pt x="4680032" y="1075627"/>
                  </a:lnTo>
                  <a:lnTo>
                    <a:pt x="5045388" y="1075627"/>
                  </a:lnTo>
                  <a:lnTo>
                    <a:pt x="5045388" y="1117047"/>
                  </a:lnTo>
                  <a:lnTo>
                    <a:pt x="5114979" y="1117047"/>
                  </a:lnTo>
                  <a:lnTo>
                    <a:pt x="5114979" y="1158608"/>
                  </a:lnTo>
                  <a:lnTo>
                    <a:pt x="5201969" y="1158608"/>
                  </a:lnTo>
                  <a:lnTo>
                    <a:pt x="5201969" y="1200307"/>
                  </a:lnTo>
                  <a:lnTo>
                    <a:pt x="5462937" y="1200307"/>
                  </a:lnTo>
                  <a:lnTo>
                    <a:pt x="5480335" y="1200307"/>
                  </a:lnTo>
                  <a:lnTo>
                    <a:pt x="5515131" y="1200307"/>
                  </a:lnTo>
                  <a:lnTo>
                    <a:pt x="5549927" y="1200307"/>
                  </a:lnTo>
                  <a:lnTo>
                    <a:pt x="5567324" y="1200307"/>
                  </a:lnTo>
                  <a:lnTo>
                    <a:pt x="5584722" y="1200307"/>
                  </a:lnTo>
                  <a:lnTo>
                    <a:pt x="5602120" y="1200307"/>
                  </a:lnTo>
                  <a:lnTo>
                    <a:pt x="5602120" y="1243097"/>
                  </a:lnTo>
                  <a:lnTo>
                    <a:pt x="5619518" y="1243097"/>
                  </a:lnTo>
                  <a:lnTo>
                    <a:pt x="5636916" y="1243097"/>
                  </a:lnTo>
                  <a:lnTo>
                    <a:pt x="5654314" y="1243097"/>
                  </a:lnTo>
                  <a:lnTo>
                    <a:pt x="5671712" y="1243097"/>
                  </a:lnTo>
                  <a:lnTo>
                    <a:pt x="5671712" y="1287436"/>
                  </a:lnTo>
                  <a:lnTo>
                    <a:pt x="5689110" y="1287436"/>
                  </a:lnTo>
                  <a:lnTo>
                    <a:pt x="5706508" y="1287436"/>
                  </a:lnTo>
                  <a:lnTo>
                    <a:pt x="5723905" y="1287436"/>
                  </a:lnTo>
                  <a:lnTo>
                    <a:pt x="5741303" y="1287436"/>
                  </a:lnTo>
                  <a:lnTo>
                    <a:pt x="5758701" y="1287436"/>
                  </a:lnTo>
                  <a:lnTo>
                    <a:pt x="5776099" y="1287436"/>
                  </a:lnTo>
                  <a:lnTo>
                    <a:pt x="5793497" y="1287436"/>
                  </a:lnTo>
                  <a:lnTo>
                    <a:pt x="5810895" y="1287436"/>
                  </a:lnTo>
                  <a:lnTo>
                    <a:pt x="5828293" y="1287436"/>
                  </a:lnTo>
                  <a:lnTo>
                    <a:pt x="5845691" y="1287436"/>
                  </a:lnTo>
                  <a:lnTo>
                    <a:pt x="5863089" y="1287436"/>
                  </a:lnTo>
                  <a:lnTo>
                    <a:pt x="5863089" y="2392684"/>
                  </a:lnTo>
                  <a:lnTo>
                    <a:pt x="5845691" y="2392684"/>
                  </a:lnTo>
                  <a:lnTo>
                    <a:pt x="5828293" y="2392684"/>
                  </a:lnTo>
                  <a:lnTo>
                    <a:pt x="5810895" y="2392684"/>
                  </a:lnTo>
                  <a:lnTo>
                    <a:pt x="5793497" y="2392684"/>
                  </a:lnTo>
                  <a:lnTo>
                    <a:pt x="5776099" y="2392684"/>
                  </a:lnTo>
                  <a:lnTo>
                    <a:pt x="5758701" y="2392684"/>
                  </a:lnTo>
                  <a:lnTo>
                    <a:pt x="5741303" y="2392684"/>
                  </a:lnTo>
                  <a:lnTo>
                    <a:pt x="5723905" y="2392684"/>
                  </a:lnTo>
                  <a:lnTo>
                    <a:pt x="5706508" y="2392684"/>
                  </a:lnTo>
                  <a:lnTo>
                    <a:pt x="5689110" y="2392684"/>
                  </a:lnTo>
                  <a:lnTo>
                    <a:pt x="5671712" y="2392684"/>
                  </a:lnTo>
                  <a:lnTo>
                    <a:pt x="5671712" y="2333517"/>
                  </a:lnTo>
                  <a:lnTo>
                    <a:pt x="5654314" y="2333517"/>
                  </a:lnTo>
                  <a:lnTo>
                    <a:pt x="5636916" y="2333517"/>
                  </a:lnTo>
                  <a:lnTo>
                    <a:pt x="5619518" y="2333517"/>
                  </a:lnTo>
                  <a:lnTo>
                    <a:pt x="5602120" y="2333517"/>
                  </a:lnTo>
                  <a:lnTo>
                    <a:pt x="5602120" y="2276928"/>
                  </a:lnTo>
                  <a:lnTo>
                    <a:pt x="5584722" y="2276928"/>
                  </a:lnTo>
                  <a:lnTo>
                    <a:pt x="5567324" y="2276928"/>
                  </a:lnTo>
                  <a:lnTo>
                    <a:pt x="5549927" y="2276928"/>
                  </a:lnTo>
                  <a:lnTo>
                    <a:pt x="5515131" y="2276928"/>
                  </a:lnTo>
                  <a:lnTo>
                    <a:pt x="5480335" y="2276928"/>
                  </a:lnTo>
                  <a:lnTo>
                    <a:pt x="5462937" y="2276928"/>
                  </a:lnTo>
                  <a:lnTo>
                    <a:pt x="5201969" y="2276928"/>
                  </a:lnTo>
                  <a:lnTo>
                    <a:pt x="5201969" y="2222036"/>
                  </a:lnTo>
                  <a:lnTo>
                    <a:pt x="5114979" y="2222036"/>
                  </a:lnTo>
                  <a:lnTo>
                    <a:pt x="5114979" y="2167008"/>
                  </a:lnTo>
                  <a:lnTo>
                    <a:pt x="5045388" y="2167008"/>
                  </a:lnTo>
                  <a:lnTo>
                    <a:pt x="5045388" y="2111838"/>
                  </a:lnTo>
                  <a:lnTo>
                    <a:pt x="4680032" y="2111838"/>
                  </a:lnTo>
                  <a:lnTo>
                    <a:pt x="4680032" y="2056520"/>
                  </a:lnTo>
                  <a:lnTo>
                    <a:pt x="4332074" y="2056520"/>
                  </a:lnTo>
                  <a:lnTo>
                    <a:pt x="4332074" y="2001047"/>
                  </a:lnTo>
                  <a:lnTo>
                    <a:pt x="4297278" y="2001047"/>
                  </a:lnTo>
                  <a:lnTo>
                    <a:pt x="4297278" y="1889613"/>
                  </a:lnTo>
                  <a:lnTo>
                    <a:pt x="4088504" y="1889613"/>
                  </a:lnTo>
                  <a:lnTo>
                    <a:pt x="4088504" y="1833637"/>
                  </a:lnTo>
                  <a:lnTo>
                    <a:pt x="3897127" y="1833637"/>
                  </a:lnTo>
                  <a:lnTo>
                    <a:pt x="3897127" y="1777476"/>
                  </a:lnTo>
                  <a:lnTo>
                    <a:pt x="3879729" y="1777476"/>
                  </a:lnTo>
                  <a:lnTo>
                    <a:pt x="3879729" y="1664562"/>
                  </a:lnTo>
                  <a:lnTo>
                    <a:pt x="3810137" y="1664562"/>
                  </a:lnTo>
                  <a:lnTo>
                    <a:pt x="3810137" y="1607788"/>
                  </a:lnTo>
                  <a:lnTo>
                    <a:pt x="3462180" y="1607788"/>
                  </a:lnTo>
                  <a:lnTo>
                    <a:pt x="3462180" y="1550786"/>
                  </a:lnTo>
                  <a:lnTo>
                    <a:pt x="3201211" y="1550786"/>
                  </a:lnTo>
                  <a:lnTo>
                    <a:pt x="3201211" y="1493542"/>
                  </a:lnTo>
                  <a:lnTo>
                    <a:pt x="2940243" y="1493542"/>
                  </a:lnTo>
                  <a:lnTo>
                    <a:pt x="2940243" y="1378268"/>
                  </a:lnTo>
                  <a:lnTo>
                    <a:pt x="2888049" y="1378268"/>
                  </a:lnTo>
                  <a:lnTo>
                    <a:pt x="2888049" y="1320200"/>
                  </a:lnTo>
                  <a:lnTo>
                    <a:pt x="2731468" y="1320200"/>
                  </a:lnTo>
                  <a:lnTo>
                    <a:pt x="2731468" y="1203094"/>
                  </a:lnTo>
                  <a:lnTo>
                    <a:pt x="2383510" y="1203094"/>
                  </a:lnTo>
                  <a:lnTo>
                    <a:pt x="2383510" y="1144002"/>
                  </a:lnTo>
                  <a:lnTo>
                    <a:pt x="2366113" y="1144002"/>
                  </a:lnTo>
                  <a:lnTo>
                    <a:pt x="2366113" y="1084507"/>
                  </a:lnTo>
                  <a:lnTo>
                    <a:pt x="2226929" y="1084507"/>
                  </a:lnTo>
                  <a:lnTo>
                    <a:pt x="2226929" y="1024572"/>
                  </a:lnTo>
                  <a:lnTo>
                    <a:pt x="2209532" y="1024572"/>
                  </a:lnTo>
                  <a:lnTo>
                    <a:pt x="2209532" y="964150"/>
                  </a:lnTo>
                  <a:lnTo>
                    <a:pt x="2087746" y="964150"/>
                  </a:lnTo>
                  <a:lnTo>
                    <a:pt x="2087746" y="903186"/>
                  </a:lnTo>
                  <a:lnTo>
                    <a:pt x="1861574" y="903186"/>
                  </a:lnTo>
                  <a:lnTo>
                    <a:pt x="1861574" y="779354"/>
                  </a:lnTo>
                  <a:lnTo>
                    <a:pt x="1809380" y="779354"/>
                  </a:lnTo>
                  <a:lnTo>
                    <a:pt x="1809380" y="716301"/>
                  </a:lnTo>
                  <a:lnTo>
                    <a:pt x="1670197" y="716301"/>
                  </a:lnTo>
                  <a:lnTo>
                    <a:pt x="1670197" y="652325"/>
                  </a:lnTo>
                  <a:lnTo>
                    <a:pt x="1165658" y="652325"/>
                  </a:lnTo>
                  <a:lnTo>
                    <a:pt x="1165658" y="587250"/>
                  </a:lnTo>
                  <a:lnTo>
                    <a:pt x="1026475" y="587250"/>
                  </a:lnTo>
                  <a:lnTo>
                    <a:pt x="1026475" y="520838"/>
                  </a:lnTo>
                  <a:lnTo>
                    <a:pt x="922088" y="520838"/>
                  </a:lnTo>
                  <a:lnTo>
                    <a:pt x="922088" y="452746"/>
                  </a:lnTo>
                  <a:lnTo>
                    <a:pt x="661119" y="452746"/>
                  </a:lnTo>
                  <a:lnTo>
                    <a:pt x="661119" y="382446"/>
                  </a:lnTo>
                  <a:lnTo>
                    <a:pt x="591528" y="382446"/>
                  </a:lnTo>
                  <a:lnTo>
                    <a:pt x="591528" y="309053"/>
                  </a:lnTo>
                  <a:lnTo>
                    <a:pt x="556732" y="309053"/>
                  </a:lnTo>
                  <a:lnTo>
                    <a:pt x="556732" y="230844"/>
                  </a:lnTo>
                  <a:lnTo>
                    <a:pt x="469743" y="230844"/>
                  </a:lnTo>
                  <a:lnTo>
                    <a:pt x="469743" y="143375"/>
                  </a:lnTo>
                  <a:lnTo>
                    <a:pt x="313162" y="143375"/>
                  </a:lnTo>
                  <a:lnTo>
                    <a:pt x="313162" y="0"/>
                  </a:lnTo>
                  <a:close/>
                </a:path>
              </a:pathLst>
            </a:custGeom>
            <a:solidFill>
              <a:srgbClr val="00BFC4">
                <a:alpha val="20000"/>
              </a:srgbClr>
            </a:solidFill>
            <a:ln w="9525">
              <a:noFill/>
              <a:round/>
              <a:headEnd/>
              <a:tailEnd/>
            </a:ln>
          </p:spPr>
          <p:txBody>
            <a:bodyPr anchor="ctr"/>
            <a:lstStyle/>
            <a:p>
              <a:endParaRPr lang="es-ES"/>
            </a:p>
          </p:txBody>
        </p:sp>
        <p:sp>
          <p:nvSpPr>
            <p:cNvPr id="34847" name="pl49"/>
            <p:cNvSpPr>
              <a:spLocks/>
            </p:cNvSpPr>
            <p:nvPr/>
          </p:nvSpPr>
          <p:spPr bwMode="auto">
            <a:xfrm>
              <a:off x="3717220" y="823123"/>
              <a:ext cx="4303554" cy="944988"/>
            </a:xfrm>
            <a:custGeom>
              <a:avLst/>
              <a:gdLst>
                <a:gd name="T0" fmla="*/ 313162 w 5863089"/>
                <a:gd name="T1" fmla="*/ 0 h 1287436"/>
                <a:gd name="T2" fmla="*/ 469743 w 5863089"/>
                <a:gd name="T3" fmla="*/ 0 h 1287436"/>
                <a:gd name="T4" fmla="*/ 556732 w 5863089"/>
                <a:gd name="T5" fmla="*/ 0 h 1287436"/>
                <a:gd name="T6" fmla="*/ 591528 w 5863089"/>
                <a:gd name="T7" fmla="*/ 0 h 1287436"/>
                <a:gd name="T8" fmla="*/ 661119 w 5863089"/>
                <a:gd name="T9" fmla="*/ 3913 h 1287436"/>
                <a:gd name="T10" fmla="*/ 922088 w 5863089"/>
                <a:gd name="T11" fmla="*/ 30203 h 1287436"/>
                <a:gd name="T12" fmla="*/ 1026475 w 5863089"/>
                <a:gd name="T13" fmla="*/ 58700 h 1287436"/>
                <a:gd name="T14" fmla="*/ 1165658 w 5863089"/>
                <a:gd name="T15" fmla="*/ 88878 h 1287436"/>
                <a:gd name="T16" fmla="*/ 1670197 w 5863089"/>
                <a:gd name="T17" fmla="*/ 120394 h 1287436"/>
                <a:gd name="T18" fmla="*/ 1809380 w 5863089"/>
                <a:gd name="T19" fmla="*/ 153007 h 1287436"/>
                <a:gd name="T20" fmla="*/ 1861574 w 5863089"/>
                <a:gd name="T21" fmla="*/ 186545 h 1287436"/>
                <a:gd name="T22" fmla="*/ 2087746 w 5863089"/>
                <a:gd name="T23" fmla="*/ 255892 h 1287436"/>
                <a:gd name="T24" fmla="*/ 2209532 w 5863089"/>
                <a:gd name="T25" fmla="*/ 291518 h 1287436"/>
                <a:gd name="T26" fmla="*/ 2226929 w 5863089"/>
                <a:gd name="T27" fmla="*/ 327686 h 1287436"/>
                <a:gd name="T28" fmla="*/ 2366113 w 5863089"/>
                <a:gd name="T29" fmla="*/ 364341 h 1287436"/>
                <a:gd name="T30" fmla="*/ 2383510 w 5863089"/>
                <a:gd name="T31" fmla="*/ 401436 h 1287436"/>
                <a:gd name="T32" fmla="*/ 2731468 w 5863089"/>
                <a:gd name="T33" fmla="*/ 438934 h 1287436"/>
                <a:gd name="T34" fmla="*/ 2888049 w 5863089"/>
                <a:gd name="T35" fmla="*/ 515007 h 1287436"/>
                <a:gd name="T36" fmla="*/ 2940243 w 5863089"/>
                <a:gd name="T37" fmla="*/ 553529 h 1287436"/>
                <a:gd name="T38" fmla="*/ 3201211 w 5863089"/>
                <a:gd name="T39" fmla="*/ 631434 h 1287436"/>
                <a:gd name="T40" fmla="*/ 3462180 w 5863089"/>
                <a:gd name="T41" fmla="*/ 670781 h 1287436"/>
                <a:gd name="T42" fmla="*/ 3810137 w 5863089"/>
                <a:gd name="T43" fmla="*/ 710369 h 1287436"/>
                <a:gd name="T44" fmla="*/ 3879729 w 5863089"/>
                <a:gd name="T45" fmla="*/ 750185 h 1287436"/>
                <a:gd name="T46" fmla="*/ 3897127 w 5863089"/>
                <a:gd name="T47" fmla="*/ 830451 h 1287436"/>
                <a:gd name="T48" fmla="*/ 4088504 w 5863089"/>
                <a:gd name="T49" fmla="*/ 870879 h 1287436"/>
                <a:gd name="T50" fmla="*/ 4297278 w 5863089"/>
                <a:gd name="T51" fmla="*/ 911492 h 1287436"/>
                <a:gd name="T52" fmla="*/ 4332074 w 5863089"/>
                <a:gd name="T53" fmla="*/ 993238 h 1287436"/>
                <a:gd name="T54" fmla="*/ 4680032 w 5863089"/>
                <a:gd name="T55" fmla="*/ 1034356 h 1287436"/>
                <a:gd name="T56" fmla="*/ 5045388 w 5863089"/>
                <a:gd name="T57" fmla="*/ 1075627 h 1287436"/>
                <a:gd name="T58" fmla="*/ 5114979 w 5863089"/>
                <a:gd name="T59" fmla="*/ 1117047 h 1287436"/>
                <a:gd name="T60" fmla="*/ 5201969 w 5863089"/>
                <a:gd name="T61" fmla="*/ 1158608 h 1287436"/>
                <a:gd name="T62" fmla="*/ 5462937 w 5863089"/>
                <a:gd name="T63" fmla="*/ 1200307 h 1287436"/>
                <a:gd name="T64" fmla="*/ 5480335 w 5863089"/>
                <a:gd name="T65" fmla="*/ 1200307 h 1287436"/>
                <a:gd name="T66" fmla="*/ 5515131 w 5863089"/>
                <a:gd name="T67" fmla="*/ 1200307 h 1287436"/>
                <a:gd name="T68" fmla="*/ 5549927 w 5863089"/>
                <a:gd name="T69" fmla="*/ 1200307 h 1287436"/>
                <a:gd name="T70" fmla="*/ 5567324 w 5863089"/>
                <a:gd name="T71" fmla="*/ 1200307 h 1287436"/>
                <a:gd name="T72" fmla="*/ 5584722 w 5863089"/>
                <a:gd name="T73" fmla="*/ 1200307 h 1287436"/>
                <a:gd name="T74" fmla="*/ 5602120 w 5863089"/>
                <a:gd name="T75" fmla="*/ 1200307 h 1287436"/>
                <a:gd name="T76" fmla="*/ 5619518 w 5863089"/>
                <a:gd name="T77" fmla="*/ 1243097 h 1287436"/>
                <a:gd name="T78" fmla="*/ 5636916 w 5863089"/>
                <a:gd name="T79" fmla="*/ 1243097 h 1287436"/>
                <a:gd name="T80" fmla="*/ 5654314 w 5863089"/>
                <a:gd name="T81" fmla="*/ 1243097 h 1287436"/>
                <a:gd name="T82" fmla="*/ 5671712 w 5863089"/>
                <a:gd name="T83" fmla="*/ 1243097 h 1287436"/>
                <a:gd name="T84" fmla="*/ 5689110 w 5863089"/>
                <a:gd name="T85" fmla="*/ 1287436 h 1287436"/>
                <a:gd name="T86" fmla="*/ 5706508 w 5863089"/>
                <a:gd name="T87" fmla="*/ 1287436 h 1287436"/>
                <a:gd name="T88" fmla="*/ 5723905 w 5863089"/>
                <a:gd name="T89" fmla="*/ 1287436 h 1287436"/>
                <a:gd name="T90" fmla="*/ 5741303 w 5863089"/>
                <a:gd name="T91" fmla="*/ 1287436 h 1287436"/>
                <a:gd name="T92" fmla="*/ 5758701 w 5863089"/>
                <a:gd name="T93" fmla="*/ 1287436 h 1287436"/>
                <a:gd name="T94" fmla="*/ 5776099 w 5863089"/>
                <a:gd name="T95" fmla="*/ 1287436 h 1287436"/>
                <a:gd name="T96" fmla="*/ 5793497 w 5863089"/>
                <a:gd name="T97" fmla="*/ 1287436 h 1287436"/>
                <a:gd name="T98" fmla="*/ 5810895 w 5863089"/>
                <a:gd name="T99" fmla="*/ 1287436 h 1287436"/>
                <a:gd name="T100" fmla="*/ 5828293 w 5863089"/>
                <a:gd name="T101" fmla="*/ 1287436 h 1287436"/>
                <a:gd name="T102" fmla="*/ 5845691 w 5863089"/>
                <a:gd name="T103" fmla="*/ 1287436 h 1287436"/>
                <a:gd name="T104" fmla="*/ 5863089 w 5863089"/>
                <a:gd name="T105" fmla="*/ 1287436 h 12874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863089"/>
                <a:gd name="T160" fmla="*/ 0 h 1287436"/>
                <a:gd name="T161" fmla="*/ 5863089 w 5863089"/>
                <a:gd name="T162" fmla="*/ 1287436 h 12874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863089" h="1287436">
                  <a:moveTo>
                    <a:pt x="0" y="0"/>
                  </a:moveTo>
                  <a:lnTo>
                    <a:pt x="313162" y="0"/>
                  </a:lnTo>
                  <a:lnTo>
                    <a:pt x="469743" y="0"/>
                  </a:lnTo>
                  <a:lnTo>
                    <a:pt x="556732" y="0"/>
                  </a:lnTo>
                  <a:lnTo>
                    <a:pt x="591528" y="0"/>
                  </a:lnTo>
                  <a:lnTo>
                    <a:pt x="591528" y="3913"/>
                  </a:lnTo>
                  <a:lnTo>
                    <a:pt x="661119" y="3913"/>
                  </a:lnTo>
                  <a:lnTo>
                    <a:pt x="661119" y="30203"/>
                  </a:lnTo>
                  <a:lnTo>
                    <a:pt x="922088" y="30203"/>
                  </a:lnTo>
                  <a:lnTo>
                    <a:pt x="922088" y="58700"/>
                  </a:lnTo>
                  <a:lnTo>
                    <a:pt x="1026475" y="58700"/>
                  </a:lnTo>
                  <a:lnTo>
                    <a:pt x="1026475" y="88878"/>
                  </a:lnTo>
                  <a:lnTo>
                    <a:pt x="1165658" y="88878"/>
                  </a:lnTo>
                  <a:lnTo>
                    <a:pt x="1165658" y="120394"/>
                  </a:lnTo>
                  <a:lnTo>
                    <a:pt x="1670197" y="120394"/>
                  </a:lnTo>
                  <a:lnTo>
                    <a:pt x="1670197" y="153007"/>
                  </a:lnTo>
                  <a:lnTo>
                    <a:pt x="1809380" y="153007"/>
                  </a:lnTo>
                  <a:lnTo>
                    <a:pt x="1809380" y="186545"/>
                  </a:lnTo>
                  <a:lnTo>
                    <a:pt x="1861574" y="186545"/>
                  </a:lnTo>
                  <a:lnTo>
                    <a:pt x="1861574" y="255892"/>
                  </a:lnTo>
                  <a:lnTo>
                    <a:pt x="2087746" y="255892"/>
                  </a:lnTo>
                  <a:lnTo>
                    <a:pt x="2087746" y="291518"/>
                  </a:lnTo>
                  <a:lnTo>
                    <a:pt x="2209532" y="291518"/>
                  </a:lnTo>
                  <a:lnTo>
                    <a:pt x="2209532" y="327686"/>
                  </a:lnTo>
                  <a:lnTo>
                    <a:pt x="2226929" y="327686"/>
                  </a:lnTo>
                  <a:lnTo>
                    <a:pt x="2226929" y="364341"/>
                  </a:lnTo>
                  <a:lnTo>
                    <a:pt x="2366113" y="364341"/>
                  </a:lnTo>
                  <a:lnTo>
                    <a:pt x="2366113" y="401436"/>
                  </a:lnTo>
                  <a:lnTo>
                    <a:pt x="2383510" y="401436"/>
                  </a:lnTo>
                  <a:lnTo>
                    <a:pt x="2383510" y="438934"/>
                  </a:lnTo>
                  <a:lnTo>
                    <a:pt x="2731468" y="438934"/>
                  </a:lnTo>
                  <a:lnTo>
                    <a:pt x="2731468" y="515007"/>
                  </a:lnTo>
                  <a:lnTo>
                    <a:pt x="2888049" y="515007"/>
                  </a:lnTo>
                  <a:lnTo>
                    <a:pt x="2888049" y="553529"/>
                  </a:lnTo>
                  <a:lnTo>
                    <a:pt x="2940243" y="553529"/>
                  </a:lnTo>
                  <a:lnTo>
                    <a:pt x="2940243" y="631434"/>
                  </a:lnTo>
                  <a:lnTo>
                    <a:pt x="3201211" y="631434"/>
                  </a:lnTo>
                  <a:lnTo>
                    <a:pt x="3201211" y="670781"/>
                  </a:lnTo>
                  <a:lnTo>
                    <a:pt x="3462180" y="670781"/>
                  </a:lnTo>
                  <a:lnTo>
                    <a:pt x="3462180" y="710369"/>
                  </a:lnTo>
                  <a:lnTo>
                    <a:pt x="3810137" y="710369"/>
                  </a:lnTo>
                  <a:lnTo>
                    <a:pt x="3810137" y="750185"/>
                  </a:lnTo>
                  <a:lnTo>
                    <a:pt x="3879729" y="750185"/>
                  </a:lnTo>
                  <a:lnTo>
                    <a:pt x="3879729" y="830451"/>
                  </a:lnTo>
                  <a:lnTo>
                    <a:pt x="3897127" y="830451"/>
                  </a:lnTo>
                  <a:lnTo>
                    <a:pt x="3897127" y="870879"/>
                  </a:lnTo>
                  <a:lnTo>
                    <a:pt x="4088504" y="870879"/>
                  </a:lnTo>
                  <a:lnTo>
                    <a:pt x="4088504" y="911492"/>
                  </a:lnTo>
                  <a:lnTo>
                    <a:pt x="4297278" y="911492"/>
                  </a:lnTo>
                  <a:lnTo>
                    <a:pt x="4297278" y="993238"/>
                  </a:lnTo>
                  <a:lnTo>
                    <a:pt x="4332074" y="993238"/>
                  </a:lnTo>
                  <a:lnTo>
                    <a:pt x="4332074" y="1034356"/>
                  </a:lnTo>
                  <a:lnTo>
                    <a:pt x="4680032" y="1034356"/>
                  </a:lnTo>
                  <a:lnTo>
                    <a:pt x="4680032" y="1075627"/>
                  </a:lnTo>
                  <a:lnTo>
                    <a:pt x="5045388" y="1075627"/>
                  </a:lnTo>
                  <a:lnTo>
                    <a:pt x="5045388" y="1117047"/>
                  </a:lnTo>
                  <a:lnTo>
                    <a:pt x="5114979" y="1117047"/>
                  </a:lnTo>
                  <a:lnTo>
                    <a:pt x="5114979" y="1158608"/>
                  </a:lnTo>
                  <a:lnTo>
                    <a:pt x="5201969" y="1158608"/>
                  </a:lnTo>
                  <a:lnTo>
                    <a:pt x="5201969" y="1200307"/>
                  </a:lnTo>
                  <a:lnTo>
                    <a:pt x="5462937" y="1200307"/>
                  </a:lnTo>
                  <a:lnTo>
                    <a:pt x="5480335" y="1200307"/>
                  </a:lnTo>
                  <a:lnTo>
                    <a:pt x="5515131" y="1200307"/>
                  </a:lnTo>
                  <a:lnTo>
                    <a:pt x="5549927" y="1200307"/>
                  </a:lnTo>
                  <a:lnTo>
                    <a:pt x="5567324" y="1200307"/>
                  </a:lnTo>
                  <a:lnTo>
                    <a:pt x="5584722" y="1200307"/>
                  </a:lnTo>
                  <a:lnTo>
                    <a:pt x="5602120" y="1200307"/>
                  </a:lnTo>
                  <a:lnTo>
                    <a:pt x="5602120" y="1243097"/>
                  </a:lnTo>
                  <a:lnTo>
                    <a:pt x="5619518" y="1243097"/>
                  </a:lnTo>
                  <a:lnTo>
                    <a:pt x="5636916" y="1243097"/>
                  </a:lnTo>
                  <a:lnTo>
                    <a:pt x="5654314" y="1243097"/>
                  </a:lnTo>
                  <a:lnTo>
                    <a:pt x="5671712" y="1243097"/>
                  </a:lnTo>
                  <a:lnTo>
                    <a:pt x="5671712" y="1287436"/>
                  </a:lnTo>
                  <a:lnTo>
                    <a:pt x="5689110" y="1287436"/>
                  </a:lnTo>
                  <a:lnTo>
                    <a:pt x="5706508" y="1287436"/>
                  </a:lnTo>
                  <a:lnTo>
                    <a:pt x="5723905" y="1287436"/>
                  </a:lnTo>
                  <a:lnTo>
                    <a:pt x="5741303" y="1287436"/>
                  </a:lnTo>
                  <a:lnTo>
                    <a:pt x="5758701" y="1287436"/>
                  </a:lnTo>
                  <a:lnTo>
                    <a:pt x="5776099" y="1287436"/>
                  </a:lnTo>
                  <a:lnTo>
                    <a:pt x="5793497" y="1287436"/>
                  </a:lnTo>
                  <a:lnTo>
                    <a:pt x="5810895" y="1287436"/>
                  </a:lnTo>
                  <a:lnTo>
                    <a:pt x="5828293" y="1287436"/>
                  </a:lnTo>
                  <a:lnTo>
                    <a:pt x="5845691" y="1287436"/>
                  </a:lnTo>
                  <a:lnTo>
                    <a:pt x="5863089" y="1287436"/>
                  </a:lnTo>
                </a:path>
              </a:pathLst>
            </a:custGeom>
            <a:noFill/>
            <a:ln w="9525">
              <a:noFill/>
              <a:round/>
              <a:headEnd/>
              <a:tailEnd/>
            </a:ln>
          </p:spPr>
          <p:txBody>
            <a:bodyPr anchor="ctr"/>
            <a:lstStyle/>
            <a:p>
              <a:endParaRPr lang="es-ES"/>
            </a:p>
          </p:txBody>
        </p:sp>
        <p:sp>
          <p:nvSpPr>
            <p:cNvPr id="34848" name="pl50"/>
            <p:cNvSpPr>
              <a:spLocks/>
            </p:cNvSpPr>
            <p:nvPr/>
          </p:nvSpPr>
          <p:spPr bwMode="auto">
            <a:xfrm>
              <a:off x="3717220" y="823123"/>
              <a:ext cx="4303554" cy="1756249"/>
            </a:xfrm>
            <a:custGeom>
              <a:avLst/>
              <a:gdLst>
                <a:gd name="T0" fmla="*/ 5863089 w 5863089"/>
                <a:gd name="T1" fmla="*/ 2392684 h 2392684"/>
                <a:gd name="T2" fmla="*/ 5845691 w 5863089"/>
                <a:gd name="T3" fmla="*/ 2392684 h 2392684"/>
                <a:gd name="T4" fmla="*/ 5828293 w 5863089"/>
                <a:gd name="T5" fmla="*/ 2392684 h 2392684"/>
                <a:gd name="T6" fmla="*/ 5810895 w 5863089"/>
                <a:gd name="T7" fmla="*/ 2392684 h 2392684"/>
                <a:gd name="T8" fmla="*/ 5793497 w 5863089"/>
                <a:gd name="T9" fmla="*/ 2392684 h 2392684"/>
                <a:gd name="T10" fmla="*/ 5776099 w 5863089"/>
                <a:gd name="T11" fmla="*/ 2392684 h 2392684"/>
                <a:gd name="T12" fmla="*/ 5758701 w 5863089"/>
                <a:gd name="T13" fmla="*/ 2392684 h 2392684"/>
                <a:gd name="T14" fmla="*/ 5741303 w 5863089"/>
                <a:gd name="T15" fmla="*/ 2392684 h 2392684"/>
                <a:gd name="T16" fmla="*/ 5723905 w 5863089"/>
                <a:gd name="T17" fmla="*/ 2392684 h 2392684"/>
                <a:gd name="T18" fmla="*/ 5706508 w 5863089"/>
                <a:gd name="T19" fmla="*/ 2392684 h 2392684"/>
                <a:gd name="T20" fmla="*/ 5689110 w 5863089"/>
                <a:gd name="T21" fmla="*/ 2392684 h 2392684"/>
                <a:gd name="T22" fmla="*/ 5671712 w 5863089"/>
                <a:gd name="T23" fmla="*/ 2333517 h 2392684"/>
                <a:gd name="T24" fmla="*/ 5654314 w 5863089"/>
                <a:gd name="T25" fmla="*/ 2333517 h 2392684"/>
                <a:gd name="T26" fmla="*/ 5636916 w 5863089"/>
                <a:gd name="T27" fmla="*/ 2333517 h 2392684"/>
                <a:gd name="T28" fmla="*/ 5619518 w 5863089"/>
                <a:gd name="T29" fmla="*/ 2333517 h 2392684"/>
                <a:gd name="T30" fmla="*/ 5602120 w 5863089"/>
                <a:gd name="T31" fmla="*/ 2276928 h 2392684"/>
                <a:gd name="T32" fmla="*/ 5584722 w 5863089"/>
                <a:gd name="T33" fmla="*/ 2276928 h 2392684"/>
                <a:gd name="T34" fmla="*/ 5567324 w 5863089"/>
                <a:gd name="T35" fmla="*/ 2276928 h 2392684"/>
                <a:gd name="T36" fmla="*/ 5549927 w 5863089"/>
                <a:gd name="T37" fmla="*/ 2276928 h 2392684"/>
                <a:gd name="T38" fmla="*/ 5515131 w 5863089"/>
                <a:gd name="T39" fmla="*/ 2276928 h 2392684"/>
                <a:gd name="T40" fmla="*/ 5480335 w 5863089"/>
                <a:gd name="T41" fmla="*/ 2276928 h 2392684"/>
                <a:gd name="T42" fmla="*/ 5462937 w 5863089"/>
                <a:gd name="T43" fmla="*/ 2276928 h 2392684"/>
                <a:gd name="T44" fmla="*/ 5201969 w 5863089"/>
                <a:gd name="T45" fmla="*/ 2222036 h 2392684"/>
                <a:gd name="T46" fmla="*/ 5114979 w 5863089"/>
                <a:gd name="T47" fmla="*/ 2167008 h 2392684"/>
                <a:gd name="T48" fmla="*/ 5045388 w 5863089"/>
                <a:gd name="T49" fmla="*/ 2111838 h 2392684"/>
                <a:gd name="T50" fmla="*/ 4680032 w 5863089"/>
                <a:gd name="T51" fmla="*/ 2056520 h 2392684"/>
                <a:gd name="T52" fmla="*/ 4332074 w 5863089"/>
                <a:gd name="T53" fmla="*/ 2001047 h 2392684"/>
                <a:gd name="T54" fmla="*/ 4297278 w 5863089"/>
                <a:gd name="T55" fmla="*/ 1889613 h 2392684"/>
                <a:gd name="T56" fmla="*/ 4088504 w 5863089"/>
                <a:gd name="T57" fmla="*/ 1833637 h 2392684"/>
                <a:gd name="T58" fmla="*/ 3897127 w 5863089"/>
                <a:gd name="T59" fmla="*/ 1777476 h 2392684"/>
                <a:gd name="T60" fmla="*/ 3879729 w 5863089"/>
                <a:gd name="T61" fmla="*/ 1664562 h 2392684"/>
                <a:gd name="T62" fmla="*/ 3810137 w 5863089"/>
                <a:gd name="T63" fmla="*/ 1607788 h 2392684"/>
                <a:gd name="T64" fmla="*/ 3462180 w 5863089"/>
                <a:gd name="T65" fmla="*/ 1550786 h 2392684"/>
                <a:gd name="T66" fmla="*/ 3201211 w 5863089"/>
                <a:gd name="T67" fmla="*/ 1493542 h 2392684"/>
                <a:gd name="T68" fmla="*/ 2940243 w 5863089"/>
                <a:gd name="T69" fmla="*/ 1378268 h 2392684"/>
                <a:gd name="T70" fmla="*/ 2888049 w 5863089"/>
                <a:gd name="T71" fmla="*/ 1320200 h 2392684"/>
                <a:gd name="T72" fmla="*/ 2731468 w 5863089"/>
                <a:gd name="T73" fmla="*/ 1203094 h 2392684"/>
                <a:gd name="T74" fmla="*/ 2383510 w 5863089"/>
                <a:gd name="T75" fmla="*/ 1144002 h 2392684"/>
                <a:gd name="T76" fmla="*/ 2366113 w 5863089"/>
                <a:gd name="T77" fmla="*/ 1084507 h 2392684"/>
                <a:gd name="T78" fmla="*/ 2226929 w 5863089"/>
                <a:gd name="T79" fmla="*/ 1024572 h 2392684"/>
                <a:gd name="T80" fmla="*/ 2209532 w 5863089"/>
                <a:gd name="T81" fmla="*/ 964150 h 2392684"/>
                <a:gd name="T82" fmla="*/ 2087746 w 5863089"/>
                <a:gd name="T83" fmla="*/ 903186 h 2392684"/>
                <a:gd name="T84" fmla="*/ 1861574 w 5863089"/>
                <a:gd name="T85" fmla="*/ 779354 h 2392684"/>
                <a:gd name="T86" fmla="*/ 1809380 w 5863089"/>
                <a:gd name="T87" fmla="*/ 716301 h 2392684"/>
                <a:gd name="T88" fmla="*/ 1670197 w 5863089"/>
                <a:gd name="T89" fmla="*/ 652325 h 2392684"/>
                <a:gd name="T90" fmla="*/ 1165658 w 5863089"/>
                <a:gd name="T91" fmla="*/ 587250 h 2392684"/>
                <a:gd name="T92" fmla="*/ 1026475 w 5863089"/>
                <a:gd name="T93" fmla="*/ 520838 h 2392684"/>
                <a:gd name="T94" fmla="*/ 922088 w 5863089"/>
                <a:gd name="T95" fmla="*/ 452746 h 2392684"/>
                <a:gd name="T96" fmla="*/ 661119 w 5863089"/>
                <a:gd name="T97" fmla="*/ 382446 h 2392684"/>
                <a:gd name="T98" fmla="*/ 591528 w 5863089"/>
                <a:gd name="T99" fmla="*/ 309053 h 2392684"/>
                <a:gd name="T100" fmla="*/ 556732 w 5863089"/>
                <a:gd name="T101" fmla="*/ 230844 h 2392684"/>
                <a:gd name="T102" fmla="*/ 469743 w 5863089"/>
                <a:gd name="T103" fmla="*/ 143375 h 2392684"/>
                <a:gd name="T104" fmla="*/ 313162 w 5863089"/>
                <a:gd name="T105" fmla="*/ 0 h 239268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863089"/>
                <a:gd name="T160" fmla="*/ 0 h 2392684"/>
                <a:gd name="T161" fmla="*/ 5863089 w 5863089"/>
                <a:gd name="T162" fmla="*/ 2392684 h 239268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863089" h="2392684">
                  <a:moveTo>
                    <a:pt x="5863089" y="2392684"/>
                  </a:moveTo>
                  <a:lnTo>
                    <a:pt x="5863089" y="2392684"/>
                  </a:lnTo>
                  <a:lnTo>
                    <a:pt x="5845691" y="2392684"/>
                  </a:lnTo>
                  <a:lnTo>
                    <a:pt x="5828293" y="2392684"/>
                  </a:lnTo>
                  <a:lnTo>
                    <a:pt x="5810895" y="2392684"/>
                  </a:lnTo>
                  <a:lnTo>
                    <a:pt x="5793497" y="2392684"/>
                  </a:lnTo>
                  <a:lnTo>
                    <a:pt x="5776099" y="2392684"/>
                  </a:lnTo>
                  <a:lnTo>
                    <a:pt x="5758701" y="2392684"/>
                  </a:lnTo>
                  <a:lnTo>
                    <a:pt x="5741303" y="2392684"/>
                  </a:lnTo>
                  <a:lnTo>
                    <a:pt x="5723905" y="2392684"/>
                  </a:lnTo>
                  <a:lnTo>
                    <a:pt x="5706508" y="2392684"/>
                  </a:lnTo>
                  <a:lnTo>
                    <a:pt x="5689110" y="2392684"/>
                  </a:lnTo>
                  <a:lnTo>
                    <a:pt x="5671712" y="2392684"/>
                  </a:lnTo>
                  <a:lnTo>
                    <a:pt x="5671712" y="2333517"/>
                  </a:lnTo>
                  <a:lnTo>
                    <a:pt x="5654314" y="2333517"/>
                  </a:lnTo>
                  <a:lnTo>
                    <a:pt x="5636916" y="2333517"/>
                  </a:lnTo>
                  <a:lnTo>
                    <a:pt x="5619518" y="2333517"/>
                  </a:lnTo>
                  <a:lnTo>
                    <a:pt x="5602120" y="2333517"/>
                  </a:lnTo>
                  <a:lnTo>
                    <a:pt x="5602120" y="2276928"/>
                  </a:lnTo>
                  <a:lnTo>
                    <a:pt x="5584722" y="2276928"/>
                  </a:lnTo>
                  <a:lnTo>
                    <a:pt x="5567324" y="2276928"/>
                  </a:lnTo>
                  <a:lnTo>
                    <a:pt x="5549927" y="2276928"/>
                  </a:lnTo>
                  <a:lnTo>
                    <a:pt x="5515131" y="2276928"/>
                  </a:lnTo>
                  <a:lnTo>
                    <a:pt x="5480335" y="2276928"/>
                  </a:lnTo>
                  <a:lnTo>
                    <a:pt x="5462937" y="2276928"/>
                  </a:lnTo>
                  <a:lnTo>
                    <a:pt x="5201969" y="2276928"/>
                  </a:lnTo>
                  <a:lnTo>
                    <a:pt x="5201969" y="2222036"/>
                  </a:lnTo>
                  <a:lnTo>
                    <a:pt x="5114979" y="2222036"/>
                  </a:lnTo>
                  <a:lnTo>
                    <a:pt x="5114979" y="2167008"/>
                  </a:lnTo>
                  <a:lnTo>
                    <a:pt x="5045388" y="2167008"/>
                  </a:lnTo>
                  <a:lnTo>
                    <a:pt x="5045388" y="2111838"/>
                  </a:lnTo>
                  <a:lnTo>
                    <a:pt x="4680032" y="2111838"/>
                  </a:lnTo>
                  <a:lnTo>
                    <a:pt x="4680032" y="2056520"/>
                  </a:lnTo>
                  <a:lnTo>
                    <a:pt x="4332074" y="2056520"/>
                  </a:lnTo>
                  <a:lnTo>
                    <a:pt x="4332074" y="2001047"/>
                  </a:lnTo>
                  <a:lnTo>
                    <a:pt x="4297278" y="2001047"/>
                  </a:lnTo>
                  <a:lnTo>
                    <a:pt x="4297278" y="1889613"/>
                  </a:lnTo>
                  <a:lnTo>
                    <a:pt x="4088504" y="1889613"/>
                  </a:lnTo>
                  <a:lnTo>
                    <a:pt x="4088504" y="1833637"/>
                  </a:lnTo>
                  <a:lnTo>
                    <a:pt x="3897127" y="1833637"/>
                  </a:lnTo>
                  <a:lnTo>
                    <a:pt x="3897127" y="1777476"/>
                  </a:lnTo>
                  <a:lnTo>
                    <a:pt x="3879729" y="1777476"/>
                  </a:lnTo>
                  <a:lnTo>
                    <a:pt x="3879729" y="1664562"/>
                  </a:lnTo>
                  <a:lnTo>
                    <a:pt x="3810137" y="1664562"/>
                  </a:lnTo>
                  <a:lnTo>
                    <a:pt x="3810137" y="1607788"/>
                  </a:lnTo>
                  <a:lnTo>
                    <a:pt x="3462180" y="1607788"/>
                  </a:lnTo>
                  <a:lnTo>
                    <a:pt x="3462180" y="1550786"/>
                  </a:lnTo>
                  <a:lnTo>
                    <a:pt x="3201211" y="1550786"/>
                  </a:lnTo>
                  <a:lnTo>
                    <a:pt x="3201211" y="1493542"/>
                  </a:lnTo>
                  <a:lnTo>
                    <a:pt x="2940243" y="1493542"/>
                  </a:lnTo>
                  <a:lnTo>
                    <a:pt x="2940243" y="1378268"/>
                  </a:lnTo>
                  <a:lnTo>
                    <a:pt x="2888049" y="1378268"/>
                  </a:lnTo>
                  <a:lnTo>
                    <a:pt x="2888049" y="1320200"/>
                  </a:lnTo>
                  <a:lnTo>
                    <a:pt x="2731468" y="1320200"/>
                  </a:lnTo>
                  <a:lnTo>
                    <a:pt x="2731468" y="1203094"/>
                  </a:lnTo>
                  <a:lnTo>
                    <a:pt x="2383510" y="1203094"/>
                  </a:lnTo>
                  <a:lnTo>
                    <a:pt x="2383510" y="1144002"/>
                  </a:lnTo>
                  <a:lnTo>
                    <a:pt x="2366113" y="1144002"/>
                  </a:lnTo>
                  <a:lnTo>
                    <a:pt x="2366113" y="1084507"/>
                  </a:lnTo>
                  <a:lnTo>
                    <a:pt x="2226929" y="1084507"/>
                  </a:lnTo>
                  <a:lnTo>
                    <a:pt x="2226929" y="1024572"/>
                  </a:lnTo>
                  <a:lnTo>
                    <a:pt x="2209532" y="1024572"/>
                  </a:lnTo>
                  <a:lnTo>
                    <a:pt x="2209532" y="964150"/>
                  </a:lnTo>
                  <a:lnTo>
                    <a:pt x="2087746" y="964150"/>
                  </a:lnTo>
                  <a:lnTo>
                    <a:pt x="2087746" y="903186"/>
                  </a:lnTo>
                  <a:lnTo>
                    <a:pt x="1861574" y="903186"/>
                  </a:lnTo>
                  <a:lnTo>
                    <a:pt x="1861574" y="779354"/>
                  </a:lnTo>
                  <a:lnTo>
                    <a:pt x="1809380" y="779354"/>
                  </a:lnTo>
                  <a:lnTo>
                    <a:pt x="1809380" y="716301"/>
                  </a:lnTo>
                  <a:lnTo>
                    <a:pt x="1670197" y="716301"/>
                  </a:lnTo>
                  <a:lnTo>
                    <a:pt x="1670197" y="652325"/>
                  </a:lnTo>
                  <a:lnTo>
                    <a:pt x="1165658" y="652325"/>
                  </a:lnTo>
                  <a:lnTo>
                    <a:pt x="1165658" y="587250"/>
                  </a:lnTo>
                  <a:lnTo>
                    <a:pt x="1026475" y="587250"/>
                  </a:lnTo>
                  <a:lnTo>
                    <a:pt x="1026475" y="520838"/>
                  </a:lnTo>
                  <a:lnTo>
                    <a:pt x="922088" y="520838"/>
                  </a:lnTo>
                  <a:lnTo>
                    <a:pt x="922088" y="452746"/>
                  </a:lnTo>
                  <a:lnTo>
                    <a:pt x="661119" y="452746"/>
                  </a:lnTo>
                  <a:lnTo>
                    <a:pt x="661119" y="382446"/>
                  </a:lnTo>
                  <a:lnTo>
                    <a:pt x="591528" y="382446"/>
                  </a:lnTo>
                  <a:lnTo>
                    <a:pt x="591528" y="309053"/>
                  </a:lnTo>
                  <a:lnTo>
                    <a:pt x="556732" y="309053"/>
                  </a:lnTo>
                  <a:lnTo>
                    <a:pt x="556732" y="230844"/>
                  </a:lnTo>
                  <a:lnTo>
                    <a:pt x="469743" y="230844"/>
                  </a:lnTo>
                  <a:lnTo>
                    <a:pt x="469743" y="143375"/>
                  </a:lnTo>
                  <a:lnTo>
                    <a:pt x="313162" y="143375"/>
                  </a:lnTo>
                  <a:lnTo>
                    <a:pt x="313162" y="0"/>
                  </a:lnTo>
                  <a:lnTo>
                    <a:pt x="0" y="0"/>
                  </a:lnTo>
                </a:path>
              </a:pathLst>
            </a:custGeom>
            <a:noFill/>
            <a:ln w="9525">
              <a:noFill/>
              <a:round/>
              <a:headEnd/>
              <a:tailEnd/>
            </a:ln>
          </p:spPr>
          <p:txBody>
            <a:bodyPr anchor="ctr"/>
            <a:lstStyle/>
            <a:p>
              <a:endParaRPr lang="es-ES"/>
            </a:p>
          </p:txBody>
        </p:sp>
        <p:sp>
          <p:nvSpPr>
            <p:cNvPr id="34849" name="rc52"/>
            <p:cNvSpPr>
              <a:spLocks noChangeArrowheads="1"/>
            </p:cNvSpPr>
            <p:nvPr/>
          </p:nvSpPr>
          <p:spPr bwMode="auto">
            <a:xfrm>
              <a:off x="3502042" y="727273"/>
              <a:ext cx="4733908" cy="2108687"/>
            </a:xfrm>
            <a:prstGeom prst="rect">
              <a:avLst/>
            </a:prstGeom>
            <a:noFill/>
            <a:ln w="9525" cap="rnd">
              <a:solidFill>
                <a:srgbClr val="333333"/>
              </a:solidFill>
              <a:round/>
              <a:headEnd/>
              <a:tailEnd/>
            </a:ln>
          </p:spPr>
          <p:txBody>
            <a:bodyPr anchor="ctr"/>
            <a:lstStyle/>
            <a:p>
              <a:pPr algn="ctr"/>
              <a:endParaRPr lang="es-ES">
                <a:solidFill>
                  <a:schemeClr val="bg1"/>
                </a:solidFill>
                <a:cs typeface="ヒラギノ角ゴ Pro W3"/>
              </a:endParaRPr>
            </a:p>
          </p:txBody>
        </p:sp>
        <p:grpSp>
          <p:nvGrpSpPr>
            <p:cNvPr id="34850" name="Grupo 34"/>
            <p:cNvGrpSpPr>
              <a:grpSpLocks/>
            </p:cNvGrpSpPr>
            <p:nvPr/>
          </p:nvGrpSpPr>
          <p:grpSpPr bwMode="auto">
            <a:xfrm>
              <a:off x="3171337" y="797278"/>
              <a:ext cx="181553" cy="1773286"/>
              <a:chOff x="1331048" y="1362865"/>
              <a:chExt cx="247345" cy="2415894"/>
            </a:xfrm>
          </p:grpSpPr>
          <p:sp>
            <p:nvSpPr>
              <p:cNvPr id="32840" name="tx53"/>
              <p:cNvSpPr/>
              <p:nvPr/>
            </p:nvSpPr>
            <p:spPr>
              <a:xfrm>
                <a:off x="1331514" y="3687950"/>
                <a:ext cx="246564" cy="90848"/>
              </a:xfrm>
              <a:prstGeom prst="rect">
                <a:avLst/>
              </a:prstGeom>
              <a:noFill/>
            </p:spPr>
            <p:txBody>
              <a:bodyPr wrap="none" lIns="0" tIns="0" rIns="0" bIns="0" anchor="ctr"/>
              <a:lstStyle/>
              <a:p>
                <a:pPr algn="ctr">
                  <a:spcBef>
                    <a:spcPts val="0"/>
                  </a:spcBef>
                  <a:spcAft>
                    <a:spcPts val="0"/>
                  </a:spcAft>
                  <a:defRPr/>
                </a:pPr>
                <a:r>
                  <a:rPr sz="1050" b="0" i="0" dirty="0">
                    <a:solidFill>
                      <a:schemeClr val="bg1"/>
                    </a:solidFill>
                    <a:latin typeface="Arial"/>
                    <a:cs typeface="Arial"/>
                  </a:rPr>
                  <a:t>0.85</a:t>
                </a:r>
              </a:p>
            </p:txBody>
          </p:sp>
          <p:sp>
            <p:nvSpPr>
              <p:cNvPr id="32841" name="tx54"/>
              <p:cNvSpPr/>
              <p:nvPr/>
            </p:nvSpPr>
            <p:spPr>
              <a:xfrm>
                <a:off x="1331514" y="2913577"/>
                <a:ext cx="246564" cy="90848"/>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0.90</a:t>
                </a:r>
              </a:p>
            </p:txBody>
          </p:sp>
          <p:sp>
            <p:nvSpPr>
              <p:cNvPr id="32842" name="tx55"/>
              <p:cNvSpPr/>
              <p:nvPr/>
            </p:nvSpPr>
            <p:spPr>
              <a:xfrm>
                <a:off x="1331514" y="2137040"/>
                <a:ext cx="246564" cy="90848"/>
              </a:xfrm>
              <a:prstGeom prst="rect">
                <a:avLst/>
              </a:prstGeom>
              <a:noFill/>
            </p:spPr>
            <p:txBody>
              <a:bodyPr wrap="none" lIns="0" tIns="0" rIns="0" bIns="0" anchor="ctr"/>
              <a:lstStyle/>
              <a:p>
                <a:pPr algn="ctr">
                  <a:spcBef>
                    <a:spcPts val="0"/>
                  </a:spcBef>
                  <a:spcAft>
                    <a:spcPts val="0"/>
                  </a:spcAft>
                  <a:defRPr/>
                </a:pPr>
                <a:r>
                  <a:rPr sz="1050" b="0" i="0" dirty="0">
                    <a:solidFill>
                      <a:schemeClr val="bg1"/>
                    </a:solidFill>
                    <a:latin typeface="Arial"/>
                    <a:cs typeface="Arial"/>
                  </a:rPr>
                  <a:t>0.95</a:t>
                </a:r>
              </a:p>
            </p:txBody>
          </p:sp>
          <p:sp>
            <p:nvSpPr>
              <p:cNvPr id="32843" name="tx56"/>
              <p:cNvSpPr/>
              <p:nvPr/>
            </p:nvSpPr>
            <p:spPr>
              <a:xfrm>
                <a:off x="1331514" y="1362666"/>
                <a:ext cx="246564" cy="90848"/>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1.00</a:t>
                </a:r>
              </a:p>
            </p:txBody>
          </p:sp>
        </p:grpSp>
        <p:grpSp>
          <p:nvGrpSpPr>
            <p:cNvPr id="34851" name="Grupo 35"/>
            <p:cNvGrpSpPr>
              <a:grpSpLocks/>
            </p:cNvGrpSpPr>
            <p:nvPr/>
          </p:nvGrpSpPr>
          <p:grpSpPr bwMode="auto">
            <a:xfrm>
              <a:off x="3424783" y="823123"/>
              <a:ext cx="79273" cy="1706505"/>
              <a:chOff x="1606229" y="1408356"/>
              <a:chExt cx="72000" cy="2324913"/>
            </a:xfrm>
          </p:grpSpPr>
          <p:sp>
            <p:nvSpPr>
              <p:cNvPr id="34933" name="pl57"/>
              <p:cNvSpPr>
                <a:spLocks/>
              </p:cNvSpPr>
              <p:nvPr/>
            </p:nvSpPr>
            <p:spPr bwMode="auto">
              <a:xfrm>
                <a:off x="1606229" y="3733269"/>
                <a:ext cx="72000" cy="0"/>
              </a:xfrm>
              <a:custGeom>
                <a:avLst/>
                <a:gdLst>
                  <a:gd name="T0" fmla="*/ 0 w 34794"/>
                  <a:gd name="T1" fmla="*/ 34794 w 34794"/>
                  <a:gd name="T2" fmla="*/ 0 60000 65536"/>
                  <a:gd name="T3" fmla="*/ 0 60000 65536"/>
                  <a:gd name="T4" fmla="*/ 0 w 34794"/>
                  <a:gd name="T5" fmla="*/ 34794 w 34794"/>
                </a:gdLst>
                <a:ahLst/>
                <a:cxnLst>
                  <a:cxn ang="T2">
                    <a:pos x="T0" y="0"/>
                  </a:cxn>
                  <a:cxn ang="T3">
                    <a:pos x="T1" y="0"/>
                  </a:cxn>
                </a:cxnLst>
                <a:rect l="T4" t="0" r="T5" b="0"/>
                <a:pathLst>
                  <a:path w="34794">
                    <a:moveTo>
                      <a:pt x="0" y="0"/>
                    </a:moveTo>
                    <a:lnTo>
                      <a:pt x="34794" y="0"/>
                    </a:lnTo>
                  </a:path>
                </a:pathLst>
              </a:custGeom>
              <a:noFill/>
              <a:ln w="9525" cap="flat">
                <a:solidFill>
                  <a:srgbClr val="333333"/>
                </a:solidFill>
                <a:prstDash val="solid"/>
                <a:round/>
                <a:headEnd/>
                <a:tailEnd/>
              </a:ln>
            </p:spPr>
            <p:txBody>
              <a:bodyPr anchor="ctr"/>
              <a:lstStyle/>
              <a:p>
                <a:endParaRPr lang="es-ES"/>
              </a:p>
            </p:txBody>
          </p:sp>
          <p:sp>
            <p:nvSpPr>
              <p:cNvPr id="34934" name="pl58"/>
              <p:cNvSpPr>
                <a:spLocks/>
              </p:cNvSpPr>
              <p:nvPr/>
            </p:nvSpPr>
            <p:spPr bwMode="auto">
              <a:xfrm>
                <a:off x="1606229" y="2958298"/>
                <a:ext cx="72000" cy="0"/>
              </a:xfrm>
              <a:custGeom>
                <a:avLst/>
                <a:gdLst>
                  <a:gd name="T0" fmla="*/ 0 w 34794"/>
                  <a:gd name="T1" fmla="*/ 34794 w 34794"/>
                  <a:gd name="T2" fmla="*/ 0 60000 65536"/>
                  <a:gd name="T3" fmla="*/ 0 60000 65536"/>
                  <a:gd name="T4" fmla="*/ 0 w 34794"/>
                  <a:gd name="T5" fmla="*/ 34794 w 34794"/>
                </a:gdLst>
                <a:ahLst/>
                <a:cxnLst>
                  <a:cxn ang="T2">
                    <a:pos x="T0" y="0"/>
                  </a:cxn>
                  <a:cxn ang="T3">
                    <a:pos x="T1" y="0"/>
                  </a:cxn>
                </a:cxnLst>
                <a:rect l="T4" t="0" r="T5" b="0"/>
                <a:pathLst>
                  <a:path w="34794">
                    <a:moveTo>
                      <a:pt x="0" y="0"/>
                    </a:moveTo>
                    <a:lnTo>
                      <a:pt x="34794" y="0"/>
                    </a:lnTo>
                  </a:path>
                </a:pathLst>
              </a:custGeom>
              <a:noFill/>
              <a:ln w="9525" cap="flat">
                <a:solidFill>
                  <a:srgbClr val="333333"/>
                </a:solidFill>
                <a:prstDash val="solid"/>
                <a:round/>
                <a:headEnd/>
                <a:tailEnd/>
              </a:ln>
            </p:spPr>
            <p:txBody>
              <a:bodyPr anchor="ctr"/>
              <a:lstStyle/>
              <a:p>
                <a:endParaRPr lang="es-ES"/>
              </a:p>
            </p:txBody>
          </p:sp>
          <p:sp>
            <p:nvSpPr>
              <p:cNvPr id="34935" name="pl59"/>
              <p:cNvSpPr>
                <a:spLocks/>
              </p:cNvSpPr>
              <p:nvPr/>
            </p:nvSpPr>
            <p:spPr bwMode="auto">
              <a:xfrm>
                <a:off x="1606229" y="2183327"/>
                <a:ext cx="72000" cy="0"/>
              </a:xfrm>
              <a:custGeom>
                <a:avLst/>
                <a:gdLst>
                  <a:gd name="T0" fmla="*/ 0 w 34794"/>
                  <a:gd name="T1" fmla="*/ 34794 w 34794"/>
                  <a:gd name="T2" fmla="*/ 0 60000 65536"/>
                  <a:gd name="T3" fmla="*/ 0 60000 65536"/>
                  <a:gd name="T4" fmla="*/ 0 w 34794"/>
                  <a:gd name="T5" fmla="*/ 34794 w 34794"/>
                </a:gdLst>
                <a:ahLst/>
                <a:cxnLst>
                  <a:cxn ang="T2">
                    <a:pos x="T0" y="0"/>
                  </a:cxn>
                  <a:cxn ang="T3">
                    <a:pos x="T1" y="0"/>
                  </a:cxn>
                </a:cxnLst>
                <a:rect l="T4" t="0" r="T5" b="0"/>
                <a:pathLst>
                  <a:path w="34794">
                    <a:moveTo>
                      <a:pt x="0" y="0"/>
                    </a:moveTo>
                    <a:lnTo>
                      <a:pt x="34794" y="0"/>
                    </a:lnTo>
                  </a:path>
                </a:pathLst>
              </a:custGeom>
              <a:noFill/>
              <a:ln w="9525" cap="flat">
                <a:solidFill>
                  <a:srgbClr val="333333"/>
                </a:solidFill>
                <a:prstDash val="solid"/>
                <a:round/>
                <a:headEnd/>
                <a:tailEnd/>
              </a:ln>
            </p:spPr>
            <p:txBody>
              <a:bodyPr anchor="ctr"/>
              <a:lstStyle/>
              <a:p>
                <a:endParaRPr lang="es-ES"/>
              </a:p>
            </p:txBody>
          </p:sp>
          <p:sp>
            <p:nvSpPr>
              <p:cNvPr id="34936" name="pl60"/>
              <p:cNvSpPr>
                <a:spLocks/>
              </p:cNvSpPr>
              <p:nvPr/>
            </p:nvSpPr>
            <p:spPr bwMode="auto">
              <a:xfrm>
                <a:off x="1606229" y="1408356"/>
                <a:ext cx="72000" cy="0"/>
              </a:xfrm>
              <a:custGeom>
                <a:avLst/>
                <a:gdLst>
                  <a:gd name="T0" fmla="*/ 0 w 34794"/>
                  <a:gd name="T1" fmla="*/ 34794 w 34794"/>
                  <a:gd name="T2" fmla="*/ 0 60000 65536"/>
                  <a:gd name="T3" fmla="*/ 0 60000 65536"/>
                  <a:gd name="T4" fmla="*/ 0 w 34794"/>
                  <a:gd name="T5" fmla="*/ 34794 w 34794"/>
                </a:gdLst>
                <a:ahLst/>
                <a:cxnLst>
                  <a:cxn ang="T2">
                    <a:pos x="T0" y="0"/>
                  </a:cxn>
                  <a:cxn ang="T3">
                    <a:pos x="T1" y="0"/>
                  </a:cxn>
                </a:cxnLst>
                <a:rect l="T4" t="0" r="T5" b="0"/>
                <a:pathLst>
                  <a:path w="34794">
                    <a:moveTo>
                      <a:pt x="0" y="0"/>
                    </a:moveTo>
                    <a:lnTo>
                      <a:pt x="34794" y="0"/>
                    </a:lnTo>
                  </a:path>
                </a:pathLst>
              </a:custGeom>
              <a:noFill/>
              <a:ln w="9525" cap="flat">
                <a:solidFill>
                  <a:srgbClr val="333333"/>
                </a:solidFill>
                <a:prstDash val="solid"/>
                <a:round/>
                <a:headEnd/>
                <a:tailEnd/>
              </a:ln>
            </p:spPr>
            <p:txBody>
              <a:bodyPr anchor="ctr"/>
              <a:lstStyle/>
              <a:p>
                <a:endParaRPr lang="es-ES"/>
              </a:p>
            </p:txBody>
          </p:sp>
        </p:grpSp>
        <p:grpSp>
          <p:nvGrpSpPr>
            <p:cNvPr id="34852" name="Grupo 32843"/>
            <p:cNvGrpSpPr>
              <a:grpSpLocks/>
            </p:cNvGrpSpPr>
            <p:nvPr/>
          </p:nvGrpSpPr>
          <p:grpSpPr bwMode="auto">
            <a:xfrm>
              <a:off x="3717220" y="2835960"/>
              <a:ext cx="3887245" cy="72000"/>
              <a:chOff x="3717220" y="2835961"/>
              <a:chExt cx="3887245" cy="52849"/>
            </a:xfrm>
          </p:grpSpPr>
          <p:sp>
            <p:nvSpPr>
              <p:cNvPr id="34927" name="pl61"/>
              <p:cNvSpPr>
                <a:spLocks/>
              </p:cNvSpPr>
              <p:nvPr/>
            </p:nvSpPr>
            <p:spPr bwMode="auto">
              <a:xfrm>
                <a:off x="3717220" y="2835961"/>
                <a:ext cx="0" cy="52849"/>
              </a:xfrm>
              <a:custGeom>
                <a:avLst/>
                <a:gdLst>
                  <a:gd name="T0" fmla="*/ 34794 h 34794"/>
                  <a:gd name="T1" fmla="*/ 0 h 34794"/>
                  <a:gd name="T2" fmla="*/ 0 60000 65536"/>
                  <a:gd name="T3" fmla="*/ 0 60000 65536"/>
                  <a:gd name="T4" fmla="*/ 0 h 34794"/>
                  <a:gd name="T5" fmla="*/ 34794 h 34794"/>
                </a:gdLst>
                <a:ahLst/>
                <a:cxnLst>
                  <a:cxn ang="T2">
                    <a:pos x="0" y="T0"/>
                  </a:cxn>
                  <a:cxn ang="T3">
                    <a:pos x="0" y="T1"/>
                  </a:cxn>
                </a:cxnLst>
                <a:rect l="0" t="T4" r="0" b="T5"/>
                <a:pathLst>
                  <a:path h="34794">
                    <a:moveTo>
                      <a:pt x="0" y="34794"/>
                    </a:moveTo>
                    <a:lnTo>
                      <a:pt x="0" y="0"/>
                    </a:lnTo>
                  </a:path>
                </a:pathLst>
              </a:custGeom>
              <a:noFill/>
              <a:ln w="9525" cap="flat">
                <a:solidFill>
                  <a:srgbClr val="333333"/>
                </a:solidFill>
                <a:prstDash val="solid"/>
                <a:round/>
                <a:headEnd/>
                <a:tailEnd/>
              </a:ln>
            </p:spPr>
            <p:txBody>
              <a:bodyPr anchor="ctr"/>
              <a:lstStyle/>
              <a:p>
                <a:endParaRPr lang="es-ES"/>
              </a:p>
            </p:txBody>
          </p:sp>
          <p:sp>
            <p:nvSpPr>
              <p:cNvPr id="34928" name="pl63"/>
              <p:cNvSpPr>
                <a:spLocks/>
              </p:cNvSpPr>
              <p:nvPr/>
            </p:nvSpPr>
            <p:spPr bwMode="auto">
              <a:xfrm>
                <a:off x="4494668" y="2835961"/>
                <a:ext cx="0" cy="52849"/>
              </a:xfrm>
              <a:custGeom>
                <a:avLst/>
                <a:gdLst>
                  <a:gd name="T0" fmla="*/ 34794 h 34794"/>
                  <a:gd name="T1" fmla="*/ 0 h 34794"/>
                  <a:gd name="T2" fmla="*/ 0 60000 65536"/>
                  <a:gd name="T3" fmla="*/ 0 60000 65536"/>
                  <a:gd name="T4" fmla="*/ 0 h 34794"/>
                  <a:gd name="T5" fmla="*/ 34794 h 34794"/>
                </a:gdLst>
                <a:ahLst/>
                <a:cxnLst>
                  <a:cxn ang="T2">
                    <a:pos x="0" y="T0"/>
                  </a:cxn>
                  <a:cxn ang="T3">
                    <a:pos x="0" y="T1"/>
                  </a:cxn>
                </a:cxnLst>
                <a:rect l="0" t="T4" r="0" b="T5"/>
                <a:pathLst>
                  <a:path h="34794">
                    <a:moveTo>
                      <a:pt x="0" y="34794"/>
                    </a:moveTo>
                    <a:lnTo>
                      <a:pt x="0" y="0"/>
                    </a:lnTo>
                  </a:path>
                </a:pathLst>
              </a:custGeom>
              <a:noFill/>
              <a:ln w="9525" cap="flat">
                <a:solidFill>
                  <a:srgbClr val="333333"/>
                </a:solidFill>
                <a:prstDash val="solid"/>
                <a:round/>
                <a:headEnd/>
                <a:tailEnd/>
              </a:ln>
            </p:spPr>
            <p:txBody>
              <a:bodyPr anchor="ctr"/>
              <a:lstStyle/>
              <a:p>
                <a:endParaRPr lang="es-ES"/>
              </a:p>
            </p:txBody>
          </p:sp>
          <p:sp>
            <p:nvSpPr>
              <p:cNvPr id="34929" name="pl65"/>
              <p:cNvSpPr>
                <a:spLocks/>
              </p:cNvSpPr>
              <p:nvPr/>
            </p:nvSpPr>
            <p:spPr bwMode="auto">
              <a:xfrm>
                <a:off x="5272118" y="2835961"/>
                <a:ext cx="0" cy="52849"/>
              </a:xfrm>
              <a:custGeom>
                <a:avLst/>
                <a:gdLst>
                  <a:gd name="T0" fmla="*/ 34794 h 34794"/>
                  <a:gd name="T1" fmla="*/ 0 h 34794"/>
                  <a:gd name="T2" fmla="*/ 0 60000 65536"/>
                  <a:gd name="T3" fmla="*/ 0 60000 65536"/>
                  <a:gd name="T4" fmla="*/ 0 h 34794"/>
                  <a:gd name="T5" fmla="*/ 34794 h 34794"/>
                </a:gdLst>
                <a:ahLst/>
                <a:cxnLst>
                  <a:cxn ang="T2">
                    <a:pos x="0" y="T0"/>
                  </a:cxn>
                  <a:cxn ang="T3">
                    <a:pos x="0" y="T1"/>
                  </a:cxn>
                </a:cxnLst>
                <a:rect l="0" t="T4" r="0" b="T5"/>
                <a:pathLst>
                  <a:path h="34794">
                    <a:moveTo>
                      <a:pt x="0" y="34794"/>
                    </a:moveTo>
                    <a:lnTo>
                      <a:pt x="0" y="0"/>
                    </a:lnTo>
                  </a:path>
                </a:pathLst>
              </a:custGeom>
              <a:noFill/>
              <a:ln w="9525" cap="flat">
                <a:solidFill>
                  <a:srgbClr val="333333"/>
                </a:solidFill>
                <a:prstDash val="solid"/>
                <a:round/>
                <a:headEnd/>
                <a:tailEnd/>
              </a:ln>
            </p:spPr>
            <p:txBody>
              <a:bodyPr anchor="ctr"/>
              <a:lstStyle/>
              <a:p>
                <a:endParaRPr lang="es-ES"/>
              </a:p>
            </p:txBody>
          </p:sp>
          <p:sp>
            <p:nvSpPr>
              <p:cNvPr id="34930" name="pl67"/>
              <p:cNvSpPr>
                <a:spLocks/>
              </p:cNvSpPr>
              <p:nvPr/>
            </p:nvSpPr>
            <p:spPr bwMode="auto">
              <a:xfrm>
                <a:off x="6049567" y="2835961"/>
                <a:ext cx="0" cy="52849"/>
              </a:xfrm>
              <a:custGeom>
                <a:avLst/>
                <a:gdLst>
                  <a:gd name="T0" fmla="*/ 34794 h 34794"/>
                  <a:gd name="T1" fmla="*/ 0 h 34794"/>
                  <a:gd name="T2" fmla="*/ 0 60000 65536"/>
                  <a:gd name="T3" fmla="*/ 0 60000 65536"/>
                  <a:gd name="T4" fmla="*/ 0 h 34794"/>
                  <a:gd name="T5" fmla="*/ 34794 h 34794"/>
                </a:gdLst>
                <a:ahLst/>
                <a:cxnLst>
                  <a:cxn ang="T2">
                    <a:pos x="0" y="T0"/>
                  </a:cxn>
                  <a:cxn ang="T3">
                    <a:pos x="0" y="T1"/>
                  </a:cxn>
                </a:cxnLst>
                <a:rect l="0" t="T4" r="0" b="T5"/>
                <a:pathLst>
                  <a:path h="34794">
                    <a:moveTo>
                      <a:pt x="0" y="34794"/>
                    </a:moveTo>
                    <a:lnTo>
                      <a:pt x="0" y="0"/>
                    </a:lnTo>
                  </a:path>
                </a:pathLst>
              </a:custGeom>
              <a:noFill/>
              <a:ln w="9525" cap="flat">
                <a:solidFill>
                  <a:srgbClr val="333333"/>
                </a:solidFill>
                <a:prstDash val="solid"/>
                <a:round/>
                <a:headEnd/>
                <a:tailEnd/>
              </a:ln>
            </p:spPr>
            <p:txBody>
              <a:bodyPr anchor="ctr"/>
              <a:lstStyle/>
              <a:p>
                <a:endParaRPr lang="es-ES"/>
              </a:p>
            </p:txBody>
          </p:sp>
          <p:sp>
            <p:nvSpPr>
              <p:cNvPr id="34931" name="pl69"/>
              <p:cNvSpPr>
                <a:spLocks/>
              </p:cNvSpPr>
              <p:nvPr/>
            </p:nvSpPr>
            <p:spPr bwMode="auto">
              <a:xfrm>
                <a:off x="6827016" y="2835961"/>
                <a:ext cx="0" cy="52849"/>
              </a:xfrm>
              <a:custGeom>
                <a:avLst/>
                <a:gdLst>
                  <a:gd name="T0" fmla="*/ 34794 h 34794"/>
                  <a:gd name="T1" fmla="*/ 0 h 34794"/>
                  <a:gd name="T2" fmla="*/ 0 60000 65536"/>
                  <a:gd name="T3" fmla="*/ 0 60000 65536"/>
                  <a:gd name="T4" fmla="*/ 0 h 34794"/>
                  <a:gd name="T5" fmla="*/ 34794 h 34794"/>
                </a:gdLst>
                <a:ahLst/>
                <a:cxnLst>
                  <a:cxn ang="T2">
                    <a:pos x="0" y="T0"/>
                  </a:cxn>
                  <a:cxn ang="T3">
                    <a:pos x="0" y="T1"/>
                  </a:cxn>
                </a:cxnLst>
                <a:rect l="0" t="T4" r="0" b="T5"/>
                <a:pathLst>
                  <a:path h="34794">
                    <a:moveTo>
                      <a:pt x="0" y="34794"/>
                    </a:moveTo>
                    <a:lnTo>
                      <a:pt x="0" y="0"/>
                    </a:lnTo>
                  </a:path>
                </a:pathLst>
              </a:custGeom>
              <a:noFill/>
              <a:ln w="9525" cap="flat">
                <a:solidFill>
                  <a:srgbClr val="333333"/>
                </a:solidFill>
                <a:prstDash val="solid"/>
                <a:round/>
                <a:headEnd/>
                <a:tailEnd/>
              </a:ln>
            </p:spPr>
            <p:txBody>
              <a:bodyPr anchor="ctr"/>
              <a:lstStyle/>
              <a:p>
                <a:endParaRPr lang="es-ES"/>
              </a:p>
            </p:txBody>
          </p:sp>
          <p:sp>
            <p:nvSpPr>
              <p:cNvPr id="34932" name="pl71"/>
              <p:cNvSpPr>
                <a:spLocks/>
              </p:cNvSpPr>
              <p:nvPr/>
            </p:nvSpPr>
            <p:spPr bwMode="auto">
              <a:xfrm>
                <a:off x="7604465" y="2835961"/>
                <a:ext cx="0" cy="52849"/>
              </a:xfrm>
              <a:custGeom>
                <a:avLst/>
                <a:gdLst>
                  <a:gd name="T0" fmla="*/ 34794 h 34794"/>
                  <a:gd name="T1" fmla="*/ 0 h 34794"/>
                  <a:gd name="T2" fmla="*/ 0 60000 65536"/>
                  <a:gd name="T3" fmla="*/ 0 60000 65536"/>
                  <a:gd name="T4" fmla="*/ 0 h 34794"/>
                  <a:gd name="T5" fmla="*/ 34794 h 34794"/>
                </a:gdLst>
                <a:ahLst/>
                <a:cxnLst>
                  <a:cxn ang="T2">
                    <a:pos x="0" y="T0"/>
                  </a:cxn>
                  <a:cxn ang="T3">
                    <a:pos x="0" y="T1"/>
                  </a:cxn>
                </a:cxnLst>
                <a:rect l="0" t="T4" r="0" b="T5"/>
                <a:pathLst>
                  <a:path h="34794">
                    <a:moveTo>
                      <a:pt x="0" y="34794"/>
                    </a:moveTo>
                    <a:lnTo>
                      <a:pt x="0" y="0"/>
                    </a:lnTo>
                  </a:path>
                </a:pathLst>
              </a:custGeom>
              <a:noFill/>
              <a:ln w="9525" cap="flat">
                <a:solidFill>
                  <a:srgbClr val="333333"/>
                </a:solidFill>
                <a:prstDash val="solid"/>
                <a:round/>
                <a:headEnd/>
                <a:tailEnd/>
              </a:ln>
            </p:spPr>
            <p:txBody>
              <a:bodyPr anchor="ctr"/>
              <a:lstStyle/>
              <a:p>
                <a:endParaRPr lang="es-ES"/>
              </a:p>
            </p:txBody>
          </p:sp>
        </p:grpSp>
        <p:grpSp>
          <p:nvGrpSpPr>
            <p:cNvPr id="34853" name="Grupo 48"/>
            <p:cNvGrpSpPr>
              <a:grpSpLocks/>
            </p:cNvGrpSpPr>
            <p:nvPr/>
          </p:nvGrpSpPr>
          <p:grpSpPr bwMode="auto">
            <a:xfrm>
              <a:off x="3691278" y="2954613"/>
              <a:ext cx="3965068" cy="66782"/>
              <a:chOff x="1898836" y="4213242"/>
              <a:chExt cx="5401943" cy="90982"/>
            </a:xfrm>
          </p:grpSpPr>
          <p:sp>
            <p:nvSpPr>
              <p:cNvPr id="32824" name="tx73"/>
              <p:cNvSpPr/>
              <p:nvPr/>
            </p:nvSpPr>
            <p:spPr>
              <a:xfrm>
                <a:off x="1898194" y="4213519"/>
                <a:ext cx="71373" cy="90847"/>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0</a:t>
                </a:r>
              </a:p>
            </p:txBody>
          </p:sp>
          <p:sp>
            <p:nvSpPr>
              <p:cNvPr id="32826" name="tx75"/>
              <p:cNvSpPr/>
              <p:nvPr/>
            </p:nvSpPr>
            <p:spPr>
              <a:xfrm>
                <a:off x="2957989" y="4213519"/>
                <a:ext cx="69211" cy="90847"/>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a:t>
                </a:r>
              </a:p>
            </p:txBody>
          </p:sp>
          <p:sp>
            <p:nvSpPr>
              <p:cNvPr id="32828" name="tx77"/>
              <p:cNvSpPr/>
              <p:nvPr/>
            </p:nvSpPr>
            <p:spPr>
              <a:xfrm>
                <a:off x="4017784" y="4213519"/>
                <a:ext cx="69211" cy="90847"/>
              </a:xfrm>
              <a:prstGeom prst="rect">
                <a:avLst/>
              </a:prstGeom>
              <a:noFill/>
            </p:spPr>
            <p:txBody>
              <a:bodyPr wrap="none" lIns="0" tIns="0" rIns="0" bIns="0" anchor="ctr"/>
              <a:lstStyle/>
              <a:p>
                <a:pPr algn="ctr">
                  <a:spcBef>
                    <a:spcPts val="0"/>
                  </a:spcBef>
                  <a:spcAft>
                    <a:spcPts val="0"/>
                  </a:spcAft>
                  <a:defRPr/>
                </a:pPr>
                <a:r>
                  <a:rPr sz="1050" b="0" i="0" dirty="0">
                    <a:solidFill>
                      <a:schemeClr val="bg1"/>
                    </a:solidFill>
                    <a:latin typeface="Arial"/>
                    <a:cs typeface="Arial"/>
                  </a:rPr>
                  <a:t>4</a:t>
                </a:r>
              </a:p>
            </p:txBody>
          </p:sp>
          <p:sp>
            <p:nvSpPr>
              <p:cNvPr id="32830" name="tx79"/>
              <p:cNvSpPr/>
              <p:nvPr/>
            </p:nvSpPr>
            <p:spPr>
              <a:xfrm>
                <a:off x="5075415" y="4213519"/>
                <a:ext cx="71375" cy="90847"/>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6</a:t>
                </a:r>
              </a:p>
            </p:txBody>
          </p:sp>
          <p:sp>
            <p:nvSpPr>
              <p:cNvPr id="32832" name="tx81"/>
              <p:cNvSpPr/>
              <p:nvPr/>
            </p:nvSpPr>
            <p:spPr>
              <a:xfrm>
                <a:off x="6135210" y="4213519"/>
                <a:ext cx="71375" cy="90847"/>
              </a:xfrm>
              <a:prstGeom prst="rect">
                <a:avLst/>
              </a:prstGeom>
              <a:noFill/>
            </p:spPr>
            <p:txBody>
              <a:bodyPr wrap="none" lIns="0" tIns="0" rIns="0" bIns="0" anchor="ctr"/>
              <a:lstStyle/>
              <a:p>
                <a:pPr algn="ctr">
                  <a:spcBef>
                    <a:spcPts val="0"/>
                  </a:spcBef>
                  <a:spcAft>
                    <a:spcPts val="0"/>
                  </a:spcAft>
                  <a:defRPr/>
                </a:pPr>
                <a:r>
                  <a:rPr sz="1050" b="0" i="0" dirty="0">
                    <a:solidFill>
                      <a:schemeClr val="bg1"/>
                    </a:solidFill>
                    <a:latin typeface="Arial"/>
                    <a:cs typeface="Arial"/>
                  </a:rPr>
                  <a:t>8</a:t>
                </a:r>
              </a:p>
            </p:txBody>
          </p:sp>
          <p:sp>
            <p:nvSpPr>
              <p:cNvPr id="32834" name="tx83"/>
              <p:cNvSpPr/>
              <p:nvPr/>
            </p:nvSpPr>
            <p:spPr>
              <a:xfrm>
                <a:off x="7160399" y="4213519"/>
                <a:ext cx="140586" cy="90847"/>
              </a:xfrm>
              <a:prstGeom prst="rect">
                <a:avLst/>
              </a:prstGeom>
              <a:noFill/>
            </p:spPr>
            <p:txBody>
              <a:bodyPr wrap="none" lIns="0" tIns="0" rIns="0" bIns="0" anchor="ctr"/>
              <a:lstStyle/>
              <a:p>
                <a:pPr algn="ctr">
                  <a:spcBef>
                    <a:spcPts val="0"/>
                  </a:spcBef>
                  <a:spcAft>
                    <a:spcPts val="0"/>
                  </a:spcAft>
                  <a:defRPr/>
                </a:pPr>
                <a:r>
                  <a:rPr sz="1050" b="0" i="0" dirty="0">
                    <a:solidFill>
                      <a:schemeClr val="bg1"/>
                    </a:solidFill>
                    <a:latin typeface="Arial"/>
                    <a:cs typeface="Arial"/>
                  </a:rPr>
                  <a:t>10</a:t>
                </a:r>
              </a:p>
            </p:txBody>
          </p:sp>
        </p:grpSp>
        <p:sp>
          <p:nvSpPr>
            <p:cNvPr id="34854" name="tx85"/>
            <p:cNvSpPr>
              <a:spLocks noChangeArrowheads="1"/>
            </p:cNvSpPr>
            <p:nvPr/>
          </p:nvSpPr>
          <p:spPr bwMode="auto">
            <a:xfrm>
              <a:off x="5685530" y="3078859"/>
              <a:ext cx="366932" cy="80138"/>
            </a:xfrm>
            <a:prstGeom prst="rect">
              <a:avLst/>
            </a:prstGeom>
            <a:noFill/>
            <a:ln w="9525">
              <a:noFill/>
              <a:miter lim="800000"/>
              <a:headEnd/>
              <a:tailEnd/>
            </a:ln>
          </p:spPr>
          <p:txBody>
            <a:bodyPr wrap="none" lIns="0" tIns="0" rIns="0" bIns="0" anchor="ctr"/>
            <a:lstStyle/>
            <a:p>
              <a:pPr algn="ctr"/>
              <a:r>
                <a:rPr lang="es-ES" sz="1100" b="0" i="0">
                  <a:solidFill>
                    <a:schemeClr val="bg1"/>
                  </a:solidFill>
                  <a:cs typeface="ヒラギノ角ゴ Pro W3"/>
                </a:rPr>
                <a:t>Months</a:t>
              </a:r>
            </a:p>
          </p:txBody>
        </p:sp>
        <p:sp>
          <p:nvSpPr>
            <p:cNvPr id="34855" name="tx86"/>
            <p:cNvSpPr>
              <a:spLocks noChangeArrowheads="1"/>
            </p:cNvSpPr>
            <p:nvPr/>
          </p:nvSpPr>
          <p:spPr bwMode="auto">
            <a:xfrm rot="-5400000">
              <a:off x="2528440" y="1741548"/>
              <a:ext cx="938909" cy="80138"/>
            </a:xfrm>
            <a:prstGeom prst="rect">
              <a:avLst/>
            </a:prstGeom>
            <a:noFill/>
            <a:ln w="9525">
              <a:noFill/>
              <a:miter lim="800000"/>
              <a:headEnd/>
              <a:tailEnd/>
            </a:ln>
          </p:spPr>
          <p:txBody>
            <a:bodyPr wrap="none" lIns="0" tIns="0" rIns="0" bIns="0" anchor="ctr"/>
            <a:lstStyle/>
            <a:p>
              <a:pPr algn="ctr"/>
              <a:r>
                <a:rPr lang="es-ES" sz="1200" b="0" i="0">
                  <a:solidFill>
                    <a:schemeClr val="bg1"/>
                  </a:solidFill>
                  <a:cs typeface="ヒラギノ角ゴ Pro W3"/>
                </a:rPr>
                <a:t>Survival probability</a:t>
              </a:r>
            </a:p>
          </p:txBody>
        </p:sp>
        <p:sp>
          <p:nvSpPr>
            <p:cNvPr id="34856" name="rc87"/>
            <p:cNvSpPr>
              <a:spLocks noChangeArrowheads="1"/>
            </p:cNvSpPr>
            <p:nvPr/>
          </p:nvSpPr>
          <p:spPr bwMode="auto">
            <a:xfrm>
              <a:off x="4952492" y="3201630"/>
              <a:ext cx="1833009" cy="161082"/>
            </a:xfrm>
            <a:prstGeom prst="rect">
              <a:avLst/>
            </a:prstGeom>
            <a:solidFill>
              <a:srgbClr val="FFFFFF"/>
            </a:solidFill>
            <a:ln w="9525">
              <a:noFill/>
              <a:miter lim="800000"/>
              <a:headEnd/>
              <a:tailEnd/>
            </a:ln>
          </p:spPr>
          <p:txBody>
            <a:bodyPr anchor="ctr"/>
            <a:lstStyle/>
            <a:p>
              <a:pPr algn="ctr"/>
              <a:endParaRPr lang="es-ES" sz="2400">
                <a:solidFill>
                  <a:schemeClr val="bg1"/>
                </a:solidFill>
                <a:cs typeface="ヒラギノ角ゴ Pro W3"/>
              </a:endParaRPr>
            </a:p>
          </p:txBody>
        </p:sp>
        <p:sp>
          <p:nvSpPr>
            <p:cNvPr id="34857" name="rc88"/>
            <p:cNvSpPr>
              <a:spLocks noChangeArrowheads="1"/>
            </p:cNvSpPr>
            <p:nvPr/>
          </p:nvSpPr>
          <p:spPr bwMode="auto">
            <a:xfrm>
              <a:off x="4576178" y="3201630"/>
              <a:ext cx="161082" cy="161082"/>
            </a:xfrm>
            <a:prstGeom prst="rect">
              <a:avLst/>
            </a:prstGeom>
            <a:solidFill>
              <a:srgbClr val="FFFFFF"/>
            </a:solidFill>
            <a:ln w="9525">
              <a:noFill/>
              <a:miter lim="800000"/>
              <a:headEnd/>
              <a:tailEnd/>
            </a:ln>
          </p:spPr>
          <p:txBody>
            <a:bodyPr anchor="ctr"/>
            <a:lstStyle/>
            <a:p>
              <a:pPr algn="ctr"/>
              <a:endParaRPr lang="es-ES" sz="2400">
                <a:solidFill>
                  <a:schemeClr val="bg1"/>
                </a:solidFill>
                <a:cs typeface="ヒラギノ角ゴ Pro W3"/>
              </a:endParaRPr>
            </a:p>
          </p:txBody>
        </p:sp>
        <p:sp>
          <p:nvSpPr>
            <p:cNvPr id="34858" name="pl89"/>
            <p:cNvSpPr>
              <a:spLocks/>
            </p:cNvSpPr>
            <p:nvPr/>
          </p:nvSpPr>
          <p:spPr bwMode="auto">
            <a:xfrm>
              <a:off x="4592286" y="3282171"/>
              <a:ext cx="128865" cy="0"/>
            </a:xfrm>
            <a:custGeom>
              <a:avLst/>
              <a:gdLst>
                <a:gd name="T0" fmla="*/ 0 w 175564"/>
                <a:gd name="T1" fmla="*/ 175564 w 175564"/>
                <a:gd name="T2" fmla="*/ 0 60000 65536"/>
                <a:gd name="T3" fmla="*/ 0 60000 65536"/>
                <a:gd name="T4" fmla="*/ 0 w 175564"/>
                <a:gd name="T5" fmla="*/ 175564 w 175564"/>
              </a:gdLst>
              <a:ahLst/>
              <a:cxnLst>
                <a:cxn ang="T2">
                  <a:pos x="T0" y="0"/>
                </a:cxn>
                <a:cxn ang="T3">
                  <a:pos x="T1" y="0"/>
                </a:cxn>
              </a:cxnLst>
              <a:rect l="T4" t="0" r="T5" b="0"/>
              <a:pathLst>
                <a:path w="175564">
                  <a:moveTo>
                    <a:pt x="0" y="0"/>
                  </a:moveTo>
                  <a:lnTo>
                    <a:pt x="175564" y="0"/>
                  </a:lnTo>
                </a:path>
              </a:pathLst>
            </a:custGeom>
            <a:noFill/>
            <a:ln w="13550" cap="flat">
              <a:solidFill>
                <a:srgbClr val="F8766D"/>
              </a:solidFill>
              <a:prstDash val="solid"/>
              <a:round/>
              <a:headEnd/>
              <a:tailEnd/>
            </a:ln>
          </p:spPr>
          <p:txBody>
            <a:bodyPr anchor="ctr"/>
            <a:lstStyle/>
            <a:p>
              <a:endParaRPr lang="es-ES"/>
            </a:p>
          </p:txBody>
        </p:sp>
        <p:sp>
          <p:nvSpPr>
            <p:cNvPr id="34859" name="rc90"/>
            <p:cNvSpPr>
              <a:spLocks noChangeArrowheads="1"/>
            </p:cNvSpPr>
            <p:nvPr/>
          </p:nvSpPr>
          <p:spPr bwMode="auto">
            <a:xfrm>
              <a:off x="4582784" y="3208236"/>
              <a:ext cx="147870" cy="147870"/>
            </a:xfrm>
            <a:prstGeom prst="rect">
              <a:avLst/>
            </a:prstGeom>
            <a:solidFill>
              <a:srgbClr val="F8766D">
                <a:alpha val="20000"/>
              </a:srgbClr>
            </a:solidFill>
            <a:ln w="9525">
              <a:noFill/>
              <a:miter lim="800000"/>
              <a:headEnd/>
              <a:tailEnd/>
            </a:ln>
          </p:spPr>
          <p:txBody>
            <a:bodyPr anchor="ctr"/>
            <a:lstStyle/>
            <a:p>
              <a:pPr algn="ctr"/>
              <a:endParaRPr lang="es-ES" sz="2400">
                <a:solidFill>
                  <a:schemeClr val="bg1"/>
                </a:solidFill>
                <a:cs typeface="ヒラギノ角ゴ Pro W3"/>
              </a:endParaRPr>
            </a:p>
          </p:txBody>
        </p:sp>
        <p:sp>
          <p:nvSpPr>
            <p:cNvPr id="34860" name="rc91"/>
            <p:cNvSpPr>
              <a:spLocks noChangeArrowheads="1"/>
            </p:cNvSpPr>
            <p:nvPr/>
          </p:nvSpPr>
          <p:spPr bwMode="auto">
            <a:xfrm>
              <a:off x="6205435" y="3201630"/>
              <a:ext cx="161082" cy="161082"/>
            </a:xfrm>
            <a:prstGeom prst="rect">
              <a:avLst/>
            </a:prstGeom>
            <a:solidFill>
              <a:srgbClr val="FFFFFF"/>
            </a:solidFill>
            <a:ln w="9525">
              <a:noFill/>
              <a:miter lim="800000"/>
              <a:headEnd/>
              <a:tailEnd/>
            </a:ln>
          </p:spPr>
          <p:txBody>
            <a:bodyPr anchor="ctr"/>
            <a:lstStyle/>
            <a:p>
              <a:pPr algn="ctr"/>
              <a:endParaRPr lang="es-ES" sz="2400">
                <a:solidFill>
                  <a:schemeClr val="bg1"/>
                </a:solidFill>
                <a:cs typeface="ヒラギノ角ゴ Pro W3"/>
              </a:endParaRPr>
            </a:p>
          </p:txBody>
        </p:sp>
        <p:sp>
          <p:nvSpPr>
            <p:cNvPr id="34861" name="pl92"/>
            <p:cNvSpPr>
              <a:spLocks/>
            </p:cNvSpPr>
            <p:nvPr/>
          </p:nvSpPr>
          <p:spPr bwMode="auto">
            <a:xfrm>
              <a:off x="6221544" y="3282171"/>
              <a:ext cx="128865" cy="0"/>
            </a:xfrm>
            <a:custGeom>
              <a:avLst/>
              <a:gdLst>
                <a:gd name="T0" fmla="*/ 0 w 175564"/>
                <a:gd name="T1" fmla="*/ 175564 w 175564"/>
                <a:gd name="T2" fmla="*/ 0 60000 65536"/>
                <a:gd name="T3" fmla="*/ 0 60000 65536"/>
                <a:gd name="T4" fmla="*/ 0 w 175564"/>
                <a:gd name="T5" fmla="*/ 175564 w 175564"/>
              </a:gdLst>
              <a:ahLst/>
              <a:cxnLst>
                <a:cxn ang="T2">
                  <a:pos x="T0" y="0"/>
                </a:cxn>
                <a:cxn ang="T3">
                  <a:pos x="T1" y="0"/>
                </a:cxn>
              </a:cxnLst>
              <a:rect l="T4" t="0" r="T5" b="0"/>
              <a:pathLst>
                <a:path w="175564">
                  <a:moveTo>
                    <a:pt x="0" y="0"/>
                  </a:moveTo>
                  <a:lnTo>
                    <a:pt x="175564" y="0"/>
                  </a:lnTo>
                </a:path>
              </a:pathLst>
            </a:custGeom>
            <a:noFill/>
            <a:ln w="13550" cap="flat">
              <a:solidFill>
                <a:srgbClr val="00BFC4"/>
              </a:solidFill>
              <a:prstDash val="solid"/>
              <a:round/>
              <a:headEnd/>
              <a:tailEnd/>
            </a:ln>
          </p:spPr>
          <p:txBody>
            <a:bodyPr anchor="ctr"/>
            <a:lstStyle/>
            <a:p>
              <a:endParaRPr lang="es-ES"/>
            </a:p>
          </p:txBody>
        </p:sp>
        <p:sp>
          <p:nvSpPr>
            <p:cNvPr id="34862" name="rc93"/>
            <p:cNvSpPr>
              <a:spLocks noChangeArrowheads="1"/>
            </p:cNvSpPr>
            <p:nvPr/>
          </p:nvSpPr>
          <p:spPr bwMode="auto">
            <a:xfrm>
              <a:off x="6212041" y="3208236"/>
              <a:ext cx="147870" cy="147870"/>
            </a:xfrm>
            <a:prstGeom prst="rect">
              <a:avLst/>
            </a:prstGeom>
            <a:solidFill>
              <a:srgbClr val="00BFC4">
                <a:alpha val="20000"/>
              </a:srgbClr>
            </a:solidFill>
            <a:ln w="9525">
              <a:noFill/>
              <a:miter lim="800000"/>
              <a:headEnd/>
              <a:tailEnd/>
            </a:ln>
          </p:spPr>
          <p:txBody>
            <a:bodyPr anchor="ctr"/>
            <a:lstStyle/>
            <a:p>
              <a:pPr algn="ctr"/>
              <a:endParaRPr lang="es-ES" sz="2400">
                <a:solidFill>
                  <a:schemeClr val="bg1"/>
                </a:solidFill>
                <a:cs typeface="ヒラギノ角ゴ Pro W3"/>
              </a:endParaRPr>
            </a:p>
          </p:txBody>
        </p:sp>
        <p:sp>
          <p:nvSpPr>
            <p:cNvPr id="34863" name="tx94"/>
            <p:cNvSpPr>
              <a:spLocks noChangeArrowheads="1"/>
            </p:cNvSpPr>
            <p:nvPr/>
          </p:nvSpPr>
          <p:spPr bwMode="auto">
            <a:xfrm>
              <a:off x="5013801" y="3248781"/>
              <a:ext cx="903873" cy="66782"/>
            </a:xfrm>
            <a:prstGeom prst="rect">
              <a:avLst/>
            </a:prstGeom>
            <a:noFill/>
            <a:ln w="9525">
              <a:noFill/>
              <a:miter lim="800000"/>
              <a:headEnd/>
              <a:tailEnd/>
            </a:ln>
          </p:spPr>
          <p:txBody>
            <a:bodyPr wrap="none" lIns="0" tIns="0" rIns="0" bIns="0" anchor="ctr"/>
            <a:lstStyle/>
            <a:p>
              <a:pPr algn="ctr"/>
              <a:r>
                <a:rPr lang="es-ES" sz="1100" b="0" i="0">
                  <a:solidFill>
                    <a:schemeClr val="bg1"/>
                  </a:solidFill>
                  <a:cs typeface="ヒラギノ角ゴ Pro W3"/>
                </a:rPr>
                <a:t>Ticagrelor or prasugrel</a:t>
              </a:r>
            </a:p>
          </p:txBody>
        </p:sp>
        <p:sp>
          <p:nvSpPr>
            <p:cNvPr id="34864" name="tx95"/>
            <p:cNvSpPr>
              <a:spLocks noChangeArrowheads="1"/>
            </p:cNvSpPr>
            <p:nvPr/>
          </p:nvSpPr>
          <p:spPr bwMode="auto">
            <a:xfrm>
              <a:off x="6502859" y="3248781"/>
              <a:ext cx="471904" cy="66782"/>
            </a:xfrm>
            <a:prstGeom prst="rect">
              <a:avLst/>
            </a:prstGeom>
            <a:noFill/>
            <a:ln w="9525">
              <a:noFill/>
              <a:miter lim="800000"/>
              <a:headEnd/>
              <a:tailEnd/>
            </a:ln>
          </p:spPr>
          <p:txBody>
            <a:bodyPr wrap="none" lIns="0" tIns="0" rIns="0" bIns="0" anchor="ctr"/>
            <a:lstStyle/>
            <a:p>
              <a:pPr algn="ctr"/>
              <a:r>
                <a:rPr lang="es-ES" sz="1100" b="0" i="0">
                  <a:solidFill>
                    <a:schemeClr val="bg1"/>
                  </a:solidFill>
                  <a:cs typeface="ヒラギノ角ゴ Pro W3"/>
                </a:rPr>
                <a:t>Clopidogrel</a:t>
              </a:r>
            </a:p>
          </p:txBody>
        </p:sp>
        <p:sp>
          <p:nvSpPr>
            <p:cNvPr id="34865" name="rc98"/>
            <p:cNvSpPr>
              <a:spLocks noChangeArrowheads="1"/>
            </p:cNvSpPr>
            <p:nvPr/>
          </p:nvSpPr>
          <p:spPr bwMode="auto">
            <a:xfrm>
              <a:off x="3502042" y="3551034"/>
              <a:ext cx="4733908" cy="393745"/>
            </a:xfrm>
            <a:prstGeom prst="rect">
              <a:avLst/>
            </a:prstGeom>
            <a:solidFill>
              <a:srgbClr val="FFFFFF"/>
            </a:solidFill>
            <a:ln w="9525">
              <a:noFill/>
              <a:miter lim="800000"/>
              <a:headEnd/>
              <a:tailEnd/>
            </a:ln>
          </p:spPr>
          <p:txBody>
            <a:bodyPr anchor="ctr"/>
            <a:lstStyle/>
            <a:p>
              <a:pPr algn="ctr"/>
              <a:endParaRPr lang="es-ES" sz="2400">
                <a:solidFill>
                  <a:schemeClr val="bg1"/>
                </a:solidFill>
                <a:cs typeface="ヒラギノ角ゴ Pro W3"/>
              </a:endParaRPr>
            </a:p>
          </p:txBody>
        </p:sp>
        <p:sp>
          <p:nvSpPr>
            <p:cNvPr id="63" name="tx99"/>
            <p:cNvSpPr/>
            <p:nvPr/>
          </p:nvSpPr>
          <p:spPr>
            <a:xfrm>
              <a:off x="3640005" y="3624826"/>
              <a:ext cx="153991"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318</a:t>
              </a:r>
            </a:p>
          </p:txBody>
        </p:sp>
        <p:sp>
          <p:nvSpPr>
            <p:cNvPr id="32768" name="tx100"/>
            <p:cNvSpPr/>
            <p:nvPr/>
          </p:nvSpPr>
          <p:spPr>
            <a:xfrm>
              <a:off x="3690807" y="3804235"/>
              <a:ext cx="52389"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0</a:t>
              </a:r>
            </a:p>
          </p:txBody>
        </p:sp>
        <p:sp>
          <p:nvSpPr>
            <p:cNvPr id="32769" name="tx101"/>
            <p:cNvSpPr/>
            <p:nvPr/>
          </p:nvSpPr>
          <p:spPr>
            <a:xfrm>
              <a:off x="4028953" y="3624826"/>
              <a:ext cx="153992"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313</a:t>
              </a:r>
            </a:p>
          </p:txBody>
        </p:sp>
        <p:sp>
          <p:nvSpPr>
            <p:cNvPr id="32772" name="tx102"/>
            <p:cNvSpPr/>
            <p:nvPr/>
          </p:nvSpPr>
          <p:spPr>
            <a:xfrm>
              <a:off x="4079755" y="3804235"/>
              <a:ext cx="52390"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5</a:t>
              </a:r>
            </a:p>
          </p:txBody>
        </p:sp>
        <p:sp>
          <p:nvSpPr>
            <p:cNvPr id="32773" name="tx103"/>
            <p:cNvSpPr/>
            <p:nvPr/>
          </p:nvSpPr>
          <p:spPr>
            <a:xfrm>
              <a:off x="4417903" y="3624826"/>
              <a:ext cx="153991" cy="66683"/>
            </a:xfrm>
            <a:prstGeom prst="rect">
              <a:avLst/>
            </a:prstGeom>
            <a:noFill/>
          </p:spPr>
          <p:txBody>
            <a:bodyPr wrap="none" lIns="0" tIns="0" rIns="0" bIns="0" anchor="ctr"/>
            <a:lstStyle/>
            <a:p>
              <a:pPr algn="ctr">
                <a:spcBef>
                  <a:spcPts val="0"/>
                </a:spcBef>
                <a:spcAft>
                  <a:spcPts val="0"/>
                </a:spcAft>
                <a:defRPr/>
              </a:pPr>
              <a:r>
                <a:rPr sz="1050" b="0" i="0" dirty="0">
                  <a:solidFill>
                    <a:schemeClr val="bg1"/>
                  </a:solidFill>
                  <a:latin typeface="Arial"/>
                  <a:cs typeface="Arial"/>
                </a:rPr>
                <a:t>308</a:t>
              </a:r>
            </a:p>
          </p:txBody>
        </p:sp>
        <p:sp>
          <p:nvSpPr>
            <p:cNvPr id="32774" name="tx104"/>
            <p:cNvSpPr/>
            <p:nvPr/>
          </p:nvSpPr>
          <p:spPr>
            <a:xfrm>
              <a:off x="4443303" y="3804235"/>
              <a:ext cx="103190"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10</a:t>
              </a:r>
            </a:p>
          </p:txBody>
        </p:sp>
        <p:sp>
          <p:nvSpPr>
            <p:cNvPr id="32775" name="tx105"/>
            <p:cNvSpPr/>
            <p:nvPr/>
          </p:nvSpPr>
          <p:spPr>
            <a:xfrm>
              <a:off x="4805264" y="3624826"/>
              <a:ext cx="155579"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300</a:t>
              </a:r>
            </a:p>
          </p:txBody>
        </p:sp>
        <p:sp>
          <p:nvSpPr>
            <p:cNvPr id="32776" name="tx106"/>
            <p:cNvSpPr/>
            <p:nvPr/>
          </p:nvSpPr>
          <p:spPr>
            <a:xfrm>
              <a:off x="4832252" y="3804235"/>
              <a:ext cx="103191"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18</a:t>
              </a:r>
            </a:p>
          </p:txBody>
        </p:sp>
        <p:sp>
          <p:nvSpPr>
            <p:cNvPr id="32777" name="tx107"/>
            <p:cNvSpPr/>
            <p:nvPr/>
          </p:nvSpPr>
          <p:spPr>
            <a:xfrm>
              <a:off x="5194212" y="3624826"/>
              <a:ext cx="155579"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297</a:t>
              </a:r>
            </a:p>
          </p:txBody>
        </p:sp>
        <p:sp>
          <p:nvSpPr>
            <p:cNvPr id="32778" name="tx108"/>
            <p:cNvSpPr/>
            <p:nvPr/>
          </p:nvSpPr>
          <p:spPr>
            <a:xfrm>
              <a:off x="5221201" y="3804235"/>
              <a:ext cx="103190"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21</a:t>
              </a:r>
            </a:p>
          </p:txBody>
        </p:sp>
        <p:sp>
          <p:nvSpPr>
            <p:cNvPr id="32779" name="tx109"/>
            <p:cNvSpPr/>
            <p:nvPr/>
          </p:nvSpPr>
          <p:spPr>
            <a:xfrm>
              <a:off x="5583161" y="3624826"/>
              <a:ext cx="155579"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295</a:t>
              </a:r>
            </a:p>
          </p:txBody>
        </p:sp>
        <p:sp>
          <p:nvSpPr>
            <p:cNvPr id="32780" name="tx110"/>
            <p:cNvSpPr/>
            <p:nvPr/>
          </p:nvSpPr>
          <p:spPr>
            <a:xfrm>
              <a:off x="5608562" y="3804235"/>
              <a:ext cx="103190"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23</a:t>
              </a:r>
            </a:p>
          </p:txBody>
        </p:sp>
        <p:sp>
          <p:nvSpPr>
            <p:cNvPr id="32781" name="tx111"/>
            <p:cNvSpPr/>
            <p:nvPr/>
          </p:nvSpPr>
          <p:spPr>
            <a:xfrm>
              <a:off x="5972110" y="3624826"/>
              <a:ext cx="155579"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292</a:t>
              </a:r>
            </a:p>
          </p:txBody>
        </p:sp>
        <p:sp>
          <p:nvSpPr>
            <p:cNvPr id="32782" name="tx112"/>
            <p:cNvSpPr/>
            <p:nvPr/>
          </p:nvSpPr>
          <p:spPr>
            <a:xfrm>
              <a:off x="5997510" y="3804235"/>
              <a:ext cx="103191"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26</a:t>
              </a:r>
            </a:p>
          </p:txBody>
        </p:sp>
        <p:sp>
          <p:nvSpPr>
            <p:cNvPr id="32783" name="tx113"/>
            <p:cNvSpPr/>
            <p:nvPr/>
          </p:nvSpPr>
          <p:spPr>
            <a:xfrm>
              <a:off x="6361059" y="3624826"/>
              <a:ext cx="153991"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287</a:t>
              </a:r>
            </a:p>
          </p:txBody>
        </p:sp>
        <p:sp>
          <p:nvSpPr>
            <p:cNvPr id="32784" name="tx114"/>
            <p:cNvSpPr/>
            <p:nvPr/>
          </p:nvSpPr>
          <p:spPr>
            <a:xfrm>
              <a:off x="6386460" y="3804235"/>
              <a:ext cx="103190"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31</a:t>
              </a:r>
            </a:p>
          </p:txBody>
        </p:sp>
        <p:sp>
          <p:nvSpPr>
            <p:cNvPr id="32785" name="tx115"/>
            <p:cNvSpPr/>
            <p:nvPr/>
          </p:nvSpPr>
          <p:spPr>
            <a:xfrm>
              <a:off x="6750007" y="3624826"/>
              <a:ext cx="153992"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282</a:t>
              </a:r>
            </a:p>
          </p:txBody>
        </p:sp>
        <p:sp>
          <p:nvSpPr>
            <p:cNvPr id="32786" name="tx116"/>
            <p:cNvSpPr/>
            <p:nvPr/>
          </p:nvSpPr>
          <p:spPr>
            <a:xfrm>
              <a:off x="6775408" y="3804235"/>
              <a:ext cx="103191"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36</a:t>
              </a:r>
            </a:p>
          </p:txBody>
        </p:sp>
        <p:sp>
          <p:nvSpPr>
            <p:cNvPr id="32787" name="tx117"/>
            <p:cNvSpPr/>
            <p:nvPr/>
          </p:nvSpPr>
          <p:spPr>
            <a:xfrm>
              <a:off x="7138956" y="3624826"/>
              <a:ext cx="153991"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281</a:t>
              </a:r>
            </a:p>
          </p:txBody>
        </p:sp>
        <p:sp>
          <p:nvSpPr>
            <p:cNvPr id="32788" name="tx118"/>
            <p:cNvSpPr/>
            <p:nvPr/>
          </p:nvSpPr>
          <p:spPr>
            <a:xfrm>
              <a:off x="7164357" y="3804235"/>
              <a:ext cx="103190"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37</a:t>
              </a:r>
            </a:p>
          </p:txBody>
        </p:sp>
        <p:sp>
          <p:nvSpPr>
            <p:cNvPr id="32789" name="tx119"/>
            <p:cNvSpPr/>
            <p:nvPr/>
          </p:nvSpPr>
          <p:spPr>
            <a:xfrm>
              <a:off x="7526318" y="3624826"/>
              <a:ext cx="155579"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276</a:t>
              </a:r>
            </a:p>
          </p:txBody>
        </p:sp>
        <p:sp>
          <p:nvSpPr>
            <p:cNvPr id="32790" name="tx120"/>
            <p:cNvSpPr/>
            <p:nvPr/>
          </p:nvSpPr>
          <p:spPr>
            <a:xfrm>
              <a:off x="7553305" y="3804235"/>
              <a:ext cx="103191"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42</a:t>
              </a:r>
            </a:p>
          </p:txBody>
        </p:sp>
        <p:sp>
          <p:nvSpPr>
            <p:cNvPr id="32791" name="tx121"/>
            <p:cNvSpPr/>
            <p:nvPr/>
          </p:nvSpPr>
          <p:spPr>
            <a:xfrm>
              <a:off x="7942255" y="3624826"/>
              <a:ext cx="103190"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18</a:t>
              </a:r>
            </a:p>
          </p:txBody>
        </p:sp>
        <p:sp>
          <p:nvSpPr>
            <p:cNvPr id="32792" name="tx122"/>
            <p:cNvSpPr/>
            <p:nvPr/>
          </p:nvSpPr>
          <p:spPr>
            <a:xfrm>
              <a:off x="7942255" y="3804235"/>
              <a:ext cx="103190"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42</a:t>
              </a:r>
            </a:p>
          </p:txBody>
        </p:sp>
        <p:sp>
          <p:nvSpPr>
            <p:cNvPr id="34890" name="tx123"/>
            <p:cNvSpPr>
              <a:spLocks noChangeArrowheads="1"/>
            </p:cNvSpPr>
            <p:nvPr/>
          </p:nvSpPr>
          <p:spPr bwMode="auto">
            <a:xfrm>
              <a:off x="3196495" y="3804003"/>
              <a:ext cx="285116" cy="66782"/>
            </a:xfrm>
            <a:prstGeom prst="rect">
              <a:avLst/>
            </a:prstGeom>
            <a:noFill/>
            <a:ln w="9525">
              <a:noFill/>
              <a:miter lim="800000"/>
              <a:headEnd/>
              <a:tailEnd/>
            </a:ln>
          </p:spPr>
          <p:txBody>
            <a:bodyPr wrap="none" lIns="0" tIns="0" rIns="0" bIns="0" anchor="ctr"/>
            <a:lstStyle/>
            <a:p>
              <a:pPr algn="ctr"/>
              <a:r>
                <a:rPr lang="es-ES" sz="1100" b="0" i="0">
                  <a:solidFill>
                    <a:schemeClr val="bg1"/>
                  </a:solidFill>
                  <a:cs typeface="ヒラギノ角ゴ Pro W3"/>
                </a:rPr>
                <a:t>Events</a:t>
              </a:r>
            </a:p>
          </p:txBody>
        </p:sp>
        <p:sp>
          <p:nvSpPr>
            <p:cNvPr id="34891" name="tx124"/>
            <p:cNvSpPr>
              <a:spLocks noChangeArrowheads="1"/>
            </p:cNvSpPr>
            <p:nvPr/>
          </p:nvSpPr>
          <p:spPr bwMode="auto">
            <a:xfrm>
              <a:off x="3186293" y="3625028"/>
              <a:ext cx="295318" cy="66782"/>
            </a:xfrm>
            <a:prstGeom prst="rect">
              <a:avLst/>
            </a:prstGeom>
            <a:noFill/>
            <a:ln w="9525">
              <a:noFill/>
              <a:miter lim="800000"/>
              <a:headEnd/>
              <a:tailEnd/>
            </a:ln>
          </p:spPr>
          <p:txBody>
            <a:bodyPr wrap="none" lIns="0" tIns="0" rIns="0" bIns="0" anchor="ctr"/>
            <a:lstStyle/>
            <a:p>
              <a:pPr algn="ctr"/>
              <a:r>
                <a:rPr lang="es-ES" sz="1100" b="0" i="0">
                  <a:solidFill>
                    <a:schemeClr val="bg1"/>
                  </a:solidFill>
                  <a:cs typeface="ヒラギノ角ゴ Pro W3"/>
                </a:rPr>
                <a:t>At Risk</a:t>
              </a:r>
            </a:p>
          </p:txBody>
        </p:sp>
        <p:sp>
          <p:nvSpPr>
            <p:cNvPr id="34892" name="tx125"/>
            <p:cNvSpPr>
              <a:spLocks noChangeArrowheads="1"/>
            </p:cNvSpPr>
            <p:nvPr/>
          </p:nvSpPr>
          <p:spPr bwMode="auto">
            <a:xfrm>
              <a:off x="2904971" y="3428206"/>
              <a:ext cx="970857" cy="71749"/>
            </a:xfrm>
            <a:prstGeom prst="rect">
              <a:avLst/>
            </a:prstGeom>
            <a:noFill/>
            <a:ln w="9525">
              <a:noFill/>
              <a:miter lim="800000"/>
              <a:headEnd/>
              <a:tailEnd/>
            </a:ln>
          </p:spPr>
          <p:txBody>
            <a:bodyPr wrap="none" lIns="0" tIns="0" rIns="0" bIns="0" anchor="ctr"/>
            <a:lstStyle/>
            <a:p>
              <a:r>
                <a:rPr lang="es-ES" sz="1200" b="0" i="0">
                  <a:solidFill>
                    <a:schemeClr val="bg1"/>
                  </a:solidFill>
                  <a:cs typeface="ヒラギノ角ゴ Pro W3"/>
                </a:rPr>
                <a:t>Ticagrelor or prasugrel</a:t>
              </a:r>
            </a:p>
          </p:txBody>
        </p:sp>
        <p:sp>
          <p:nvSpPr>
            <p:cNvPr id="34893" name="rc127"/>
            <p:cNvSpPr>
              <a:spLocks noChangeArrowheads="1"/>
            </p:cNvSpPr>
            <p:nvPr/>
          </p:nvSpPr>
          <p:spPr bwMode="auto">
            <a:xfrm>
              <a:off x="3502042" y="4185288"/>
              <a:ext cx="4733908" cy="393745"/>
            </a:xfrm>
            <a:prstGeom prst="rect">
              <a:avLst/>
            </a:prstGeom>
            <a:solidFill>
              <a:srgbClr val="FFFFFF"/>
            </a:solidFill>
            <a:ln w="9525">
              <a:noFill/>
              <a:miter lim="800000"/>
              <a:headEnd/>
              <a:tailEnd/>
            </a:ln>
          </p:spPr>
          <p:txBody>
            <a:bodyPr anchor="ctr"/>
            <a:lstStyle/>
            <a:p>
              <a:pPr algn="ctr"/>
              <a:endParaRPr lang="es-ES" sz="2400">
                <a:solidFill>
                  <a:schemeClr val="bg1"/>
                </a:solidFill>
                <a:cs typeface="ヒラギノ角ゴ Pro W3"/>
              </a:endParaRPr>
            </a:p>
          </p:txBody>
        </p:sp>
        <p:sp>
          <p:nvSpPr>
            <p:cNvPr id="32797" name="tx128"/>
            <p:cNvSpPr/>
            <p:nvPr/>
          </p:nvSpPr>
          <p:spPr>
            <a:xfrm>
              <a:off x="3640005" y="4259906"/>
              <a:ext cx="153991"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319</a:t>
              </a:r>
            </a:p>
          </p:txBody>
        </p:sp>
        <p:sp>
          <p:nvSpPr>
            <p:cNvPr id="32798" name="tx129"/>
            <p:cNvSpPr/>
            <p:nvPr/>
          </p:nvSpPr>
          <p:spPr>
            <a:xfrm>
              <a:off x="3690807" y="4437728"/>
              <a:ext cx="52389"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0</a:t>
              </a:r>
            </a:p>
          </p:txBody>
        </p:sp>
        <p:sp>
          <p:nvSpPr>
            <p:cNvPr id="32799" name="tx130"/>
            <p:cNvSpPr/>
            <p:nvPr/>
          </p:nvSpPr>
          <p:spPr>
            <a:xfrm>
              <a:off x="4028953" y="4259906"/>
              <a:ext cx="153992"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317</a:t>
              </a:r>
            </a:p>
          </p:txBody>
        </p:sp>
        <p:sp>
          <p:nvSpPr>
            <p:cNvPr id="32800" name="tx131"/>
            <p:cNvSpPr/>
            <p:nvPr/>
          </p:nvSpPr>
          <p:spPr>
            <a:xfrm>
              <a:off x="4079755" y="4437728"/>
              <a:ext cx="52390"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a:t>
              </a:r>
            </a:p>
          </p:txBody>
        </p:sp>
        <p:sp>
          <p:nvSpPr>
            <p:cNvPr id="32801" name="tx132"/>
            <p:cNvSpPr/>
            <p:nvPr/>
          </p:nvSpPr>
          <p:spPr>
            <a:xfrm>
              <a:off x="4417903" y="4259906"/>
              <a:ext cx="153991"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312</a:t>
              </a:r>
            </a:p>
          </p:txBody>
        </p:sp>
        <p:sp>
          <p:nvSpPr>
            <p:cNvPr id="32802" name="tx133"/>
            <p:cNvSpPr/>
            <p:nvPr/>
          </p:nvSpPr>
          <p:spPr>
            <a:xfrm>
              <a:off x="4468704" y="4437728"/>
              <a:ext cx="52389"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7</a:t>
              </a:r>
            </a:p>
          </p:txBody>
        </p:sp>
        <p:sp>
          <p:nvSpPr>
            <p:cNvPr id="32803" name="tx134"/>
            <p:cNvSpPr/>
            <p:nvPr/>
          </p:nvSpPr>
          <p:spPr>
            <a:xfrm>
              <a:off x="4810026" y="4259906"/>
              <a:ext cx="147642"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311</a:t>
              </a:r>
            </a:p>
          </p:txBody>
        </p:sp>
        <p:sp>
          <p:nvSpPr>
            <p:cNvPr id="32804" name="tx135"/>
            <p:cNvSpPr/>
            <p:nvPr/>
          </p:nvSpPr>
          <p:spPr>
            <a:xfrm>
              <a:off x="4857652" y="4437728"/>
              <a:ext cx="50801"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8</a:t>
              </a:r>
            </a:p>
          </p:txBody>
        </p:sp>
        <p:sp>
          <p:nvSpPr>
            <p:cNvPr id="32805" name="tx136"/>
            <p:cNvSpPr/>
            <p:nvPr/>
          </p:nvSpPr>
          <p:spPr>
            <a:xfrm>
              <a:off x="5194212" y="4259906"/>
              <a:ext cx="155579"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306</a:t>
              </a:r>
            </a:p>
          </p:txBody>
        </p:sp>
        <p:sp>
          <p:nvSpPr>
            <p:cNvPr id="32806" name="tx137"/>
            <p:cNvSpPr/>
            <p:nvPr/>
          </p:nvSpPr>
          <p:spPr>
            <a:xfrm>
              <a:off x="5221201" y="4437728"/>
              <a:ext cx="103190"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13</a:t>
              </a:r>
            </a:p>
          </p:txBody>
        </p:sp>
        <p:sp>
          <p:nvSpPr>
            <p:cNvPr id="32807" name="tx138"/>
            <p:cNvSpPr/>
            <p:nvPr/>
          </p:nvSpPr>
          <p:spPr>
            <a:xfrm>
              <a:off x="5583161" y="4259906"/>
              <a:ext cx="155579"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302</a:t>
              </a:r>
            </a:p>
          </p:txBody>
        </p:sp>
        <p:sp>
          <p:nvSpPr>
            <p:cNvPr id="32808" name="tx139"/>
            <p:cNvSpPr/>
            <p:nvPr/>
          </p:nvSpPr>
          <p:spPr>
            <a:xfrm>
              <a:off x="5608562" y="4437728"/>
              <a:ext cx="103190"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17</a:t>
              </a:r>
            </a:p>
          </p:txBody>
        </p:sp>
        <p:sp>
          <p:nvSpPr>
            <p:cNvPr id="32809" name="tx140"/>
            <p:cNvSpPr/>
            <p:nvPr/>
          </p:nvSpPr>
          <p:spPr>
            <a:xfrm>
              <a:off x="5972110" y="4259906"/>
              <a:ext cx="155579"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297</a:t>
              </a:r>
            </a:p>
          </p:txBody>
        </p:sp>
        <p:sp>
          <p:nvSpPr>
            <p:cNvPr id="32810" name="tx141"/>
            <p:cNvSpPr/>
            <p:nvPr/>
          </p:nvSpPr>
          <p:spPr>
            <a:xfrm>
              <a:off x="5997510" y="4437728"/>
              <a:ext cx="103191"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22</a:t>
              </a:r>
            </a:p>
          </p:txBody>
        </p:sp>
        <p:sp>
          <p:nvSpPr>
            <p:cNvPr id="32811" name="tx142"/>
            <p:cNvSpPr/>
            <p:nvPr/>
          </p:nvSpPr>
          <p:spPr>
            <a:xfrm>
              <a:off x="6361059" y="4259906"/>
              <a:ext cx="153991"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295</a:t>
              </a:r>
            </a:p>
          </p:txBody>
        </p:sp>
        <p:sp>
          <p:nvSpPr>
            <p:cNvPr id="32812" name="tx143"/>
            <p:cNvSpPr/>
            <p:nvPr/>
          </p:nvSpPr>
          <p:spPr>
            <a:xfrm>
              <a:off x="6386460" y="4437728"/>
              <a:ext cx="103190"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24</a:t>
              </a:r>
            </a:p>
          </p:txBody>
        </p:sp>
        <p:sp>
          <p:nvSpPr>
            <p:cNvPr id="32813" name="tx144"/>
            <p:cNvSpPr/>
            <p:nvPr/>
          </p:nvSpPr>
          <p:spPr>
            <a:xfrm>
              <a:off x="6750007" y="4259906"/>
              <a:ext cx="153992"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290</a:t>
              </a:r>
            </a:p>
          </p:txBody>
        </p:sp>
        <p:sp>
          <p:nvSpPr>
            <p:cNvPr id="32814" name="tx145"/>
            <p:cNvSpPr/>
            <p:nvPr/>
          </p:nvSpPr>
          <p:spPr>
            <a:xfrm>
              <a:off x="6775408" y="4437728"/>
              <a:ext cx="103191"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29</a:t>
              </a:r>
            </a:p>
          </p:txBody>
        </p:sp>
        <p:sp>
          <p:nvSpPr>
            <p:cNvPr id="32815" name="tx146"/>
            <p:cNvSpPr/>
            <p:nvPr/>
          </p:nvSpPr>
          <p:spPr>
            <a:xfrm>
              <a:off x="7138956" y="4259906"/>
              <a:ext cx="153991"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286</a:t>
              </a:r>
            </a:p>
          </p:txBody>
        </p:sp>
        <p:sp>
          <p:nvSpPr>
            <p:cNvPr id="32816" name="tx147"/>
            <p:cNvSpPr/>
            <p:nvPr/>
          </p:nvSpPr>
          <p:spPr>
            <a:xfrm>
              <a:off x="7164357" y="4437728"/>
              <a:ext cx="103190"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33</a:t>
              </a:r>
            </a:p>
          </p:txBody>
        </p:sp>
        <p:sp>
          <p:nvSpPr>
            <p:cNvPr id="32817" name="tx148"/>
            <p:cNvSpPr/>
            <p:nvPr/>
          </p:nvSpPr>
          <p:spPr>
            <a:xfrm>
              <a:off x="7526318" y="4259906"/>
              <a:ext cx="155579"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283</a:t>
              </a:r>
            </a:p>
          </p:txBody>
        </p:sp>
        <p:sp>
          <p:nvSpPr>
            <p:cNvPr id="32818" name="tx149"/>
            <p:cNvSpPr/>
            <p:nvPr/>
          </p:nvSpPr>
          <p:spPr>
            <a:xfrm>
              <a:off x="7553305" y="4437728"/>
              <a:ext cx="103191"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36</a:t>
              </a:r>
            </a:p>
          </p:txBody>
        </p:sp>
        <p:sp>
          <p:nvSpPr>
            <p:cNvPr id="32819" name="tx150"/>
            <p:cNvSpPr/>
            <p:nvPr/>
          </p:nvSpPr>
          <p:spPr>
            <a:xfrm>
              <a:off x="7942255" y="4259906"/>
              <a:ext cx="103190"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26</a:t>
              </a:r>
            </a:p>
          </p:txBody>
        </p:sp>
        <p:sp>
          <p:nvSpPr>
            <p:cNvPr id="32820" name="tx151"/>
            <p:cNvSpPr/>
            <p:nvPr/>
          </p:nvSpPr>
          <p:spPr>
            <a:xfrm>
              <a:off x="7942255" y="4437728"/>
              <a:ext cx="103190" cy="66683"/>
            </a:xfrm>
            <a:prstGeom prst="rect">
              <a:avLst/>
            </a:prstGeom>
            <a:noFill/>
          </p:spPr>
          <p:txBody>
            <a:bodyPr wrap="none" lIns="0" tIns="0" rIns="0" bIns="0" anchor="ctr"/>
            <a:lstStyle/>
            <a:p>
              <a:pPr algn="ctr">
                <a:spcBef>
                  <a:spcPts val="0"/>
                </a:spcBef>
                <a:spcAft>
                  <a:spcPts val="0"/>
                </a:spcAft>
                <a:defRPr/>
              </a:pPr>
              <a:r>
                <a:rPr sz="1050" b="0" i="0">
                  <a:solidFill>
                    <a:schemeClr val="bg1"/>
                  </a:solidFill>
                  <a:latin typeface="Arial"/>
                  <a:cs typeface="Arial"/>
                </a:rPr>
                <a:t>38</a:t>
              </a:r>
            </a:p>
          </p:txBody>
        </p:sp>
        <p:sp>
          <p:nvSpPr>
            <p:cNvPr id="34918" name="tx152"/>
            <p:cNvSpPr>
              <a:spLocks noChangeArrowheads="1"/>
            </p:cNvSpPr>
            <p:nvPr/>
          </p:nvSpPr>
          <p:spPr bwMode="auto">
            <a:xfrm>
              <a:off x="3196495" y="4438257"/>
              <a:ext cx="285116" cy="66782"/>
            </a:xfrm>
            <a:prstGeom prst="rect">
              <a:avLst/>
            </a:prstGeom>
            <a:noFill/>
            <a:ln w="9525">
              <a:noFill/>
              <a:miter lim="800000"/>
              <a:headEnd/>
              <a:tailEnd/>
            </a:ln>
          </p:spPr>
          <p:txBody>
            <a:bodyPr wrap="none" lIns="0" tIns="0" rIns="0" bIns="0" anchor="ctr"/>
            <a:lstStyle/>
            <a:p>
              <a:pPr algn="ctr"/>
              <a:r>
                <a:rPr lang="es-ES" sz="1100" b="0" i="0">
                  <a:solidFill>
                    <a:schemeClr val="bg1"/>
                  </a:solidFill>
                  <a:cs typeface="ヒラギノ角ゴ Pro W3"/>
                </a:rPr>
                <a:t>Events</a:t>
              </a:r>
            </a:p>
          </p:txBody>
        </p:sp>
        <p:sp>
          <p:nvSpPr>
            <p:cNvPr id="34919" name="tx153"/>
            <p:cNvSpPr>
              <a:spLocks noChangeArrowheads="1"/>
            </p:cNvSpPr>
            <p:nvPr/>
          </p:nvSpPr>
          <p:spPr bwMode="auto">
            <a:xfrm>
              <a:off x="3186293" y="4259281"/>
              <a:ext cx="295318" cy="66782"/>
            </a:xfrm>
            <a:prstGeom prst="rect">
              <a:avLst/>
            </a:prstGeom>
            <a:noFill/>
            <a:ln w="9525">
              <a:noFill/>
              <a:miter lim="800000"/>
              <a:headEnd/>
              <a:tailEnd/>
            </a:ln>
          </p:spPr>
          <p:txBody>
            <a:bodyPr wrap="none" lIns="0" tIns="0" rIns="0" bIns="0" anchor="ctr"/>
            <a:lstStyle/>
            <a:p>
              <a:pPr algn="ctr"/>
              <a:r>
                <a:rPr lang="es-ES" sz="1100" b="0" i="0">
                  <a:solidFill>
                    <a:schemeClr val="bg1"/>
                  </a:solidFill>
                  <a:cs typeface="ヒラギノ角ゴ Pro W3"/>
                </a:rPr>
                <a:t>At Risk</a:t>
              </a:r>
            </a:p>
          </p:txBody>
        </p:sp>
        <p:sp>
          <p:nvSpPr>
            <p:cNvPr id="34920" name="tx154"/>
            <p:cNvSpPr>
              <a:spLocks noChangeArrowheads="1"/>
            </p:cNvSpPr>
            <p:nvPr/>
          </p:nvSpPr>
          <p:spPr bwMode="auto">
            <a:xfrm>
              <a:off x="2904971" y="4062459"/>
              <a:ext cx="506805" cy="71749"/>
            </a:xfrm>
            <a:prstGeom prst="rect">
              <a:avLst/>
            </a:prstGeom>
            <a:noFill/>
            <a:ln w="9525">
              <a:noFill/>
              <a:miter lim="800000"/>
              <a:headEnd/>
              <a:tailEnd/>
            </a:ln>
          </p:spPr>
          <p:txBody>
            <a:bodyPr wrap="none" lIns="0" tIns="0" rIns="0" bIns="0" anchor="ctr"/>
            <a:lstStyle/>
            <a:p>
              <a:r>
                <a:rPr lang="es-ES" sz="1200" b="0" i="0">
                  <a:solidFill>
                    <a:schemeClr val="bg1"/>
                  </a:solidFill>
                  <a:cs typeface="ヒラギノ角ゴ Pro W3"/>
                </a:rPr>
                <a:t>Clopidogrel</a:t>
              </a:r>
            </a:p>
          </p:txBody>
        </p:sp>
      </p:grpSp>
      <p:sp>
        <p:nvSpPr>
          <p:cNvPr id="6" name="CuadroTexto 5">
            <a:extLst>
              <a:ext uri="{FF2B5EF4-FFF2-40B4-BE49-F238E27FC236}">
                <a16:creationId xmlns:a16="http://schemas.microsoft.com/office/drawing/2014/main" id="{9F266010-D052-2D9F-59A3-B7A29B67886A}"/>
              </a:ext>
            </a:extLst>
          </p:cNvPr>
          <p:cNvSpPr txBox="1"/>
          <p:nvPr/>
        </p:nvSpPr>
        <p:spPr>
          <a:xfrm>
            <a:off x="0" y="1641892"/>
            <a:ext cx="2946400" cy="307777"/>
          </a:xfrm>
          <a:prstGeom prst="rect">
            <a:avLst/>
          </a:prstGeom>
          <a:noFill/>
        </p:spPr>
        <p:txBody>
          <a:bodyPr wrap="square">
            <a:spAutoFit/>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400" b="1" i="0" u="none" strike="noStrike" cap="none" normalizeH="0" baseline="0" dirty="0">
                <a:ln>
                  <a:noFill/>
                </a:ln>
                <a:solidFill>
                  <a:schemeClr val="bg2">
                    <a:lumMod val="75000"/>
                    <a:lumOff val="25000"/>
                  </a:schemeClr>
                </a:solidFill>
                <a:effectLst/>
                <a:latin typeface="Arial" charset="0"/>
              </a:rPr>
              <a:t>HR 0.88 (0.57 to 1.37); </a:t>
            </a:r>
            <a:r>
              <a:rPr lang="en-US" sz="1400" i="0" dirty="0">
                <a:solidFill>
                  <a:schemeClr val="bg2">
                    <a:lumMod val="75000"/>
                    <a:lumOff val="25000"/>
                  </a:schemeClr>
                </a:solidFill>
              </a:rPr>
              <a:t>p =</a:t>
            </a:r>
            <a:r>
              <a:rPr kumimoji="0" lang="en-US" sz="1400" b="1" i="0" u="none" strike="noStrike" cap="none" normalizeH="0" baseline="0" dirty="0">
                <a:ln>
                  <a:noFill/>
                </a:ln>
                <a:solidFill>
                  <a:schemeClr val="bg2">
                    <a:lumMod val="75000"/>
                    <a:lumOff val="25000"/>
                  </a:schemeClr>
                </a:solidFill>
                <a:effectLst/>
                <a:latin typeface="Arial" charset="0"/>
              </a:rPr>
              <a:t>0.737</a:t>
            </a:r>
          </a:p>
        </p:txBody>
      </p:sp>
    </p:spTree>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title"/>
          </p:nvPr>
        </p:nvSpPr>
        <p:spPr>
          <a:xfrm>
            <a:off x="455613" y="276225"/>
            <a:ext cx="7769225" cy="566738"/>
          </a:xfrm>
        </p:spPr>
        <p:txBody>
          <a:bodyPr/>
          <a:lstStyle/>
          <a:p>
            <a:pPr eaLnBrk="1" hangingPunct="1">
              <a:defRPr/>
            </a:pPr>
            <a:r>
              <a:rPr lang="en-US" sz="2200" kern="1200" dirty="0"/>
              <a:t>Results: Myocardial infarction</a:t>
            </a:r>
          </a:p>
        </p:txBody>
      </p:sp>
      <p:pic>
        <p:nvPicPr>
          <p:cNvPr id="36866" name="Imagen 2"/>
          <p:cNvPicPr>
            <a:picLocks noChangeAspect="1"/>
          </p:cNvPicPr>
          <p:nvPr/>
        </p:nvPicPr>
        <p:blipFill>
          <a:blip r:embed="rId3"/>
          <a:srcRect/>
          <a:stretch>
            <a:fillRect/>
          </a:stretch>
        </p:blipFill>
        <p:spPr bwMode="auto">
          <a:xfrm>
            <a:off x="8235950" y="4719638"/>
            <a:ext cx="758825" cy="295275"/>
          </a:xfrm>
          <a:prstGeom prst="rect">
            <a:avLst/>
          </a:prstGeom>
          <a:noFill/>
          <a:ln w="9525">
            <a:noFill/>
            <a:miter lim="800000"/>
            <a:headEnd/>
            <a:tailEnd/>
          </a:ln>
        </p:spPr>
      </p:pic>
      <p:grpSp>
        <p:nvGrpSpPr>
          <p:cNvPr id="36867" name="Grupo 33846"/>
          <p:cNvGrpSpPr>
            <a:grpSpLocks/>
          </p:cNvGrpSpPr>
          <p:nvPr/>
        </p:nvGrpSpPr>
        <p:grpSpPr bwMode="auto">
          <a:xfrm>
            <a:off x="3381375" y="682625"/>
            <a:ext cx="5256213" cy="3860800"/>
            <a:chOff x="3382093" y="923350"/>
            <a:chExt cx="4926947" cy="3620381"/>
          </a:xfrm>
        </p:grpSpPr>
        <p:sp>
          <p:nvSpPr>
            <p:cNvPr id="10" name="rc9"/>
            <p:cNvSpPr/>
            <p:nvPr/>
          </p:nvSpPr>
          <p:spPr>
            <a:xfrm>
              <a:off x="3841902" y="923350"/>
              <a:ext cx="4467138" cy="1990317"/>
            </a:xfrm>
            <a:prstGeom prst="rect">
              <a:avLst/>
            </a:prstGeom>
            <a:solidFill>
              <a:srgbClr val="FFFFFF">
                <a:alpha val="100000"/>
              </a:srgbClr>
            </a:solidFill>
          </p:spPr>
          <p:txBody>
            <a:bodyPr/>
            <a:lstStyle/>
            <a:p>
              <a:pPr>
                <a:defRPr/>
              </a:pPr>
              <a:endParaRPr sz="1050"/>
            </a:p>
          </p:txBody>
        </p:sp>
        <p:sp>
          <p:nvSpPr>
            <p:cNvPr id="11" name="pl10"/>
            <p:cNvSpPr/>
            <p:nvPr/>
          </p:nvSpPr>
          <p:spPr>
            <a:xfrm>
              <a:off x="3841902" y="2679949"/>
              <a:ext cx="4467138" cy="0"/>
            </a:xfrm>
            <a:custGeom>
              <a:avLst/>
              <a:gdLst/>
              <a:ahLst/>
              <a:cxnLst/>
              <a:rect l="0" t="0" r="0" b="0"/>
              <a:pathLst>
                <a:path w="6449397">
                  <a:moveTo>
                    <a:pt x="0" y="0"/>
                  </a:moveTo>
                  <a:lnTo>
                    <a:pt x="6449397" y="0"/>
                  </a:lnTo>
                  <a:lnTo>
                    <a:pt x="6449397" y="0"/>
                  </a:lnTo>
                </a:path>
              </a:pathLst>
            </a:custGeom>
            <a:ln w="6775" cap="flat">
              <a:solidFill>
                <a:srgbClr val="EBEBEB">
                  <a:alpha val="100000"/>
                </a:srgbClr>
              </a:solidFill>
              <a:prstDash val="solid"/>
              <a:round/>
            </a:ln>
          </p:spPr>
          <p:txBody>
            <a:bodyPr/>
            <a:lstStyle/>
            <a:p>
              <a:pPr>
                <a:defRPr/>
              </a:pPr>
              <a:endParaRPr sz="1050"/>
            </a:p>
          </p:txBody>
        </p:sp>
        <p:sp>
          <p:nvSpPr>
            <p:cNvPr id="12" name="pl11"/>
            <p:cNvSpPr/>
            <p:nvPr/>
          </p:nvSpPr>
          <p:spPr>
            <a:xfrm>
              <a:off x="3841902" y="2307788"/>
              <a:ext cx="4467138" cy="0"/>
            </a:xfrm>
            <a:custGeom>
              <a:avLst/>
              <a:gdLst/>
              <a:ahLst/>
              <a:cxnLst/>
              <a:rect l="0" t="0" r="0" b="0"/>
              <a:pathLst>
                <a:path w="6449397">
                  <a:moveTo>
                    <a:pt x="0" y="0"/>
                  </a:moveTo>
                  <a:lnTo>
                    <a:pt x="6449397" y="0"/>
                  </a:lnTo>
                  <a:lnTo>
                    <a:pt x="6449397" y="0"/>
                  </a:lnTo>
                </a:path>
              </a:pathLst>
            </a:custGeom>
            <a:ln w="6775" cap="flat">
              <a:solidFill>
                <a:srgbClr val="EBEBEB">
                  <a:alpha val="100000"/>
                </a:srgbClr>
              </a:solidFill>
              <a:prstDash val="solid"/>
              <a:round/>
            </a:ln>
          </p:spPr>
          <p:txBody>
            <a:bodyPr/>
            <a:lstStyle/>
            <a:p>
              <a:pPr>
                <a:defRPr/>
              </a:pPr>
              <a:endParaRPr sz="1050"/>
            </a:p>
          </p:txBody>
        </p:sp>
        <p:sp>
          <p:nvSpPr>
            <p:cNvPr id="13" name="pl12"/>
            <p:cNvSpPr/>
            <p:nvPr/>
          </p:nvSpPr>
          <p:spPr>
            <a:xfrm>
              <a:off x="3841902" y="1935628"/>
              <a:ext cx="4467138" cy="0"/>
            </a:xfrm>
            <a:custGeom>
              <a:avLst/>
              <a:gdLst/>
              <a:ahLst/>
              <a:cxnLst/>
              <a:rect l="0" t="0" r="0" b="0"/>
              <a:pathLst>
                <a:path w="6449397">
                  <a:moveTo>
                    <a:pt x="0" y="0"/>
                  </a:moveTo>
                  <a:lnTo>
                    <a:pt x="6449397" y="0"/>
                  </a:lnTo>
                  <a:lnTo>
                    <a:pt x="6449397" y="0"/>
                  </a:lnTo>
                </a:path>
              </a:pathLst>
            </a:custGeom>
            <a:ln w="6775" cap="flat">
              <a:solidFill>
                <a:srgbClr val="EBEBEB">
                  <a:alpha val="100000"/>
                </a:srgbClr>
              </a:solidFill>
              <a:prstDash val="solid"/>
              <a:round/>
            </a:ln>
          </p:spPr>
          <p:txBody>
            <a:bodyPr/>
            <a:lstStyle/>
            <a:p>
              <a:pPr>
                <a:defRPr/>
              </a:pPr>
              <a:endParaRPr sz="1050"/>
            </a:p>
          </p:txBody>
        </p:sp>
        <p:sp>
          <p:nvSpPr>
            <p:cNvPr id="14" name="pl13"/>
            <p:cNvSpPr/>
            <p:nvPr/>
          </p:nvSpPr>
          <p:spPr>
            <a:xfrm>
              <a:off x="3841902" y="1563467"/>
              <a:ext cx="4467138" cy="0"/>
            </a:xfrm>
            <a:custGeom>
              <a:avLst/>
              <a:gdLst/>
              <a:ahLst/>
              <a:cxnLst/>
              <a:rect l="0" t="0" r="0" b="0"/>
              <a:pathLst>
                <a:path w="6449397">
                  <a:moveTo>
                    <a:pt x="0" y="0"/>
                  </a:moveTo>
                  <a:lnTo>
                    <a:pt x="6449397" y="0"/>
                  </a:lnTo>
                  <a:lnTo>
                    <a:pt x="6449397" y="0"/>
                  </a:lnTo>
                </a:path>
              </a:pathLst>
            </a:custGeom>
            <a:ln w="6775" cap="flat">
              <a:solidFill>
                <a:srgbClr val="EBEBEB">
                  <a:alpha val="100000"/>
                </a:srgbClr>
              </a:solidFill>
              <a:prstDash val="solid"/>
              <a:round/>
            </a:ln>
          </p:spPr>
          <p:txBody>
            <a:bodyPr/>
            <a:lstStyle/>
            <a:p>
              <a:pPr>
                <a:defRPr/>
              </a:pPr>
              <a:endParaRPr sz="1050"/>
            </a:p>
          </p:txBody>
        </p:sp>
        <p:sp>
          <p:nvSpPr>
            <p:cNvPr id="15" name="pl14"/>
            <p:cNvSpPr/>
            <p:nvPr/>
          </p:nvSpPr>
          <p:spPr>
            <a:xfrm>
              <a:off x="3841902" y="1189818"/>
              <a:ext cx="4467138" cy="0"/>
            </a:xfrm>
            <a:custGeom>
              <a:avLst/>
              <a:gdLst/>
              <a:ahLst/>
              <a:cxnLst/>
              <a:rect l="0" t="0" r="0" b="0"/>
              <a:pathLst>
                <a:path w="6449397">
                  <a:moveTo>
                    <a:pt x="0" y="0"/>
                  </a:moveTo>
                  <a:lnTo>
                    <a:pt x="6449397" y="0"/>
                  </a:lnTo>
                  <a:lnTo>
                    <a:pt x="6449397" y="0"/>
                  </a:lnTo>
                </a:path>
              </a:pathLst>
            </a:custGeom>
            <a:ln w="6775" cap="flat">
              <a:solidFill>
                <a:srgbClr val="EBEBEB">
                  <a:alpha val="100000"/>
                </a:srgbClr>
              </a:solidFill>
              <a:prstDash val="solid"/>
              <a:round/>
            </a:ln>
          </p:spPr>
          <p:txBody>
            <a:bodyPr/>
            <a:lstStyle/>
            <a:p>
              <a:pPr>
                <a:defRPr/>
              </a:pPr>
              <a:endParaRPr sz="1050"/>
            </a:p>
          </p:txBody>
        </p:sp>
        <p:sp>
          <p:nvSpPr>
            <p:cNvPr id="16" name="pl15"/>
            <p:cNvSpPr/>
            <p:nvPr/>
          </p:nvSpPr>
          <p:spPr>
            <a:xfrm>
              <a:off x="4332960" y="923350"/>
              <a:ext cx="0" cy="1990317"/>
            </a:xfrm>
            <a:custGeom>
              <a:avLst/>
              <a:gdLst/>
              <a:ahLst/>
              <a:cxnLst/>
              <a:rect l="0" t="0" r="0" b="0"/>
              <a:pathLst>
                <a:path h="2872839">
                  <a:moveTo>
                    <a:pt x="0" y="2872839"/>
                  </a:moveTo>
                  <a:lnTo>
                    <a:pt x="0" y="0"/>
                  </a:lnTo>
                  <a:lnTo>
                    <a:pt x="0" y="0"/>
                  </a:lnTo>
                </a:path>
              </a:pathLst>
            </a:custGeom>
            <a:ln w="6775" cap="flat">
              <a:solidFill>
                <a:srgbClr val="EBEBEB">
                  <a:alpha val="100000"/>
                </a:srgbClr>
              </a:solidFill>
              <a:prstDash val="solid"/>
              <a:round/>
            </a:ln>
          </p:spPr>
          <p:txBody>
            <a:bodyPr/>
            <a:lstStyle/>
            <a:p>
              <a:pPr>
                <a:defRPr/>
              </a:pPr>
              <a:endParaRPr sz="1050"/>
            </a:p>
          </p:txBody>
        </p:sp>
        <p:sp>
          <p:nvSpPr>
            <p:cNvPr id="17" name="pl16"/>
            <p:cNvSpPr/>
            <p:nvPr/>
          </p:nvSpPr>
          <p:spPr>
            <a:xfrm>
              <a:off x="5100796" y="923350"/>
              <a:ext cx="0" cy="1990317"/>
            </a:xfrm>
            <a:custGeom>
              <a:avLst/>
              <a:gdLst/>
              <a:ahLst/>
              <a:cxnLst/>
              <a:rect l="0" t="0" r="0" b="0"/>
              <a:pathLst>
                <a:path h="2872839">
                  <a:moveTo>
                    <a:pt x="0" y="2872839"/>
                  </a:moveTo>
                  <a:lnTo>
                    <a:pt x="0" y="0"/>
                  </a:lnTo>
                  <a:lnTo>
                    <a:pt x="0" y="0"/>
                  </a:lnTo>
                </a:path>
              </a:pathLst>
            </a:custGeom>
            <a:ln w="6775" cap="flat">
              <a:solidFill>
                <a:srgbClr val="EBEBEB">
                  <a:alpha val="100000"/>
                </a:srgbClr>
              </a:solidFill>
              <a:prstDash val="solid"/>
              <a:round/>
            </a:ln>
          </p:spPr>
          <p:txBody>
            <a:bodyPr/>
            <a:lstStyle/>
            <a:p>
              <a:pPr>
                <a:defRPr/>
              </a:pPr>
              <a:endParaRPr sz="1050"/>
            </a:p>
          </p:txBody>
        </p:sp>
        <p:sp>
          <p:nvSpPr>
            <p:cNvPr id="18" name="pl17"/>
            <p:cNvSpPr/>
            <p:nvPr/>
          </p:nvSpPr>
          <p:spPr>
            <a:xfrm>
              <a:off x="5870119" y="923350"/>
              <a:ext cx="0" cy="1990317"/>
            </a:xfrm>
            <a:custGeom>
              <a:avLst/>
              <a:gdLst/>
              <a:ahLst/>
              <a:cxnLst/>
              <a:rect l="0" t="0" r="0" b="0"/>
              <a:pathLst>
                <a:path h="2872839">
                  <a:moveTo>
                    <a:pt x="0" y="2872839"/>
                  </a:moveTo>
                  <a:lnTo>
                    <a:pt x="0" y="0"/>
                  </a:lnTo>
                  <a:lnTo>
                    <a:pt x="0" y="0"/>
                  </a:lnTo>
                </a:path>
              </a:pathLst>
            </a:custGeom>
            <a:ln w="6775" cap="flat">
              <a:solidFill>
                <a:srgbClr val="EBEBEB">
                  <a:alpha val="100000"/>
                </a:srgbClr>
              </a:solidFill>
              <a:prstDash val="solid"/>
              <a:round/>
            </a:ln>
          </p:spPr>
          <p:txBody>
            <a:bodyPr/>
            <a:lstStyle/>
            <a:p>
              <a:pPr>
                <a:defRPr/>
              </a:pPr>
              <a:endParaRPr sz="1050"/>
            </a:p>
          </p:txBody>
        </p:sp>
        <p:sp>
          <p:nvSpPr>
            <p:cNvPr id="19" name="pl18"/>
            <p:cNvSpPr/>
            <p:nvPr/>
          </p:nvSpPr>
          <p:spPr>
            <a:xfrm>
              <a:off x="6637955" y="923350"/>
              <a:ext cx="0" cy="1990317"/>
            </a:xfrm>
            <a:custGeom>
              <a:avLst/>
              <a:gdLst/>
              <a:ahLst/>
              <a:cxnLst/>
              <a:rect l="0" t="0" r="0" b="0"/>
              <a:pathLst>
                <a:path h="2872839">
                  <a:moveTo>
                    <a:pt x="0" y="2872839"/>
                  </a:moveTo>
                  <a:lnTo>
                    <a:pt x="0" y="0"/>
                  </a:lnTo>
                  <a:lnTo>
                    <a:pt x="0" y="0"/>
                  </a:lnTo>
                </a:path>
              </a:pathLst>
            </a:custGeom>
            <a:ln w="6775" cap="flat">
              <a:solidFill>
                <a:srgbClr val="EBEBEB">
                  <a:alpha val="100000"/>
                </a:srgbClr>
              </a:solidFill>
              <a:prstDash val="solid"/>
              <a:round/>
            </a:ln>
          </p:spPr>
          <p:txBody>
            <a:bodyPr/>
            <a:lstStyle/>
            <a:p>
              <a:pPr>
                <a:defRPr/>
              </a:pPr>
              <a:endParaRPr sz="1050"/>
            </a:p>
          </p:txBody>
        </p:sp>
        <p:sp>
          <p:nvSpPr>
            <p:cNvPr id="20" name="pl19"/>
            <p:cNvSpPr/>
            <p:nvPr/>
          </p:nvSpPr>
          <p:spPr>
            <a:xfrm>
              <a:off x="7407279" y="923350"/>
              <a:ext cx="0" cy="1990317"/>
            </a:xfrm>
            <a:custGeom>
              <a:avLst/>
              <a:gdLst/>
              <a:ahLst/>
              <a:cxnLst/>
              <a:rect l="0" t="0" r="0" b="0"/>
              <a:pathLst>
                <a:path h="2872839">
                  <a:moveTo>
                    <a:pt x="0" y="2872839"/>
                  </a:moveTo>
                  <a:lnTo>
                    <a:pt x="0" y="0"/>
                  </a:lnTo>
                  <a:lnTo>
                    <a:pt x="0" y="0"/>
                  </a:lnTo>
                </a:path>
              </a:pathLst>
            </a:custGeom>
            <a:ln w="6775" cap="flat">
              <a:solidFill>
                <a:srgbClr val="EBEBEB">
                  <a:alpha val="100000"/>
                </a:srgbClr>
              </a:solidFill>
              <a:prstDash val="solid"/>
              <a:round/>
            </a:ln>
          </p:spPr>
          <p:txBody>
            <a:bodyPr/>
            <a:lstStyle/>
            <a:p>
              <a:pPr>
                <a:defRPr/>
              </a:pPr>
              <a:endParaRPr sz="1050"/>
            </a:p>
          </p:txBody>
        </p:sp>
        <p:sp>
          <p:nvSpPr>
            <p:cNvPr id="21" name="pl20"/>
            <p:cNvSpPr/>
            <p:nvPr/>
          </p:nvSpPr>
          <p:spPr>
            <a:xfrm>
              <a:off x="8175115" y="923350"/>
              <a:ext cx="0" cy="1990317"/>
            </a:xfrm>
            <a:custGeom>
              <a:avLst/>
              <a:gdLst/>
              <a:ahLst/>
              <a:cxnLst/>
              <a:rect l="0" t="0" r="0" b="0"/>
              <a:pathLst>
                <a:path h="2872839">
                  <a:moveTo>
                    <a:pt x="0" y="2872839"/>
                  </a:moveTo>
                  <a:lnTo>
                    <a:pt x="0" y="0"/>
                  </a:lnTo>
                  <a:lnTo>
                    <a:pt x="0" y="0"/>
                  </a:lnTo>
                </a:path>
              </a:pathLst>
            </a:custGeom>
            <a:ln w="6775" cap="flat">
              <a:solidFill>
                <a:srgbClr val="EBEBEB">
                  <a:alpha val="100000"/>
                </a:srgbClr>
              </a:solidFill>
              <a:prstDash val="solid"/>
              <a:round/>
            </a:ln>
          </p:spPr>
          <p:txBody>
            <a:bodyPr/>
            <a:lstStyle/>
            <a:p>
              <a:pPr>
                <a:defRPr/>
              </a:pPr>
              <a:endParaRPr sz="1050"/>
            </a:p>
          </p:txBody>
        </p:sp>
        <p:sp>
          <p:nvSpPr>
            <p:cNvPr id="22" name="pl21"/>
            <p:cNvSpPr/>
            <p:nvPr/>
          </p:nvSpPr>
          <p:spPr>
            <a:xfrm>
              <a:off x="3841902" y="2866030"/>
              <a:ext cx="4467138" cy="0"/>
            </a:xfrm>
            <a:custGeom>
              <a:avLst/>
              <a:gdLst/>
              <a:ahLst/>
              <a:cxnLst/>
              <a:rect l="0" t="0" r="0" b="0"/>
              <a:pathLst>
                <a:path w="6449397">
                  <a:moveTo>
                    <a:pt x="0" y="0"/>
                  </a:moveTo>
                  <a:lnTo>
                    <a:pt x="6449397" y="0"/>
                  </a:lnTo>
                  <a:lnTo>
                    <a:pt x="6449397" y="0"/>
                  </a:lnTo>
                </a:path>
              </a:pathLst>
            </a:custGeom>
            <a:ln w="13550" cap="flat">
              <a:solidFill>
                <a:srgbClr val="EBEBEB">
                  <a:alpha val="100000"/>
                </a:srgbClr>
              </a:solidFill>
              <a:prstDash val="solid"/>
              <a:round/>
            </a:ln>
          </p:spPr>
          <p:txBody>
            <a:bodyPr/>
            <a:lstStyle/>
            <a:p>
              <a:pPr>
                <a:defRPr/>
              </a:pPr>
              <a:endParaRPr sz="1050"/>
            </a:p>
          </p:txBody>
        </p:sp>
        <p:sp>
          <p:nvSpPr>
            <p:cNvPr id="23" name="pl22"/>
            <p:cNvSpPr/>
            <p:nvPr/>
          </p:nvSpPr>
          <p:spPr>
            <a:xfrm>
              <a:off x="3841902" y="2493869"/>
              <a:ext cx="4467138" cy="0"/>
            </a:xfrm>
            <a:custGeom>
              <a:avLst/>
              <a:gdLst/>
              <a:ahLst/>
              <a:cxnLst/>
              <a:rect l="0" t="0" r="0" b="0"/>
              <a:pathLst>
                <a:path w="6449397">
                  <a:moveTo>
                    <a:pt x="0" y="0"/>
                  </a:moveTo>
                  <a:lnTo>
                    <a:pt x="6449397" y="0"/>
                  </a:lnTo>
                  <a:lnTo>
                    <a:pt x="6449397" y="0"/>
                  </a:lnTo>
                </a:path>
              </a:pathLst>
            </a:custGeom>
            <a:ln w="13550" cap="flat">
              <a:solidFill>
                <a:srgbClr val="EBEBEB">
                  <a:alpha val="100000"/>
                </a:srgbClr>
              </a:solidFill>
              <a:prstDash val="solid"/>
              <a:round/>
            </a:ln>
          </p:spPr>
          <p:txBody>
            <a:bodyPr/>
            <a:lstStyle/>
            <a:p>
              <a:pPr>
                <a:defRPr/>
              </a:pPr>
              <a:endParaRPr sz="1050"/>
            </a:p>
          </p:txBody>
        </p:sp>
        <p:sp>
          <p:nvSpPr>
            <p:cNvPr id="24" name="pl23"/>
            <p:cNvSpPr/>
            <p:nvPr/>
          </p:nvSpPr>
          <p:spPr>
            <a:xfrm>
              <a:off x="3841902" y="2121708"/>
              <a:ext cx="4467138" cy="0"/>
            </a:xfrm>
            <a:custGeom>
              <a:avLst/>
              <a:gdLst/>
              <a:ahLst/>
              <a:cxnLst/>
              <a:rect l="0" t="0" r="0" b="0"/>
              <a:pathLst>
                <a:path w="6449397">
                  <a:moveTo>
                    <a:pt x="0" y="0"/>
                  </a:moveTo>
                  <a:lnTo>
                    <a:pt x="6449397" y="0"/>
                  </a:lnTo>
                  <a:lnTo>
                    <a:pt x="6449397" y="0"/>
                  </a:lnTo>
                </a:path>
              </a:pathLst>
            </a:custGeom>
            <a:ln w="13550" cap="flat">
              <a:solidFill>
                <a:srgbClr val="EBEBEB">
                  <a:alpha val="100000"/>
                </a:srgbClr>
              </a:solidFill>
              <a:prstDash val="solid"/>
              <a:round/>
            </a:ln>
          </p:spPr>
          <p:txBody>
            <a:bodyPr/>
            <a:lstStyle/>
            <a:p>
              <a:pPr>
                <a:defRPr/>
              </a:pPr>
              <a:endParaRPr sz="1050"/>
            </a:p>
          </p:txBody>
        </p:sp>
        <p:sp>
          <p:nvSpPr>
            <p:cNvPr id="25" name="pl24"/>
            <p:cNvSpPr/>
            <p:nvPr/>
          </p:nvSpPr>
          <p:spPr>
            <a:xfrm>
              <a:off x="3841902" y="1749548"/>
              <a:ext cx="4467138" cy="0"/>
            </a:xfrm>
            <a:custGeom>
              <a:avLst/>
              <a:gdLst/>
              <a:ahLst/>
              <a:cxnLst/>
              <a:rect l="0" t="0" r="0" b="0"/>
              <a:pathLst>
                <a:path w="6449397">
                  <a:moveTo>
                    <a:pt x="0" y="0"/>
                  </a:moveTo>
                  <a:lnTo>
                    <a:pt x="6449397" y="0"/>
                  </a:lnTo>
                  <a:lnTo>
                    <a:pt x="6449397" y="0"/>
                  </a:lnTo>
                </a:path>
              </a:pathLst>
            </a:custGeom>
            <a:ln w="13550" cap="flat">
              <a:solidFill>
                <a:srgbClr val="EBEBEB">
                  <a:alpha val="100000"/>
                </a:srgbClr>
              </a:solidFill>
              <a:prstDash val="solid"/>
              <a:round/>
            </a:ln>
          </p:spPr>
          <p:txBody>
            <a:bodyPr/>
            <a:lstStyle/>
            <a:p>
              <a:pPr>
                <a:defRPr/>
              </a:pPr>
              <a:endParaRPr sz="1050"/>
            </a:p>
          </p:txBody>
        </p:sp>
        <p:sp>
          <p:nvSpPr>
            <p:cNvPr id="26" name="pl25"/>
            <p:cNvSpPr/>
            <p:nvPr/>
          </p:nvSpPr>
          <p:spPr>
            <a:xfrm>
              <a:off x="3841902" y="1375898"/>
              <a:ext cx="4467138" cy="0"/>
            </a:xfrm>
            <a:custGeom>
              <a:avLst/>
              <a:gdLst/>
              <a:ahLst/>
              <a:cxnLst/>
              <a:rect l="0" t="0" r="0" b="0"/>
              <a:pathLst>
                <a:path w="6449397">
                  <a:moveTo>
                    <a:pt x="0" y="0"/>
                  </a:moveTo>
                  <a:lnTo>
                    <a:pt x="6449397" y="0"/>
                  </a:lnTo>
                  <a:lnTo>
                    <a:pt x="6449397" y="0"/>
                  </a:lnTo>
                </a:path>
              </a:pathLst>
            </a:custGeom>
            <a:ln w="13550" cap="flat">
              <a:solidFill>
                <a:srgbClr val="EBEBEB">
                  <a:alpha val="100000"/>
                </a:srgbClr>
              </a:solidFill>
              <a:prstDash val="solid"/>
              <a:round/>
            </a:ln>
          </p:spPr>
          <p:txBody>
            <a:bodyPr/>
            <a:lstStyle/>
            <a:p>
              <a:pPr>
                <a:defRPr/>
              </a:pPr>
              <a:endParaRPr sz="1050"/>
            </a:p>
          </p:txBody>
        </p:sp>
        <p:sp>
          <p:nvSpPr>
            <p:cNvPr id="27" name="pl26"/>
            <p:cNvSpPr/>
            <p:nvPr/>
          </p:nvSpPr>
          <p:spPr>
            <a:xfrm>
              <a:off x="3841902" y="1003737"/>
              <a:ext cx="4467138" cy="0"/>
            </a:xfrm>
            <a:custGeom>
              <a:avLst/>
              <a:gdLst/>
              <a:ahLst/>
              <a:cxnLst/>
              <a:rect l="0" t="0" r="0" b="0"/>
              <a:pathLst>
                <a:path w="6449397">
                  <a:moveTo>
                    <a:pt x="0" y="0"/>
                  </a:moveTo>
                  <a:lnTo>
                    <a:pt x="6449397" y="0"/>
                  </a:lnTo>
                  <a:lnTo>
                    <a:pt x="6449397" y="0"/>
                  </a:lnTo>
                </a:path>
              </a:pathLst>
            </a:custGeom>
            <a:ln w="13550" cap="flat">
              <a:solidFill>
                <a:srgbClr val="EBEBEB">
                  <a:alpha val="100000"/>
                </a:srgbClr>
              </a:solidFill>
              <a:prstDash val="solid"/>
              <a:round/>
            </a:ln>
          </p:spPr>
          <p:txBody>
            <a:bodyPr/>
            <a:lstStyle/>
            <a:p>
              <a:pPr>
                <a:defRPr/>
              </a:pPr>
              <a:endParaRPr sz="1050"/>
            </a:p>
          </p:txBody>
        </p:sp>
        <p:sp>
          <p:nvSpPr>
            <p:cNvPr id="28" name="pl27"/>
            <p:cNvSpPr/>
            <p:nvPr/>
          </p:nvSpPr>
          <p:spPr>
            <a:xfrm>
              <a:off x="3947553" y="923350"/>
              <a:ext cx="0" cy="1990317"/>
            </a:xfrm>
            <a:custGeom>
              <a:avLst/>
              <a:gdLst/>
              <a:ahLst/>
              <a:cxnLst/>
              <a:rect l="0" t="0" r="0" b="0"/>
              <a:pathLst>
                <a:path h="2872839">
                  <a:moveTo>
                    <a:pt x="0" y="2872839"/>
                  </a:moveTo>
                  <a:lnTo>
                    <a:pt x="0" y="0"/>
                  </a:lnTo>
                  <a:lnTo>
                    <a:pt x="0" y="0"/>
                  </a:lnTo>
                </a:path>
              </a:pathLst>
            </a:custGeom>
            <a:ln w="13550" cap="flat">
              <a:solidFill>
                <a:srgbClr val="EBEBEB">
                  <a:alpha val="100000"/>
                </a:srgbClr>
              </a:solidFill>
              <a:prstDash val="solid"/>
              <a:round/>
            </a:ln>
          </p:spPr>
          <p:txBody>
            <a:bodyPr/>
            <a:lstStyle/>
            <a:p>
              <a:pPr>
                <a:defRPr/>
              </a:pPr>
              <a:endParaRPr sz="1050"/>
            </a:p>
          </p:txBody>
        </p:sp>
        <p:sp>
          <p:nvSpPr>
            <p:cNvPr id="29" name="pl28"/>
            <p:cNvSpPr/>
            <p:nvPr/>
          </p:nvSpPr>
          <p:spPr>
            <a:xfrm>
              <a:off x="4716878" y="923350"/>
              <a:ext cx="0" cy="1990317"/>
            </a:xfrm>
            <a:custGeom>
              <a:avLst/>
              <a:gdLst/>
              <a:ahLst/>
              <a:cxnLst/>
              <a:rect l="0" t="0" r="0" b="0"/>
              <a:pathLst>
                <a:path h="2872839">
                  <a:moveTo>
                    <a:pt x="0" y="2872839"/>
                  </a:moveTo>
                  <a:lnTo>
                    <a:pt x="0" y="0"/>
                  </a:lnTo>
                  <a:lnTo>
                    <a:pt x="0" y="0"/>
                  </a:lnTo>
                </a:path>
              </a:pathLst>
            </a:custGeom>
            <a:ln w="13550" cap="flat">
              <a:solidFill>
                <a:srgbClr val="EBEBEB">
                  <a:alpha val="100000"/>
                </a:srgbClr>
              </a:solidFill>
              <a:prstDash val="solid"/>
              <a:round/>
            </a:ln>
          </p:spPr>
          <p:txBody>
            <a:bodyPr/>
            <a:lstStyle/>
            <a:p>
              <a:pPr>
                <a:defRPr/>
              </a:pPr>
              <a:endParaRPr sz="1050"/>
            </a:p>
          </p:txBody>
        </p:sp>
        <p:sp>
          <p:nvSpPr>
            <p:cNvPr id="30" name="pl29"/>
            <p:cNvSpPr/>
            <p:nvPr/>
          </p:nvSpPr>
          <p:spPr>
            <a:xfrm>
              <a:off x="5484714" y="923350"/>
              <a:ext cx="0" cy="1990317"/>
            </a:xfrm>
            <a:custGeom>
              <a:avLst/>
              <a:gdLst/>
              <a:ahLst/>
              <a:cxnLst/>
              <a:rect l="0" t="0" r="0" b="0"/>
              <a:pathLst>
                <a:path h="2872839">
                  <a:moveTo>
                    <a:pt x="0" y="2872839"/>
                  </a:moveTo>
                  <a:lnTo>
                    <a:pt x="0" y="0"/>
                  </a:lnTo>
                  <a:lnTo>
                    <a:pt x="0" y="0"/>
                  </a:lnTo>
                </a:path>
              </a:pathLst>
            </a:custGeom>
            <a:ln w="13550" cap="flat">
              <a:solidFill>
                <a:srgbClr val="EBEBEB">
                  <a:alpha val="100000"/>
                </a:srgbClr>
              </a:solidFill>
              <a:prstDash val="solid"/>
              <a:round/>
            </a:ln>
          </p:spPr>
          <p:txBody>
            <a:bodyPr/>
            <a:lstStyle/>
            <a:p>
              <a:pPr>
                <a:defRPr/>
              </a:pPr>
              <a:endParaRPr sz="1050"/>
            </a:p>
          </p:txBody>
        </p:sp>
        <p:sp>
          <p:nvSpPr>
            <p:cNvPr id="31" name="pl30"/>
            <p:cNvSpPr/>
            <p:nvPr/>
          </p:nvSpPr>
          <p:spPr>
            <a:xfrm>
              <a:off x="6254037" y="923350"/>
              <a:ext cx="0" cy="1990317"/>
            </a:xfrm>
            <a:custGeom>
              <a:avLst/>
              <a:gdLst/>
              <a:ahLst/>
              <a:cxnLst/>
              <a:rect l="0" t="0" r="0" b="0"/>
              <a:pathLst>
                <a:path h="2872839">
                  <a:moveTo>
                    <a:pt x="0" y="2872839"/>
                  </a:moveTo>
                  <a:lnTo>
                    <a:pt x="0" y="0"/>
                  </a:lnTo>
                  <a:lnTo>
                    <a:pt x="0" y="0"/>
                  </a:lnTo>
                </a:path>
              </a:pathLst>
            </a:custGeom>
            <a:ln w="13550" cap="flat">
              <a:solidFill>
                <a:srgbClr val="EBEBEB">
                  <a:alpha val="100000"/>
                </a:srgbClr>
              </a:solidFill>
              <a:prstDash val="solid"/>
              <a:round/>
            </a:ln>
          </p:spPr>
          <p:txBody>
            <a:bodyPr/>
            <a:lstStyle/>
            <a:p>
              <a:pPr>
                <a:defRPr/>
              </a:pPr>
              <a:endParaRPr sz="1050"/>
            </a:p>
          </p:txBody>
        </p:sp>
        <p:sp>
          <p:nvSpPr>
            <p:cNvPr id="32" name="pl31"/>
            <p:cNvSpPr/>
            <p:nvPr/>
          </p:nvSpPr>
          <p:spPr>
            <a:xfrm>
              <a:off x="7021873" y="923350"/>
              <a:ext cx="0" cy="1990317"/>
            </a:xfrm>
            <a:custGeom>
              <a:avLst/>
              <a:gdLst/>
              <a:ahLst/>
              <a:cxnLst/>
              <a:rect l="0" t="0" r="0" b="0"/>
              <a:pathLst>
                <a:path h="2872839">
                  <a:moveTo>
                    <a:pt x="0" y="2872839"/>
                  </a:moveTo>
                  <a:lnTo>
                    <a:pt x="0" y="0"/>
                  </a:lnTo>
                  <a:lnTo>
                    <a:pt x="0" y="0"/>
                  </a:lnTo>
                </a:path>
              </a:pathLst>
            </a:custGeom>
            <a:ln w="13550" cap="flat">
              <a:solidFill>
                <a:srgbClr val="EBEBEB">
                  <a:alpha val="100000"/>
                </a:srgbClr>
              </a:solidFill>
              <a:prstDash val="solid"/>
              <a:round/>
            </a:ln>
          </p:spPr>
          <p:txBody>
            <a:bodyPr/>
            <a:lstStyle/>
            <a:p>
              <a:pPr>
                <a:defRPr/>
              </a:pPr>
              <a:endParaRPr sz="1050"/>
            </a:p>
          </p:txBody>
        </p:sp>
        <p:sp>
          <p:nvSpPr>
            <p:cNvPr id="33" name="pl32"/>
            <p:cNvSpPr/>
            <p:nvPr/>
          </p:nvSpPr>
          <p:spPr>
            <a:xfrm>
              <a:off x="7791197" y="923350"/>
              <a:ext cx="0" cy="1990317"/>
            </a:xfrm>
            <a:custGeom>
              <a:avLst/>
              <a:gdLst/>
              <a:ahLst/>
              <a:cxnLst/>
              <a:rect l="0" t="0" r="0" b="0"/>
              <a:pathLst>
                <a:path h="2872839">
                  <a:moveTo>
                    <a:pt x="0" y="2872839"/>
                  </a:moveTo>
                  <a:lnTo>
                    <a:pt x="0" y="0"/>
                  </a:lnTo>
                  <a:lnTo>
                    <a:pt x="0" y="0"/>
                  </a:lnTo>
                </a:path>
              </a:pathLst>
            </a:custGeom>
            <a:ln w="13550" cap="flat">
              <a:solidFill>
                <a:srgbClr val="EBEBEB">
                  <a:alpha val="100000"/>
                </a:srgbClr>
              </a:solidFill>
              <a:prstDash val="solid"/>
              <a:round/>
            </a:ln>
          </p:spPr>
          <p:txBody>
            <a:bodyPr/>
            <a:lstStyle/>
            <a:p>
              <a:pPr>
                <a:defRPr/>
              </a:pPr>
              <a:endParaRPr sz="1050"/>
            </a:p>
          </p:txBody>
        </p:sp>
        <p:sp>
          <p:nvSpPr>
            <p:cNvPr id="34" name="pl33"/>
            <p:cNvSpPr/>
            <p:nvPr/>
          </p:nvSpPr>
          <p:spPr>
            <a:xfrm>
              <a:off x="3947553" y="2397107"/>
              <a:ext cx="4255834" cy="468923"/>
            </a:xfrm>
            <a:custGeom>
              <a:avLst/>
              <a:gdLst/>
              <a:ahLst/>
              <a:cxnLst/>
              <a:rect l="0" t="0" r="0" b="0"/>
              <a:pathLst>
                <a:path w="6142283" h="676114">
                  <a:moveTo>
                    <a:pt x="0" y="676114"/>
                  </a:moveTo>
                  <a:lnTo>
                    <a:pt x="619696" y="676114"/>
                  </a:lnTo>
                  <a:lnTo>
                    <a:pt x="619696" y="676114"/>
                  </a:lnTo>
                  <a:lnTo>
                    <a:pt x="692601" y="676114"/>
                  </a:lnTo>
                  <a:lnTo>
                    <a:pt x="692601" y="676114"/>
                  </a:lnTo>
                  <a:lnTo>
                    <a:pt x="1458108" y="676114"/>
                  </a:lnTo>
                  <a:lnTo>
                    <a:pt x="1458108" y="507085"/>
                  </a:lnTo>
                  <a:lnTo>
                    <a:pt x="1895541" y="507085"/>
                  </a:lnTo>
                  <a:lnTo>
                    <a:pt x="1895541" y="507085"/>
                  </a:lnTo>
                  <a:lnTo>
                    <a:pt x="1950220" y="507085"/>
                  </a:lnTo>
                  <a:lnTo>
                    <a:pt x="1950220" y="507085"/>
                  </a:lnTo>
                  <a:lnTo>
                    <a:pt x="2187163" y="507085"/>
                  </a:lnTo>
                  <a:lnTo>
                    <a:pt x="2187163" y="507085"/>
                  </a:lnTo>
                  <a:lnTo>
                    <a:pt x="2314747" y="507085"/>
                  </a:lnTo>
                  <a:lnTo>
                    <a:pt x="2314747" y="507085"/>
                  </a:lnTo>
                  <a:lnTo>
                    <a:pt x="3025575" y="507085"/>
                  </a:lnTo>
                  <a:lnTo>
                    <a:pt x="3025575" y="507085"/>
                  </a:lnTo>
                  <a:lnTo>
                    <a:pt x="3317197" y="507085"/>
                  </a:lnTo>
                  <a:lnTo>
                    <a:pt x="3317197" y="338057"/>
                  </a:lnTo>
                  <a:lnTo>
                    <a:pt x="4356100" y="338057"/>
                  </a:lnTo>
                  <a:lnTo>
                    <a:pt x="4356100" y="169028"/>
                  </a:lnTo>
                  <a:lnTo>
                    <a:pt x="4410779" y="169028"/>
                  </a:lnTo>
                  <a:lnTo>
                    <a:pt x="4410779" y="0"/>
                  </a:lnTo>
                  <a:lnTo>
                    <a:pt x="4501911" y="0"/>
                  </a:lnTo>
                  <a:lnTo>
                    <a:pt x="4501911" y="0"/>
                  </a:lnTo>
                  <a:lnTo>
                    <a:pt x="4902891" y="0"/>
                  </a:lnTo>
                  <a:lnTo>
                    <a:pt x="4902891" y="0"/>
                  </a:lnTo>
                  <a:lnTo>
                    <a:pt x="5449682" y="0"/>
                  </a:lnTo>
                  <a:lnTo>
                    <a:pt x="5449682" y="0"/>
                  </a:lnTo>
                  <a:lnTo>
                    <a:pt x="5540813" y="0"/>
                  </a:lnTo>
                  <a:lnTo>
                    <a:pt x="5540813" y="0"/>
                  </a:lnTo>
                  <a:lnTo>
                    <a:pt x="5686624" y="0"/>
                  </a:lnTo>
                  <a:lnTo>
                    <a:pt x="5686624" y="0"/>
                  </a:lnTo>
                  <a:lnTo>
                    <a:pt x="5723077" y="0"/>
                  </a:lnTo>
                  <a:lnTo>
                    <a:pt x="5723077" y="0"/>
                  </a:lnTo>
                  <a:lnTo>
                    <a:pt x="5741303" y="0"/>
                  </a:lnTo>
                  <a:lnTo>
                    <a:pt x="5741303" y="0"/>
                  </a:lnTo>
                  <a:lnTo>
                    <a:pt x="5759530" y="0"/>
                  </a:lnTo>
                  <a:lnTo>
                    <a:pt x="5759530" y="0"/>
                  </a:lnTo>
                  <a:lnTo>
                    <a:pt x="5777756" y="0"/>
                  </a:lnTo>
                  <a:lnTo>
                    <a:pt x="5777756" y="0"/>
                  </a:lnTo>
                  <a:lnTo>
                    <a:pt x="5795982" y="0"/>
                  </a:lnTo>
                  <a:lnTo>
                    <a:pt x="5795982" y="0"/>
                  </a:lnTo>
                  <a:lnTo>
                    <a:pt x="5814209" y="0"/>
                  </a:lnTo>
                  <a:lnTo>
                    <a:pt x="5814209" y="0"/>
                  </a:lnTo>
                  <a:lnTo>
                    <a:pt x="5832435" y="0"/>
                  </a:lnTo>
                  <a:lnTo>
                    <a:pt x="5832435" y="0"/>
                  </a:lnTo>
                  <a:lnTo>
                    <a:pt x="5850662" y="0"/>
                  </a:lnTo>
                  <a:lnTo>
                    <a:pt x="5850662" y="0"/>
                  </a:lnTo>
                  <a:lnTo>
                    <a:pt x="5868888" y="0"/>
                  </a:lnTo>
                  <a:lnTo>
                    <a:pt x="5868888" y="0"/>
                  </a:lnTo>
                  <a:lnTo>
                    <a:pt x="5887114" y="0"/>
                  </a:lnTo>
                  <a:lnTo>
                    <a:pt x="5887114" y="0"/>
                  </a:lnTo>
                  <a:lnTo>
                    <a:pt x="5905341" y="0"/>
                  </a:lnTo>
                  <a:lnTo>
                    <a:pt x="5905341" y="0"/>
                  </a:lnTo>
                  <a:lnTo>
                    <a:pt x="5923567" y="0"/>
                  </a:lnTo>
                  <a:lnTo>
                    <a:pt x="5923567" y="0"/>
                  </a:lnTo>
                  <a:lnTo>
                    <a:pt x="5941793" y="0"/>
                  </a:lnTo>
                  <a:lnTo>
                    <a:pt x="5941793" y="0"/>
                  </a:lnTo>
                  <a:lnTo>
                    <a:pt x="5960020" y="0"/>
                  </a:lnTo>
                  <a:lnTo>
                    <a:pt x="5960020" y="0"/>
                  </a:lnTo>
                  <a:lnTo>
                    <a:pt x="5978246" y="0"/>
                  </a:lnTo>
                  <a:lnTo>
                    <a:pt x="5978246" y="0"/>
                  </a:lnTo>
                  <a:lnTo>
                    <a:pt x="5996472" y="0"/>
                  </a:lnTo>
                  <a:lnTo>
                    <a:pt x="5996472" y="0"/>
                  </a:lnTo>
                  <a:lnTo>
                    <a:pt x="6014699" y="0"/>
                  </a:lnTo>
                  <a:lnTo>
                    <a:pt x="6014699" y="0"/>
                  </a:lnTo>
                  <a:lnTo>
                    <a:pt x="6032925" y="0"/>
                  </a:lnTo>
                  <a:lnTo>
                    <a:pt x="6032925" y="0"/>
                  </a:lnTo>
                  <a:lnTo>
                    <a:pt x="6051151" y="0"/>
                  </a:lnTo>
                  <a:lnTo>
                    <a:pt x="6051151" y="0"/>
                  </a:lnTo>
                  <a:lnTo>
                    <a:pt x="6069378" y="0"/>
                  </a:lnTo>
                  <a:lnTo>
                    <a:pt x="6069378" y="0"/>
                  </a:lnTo>
                  <a:lnTo>
                    <a:pt x="6087604" y="0"/>
                  </a:lnTo>
                  <a:lnTo>
                    <a:pt x="6087604" y="0"/>
                  </a:lnTo>
                  <a:lnTo>
                    <a:pt x="6105831" y="0"/>
                  </a:lnTo>
                  <a:lnTo>
                    <a:pt x="6105831" y="0"/>
                  </a:lnTo>
                  <a:lnTo>
                    <a:pt x="6124057" y="0"/>
                  </a:lnTo>
                  <a:lnTo>
                    <a:pt x="6124057" y="0"/>
                  </a:lnTo>
                  <a:lnTo>
                    <a:pt x="6142283" y="0"/>
                  </a:lnTo>
                  <a:lnTo>
                    <a:pt x="6142283" y="0"/>
                  </a:lnTo>
                </a:path>
              </a:pathLst>
            </a:custGeom>
            <a:ln w="13550" cap="flat">
              <a:solidFill>
                <a:srgbClr val="F8766D">
                  <a:alpha val="100000"/>
                </a:srgbClr>
              </a:solidFill>
              <a:prstDash val="solid"/>
              <a:round/>
            </a:ln>
          </p:spPr>
          <p:txBody>
            <a:bodyPr/>
            <a:lstStyle/>
            <a:p>
              <a:pPr>
                <a:defRPr/>
              </a:pPr>
              <a:endParaRPr sz="1050"/>
            </a:p>
          </p:txBody>
        </p:sp>
        <p:sp>
          <p:nvSpPr>
            <p:cNvPr id="35" name="pl34"/>
            <p:cNvSpPr/>
            <p:nvPr/>
          </p:nvSpPr>
          <p:spPr>
            <a:xfrm>
              <a:off x="3947553" y="1815048"/>
              <a:ext cx="4255834" cy="1050982"/>
            </a:xfrm>
            <a:custGeom>
              <a:avLst/>
              <a:gdLst/>
              <a:ahLst/>
              <a:cxnLst/>
              <a:rect l="0" t="0" r="0" b="0"/>
              <a:pathLst>
                <a:path w="6142283" h="1516489">
                  <a:moveTo>
                    <a:pt x="0" y="1516489"/>
                  </a:moveTo>
                  <a:lnTo>
                    <a:pt x="619696" y="1516489"/>
                  </a:lnTo>
                  <a:lnTo>
                    <a:pt x="619696" y="1347990"/>
                  </a:lnTo>
                  <a:lnTo>
                    <a:pt x="692601" y="1347990"/>
                  </a:lnTo>
                  <a:lnTo>
                    <a:pt x="692601" y="1179491"/>
                  </a:lnTo>
                  <a:lnTo>
                    <a:pt x="1458108" y="1179491"/>
                  </a:lnTo>
                  <a:lnTo>
                    <a:pt x="1458108" y="1179491"/>
                  </a:lnTo>
                  <a:lnTo>
                    <a:pt x="1895541" y="1179491"/>
                  </a:lnTo>
                  <a:lnTo>
                    <a:pt x="1895541" y="1010992"/>
                  </a:lnTo>
                  <a:lnTo>
                    <a:pt x="1950220" y="1010992"/>
                  </a:lnTo>
                  <a:lnTo>
                    <a:pt x="1950220" y="842493"/>
                  </a:lnTo>
                  <a:lnTo>
                    <a:pt x="2187163" y="842493"/>
                  </a:lnTo>
                  <a:lnTo>
                    <a:pt x="2187163" y="673995"/>
                  </a:lnTo>
                  <a:lnTo>
                    <a:pt x="2314747" y="673995"/>
                  </a:lnTo>
                  <a:lnTo>
                    <a:pt x="2314747" y="673995"/>
                  </a:lnTo>
                  <a:lnTo>
                    <a:pt x="3025575" y="673995"/>
                  </a:lnTo>
                  <a:lnTo>
                    <a:pt x="3025575" y="505496"/>
                  </a:lnTo>
                  <a:lnTo>
                    <a:pt x="3317197" y="505496"/>
                  </a:lnTo>
                  <a:lnTo>
                    <a:pt x="3317197" y="505496"/>
                  </a:lnTo>
                  <a:lnTo>
                    <a:pt x="4356100" y="505496"/>
                  </a:lnTo>
                  <a:lnTo>
                    <a:pt x="4356100" y="505496"/>
                  </a:lnTo>
                  <a:lnTo>
                    <a:pt x="4410779" y="505496"/>
                  </a:lnTo>
                  <a:lnTo>
                    <a:pt x="4410779" y="505496"/>
                  </a:lnTo>
                  <a:lnTo>
                    <a:pt x="4501911" y="505496"/>
                  </a:lnTo>
                  <a:lnTo>
                    <a:pt x="4501911" y="168498"/>
                  </a:lnTo>
                  <a:lnTo>
                    <a:pt x="4902891" y="168498"/>
                  </a:lnTo>
                  <a:lnTo>
                    <a:pt x="4902891" y="0"/>
                  </a:lnTo>
                  <a:lnTo>
                    <a:pt x="5449682" y="0"/>
                  </a:lnTo>
                  <a:lnTo>
                    <a:pt x="5449682" y="0"/>
                  </a:lnTo>
                  <a:lnTo>
                    <a:pt x="5540813" y="0"/>
                  </a:lnTo>
                  <a:lnTo>
                    <a:pt x="5540813" y="0"/>
                  </a:lnTo>
                  <a:lnTo>
                    <a:pt x="5686624" y="0"/>
                  </a:lnTo>
                  <a:lnTo>
                    <a:pt x="5686624" y="0"/>
                  </a:lnTo>
                  <a:lnTo>
                    <a:pt x="5723077" y="0"/>
                  </a:lnTo>
                  <a:lnTo>
                    <a:pt x="5723077" y="0"/>
                  </a:lnTo>
                  <a:lnTo>
                    <a:pt x="5741303" y="0"/>
                  </a:lnTo>
                  <a:lnTo>
                    <a:pt x="5741303" y="0"/>
                  </a:lnTo>
                  <a:lnTo>
                    <a:pt x="5759530" y="0"/>
                  </a:lnTo>
                  <a:lnTo>
                    <a:pt x="5759530" y="0"/>
                  </a:lnTo>
                  <a:lnTo>
                    <a:pt x="5777756" y="0"/>
                  </a:lnTo>
                  <a:lnTo>
                    <a:pt x="5777756" y="0"/>
                  </a:lnTo>
                  <a:lnTo>
                    <a:pt x="5795982" y="0"/>
                  </a:lnTo>
                  <a:lnTo>
                    <a:pt x="5795982" y="0"/>
                  </a:lnTo>
                  <a:lnTo>
                    <a:pt x="5814209" y="0"/>
                  </a:lnTo>
                  <a:lnTo>
                    <a:pt x="5814209" y="0"/>
                  </a:lnTo>
                  <a:lnTo>
                    <a:pt x="5832435" y="0"/>
                  </a:lnTo>
                  <a:lnTo>
                    <a:pt x="5832435" y="0"/>
                  </a:lnTo>
                  <a:lnTo>
                    <a:pt x="5850662" y="0"/>
                  </a:lnTo>
                  <a:lnTo>
                    <a:pt x="5850662" y="0"/>
                  </a:lnTo>
                  <a:lnTo>
                    <a:pt x="5868888" y="0"/>
                  </a:lnTo>
                  <a:lnTo>
                    <a:pt x="5868888" y="0"/>
                  </a:lnTo>
                  <a:lnTo>
                    <a:pt x="5887114" y="0"/>
                  </a:lnTo>
                  <a:lnTo>
                    <a:pt x="5887114" y="0"/>
                  </a:lnTo>
                  <a:lnTo>
                    <a:pt x="5905341" y="0"/>
                  </a:lnTo>
                  <a:lnTo>
                    <a:pt x="5905341" y="0"/>
                  </a:lnTo>
                  <a:lnTo>
                    <a:pt x="5923567" y="0"/>
                  </a:lnTo>
                  <a:lnTo>
                    <a:pt x="5923567" y="0"/>
                  </a:lnTo>
                  <a:lnTo>
                    <a:pt x="5941793" y="0"/>
                  </a:lnTo>
                  <a:lnTo>
                    <a:pt x="5941793" y="0"/>
                  </a:lnTo>
                  <a:lnTo>
                    <a:pt x="5960020" y="0"/>
                  </a:lnTo>
                  <a:lnTo>
                    <a:pt x="5960020" y="0"/>
                  </a:lnTo>
                  <a:lnTo>
                    <a:pt x="5978246" y="0"/>
                  </a:lnTo>
                  <a:lnTo>
                    <a:pt x="5978246" y="0"/>
                  </a:lnTo>
                  <a:lnTo>
                    <a:pt x="5996472" y="0"/>
                  </a:lnTo>
                  <a:lnTo>
                    <a:pt x="5996472" y="0"/>
                  </a:lnTo>
                  <a:lnTo>
                    <a:pt x="6014699" y="0"/>
                  </a:lnTo>
                  <a:lnTo>
                    <a:pt x="6014699" y="0"/>
                  </a:lnTo>
                  <a:lnTo>
                    <a:pt x="6032925" y="0"/>
                  </a:lnTo>
                  <a:lnTo>
                    <a:pt x="6032925" y="0"/>
                  </a:lnTo>
                  <a:lnTo>
                    <a:pt x="6051151" y="0"/>
                  </a:lnTo>
                  <a:lnTo>
                    <a:pt x="6051151" y="0"/>
                  </a:lnTo>
                  <a:lnTo>
                    <a:pt x="6069378" y="0"/>
                  </a:lnTo>
                  <a:lnTo>
                    <a:pt x="6069378" y="0"/>
                  </a:lnTo>
                  <a:lnTo>
                    <a:pt x="6087604" y="0"/>
                  </a:lnTo>
                  <a:lnTo>
                    <a:pt x="6087604" y="0"/>
                  </a:lnTo>
                  <a:lnTo>
                    <a:pt x="6105831" y="0"/>
                  </a:lnTo>
                  <a:lnTo>
                    <a:pt x="6105831" y="0"/>
                  </a:lnTo>
                  <a:lnTo>
                    <a:pt x="6124057" y="0"/>
                  </a:lnTo>
                  <a:lnTo>
                    <a:pt x="6124057" y="0"/>
                  </a:lnTo>
                  <a:lnTo>
                    <a:pt x="6142283" y="0"/>
                  </a:lnTo>
                  <a:lnTo>
                    <a:pt x="6142283" y="0"/>
                  </a:lnTo>
                </a:path>
              </a:pathLst>
            </a:custGeom>
            <a:ln w="13550" cap="flat">
              <a:solidFill>
                <a:srgbClr val="00BFC4">
                  <a:alpha val="100000"/>
                </a:srgbClr>
              </a:solidFill>
              <a:prstDash val="solid"/>
              <a:round/>
            </a:ln>
          </p:spPr>
          <p:txBody>
            <a:bodyPr/>
            <a:lstStyle/>
            <a:p>
              <a:pPr>
                <a:defRPr/>
              </a:pPr>
              <a:endParaRPr sz="1050"/>
            </a:p>
          </p:txBody>
        </p:sp>
        <p:sp>
          <p:nvSpPr>
            <p:cNvPr id="36" name="pg35"/>
            <p:cNvSpPr/>
            <p:nvPr/>
          </p:nvSpPr>
          <p:spPr>
            <a:xfrm>
              <a:off x="4957943" y="1743593"/>
              <a:ext cx="3245445" cy="1110528"/>
            </a:xfrm>
            <a:custGeom>
              <a:avLst/>
              <a:gdLst/>
              <a:ahLst/>
              <a:cxnLst/>
              <a:rect l="0" t="0" r="0" b="0"/>
              <a:pathLst>
                <a:path w="4684174" h="1604391">
                  <a:moveTo>
                    <a:pt x="0" y="730533"/>
                  </a:moveTo>
                  <a:lnTo>
                    <a:pt x="437432" y="730533"/>
                  </a:lnTo>
                  <a:lnTo>
                    <a:pt x="492111" y="730533"/>
                  </a:lnTo>
                  <a:lnTo>
                    <a:pt x="729054" y="730533"/>
                  </a:lnTo>
                  <a:lnTo>
                    <a:pt x="856638" y="730533"/>
                  </a:lnTo>
                  <a:lnTo>
                    <a:pt x="1567467" y="730533"/>
                  </a:lnTo>
                  <a:lnTo>
                    <a:pt x="1859088" y="730533"/>
                  </a:lnTo>
                  <a:lnTo>
                    <a:pt x="1859088" y="486037"/>
                  </a:lnTo>
                  <a:lnTo>
                    <a:pt x="2897991" y="486037"/>
                  </a:lnTo>
                  <a:lnTo>
                    <a:pt x="2897991" y="239656"/>
                  </a:lnTo>
                  <a:lnTo>
                    <a:pt x="2952670" y="239656"/>
                  </a:lnTo>
                  <a:lnTo>
                    <a:pt x="2952670" y="0"/>
                  </a:lnTo>
                  <a:lnTo>
                    <a:pt x="3043802" y="0"/>
                  </a:lnTo>
                  <a:lnTo>
                    <a:pt x="3444782" y="0"/>
                  </a:lnTo>
                  <a:lnTo>
                    <a:pt x="3991573" y="0"/>
                  </a:lnTo>
                  <a:lnTo>
                    <a:pt x="4082704" y="0"/>
                  </a:lnTo>
                  <a:lnTo>
                    <a:pt x="4228515" y="0"/>
                  </a:lnTo>
                  <a:lnTo>
                    <a:pt x="4264968" y="0"/>
                  </a:lnTo>
                  <a:lnTo>
                    <a:pt x="4283194" y="0"/>
                  </a:lnTo>
                  <a:lnTo>
                    <a:pt x="4301421" y="0"/>
                  </a:lnTo>
                  <a:lnTo>
                    <a:pt x="4319647" y="0"/>
                  </a:lnTo>
                  <a:lnTo>
                    <a:pt x="4337874" y="0"/>
                  </a:lnTo>
                  <a:lnTo>
                    <a:pt x="4356100" y="0"/>
                  </a:lnTo>
                  <a:lnTo>
                    <a:pt x="4374326" y="0"/>
                  </a:lnTo>
                  <a:lnTo>
                    <a:pt x="4392553" y="0"/>
                  </a:lnTo>
                  <a:lnTo>
                    <a:pt x="4410779" y="0"/>
                  </a:lnTo>
                  <a:lnTo>
                    <a:pt x="4429005" y="0"/>
                  </a:lnTo>
                  <a:lnTo>
                    <a:pt x="4447232" y="0"/>
                  </a:lnTo>
                  <a:lnTo>
                    <a:pt x="4465458" y="0"/>
                  </a:lnTo>
                  <a:lnTo>
                    <a:pt x="4483684" y="0"/>
                  </a:lnTo>
                  <a:lnTo>
                    <a:pt x="4501911" y="0"/>
                  </a:lnTo>
                  <a:lnTo>
                    <a:pt x="4520137" y="0"/>
                  </a:lnTo>
                  <a:lnTo>
                    <a:pt x="4538363" y="0"/>
                  </a:lnTo>
                  <a:lnTo>
                    <a:pt x="4556590" y="0"/>
                  </a:lnTo>
                  <a:lnTo>
                    <a:pt x="4574816" y="0"/>
                  </a:lnTo>
                  <a:lnTo>
                    <a:pt x="4593043" y="0"/>
                  </a:lnTo>
                  <a:lnTo>
                    <a:pt x="4611269" y="0"/>
                  </a:lnTo>
                  <a:lnTo>
                    <a:pt x="4629495" y="0"/>
                  </a:lnTo>
                  <a:lnTo>
                    <a:pt x="4647722" y="0"/>
                  </a:lnTo>
                  <a:lnTo>
                    <a:pt x="4665948" y="0"/>
                  </a:lnTo>
                  <a:lnTo>
                    <a:pt x="4684174" y="0"/>
                  </a:lnTo>
                  <a:lnTo>
                    <a:pt x="4684174" y="1394030"/>
                  </a:lnTo>
                  <a:lnTo>
                    <a:pt x="4665948" y="1394030"/>
                  </a:lnTo>
                  <a:lnTo>
                    <a:pt x="4647722" y="1394030"/>
                  </a:lnTo>
                  <a:lnTo>
                    <a:pt x="4629495" y="1394030"/>
                  </a:lnTo>
                  <a:lnTo>
                    <a:pt x="4611269" y="1394030"/>
                  </a:lnTo>
                  <a:lnTo>
                    <a:pt x="4593043" y="1394030"/>
                  </a:lnTo>
                  <a:lnTo>
                    <a:pt x="4574816" y="1394030"/>
                  </a:lnTo>
                  <a:lnTo>
                    <a:pt x="4556590" y="1394030"/>
                  </a:lnTo>
                  <a:lnTo>
                    <a:pt x="4538363" y="1394030"/>
                  </a:lnTo>
                  <a:lnTo>
                    <a:pt x="4520137" y="1394030"/>
                  </a:lnTo>
                  <a:lnTo>
                    <a:pt x="4501911" y="1394030"/>
                  </a:lnTo>
                  <a:lnTo>
                    <a:pt x="4483684" y="1394030"/>
                  </a:lnTo>
                  <a:lnTo>
                    <a:pt x="4465458" y="1394030"/>
                  </a:lnTo>
                  <a:lnTo>
                    <a:pt x="4447232" y="1394030"/>
                  </a:lnTo>
                  <a:lnTo>
                    <a:pt x="4429005" y="1394030"/>
                  </a:lnTo>
                  <a:lnTo>
                    <a:pt x="4410779" y="1394030"/>
                  </a:lnTo>
                  <a:lnTo>
                    <a:pt x="4392553" y="1394030"/>
                  </a:lnTo>
                  <a:lnTo>
                    <a:pt x="4374326" y="1394030"/>
                  </a:lnTo>
                  <a:lnTo>
                    <a:pt x="4356100" y="1394030"/>
                  </a:lnTo>
                  <a:lnTo>
                    <a:pt x="4337874" y="1394030"/>
                  </a:lnTo>
                  <a:lnTo>
                    <a:pt x="4319647" y="1394030"/>
                  </a:lnTo>
                  <a:lnTo>
                    <a:pt x="4301421" y="1394030"/>
                  </a:lnTo>
                  <a:lnTo>
                    <a:pt x="4283194" y="1394030"/>
                  </a:lnTo>
                  <a:lnTo>
                    <a:pt x="4264968" y="1394030"/>
                  </a:lnTo>
                  <a:lnTo>
                    <a:pt x="4228515" y="1394030"/>
                  </a:lnTo>
                  <a:lnTo>
                    <a:pt x="4082704" y="1394030"/>
                  </a:lnTo>
                  <a:lnTo>
                    <a:pt x="3991573" y="1394030"/>
                  </a:lnTo>
                  <a:lnTo>
                    <a:pt x="3444782" y="1394030"/>
                  </a:lnTo>
                  <a:lnTo>
                    <a:pt x="3043802" y="1394030"/>
                  </a:lnTo>
                  <a:lnTo>
                    <a:pt x="2952670" y="1394030"/>
                  </a:lnTo>
                  <a:lnTo>
                    <a:pt x="2952670" y="1479229"/>
                  </a:lnTo>
                  <a:lnTo>
                    <a:pt x="2897991" y="1479229"/>
                  </a:lnTo>
                  <a:lnTo>
                    <a:pt x="2897991" y="1551894"/>
                  </a:lnTo>
                  <a:lnTo>
                    <a:pt x="1859088" y="1551894"/>
                  </a:lnTo>
                  <a:lnTo>
                    <a:pt x="1859088" y="1604391"/>
                  </a:lnTo>
                  <a:lnTo>
                    <a:pt x="1567467" y="1604391"/>
                  </a:lnTo>
                  <a:lnTo>
                    <a:pt x="856638" y="1604391"/>
                  </a:lnTo>
                  <a:lnTo>
                    <a:pt x="729054" y="1604391"/>
                  </a:lnTo>
                  <a:lnTo>
                    <a:pt x="492111" y="1604391"/>
                  </a:lnTo>
                  <a:lnTo>
                    <a:pt x="437432" y="1604391"/>
                  </a:lnTo>
                  <a:lnTo>
                    <a:pt x="0" y="1604391"/>
                  </a:lnTo>
                  <a:close/>
                </a:path>
              </a:pathLst>
            </a:custGeom>
            <a:solidFill>
              <a:srgbClr val="F8766D">
                <a:alpha val="20000"/>
              </a:srgbClr>
            </a:solidFill>
          </p:spPr>
          <p:txBody>
            <a:bodyPr/>
            <a:lstStyle/>
            <a:p>
              <a:pPr>
                <a:defRPr/>
              </a:pPr>
              <a:endParaRPr sz="1050"/>
            </a:p>
          </p:txBody>
        </p:sp>
        <p:sp>
          <p:nvSpPr>
            <p:cNvPr id="37" name="pl36"/>
            <p:cNvSpPr/>
            <p:nvPr/>
          </p:nvSpPr>
          <p:spPr>
            <a:xfrm>
              <a:off x="4957943" y="1743593"/>
              <a:ext cx="3245445" cy="506139"/>
            </a:xfrm>
            <a:custGeom>
              <a:avLst/>
              <a:gdLst/>
              <a:ahLst/>
              <a:cxnLst/>
              <a:rect l="0" t="0" r="0" b="0"/>
              <a:pathLst>
                <a:path w="4684174" h="730533">
                  <a:moveTo>
                    <a:pt x="0" y="730533"/>
                  </a:moveTo>
                  <a:lnTo>
                    <a:pt x="437432" y="730533"/>
                  </a:lnTo>
                  <a:lnTo>
                    <a:pt x="437432" y="730533"/>
                  </a:lnTo>
                  <a:lnTo>
                    <a:pt x="492111" y="730533"/>
                  </a:lnTo>
                  <a:lnTo>
                    <a:pt x="492111" y="730533"/>
                  </a:lnTo>
                  <a:lnTo>
                    <a:pt x="729054" y="730533"/>
                  </a:lnTo>
                  <a:lnTo>
                    <a:pt x="729054" y="730533"/>
                  </a:lnTo>
                  <a:lnTo>
                    <a:pt x="856638" y="730533"/>
                  </a:lnTo>
                  <a:lnTo>
                    <a:pt x="856638" y="730533"/>
                  </a:lnTo>
                  <a:lnTo>
                    <a:pt x="1567467" y="730533"/>
                  </a:lnTo>
                  <a:lnTo>
                    <a:pt x="1567467" y="730533"/>
                  </a:lnTo>
                  <a:lnTo>
                    <a:pt x="1859088" y="730533"/>
                  </a:lnTo>
                  <a:lnTo>
                    <a:pt x="1859088" y="486037"/>
                  </a:lnTo>
                  <a:lnTo>
                    <a:pt x="2897991" y="486037"/>
                  </a:lnTo>
                  <a:lnTo>
                    <a:pt x="2897991" y="239656"/>
                  </a:lnTo>
                  <a:lnTo>
                    <a:pt x="2952670" y="239656"/>
                  </a:lnTo>
                  <a:lnTo>
                    <a:pt x="2952670" y="0"/>
                  </a:lnTo>
                  <a:lnTo>
                    <a:pt x="3043802" y="0"/>
                  </a:lnTo>
                  <a:lnTo>
                    <a:pt x="3043802" y="0"/>
                  </a:lnTo>
                  <a:lnTo>
                    <a:pt x="3444782" y="0"/>
                  </a:lnTo>
                  <a:lnTo>
                    <a:pt x="3444782" y="0"/>
                  </a:lnTo>
                  <a:lnTo>
                    <a:pt x="3991573" y="0"/>
                  </a:lnTo>
                  <a:lnTo>
                    <a:pt x="3991573" y="0"/>
                  </a:lnTo>
                  <a:lnTo>
                    <a:pt x="4082704" y="0"/>
                  </a:lnTo>
                  <a:lnTo>
                    <a:pt x="4082704" y="0"/>
                  </a:lnTo>
                  <a:lnTo>
                    <a:pt x="4228515" y="0"/>
                  </a:lnTo>
                  <a:lnTo>
                    <a:pt x="4228515" y="0"/>
                  </a:lnTo>
                  <a:lnTo>
                    <a:pt x="4264968" y="0"/>
                  </a:lnTo>
                  <a:lnTo>
                    <a:pt x="4264968" y="0"/>
                  </a:lnTo>
                  <a:lnTo>
                    <a:pt x="4283194" y="0"/>
                  </a:lnTo>
                  <a:lnTo>
                    <a:pt x="4283194" y="0"/>
                  </a:lnTo>
                  <a:lnTo>
                    <a:pt x="4301421" y="0"/>
                  </a:lnTo>
                  <a:lnTo>
                    <a:pt x="4301421" y="0"/>
                  </a:lnTo>
                  <a:lnTo>
                    <a:pt x="4319647" y="0"/>
                  </a:lnTo>
                  <a:lnTo>
                    <a:pt x="4319647" y="0"/>
                  </a:lnTo>
                  <a:lnTo>
                    <a:pt x="4337874" y="0"/>
                  </a:lnTo>
                  <a:lnTo>
                    <a:pt x="4337874" y="0"/>
                  </a:lnTo>
                  <a:lnTo>
                    <a:pt x="4356100" y="0"/>
                  </a:lnTo>
                  <a:lnTo>
                    <a:pt x="4356100" y="0"/>
                  </a:lnTo>
                  <a:lnTo>
                    <a:pt x="4374326" y="0"/>
                  </a:lnTo>
                  <a:lnTo>
                    <a:pt x="4374326" y="0"/>
                  </a:lnTo>
                  <a:lnTo>
                    <a:pt x="4392553" y="0"/>
                  </a:lnTo>
                  <a:lnTo>
                    <a:pt x="4392553" y="0"/>
                  </a:lnTo>
                  <a:lnTo>
                    <a:pt x="4410779" y="0"/>
                  </a:lnTo>
                  <a:lnTo>
                    <a:pt x="4410779" y="0"/>
                  </a:lnTo>
                  <a:lnTo>
                    <a:pt x="4429005" y="0"/>
                  </a:lnTo>
                  <a:lnTo>
                    <a:pt x="4429005" y="0"/>
                  </a:lnTo>
                  <a:lnTo>
                    <a:pt x="4447232" y="0"/>
                  </a:lnTo>
                  <a:lnTo>
                    <a:pt x="4447232" y="0"/>
                  </a:lnTo>
                  <a:lnTo>
                    <a:pt x="4465458" y="0"/>
                  </a:lnTo>
                  <a:lnTo>
                    <a:pt x="4465458" y="0"/>
                  </a:lnTo>
                  <a:lnTo>
                    <a:pt x="4483684" y="0"/>
                  </a:lnTo>
                  <a:lnTo>
                    <a:pt x="4483684" y="0"/>
                  </a:lnTo>
                  <a:lnTo>
                    <a:pt x="4501911" y="0"/>
                  </a:lnTo>
                  <a:lnTo>
                    <a:pt x="4501911" y="0"/>
                  </a:lnTo>
                  <a:lnTo>
                    <a:pt x="4520137" y="0"/>
                  </a:lnTo>
                  <a:lnTo>
                    <a:pt x="4520137" y="0"/>
                  </a:lnTo>
                  <a:lnTo>
                    <a:pt x="4538363" y="0"/>
                  </a:lnTo>
                  <a:lnTo>
                    <a:pt x="4538363" y="0"/>
                  </a:lnTo>
                  <a:lnTo>
                    <a:pt x="4556590" y="0"/>
                  </a:lnTo>
                  <a:lnTo>
                    <a:pt x="4556590" y="0"/>
                  </a:lnTo>
                  <a:lnTo>
                    <a:pt x="4574816" y="0"/>
                  </a:lnTo>
                  <a:lnTo>
                    <a:pt x="4574816" y="0"/>
                  </a:lnTo>
                  <a:lnTo>
                    <a:pt x="4593043" y="0"/>
                  </a:lnTo>
                  <a:lnTo>
                    <a:pt x="4593043" y="0"/>
                  </a:lnTo>
                  <a:lnTo>
                    <a:pt x="4611269" y="0"/>
                  </a:lnTo>
                  <a:lnTo>
                    <a:pt x="4611269" y="0"/>
                  </a:lnTo>
                  <a:lnTo>
                    <a:pt x="4629495" y="0"/>
                  </a:lnTo>
                  <a:lnTo>
                    <a:pt x="4629495" y="0"/>
                  </a:lnTo>
                  <a:lnTo>
                    <a:pt x="4647722" y="0"/>
                  </a:lnTo>
                  <a:lnTo>
                    <a:pt x="4647722" y="0"/>
                  </a:lnTo>
                  <a:lnTo>
                    <a:pt x="4665948" y="0"/>
                  </a:lnTo>
                  <a:lnTo>
                    <a:pt x="4665948" y="0"/>
                  </a:lnTo>
                  <a:lnTo>
                    <a:pt x="4684174" y="0"/>
                  </a:lnTo>
                  <a:lnTo>
                    <a:pt x="4684174" y="0"/>
                  </a:lnTo>
                </a:path>
              </a:pathLst>
            </a:custGeom>
          </p:spPr>
          <p:txBody>
            <a:bodyPr/>
            <a:lstStyle/>
            <a:p>
              <a:pPr>
                <a:defRPr/>
              </a:pPr>
              <a:endParaRPr sz="1050"/>
            </a:p>
          </p:txBody>
        </p:sp>
        <p:sp>
          <p:nvSpPr>
            <p:cNvPr id="38" name="pl37"/>
            <p:cNvSpPr/>
            <p:nvPr/>
          </p:nvSpPr>
          <p:spPr>
            <a:xfrm>
              <a:off x="4957943" y="2708234"/>
              <a:ext cx="3245445" cy="145887"/>
            </a:xfrm>
            <a:custGeom>
              <a:avLst/>
              <a:gdLst/>
              <a:ahLst/>
              <a:cxnLst/>
              <a:rect l="0" t="0" r="0" b="0"/>
              <a:pathLst>
                <a:path w="4684174" h="210361">
                  <a:moveTo>
                    <a:pt x="4684174" y="0"/>
                  </a:moveTo>
                  <a:lnTo>
                    <a:pt x="4684174" y="0"/>
                  </a:lnTo>
                  <a:lnTo>
                    <a:pt x="4665948" y="0"/>
                  </a:lnTo>
                  <a:lnTo>
                    <a:pt x="4665948" y="0"/>
                  </a:lnTo>
                  <a:lnTo>
                    <a:pt x="4647722" y="0"/>
                  </a:lnTo>
                  <a:lnTo>
                    <a:pt x="4647722" y="0"/>
                  </a:lnTo>
                  <a:lnTo>
                    <a:pt x="4629495" y="0"/>
                  </a:lnTo>
                  <a:lnTo>
                    <a:pt x="4629495" y="0"/>
                  </a:lnTo>
                  <a:lnTo>
                    <a:pt x="4611269" y="0"/>
                  </a:lnTo>
                  <a:lnTo>
                    <a:pt x="4611269" y="0"/>
                  </a:lnTo>
                  <a:lnTo>
                    <a:pt x="4593043" y="0"/>
                  </a:lnTo>
                  <a:lnTo>
                    <a:pt x="4593043" y="0"/>
                  </a:lnTo>
                  <a:lnTo>
                    <a:pt x="4574816" y="0"/>
                  </a:lnTo>
                  <a:lnTo>
                    <a:pt x="4574816" y="0"/>
                  </a:lnTo>
                  <a:lnTo>
                    <a:pt x="4556590" y="0"/>
                  </a:lnTo>
                  <a:lnTo>
                    <a:pt x="4556590" y="0"/>
                  </a:lnTo>
                  <a:lnTo>
                    <a:pt x="4538363" y="0"/>
                  </a:lnTo>
                  <a:lnTo>
                    <a:pt x="4538363" y="0"/>
                  </a:lnTo>
                  <a:lnTo>
                    <a:pt x="4520137" y="0"/>
                  </a:lnTo>
                  <a:lnTo>
                    <a:pt x="4520137" y="0"/>
                  </a:lnTo>
                  <a:lnTo>
                    <a:pt x="4501911" y="0"/>
                  </a:lnTo>
                  <a:lnTo>
                    <a:pt x="4501911" y="0"/>
                  </a:lnTo>
                  <a:lnTo>
                    <a:pt x="4483684" y="0"/>
                  </a:lnTo>
                  <a:lnTo>
                    <a:pt x="4483684" y="0"/>
                  </a:lnTo>
                  <a:lnTo>
                    <a:pt x="4465458" y="0"/>
                  </a:lnTo>
                  <a:lnTo>
                    <a:pt x="4465458" y="0"/>
                  </a:lnTo>
                  <a:lnTo>
                    <a:pt x="4447232" y="0"/>
                  </a:lnTo>
                  <a:lnTo>
                    <a:pt x="4447232" y="0"/>
                  </a:lnTo>
                  <a:lnTo>
                    <a:pt x="4429005" y="0"/>
                  </a:lnTo>
                  <a:lnTo>
                    <a:pt x="4429005" y="0"/>
                  </a:lnTo>
                  <a:lnTo>
                    <a:pt x="4410779" y="0"/>
                  </a:lnTo>
                  <a:lnTo>
                    <a:pt x="4410779" y="0"/>
                  </a:lnTo>
                  <a:lnTo>
                    <a:pt x="4392553" y="0"/>
                  </a:lnTo>
                  <a:lnTo>
                    <a:pt x="4392553" y="0"/>
                  </a:lnTo>
                  <a:lnTo>
                    <a:pt x="4374326" y="0"/>
                  </a:lnTo>
                  <a:lnTo>
                    <a:pt x="4374326" y="0"/>
                  </a:lnTo>
                  <a:lnTo>
                    <a:pt x="4356100" y="0"/>
                  </a:lnTo>
                  <a:lnTo>
                    <a:pt x="4356100" y="0"/>
                  </a:lnTo>
                  <a:lnTo>
                    <a:pt x="4337874" y="0"/>
                  </a:lnTo>
                  <a:lnTo>
                    <a:pt x="4337874" y="0"/>
                  </a:lnTo>
                  <a:lnTo>
                    <a:pt x="4319647" y="0"/>
                  </a:lnTo>
                  <a:lnTo>
                    <a:pt x="4319647" y="0"/>
                  </a:lnTo>
                  <a:lnTo>
                    <a:pt x="4301421" y="0"/>
                  </a:lnTo>
                  <a:lnTo>
                    <a:pt x="4301421" y="0"/>
                  </a:lnTo>
                  <a:lnTo>
                    <a:pt x="4283194" y="0"/>
                  </a:lnTo>
                  <a:lnTo>
                    <a:pt x="4283194" y="0"/>
                  </a:lnTo>
                  <a:lnTo>
                    <a:pt x="4264968" y="0"/>
                  </a:lnTo>
                  <a:lnTo>
                    <a:pt x="4264968" y="0"/>
                  </a:lnTo>
                  <a:lnTo>
                    <a:pt x="4228515" y="0"/>
                  </a:lnTo>
                  <a:lnTo>
                    <a:pt x="4228515" y="0"/>
                  </a:lnTo>
                  <a:lnTo>
                    <a:pt x="4082704" y="0"/>
                  </a:lnTo>
                  <a:lnTo>
                    <a:pt x="4082704" y="0"/>
                  </a:lnTo>
                  <a:lnTo>
                    <a:pt x="3991573" y="0"/>
                  </a:lnTo>
                  <a:lnTo>
                    <a:pt x="3991573" y="0"/>
                  </a:lnTo>
                  <a:lnTo>
                    <a:pt x="3444782" y="0"/>
                  </a:lnTo>
                  <a:lnTo>
                    <a:pt x="3444782" y="0"/>
                  </a:lnTo>
                  <a:lnTo>
                    <a:pt x="3043802" y="0"/>
                  </a:lnTo>
                  <a:lnTo>
                    <a:pt x="3043802" y="0"/>
                  </a:lnTo>
                  <a:lnTo>
                    <a:pt x="2952670" y="0"/>
                  </a:lnTo>
                  <a:lnTo>
                    <a:pt x="2952670" y="85198"/>
                  </a:lnTo>
                  <a:lnTo>
                    <a:pt x="2897991" y="85198"/>
                  </a:lnTo>
                  <a:lnTo>
                    <a:pt x="2897991" y="157863"/>
                  </a:lnTo>
                  <a:lnTo>
                    <a:pt x="1859088" y="157863"/>
                  </a:lnTo>
                  <a:lnTo>
                    <a:pt x="1859088" y="210361"/>
                  </a:lnTo>
                  <a:lnTo>
                    <a:pt x="1567467" y="210361"/>
                  </a:lnTo>
                  <a:lnTo>
                    <a:pt x="1567467" y="210361"/>
                  </a:lnTo>
                  <a:lnTo>
                    <a:pt x="856638" y="210361"/>
                  </a:lnTo>
                  <a:lnTo>
                    <a:pt x="856638" y="210361"/>
                  </a:lnTo>
                  <a:lnTo>
                    <a:pt x="729054" y="210361"/>
                  </a:lnTo>
                  <a:lnTo>
                    <a:pt x="729054" y="210361"/>
                  </a:lnTo>
                  <a:lnTo>
                    <a:pt x="492111" y="210361"/>
                  </a:lnTo>
                  <a:lnTo>
                    <a:pt x="492111" y="210361"/>
                  </a:lnTo>
                  <a:lnTo>
                    <a:pt x="437432" y="210361"/>
                  </a:lnTo>
                  <a:lnTo>
                    <a:pt x="437432" y="210361"/>
                  </a:lnTo>
                  <a:lnTo>
                    <a:pt x="0" y="210361"/>
                  </a:lnTo>
                </a:path>
              </a:pathLst>
            </a:custGeom>
          </p:spPr>
          <p:txBody>
            <a:bodyPr/>
            <a:lstStyle/>
            <a:p>
              <a:pPr>
                <a:defRPr/>
              </a:pPr>
              <a:endParaRPr sz="1050"/>
            </a:p>
          </p:txBody>
        </p:sp>
        <p:sp>
          <p:nvSpPr>
            <p:cNvPr id="39" name="pg38"/>
            <p:cNvSpPr/>
            <p:nvPr/>
          </p:nvSpPr>
          <p:spPr>
            <a:xfrm>
              <a:off x="4377602" y="970987"/>
              <a:ext cx="3825786" cy="1883135"/>
            </a:xfrm>
            <a:custGeom>
              <a:avLst/>
              <a:gdLst/>
              <a:ahLst/>
              <a:cxnLst/>
              <a:rect l="0" t="0" r="0" b="0"/>
              <a:pathLst>
                <a:path w="5522587" h="2719714">
                  <a:moveTo>
                    <a:pt x="0" y="1848470"/>
                  </a:moveTo>
                  <a:lnTo>
                    <a:pt x="72905" y="1848470"/>
                  </a:lnTo>
                  <a:lnTo>
                    <a:pt x="72905" y="1604755"/>
                  </a:lnTo>
                  <a:lnTo>
                    <a:pt x="838412" y="1604755"/>
                  </a:lnTo>
                  <a:lnTo>
                    <a:pt x="1275845" y="1604755"/>
                  </a:lnTo>
                  <a:lnTo>
                    <a:pt x="1275845" y="1359145"/>
                  </a:lnTo>
                  <a:lnTo>
                    <a:pt x="1330524" y="1359145"/>
                  </a:lnTo>
                  <a:lnTo>
                    <a:pt x="1330524" y="1120233"/>
                  </a:lnTo>
                  <a:lnTo>
                    <a:pt x="1567467" y="1120233"/>
                  </a:lnTo>
                  <a:lnTo>
                    <a:pt x="1567467" y="887505"/>
                  </a:lnTo>
                  <a:lnTo>
                    <a:pt x="1695051" y="887505"/>
                  </a:lnTo>
                  <a:lnTo>
                    <a:pt x="2405879" y="887505"/>
                  </a:lnTo>
                  <a:lnTo>
                    <a:pt x="2405879" y="659907"/>
                  </a:lnTo>
                  <a:lnTo>
                    <a:pt x="2697501" y="659907"/>
                  </a:lnTo>
                  <a:lnTo>
                    <a:pt x="3736404" y="659907"/>
                  </a:lnTo>
                  <a:lnTo>
                    <a:pt x="3791083" y="659907"/>
                  </a:lnTo>
                  <a:lnTo>
                    <a:pt x="3882214" y="659907"/>
                  </a:lnTo>
                  <a:lnTo>
                    <a:pt x="3882214" y="216761"/>
                  </a:lnTo>
                  <a:lnTo>
                    <a:pt x="4283194" y="216761"/>
                  </a:lnTo>
                  <a:lnTo>
                    <a:pt x="4283194" y="0"/>
                  </a:lnTo>
                  <a:lnTo>
                    <a:pt x="4829985" y="0"/>
                  </a:lnTo>
                  <a:lnTo>
                    <a:pt x="4921117" y="0"/>
                  </a:lnTo>
                  <a:lnTo>
                    <a:pt x="5066928" y="0"/>
                  </a:lnTo>
                  <a:lnTo>
                    <a:pt x="5103381" y="0"/>
                  </a:lnTo>
                  <a:lnTo>
                    <a:pt x="5121607" y="0"/>
                  </a:lnTo>
                  <a:lnTo>
                    <a:pt x="5139833" y="0"/>
                  </a:lnTo>
                  <a:lnTo>
                    <a:pt x="5158060" y="0"/>
                  </a:lnTo>
                  <a:lnTo>
                    <a:pt x="5176286" y="0"/>
                  </a:lnTo>
                  <a:lnTo>
                    <a:pt x="5194512" y="0"/>
                  </a:lnTo>
                  <a:lnTo>
                    <a:pt x="5212739" y="0"/>
                  </a:lnTo>
                  <a:lnTo>
                    <a:pt x="5230965" y="0"/>
                  </a:lnTo>
                  <a:lnTo>
                    <a:pt x="5249192" y="0"/>
                  </a:lnTo>
                  <a:lnTo>
                    <a:pt x="5267418" y="0"/>
                  </a:lnTo>
                  <a:lnTo>
                    <a:pt x="5285644" y="0"/>
                  </a:lnTo>
                  <a:lnTo>
                    <a:pt x="5303871" y="0"/>
                  </a:lnTo>
                  <a:lnTo>
                    <a:pt x="5322097" y="0"/>
                  </a:lnTo>
                  <a:lnTo>
                    <a:pt x="5340323" y="0"/>
                  </a:lnTo>
                  <a:lnTo>
                    <a:pt x="5358550" y="0"/>
                  </a:lnTo>
                  <a:lnTo>
                    <a:pt x="5376776" y="0"/>
                  </a:lnTo>
                  <a:lnTo>
                    <a:pt x="5395002" y="0"/>
                  </a:lnTo>
                  <a:lnTo>
                    <a:pt x="5413229" y="0"/>
                  </a:lnTo>
                  <a:lnTo>
                    <a:pt x="5431455" y="0"/>
                  </a:lnTo>
                  <a:lnTo>
                    <a:pt x="5449682" y="0"/>
                  </a:lnTo>
                  <a:lnTo>
                    <a:pt x="5467908" y="0"/>
                  </a:lnTo>
                  <a:lnTo>
                    <a:pt x="5486134" y="0"/>
                  </a:lnTo>
                  <a:lnTo>
                    <a:pt x="5504361" y="0"/>
                  </a:lnTo>
                  <a:lnTo>
                    <a:pt x="5522587" y="0"/>
                  </a:lnTo>
                  <a:lnTo>
                    <a:pt x="5522587" y="1988265"/>
                  </a:lnTo>
                  <a:lnTo>
                    <a:pt x="5504361" y="1988265"/>
                  </a:lnTo>
                  <a:lnTo>
                    <a:pt x="5486134" y="1988265"/>
                  </a:lnTo>
                  <a:lnTo>
                    <a:pt x="5467908" y="1988265"/>
                  </a:lnTo>
                  <a:lnTo>
                    <a:pt x="5449682" y="1988265"/>
                  </a:lnTo>
                  <a:lnTo>
                    <a:pt x="5431455" y="1988265"/>
                  </a:lnTo>
                  <a:lnTo>
                    <a:pt x="5413229" y="1988265"/>
                  </a:lnTo>
                  <a:lnTo>
                    <a:pt x="5395002" y="1988265"/>
                  </a:lnTo>
                  <a:lnTo>
                    <a:pt x="5376776" y="1988265"/>
                  </a:lnTo>
                  <a:lnTo>
                    <a:pt x="5358550" y="1988265"/>
                  </a:lnTo>
                  <a:lnTo>
                    <a:pt x="5340323" y="1988265"/>
                  </a:lnTo>
                  <a:lnTo>
                    <a:pt x="5322097" y="1988265"/>
                  </a:lnTo>
                  <a:lnTo>
                    <a:pt x="5303871" y="1988265"/>
                  </a:lnTo>
                  <a:lnTo>
                    <a:pt x="5285644" y="1988265"/>
                  </a:lnTo>
                  <a:lnTo>
                    <a:pt x="5267418" y="1988265"/>
                  </a:lnTo>
                  <a:lnTo>
                    <a:pt x="5249192" y="1988265"/>
                  </a:lnTo>
                  <a:lnTo>
                    <a:pt x="5230965" y="1988265"/>
                  </a:lnTo>
                  <a:lnTo>
                    <a:pt x="5212739" y="1988265"/>
                  </a:lnTo>
                  <a:lnTo>
                    <a:pt x="5194512" y="1988265"/>
                  </a:lnTo>
                  <a:lnTo>
                    <a:pt x="5176286" y="1988265"/>
                  </a:lnTo>
                  <a:lnTo>
                    <a:pt x="5158060" y="1988265"/>
                  </a:lnTo>
                  <a:lnTo>
                    <a:pt x="5139833" y="1988265"/>
                  </a:lnTo>
                  <a:lnTo>
                    <a:pt x="5121607" y="1988265"/>
                  </a:lnTo>
                  <a:lnTo>
                    <a:pt x="5103381" y="1988265"/>
                  </a:lnTo>
                  <a:lnTo>
                    <a:pt x="5066928" y="1988265"/>
                  </a:lnTo>
                  <a:lnTo>
                    <a:pt x="4921117" y="1988265"/>
                  </a:lnTo>
                  <a:lnTo>
                    <a:pt x="4829985" y="1988265"/>
                  </a:lnTo>
                  <a:lnTo>
                    <a:pt x="4283194" y="1988265"/>
                  </a:lnTo>
                  <a:lnTo>
                    <a:pt x="4283194" y="2101290"/>
                  </a:lnTo>
                  <a:lnTo>
                    <a:pt x="3882214" y="2101290"/>
                  </a:lnTo>
                  <a:lnTo>
                    <a:pt x="3882214" y="2316151"/>
                  </a:lnTo>
                  <a:lnTo>
                    <a:pt x="3791083" y="2316151"/>
                  </a:lnTo>
                  <a:lnTo>
                    <a:pt x="3736404" y="2316151"/>
                  </a:lnTo>
                  <a:lnTo>
                    <a:pt x="2697501" y="2316151"/>
                  </a:lnTo>
                  <a:lnTo>
                    <a:pt x="2405879" y="2316151"/>
                  </a:lnTo>
                  <a:lnTo>
                    <a:pt x="2405879" y="2416344"/>
                  </a:lnTo>
                  <a:lnTo>
                    <a:pt x="1695051" y="2416344"/>
                  </a:lnTo>
                  <a:lnTo>
                    <a:pt x="1567467" y="2416344"/>
                  </a:lnTo>
                  <a:lnTo>
                    <a:pt x="1567467" y="2509999"/>
                  </a:lnTo>
                  <a:lnTo>
                    <a:pt x="1330524" y="2509999"/>
                  </a:lnTo>
                  <a:lnTo>
                    <a:pt x="1330524" y="2594934"/>
                  </a:lnTo>
                  <a:lnTo>
                    <a:pt x="1275845" y="2594934"/>
                  </a:lnTo>
                  <a:lnTo>
                    <a:pt x="1275845" y="2667376"/>
                  </a:lnTo>
                  <a:lnTo>
                    <a:pt x="838412" y="2667376"/>
                  </a:lnTo>
                  <a:lnTo>
                    <a:pt x="72905" y="2667376"/>
                  </a:lnTo>
                  <a:lnTo>
                    <a:pt x="72905" y="2719714"/>
                  </a:lnTo>
                  <a:lnTo>
                    <a:pt x="0" y="2719714"/>
                  </a:lnTo>
                  <a:close/>
                </a:path>
              </a:pathLst>
            </a:custGeom>
            <a:solidFill>
              <a:srgbClr val="00BFC4">
                <a:alpha val="20000"/>
              </a:srgbClr>
            </a:solidFill>
          </p:spPr>
          <p:txBody>
            <a:bodyPr/>
            <a:lstStyle/>
            <a:p>
              <a:pPr>
                <a:defRPr/>
              </a:pPr>
              <a:endParaRPr sz="1050"/>
            </a:p>
          </p:txBody>
        </p:sp>
        <p:sp>
          <p:nvSpPr>
            <p:cNvPr id="40" name="pl39"/>
            <p:cNvSpPr/>
            <p:nvPr/>
          </p:nvSpPr>
          <p:spPr>
            <a:xfrm>
              <a:off x="4377602" y="970987"/>
              <a:ext cx="3825786" cy="1280233"/>
            </a:xfrm>
            <a:custGeom>
              <a:avLst/>
              <a:gdLst/>
              <a:ahLst/>
              <a:cxnLst/>
              <a:rect l="0" t="0" r="0" b="0"/>
              <a:pathLst>
                <a:path w="5522587" h="1848470">
                  <a:moveTo>
                    <a:pt x="0" y="1848470"/>
                  </a:moveTo>
                  <a:lnTo>
                    <a:pt x="72905" y="1848470"/>
                  </a:lnTo>
                  <a:lnTo>
                    <a:pt x="72905" y="1604755"/>
                  </a:lnTo>
                  <a:lnTo>
                    <a:pt x="838412" y="1604755"/>
                  </a:lnTo>
                  <a:lnTo>
                    <a:pt x="838412" y="1604755"/>
                  </a:lnTo>
                  <a:lnTo>
                    <a:pt x="1275845" y="1604755"/>
                  </a:lnTo>
                  <a:lnTo>
                    <a:pt x="1275845" y="1359145"/>
                  </a:lnTo>
                  <a:lnTo>
                    <a:pt x="1330524" y="1359145"/>
                  </a:lnTo>
                  <a:lnTo>
                    <a:pt x="1330524" y="1120233"/>
                  </a:lnTo>
                  <a:lnTo>
                    <a:pt x="1567467" y="1120233"/>
                  </a:lnTo>
                  <a:lnTo>
                    <a:pt x="1567467" y="887505"/>
                  </a:lnTo>
                  <a:lnTo>
                    <a:pt x="1695051" y="887505"/>
                  </a:lnTo>
                  <a:lnTo>
                    <a:pt x="1695051" y="887505"/>
                  </a:lnTo>
                  <a:lnTo>
                    <a:pt x="2405879" y="887505"/>
                  </a:lnTo>
                  <a:lnTo>
                    <a:pt x="2405879" y="659907"/>
                  </a:lnTo>
                  <a:lnTo>
                    <a:pt x="2697501" y="659907"/>
                  </a:lnTo>
                  <a:lnTo>
                    <a:pt x="2697501" y="659907"/>
                  </a:lnTo>
                  <a:lnTo>
                    <a:pt x="3736404" y="659907"/>
                  </a:lnTo>
                  <a:lnTo>
                    <a:pt x="3736404" y="659907"/>
                  </a:lnTo>
                  <a:lnTo>
                    <a:pt x="3791083" y="659907"/>
                  </a:lnTo>
                  <a:lnTo>
                    <a:pt x="3791083" y="659907"/>
                  </a:lnTo>
                  <a:lnTo>
                    <a:pt x="3882214" y="659907"/>
                  </a:lnTo>
                  <a:lnTo>
                    <a:pt x="3882214" y="216761"/>
                  </a:lnTo>
                  <a:lnTo>
                    <a:pt x="4283194" y="216761"/>
                  </a:lnTo>
                  <a:lnTo>
                    <a:pt x="4283194" y="0"/>
                  </a:lnTo>
                  <a:lnTo>
                    <a:pt x="4829985" y="0"/>
                  </a:lnTo>
                  <a:lnTo>
                    <a:pt x="4829985" y="0"/>
                  </a:lnTo>
                  <a:lnTo>
                    <a:pt x="4921117" y="0"/>
                  </a:lnTo>
                  <a:lnTo>
                    <a:pt x="4921117" y="0"/>
                  </a:lnTo>
                  <a:lnTo>
                    <a:pt x="5066928" y="0"/>
                  </a:lnTo>
                  <a:lnTo>
                    <a:pt x="5066928" y="0"/>
                  </a:lnTo>
                  <a:lnTo>
                    <a:pt x="5103381" y="0"/>
                  </a:lnTo>
                  <a:lnTo>
                    <a:pt x="5103381" y="0"/>
                  </a:lnTo>
                  <a:lnTo>
                    <a:pt x="5121607" y="0"/>
                  </a:lnTo>
                  <a:lnTo>
                    <a:pt x="5121607" y="0"/>
                  </a:lnTo>
                  <a:lnTo>
                    <a:pt x="5139833" y="0"/>
                  </a:lnTo>
                  <a:lnTo>
                    <a:pt x="5139833" y="0"/>
                  </a:lnTo>
                  <a:lnTo>
                    <a:pt x="5158060" y="0"/>
                  </a:lnTo>
                  <a:lnTo>
                    <a:pt x="5158060" y="0"/>
                  </a:lnTo>
                  <a:lnTo>
                    <a:pt x="5176286" y="0"/>
                  </a:lnTo>
                  <a:lnTo>
                    <a:pt x="5176286" y="0"/>
                  </a:lnTo>
                  <a:lnTo>
                    <a:pt x="5194512" y="0"/>
                  </a:lnTo>
                  <a:lnTo>
                    <a:pt x="5194512" y="0"/>
                  </a:lnTo>
                  <a:lnTo>
                    <a:pt x="5212739" y="0"/>
                  </a:lnTo>
                  <a:lnTo>
                    <a:pt x="5212739" y="0"/>
                  </a:lnTo>
                  <a:lnTo>
                    <a:pt x="5230965" y="0"/>
                  </a:lnTo>
                  <a:lnTo>
                    <a:pt x="5230965" y="0"/>
                  </a:lnTo>
                  <a:lnTo>
                    <a:pt x="5249192" y="0"/>
                  </a:lnTo>
                  <a:lnTo>
                    <a:pt x="5249192" y="0"/>
                  </a:lnTo>
                  <a:lnTo>
                    <a:pt x="5267418" y="0"/>
                  </a:lnTo>
                  <a:lnTo>
                    <a:pt x="5267418" y="0"/>
                  </a:lnTo>
                  <a:lnTo>
                    <a:pt x="5285644" y="0"/>
                  </a:lnTo>
                  <a:lnTo>
                    <a:pt x="5285644" y="0"/>
                  </a:lnTo>
                  <a:lnTo>
                    <a:pt x="5303871" y="0"/>
                  </a:lnTo>
                  <a:lnTo>
                    <a:pt x="5303871" y="0"/>
                  </a:lnTo>
                  <a:lnTo>
                    <a:pt x="5322097" y="0"/>
                  </a:lnTo>
                  <a:lnTo>
                    <a:pt x="5322097" y="0"/>
                  </a:lnTo>
                  <a:lnTo>
                    <a:pt x="5340323" y="0"/>
                  </a:lnTo>
                  <a:lnTo>
                    <a:pt x="5340323" y="0"/>
                  </a:lnTo>
                  <a:lnTo>
                    <a:pt x="5358550" y="0"/>
                  </a:lnTo>
                  <a:lnTo>
                    <a:pt x="5358550" y="0"/>
                  </a:lnTo>
                  <a:lnTo>
                    <a:pt x="5376776" y="0"/>
                  </a:lnTo>
                  <a:lnTo>
                    <a:pt x="5376776" y="0"/>
                  </a:lnTo>
                  <a:lnTo>
                    <a:pt x="5395002" y="0"/>
                  </a:lnTo>
                  <a:lnTo>
                    <a:pt x="5395002" y="0"/>
                  </a:lnTo>
                  <a:lnTo>
                    <a:pt x="5413229" y="0"/>
                  </a:lnTo>
                  <a:lnTo>
                    <a:pt x="5413229" y="0"/>
                  </a:lnTo>
                  <a:lnTo>
                    <a:pt x="5431455" y="0"/>
                  </a:lnTo>
                  <a:lnTo>
                    <a:pt x="5431455" y="0"/>
                  </a:lnTo>
                  <a:lnTo>
                    <a:pt x="5449682" y="0"/>
                  </a:lnTo>
                  <a:lnTo>
                    <a:pt x="5449682" y="0"/>
                  </a:lnTo>
                  <a:lnTo>
                    <a:pt x="5467908" y="0"/>
                  </a:lnTo>
                  <a:lnTo>
                    <a:pt x="5467908" y="0"/>
                  </a:lnTo>
                  <a:lnTo>
                    <a:pt x="5486134" y="0"/>
                  </a:lnTo>
                  <a:lnTo>
                    <a:pt x="5486134" y="0"/>
                  </a:lnTo>
                  <a:lnTo>
                    <a:pt x="5504361" y="0"/>
                  </a:lnTo>
                  <a:lnTo>
                    <a:pt x="5504361" y="0"/>
                  </a:lnTo>
                  <a:lnTo>
                    <a:pt x="5522587" y="0"/>
                  </a:lnTo>
                  <a:lnTo>
                    <a:pt x="5522587" y="0"/>
                  </a:lnTo>
                </a:path>
              </a:pathLst>
            </a:custGeom>
          </p:spPr>
          <p:txBody>
            <a:bodyPr/>
            <a:lstStyle/>
            <a:p>
              <a:pPr>
                <a:defRPr/>
              </a:pPr>
              <a:endParaRPr sz="1050"/>
            </a:p>
          </p:txBody>
        </p:sp>
        <p:sp>
          <p:nvSpPr>
            <p:cNvPr id="41" name="pl40"/>
            <p:cNvSpPr/>
            <p:nvPr/>
          </p:nvSpPr>
          <p:spPr>
            <a:xfrm>
              <a:off x="4377602" y="2347982"/>
              <a:ext cx="3825786" cy="506139"/>
            </a:xfrm>
            <a:custGeom>
              <a:avLst/>
              <a:gdLst/>
              <a:ahLst/>
              <a:cxnLst/>
              <a:rect l="0" t="0" r="0" b="0"/>
              <a:pathLst>
                <a:path w="5522587" h="731448">
                  <a:moveTo>
                    <a:pt x="5522587" y="0"/>
                  </a:moveTo>
                  <a:lnTo>
                    <a:pt x="5522587" y="0"/>
                  </a:lnTo>
                  <a:lnTo>
                    <a:pt x="5504361" y="0"/>
                  </a:lnTo>
                  <a:lnTo>
                    <a:pt x="5504361" y="0"/>
                  </a:lnTo>
                  <a:lnTo>
                    <a:pt x="5486134" y="0"/>
                  </a:lnTo>
                  <a:lnTo>
                    <a:pt x="5486134" y="0"/>
                  </a:lnTo>
                  <a:lnTo>
                    <a:pt x="5467908" y="0"/>
                  </a:lnTo>
                  <a:lnTo>
                    <a:pt x="5467908" y="0"/>
                  </a:lnTo>
                  <a:lnTo>
                    <a:pt x="5449682" y="0"/>
                  </a:lnTo>
                  <a:lnTo>
                    <a:pt x="5449682" y="0"/>
                  </a:lnTo>
                  <a:lnTo>
                    <a:pt x="5431455" y="0"/>
                  </a:lnTo>
                  <a:lnTo>
                    <a:pt x="5431455" y="0"/>
                  </a:lnTo>
                  <a:lnTo>
                    <a:pt x="5413229" y="0"/>
                  </a:lnTo>
                  <a:lnTo>
                    <a:pt x="5413229" y="0"/>
                  </a:lnTo>
                  <a:lnTo>
                    <a:pt x="5395002" y="0"/>
                  </a:lnTo>
                  <a:lnTo>
                    <a:pt x="5395002" y="0"/>
                  </a:lnTo>
                  <a:lnTo>
                    <a:pt x="5376776" y="0"/>
                  </a:lnTo>
                  <a:lnTo>
                    <a:pt x="5376776" y="0"/>
                  </a:lnTo>
                  <a:lnTo>
                    <a:pt x="5358550" y="0"/>
                  </a:lnTo>
                  <a:lnTo>
                    <a:pt x="5358550" y="0"/>
                  </a:lnTo>
                  <a:lnTo>
                    <a:pt x="5340323" y="0"/>
                  </a:lnTo>
                  <a:lnTo>
                    <a:pt x="5340323" y="0"/>
                  </a:lnTo>
                  <a:lnTo>
                    <a:pt x="5322097" y="0"/>
                  </a:lnTo>
                  <a:lnTo>
                    <a:pt x="5322097" y="0"/>
                  </a:lnTo>
                  <a:lnTo>
                    <a:pt x="5303871" y="0"/>
                  </a:lnTo>
                  <a:lnTo>
                    <a:pt x="5303871" y="0"/>
                  </a:lnTo>
                  <a:lnTo>
                    <a:pt x="5285644" y="0"/>
                  </a:lnTo>
                  <a:lnTo>
                    <a:pt x="5285644" y="0"/>
                  </a:lnTo>
                  <a:lnTo>
                    <a:pt x="5267418" y="0"/>
                  </a:lnTo>
                  <a:lnTo>
                    <a:pt x="5267418" y="0"/>
                  </a:lnTo>
                  <a:lnTo>
                    <a:pt x="5249192" y="0"/>
                  </a:lnTo>
                  <a:lnTo>
                    <a:pt x="5249192" y="0"/>
                  </a:lnTo>
                  <a:lnTo>
                    <a:pt x="5230965" y="0"/>
                  </a:lnTo>
                  <a:lnTo>
                    <a:pt x="5230965" y="0"/>
                  </a:lnTo>
                  <a:lnTo>
                    <a:pt x="5212739" y="0"/>
                  </a:lnTo>
                  <a:lnTo>
                    <a:pt x="5212739" y="0"/>
                  </a:lnTo>
                  <a:lnTo>
                    <a:pt x="5194512" y="0"/>
                  </a:lnTo>
                  <a:lnTo>
                    <a:pt x="5194512" y="0"/>
                  </a:lnTo>
                  <a:lnTo>
                    <a:pt x="5176286" y="0"/>
                  </a:lnTo>
                  <a:lnTo>
                    <a:pt x="5176286" y="0"/>
                  </a:lnTo>
                  <a:lnTo>
                    <a:pt x="5158060" y="0"/>
                  </a:lnTo>
                  <a:lnTo>
                    <a:pt x="5158060" y="0"/>
                  </a:lnTo>
                  <a:lnTo>
                    <a:pt x="5139833" y="0"/>
                  </a:lnTo>
                  <a:lnTo>
                    <a:pt x="5139833" y="0"/>
                  </a:lnTo>
                  <a:lnTo>
                    <a:pt x="5121607" y="0"/>
                  </a:lnTo>
                  <a:lnTo>
                    <a:pt x="5121607" y="0"/>
                  </a:lnTo>
                  <a:lnTo>
                    <a:pt x="5103381" y="0"/>
                  </a:lnTo>
                  <a:lnTo>
                    <a:pt x="5103381" y="0"/>
                  </a:lnTo>
                  <a:lnTo>
                    <a:pt x="5066928" y="0"/>
                  </a:lnTo>
                  <a:lnTo>
                    <a:pt x="5066928" y="0"/>
                  </a:lnTo>
                  <a:lnTo>
                    <a:pt x="4921117" y="0"/>
                  </a:lnTo>
                  <a:lnTo>
                    <a:pt x="4921117" y="0"/>
                  </a:lnTo>
                  <a:lnTo>
                    <a:pt x="4829985" y="0"/>
                  </a:lnTo>
                  <a:lnTo>
                    <a:pt x="4829985" y="0"/>
                  </a:lnTo>
                  <a:lnTo>
                    <a:pt x="4283194" y="0"/>
                  </a:lnTo>
                  <a:lnTo>
                    <a:pt x="4283194" y="113024"/>
                  </a:lnTo>
                  <a:lnTo>
                    <a:pt x="3882214" y="113024"/>
                  </a:lnTo>
                  <a:lnTo>
                    <a:pt x="3882214" y="327885"/>
                  </a:lnTo>
                  <a:lnTo>
                    <a:pt x="3791083" y="327885"/>
                  </a:lnTo>
                  <a:lnTo>
                    <a:pt x="3791083" y="327885"/>
                  </a:lnTo>
                  <a:lnTo>
                    <a:pt x="3736404" y="327885"/>
                  </a:lnTo>
                  <a:lnTo>
                    <a:pt x="3736404" y="327885"/>
                  </a:lnTo>
                  <a:lnTo>
                    <a:pt x="2697501" y="327885"/>
                  </a:lnTo>
                  <a:lnTo>
                    <a:pt x="2697501" y="327885"/>
                  </a:lnTo>
                  <a:lnTo>
                    <a:pt x="2405879" y="327885"/>
                  </a:lnTo>
                  <a:lnTo>
                    <a:pt x="2405879" y="428078"/>
                  </a:lnTo>
                  <a:lnTo>
                    <a:pt x="1695051" y="428078"/>
                  </a:lnTo>
                  <a:lnTo>
                    <a:pt x="1695051" y="428078"/>
                  </a:lnTo>
                  <a:lnTo>
                    <a:pt x="1567467" y="428078"/>
                  </a:lnTo>
                  <a:lnTo>
                    <a:pt x="1567467" y="521733"/>
                  </a:lnTo>
                  <a:lnTo>
                    <a:pt x="1330524" y="521733"/>
                  </a:lnTo>
                  <a:lnTo>
                    <a:pt x="1330524" y="606668"/>
                  </a:lnTo>
                  <a:lnTo>
                    <a:pt x="1275845" y="606668"/>
                  </a:lnTo>
                  <a:lnTo>
                    <a:pt x="1275845" y="679110"/>
                  </a:lnTo>
                  <a:lnTo>
                    <a:pt x="838412" y="679110"/>
                  </a:lnTo>
                  <a:lnTo>
                    <a:pt x="838412" y="679110"/>
                  </a:lnTo>
                  <a:lnTo>
                    <a:pt x="72905" y="679110"/>
                  </a:lnTo>
                  <a:lnTo>
                    <a:pt x="72905" y="731448"/>
                  </a:lnTo>
                  <a:lnTo>
                    <a:pt x="0" y="731448"/>
                  </a:lnTo>
                </a:path>
              </a:pathLst>
            </a:custGeom>
          </p:spPr>
          <p:txBody>
            <a:bodyPr/>
            <a:lstStyle/>
            <a:p>
              <a:pPr>
                <a:defRPr/>
              </a:pPr>
              <a:endParaRPr sz="1050"/>
            </a:p>
          </p:txBody>
        </p:sp>
        <p:sp>
          <p:nvSpPr>
            <p:cNvPr id="42" name="rc42"/>
            <p:cNvSpPr/>
            <p:nvPr/>
          </p:nvSpPr>
          <p:spPr>
            <a:xfrm>
              <a:off x="3841902" y="923350"/>
              <a:ext cx="4467138" cy="1990317"/>
            </a:xfrm>
            <a:prstGeom prst="rect">
              <a:avLst/>
            </a:prstGeom>
            <a:noFill/>
            <a:ln w="9525" cap="rnd">
              <a:solidFill>
                <a:srgbClr val="333333">
                  <a:alpha val="100000"/>
                </a:srgbClr>
              </a:solidFill>
              <a:prstDash val="solid"/>
              <a:round/>
            </a:ln>
          </p:spPr>
          <p:txBody>
            <a:bodyPr/>
            <a:lstStyle/>
            <a:p>
              <a:pPr>
                <a:defRPr/>
              </a:pPr>
              <a:endParaRPr sz="1050"/>
            </a:p>
          </p:txBody>
        </p:sp>
        <p:grpSp>
          <p:nvGrpSpPr>
            <p:cNvPr id="36901" name="Grupo 33842"/>
            <p:cNvGrpSpPr>
              <a:grpSpLocks/>
            </p:cNvGrpSpPr>
            <p:nvPr/>
          </p:nvGrpSpPr>
          <p:grpSpPr bwMode="auto">
            <a:xfrm>
              <a:off x="3593900" y="972800"/>
              <a:ext cx="127179" cy="1924568"/>
              <a:chOff x="3671274" y="972800"/>
              <a:chExt cx="127179" cy="1924568"/>
            </a:xfrm>
          </p:grpSpPr>
          <p:sp>
            <p:nvSpPr>
              <p:cNvPr id="43" name="tx43"/>
              <p:cNvSpPr/>
              <p:nvPr/>
            </p:nvSpPr>
            <p:spPr>
              <a:xfrm>
                <a:off x="3670771" y="2834768"/>
                <a:ext cx="127973" cy="62523"/>
              </a:xfrm>
              <a:prstGeom prst="rect">
                <a:avLst/>
              </a:prstGeom>
              <a:noFill/>
            </p:spPr>
            <p:txBody>
              <a:bodyPr wrap="none" lIns="0" tIns="0" rIns="0" bIns="0" anchor="ctr" anchorCtr="1"/>
              <a:lstStyle/>
              <a:p>
                <a:pPr>
                  <a:spcBef>
                    <a:spcPts val="0"/>
                  </a:spcBef>
                  <a:spcAft>
                    <a:spcPts val="0"/>
                  </a:spcAft>
                  <a:defRPr/>
                </a:pPr>
                <a:r>
                  <a:rPr sz="1050" b="0" i="0" dirty="0">
                    <a:solidFill>
                      <a:schemeClr val="bg1"/>
                    </a:solidFill>
                    <a:latin typeface="Arial"/>
                    <a:cs typeface="Arial"/>
                  </a:rPr>
                  <a:t>0%</a:t>
                </a:r>
              </a:p>
            </p:txBody>
          </p:sp>
          <p:sp>
            <p:nvSpPr>
              <p:cNvPr id="44" name="tx44"/>
              <p:cNvSpPr/>
              <p:nvPr/>
            </p:nvSpPr>
            <p:spPr>
              <a:xfrm>
                <a:off x="3670771" y="2462607"/>
                <a:ext cx="127973" cy="62523"/>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1%</a:t>
                </a:r>
              </a:p>
            </p:txBody>
          </p:sp>
          <p:sp>
            <p:nvSpPr>
              <p:cNvPr id="45" name="tx45"/>
              <p:cNvSpPr/>
              <p:nvPr/>
            </p:nvSpPr>
            <p:spPr>
              <a:xfrm>
                <a:off x="3670771" y="2088958"/>
                <a:ext cx="127973" cy="64011"/>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2%</a:t>
                </a:r>
              </a:p>
            </p:txBody>
          </p:sp>
          <p:sp>
            <p:nvSpPr>
              <p:cNvPr id="46" name="tx46"/>
              <p:cNvSpPr/>
              <p:nvPr/>
            </p:nvSpPr>
            <p:spPr>
              <a:xfrm>
                <a:off x="3670771" y="1716797"/>
                <a:ext cx="127973" cy="64011"/>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3%</a:t>
                </a:r>
              </a:p>
            </p:txBody>
          </p:sp>
          <p:sp>
            <p:nvSpPr>
              <p:cNvPr id="47" name="tx47"/>
              <p:cNvSpPr/>
              <p:nvPr/>
            </p:nvSpPr>
            <p:spPr>
              <a:xfrm>
                <a:off x="3670771" y="1344636"/>
                <a:ext cx="127973" cy="62523"/>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4%</a:t>
                </a:r>
              </a:p>
            </p:txBody>
          </p:sp>
          <p:sp>
            <p:nvSpPr>
              <p:cNvPr id="48" name="tx48"/>
              <p:cNvSpPr/>
              <p:nvPr/>
            </p:nvSpPr>
            <p:spPr>
              <a:xfrm>
                <a:off x="3670771" y="972476"/>
                <a:ext cx="127973" cy="62523"/>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5%</a:t>
                </a:r>
              </a:p>
            </p:txBody>
          </p:sp>
        </p:grpSp>
        <p:grpSp>
          <p:nvGrpSpPr>
            <p:cNvPr id="36902" name="Grupo 33844"/>
            <p:cNvGrpSpPr>
              <a:grpSpLocks/>
            </p:cNvGrpSpPr>
            <p:nvPr/>
          </p:nvGrpSpPr>
          <p:grpSpPr bwMode="auto">
            <a:xfrm>
              <a:off x="3768496" y="1004311"/>
              <a:ext cx="72000" cy="1861548"/>
              <a:chOff x="3817734" y="1004311"/>
              <a:chExt cx="72000" cy="1861548"/>
            </a:xfrm>
          </p:grpSpPr>
          <p:sp>
            <p:nvSpPr>
              <p:cNvPr id="49" name="pl49"/>
              <p:cNvSpPr/>
              <p:nvPr/>
            </p:nvSpPr>
            <p:spPr>
              <a:xfrm>
                <a:off x="3818225" y="2866031"/>
                <a:ext cx="71426"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a:defRPr/>
                </a:pPr>
                <a:endParaRPr sz="1050"/>
              </a:p>
            </p:txBody>
          </p:sp>
          <p:sp>
            <p:nvSpPr>
              <p:cNvPr id="50" name="pl50"/>
              <p:cNvSpPr/>
              <p:nvPr/>
            </p:nvSpPr>
            <p:spPr>
              <a:xfrm>
                <a:off x="3818225" y="2493870"/>
                <a:ext cx="71426"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a:defRPr/>
                </a:pPr>
                <a:endParaRPr sz="1050"/>
              </a:p>
            </p:txBody>
          </p:sp>
          <p:sp>
            <p:nvSpPr>
              <p:cNvPr id="51" name="pl51"/>
              <p:cNvSpPr/>
              <p:nvPr/>
            </p:nvSpPr>
            <p:spPr>
              <a:xfrm>
                <a:off x="3818225" y="2121709"/>
                <a:ext cx="71426"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a:defRPr/>
                </a:pPr>
                <a:endParaRPr sz="1050"/>
              </a:p>
            </p:txBody>
          </p:sp>
          <p:sp>
            <p:nvSpPr>
              <p:cNvPr id="52" name="pl52"/>
              <p:cNvSpPr/>
              <p:nvPr/>
            </p:nvSpPr>
            <p:spPr>
              <a:xfrm>
                <a:off x="3818225" y="1748059"/>
                <a:ext cx="71426"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a:defRPr/>
                </a:pPr>
                <a:endParaRPr sz="1050"/>
              </a:p>
            </p:txBody>
          </p:sp>
          <p:sp>
            <p:nvSpPr>
              <p:cNvPr id="53" name="pl53"/>
              <p:cNvSpPr/>
              <p:nvPr/>
            </p:nvSpPr>
            <p:spPr>
              <a:xfrm>
                <a:off x="3818225" y="1375898"/>
                <a:ext cx="71426"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a:defRPr/>
                </a:pPr>
                <a:endParaRPr sz="1050"/>
              </a:p>
            </p:txBody>
          </p:sp>
          <p:sp>
            <p:nvSpPr>
              <p:cNvPr id="54" name="pl54"/>
              <p:cNvSpPr/>
              <p:nvPr/>
            </p:nvSpPr>
            <p:spPr>
              <a:xfrm>
                <a:off x="3818225" y="1003737"/>
                <a:ext cx="71426"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a:defRPr/>
                </a:pPr>
                <a:endParaRPr sz="1050"/>
              </a:p>
            </p:txBody>
          </p:sp>
        </p:grpSp>
        <p:grpSp>
          <p:nvGrpSpPr>
            <p:cNvPr id="36903" name="Grupo 33843"/>
            <p:cNvGrpSpPr>
              <a:grpSpLocks/>
            </p:cNvGrpSpPr>
            <p:nvPr/>
          </p:nvGrpSpPr>
          <p:grpSpPr bwMode="auto">
            <a:xfrm>
              <a:off x="3948197" y="2913237"/>
              <a:ext cx="3842921" cy="72000"/>
              <a:chOff x="3948197" y="2913237"/>
              <a:chExt cx="3842921" cy="72000"/>
            </a:xfrm>
          </p:grpSpPr>
          <p:sp>
            <p:nvSpPr>
              <p:cNvPr id="55" name="pl55"/>
              <p:cNvSpPr/>
              <p:nvPr/>
            </p:nvSpPr>
            <p:spPr>
              <a:xfrm>
                <a:off x="3947553" y="2913666"/>
                <a:ext cx="0" cy="71455"/>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lstStyle/>
              <a:p>
                <a:pPr>
                  <a:defRPr/>
                </a:pPr>
                <a:endParaRPr sz="1050"/>
              </a:p>
            </p:txBody>
          </p:sp>
          <p:sp>
            <p:nvSpPr>
              <p:cNvPr id="56" name="pl56"/>
              <p:cNvSpPr/>
              <p:nvPr/>
            </p:nvSpPr>
            <p:spPr>
              <a:xfrm>
                <a:off x="4716877" y="2913666"/>
                <a:ext cx="0" cy="71455"/>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lstStyle/>
              <a:p>
                <a:pPr>
                  <a:defRPr/>
                </a:pPr>
                <a:endParaRPr sz="1050"/>
              </a:p>
            </p:txBody>
          </p:sp>
          <p:sp>
            <p:nvSpPr>
              <p:cNvPr id="57" name="pl57"/>
              <p:cNvSpPr/>
              <p:nvPr/>
            </p:nvSpPr>
            <p:spPr>
              <a:xfrm>
                <a:off x="5484713" y="2913666"/>
                <a:ext cx="0" cy="71455"/>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lstStyle/>
              <a:p>
                <a:pPr>
                  <a:defRPr/>
                </a:pPr>
                <a:endParaRPr sz="1050"/>
              </a:p>
            </p:txBody>
          </p:sp>
          <p:sp>
            <p:nvSpPr>
              <p:cNvPr id="58" name="pl58"/>
              <p:cNvSpPr/>
              <p:nvPr/>
            </p:nvSpPr>
            <p:spPr>
              <a:xfrm>
                <a:off x="6254037" y="2913666"/>
                <a:ext cx="0" cy="71455"/>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lstStyle/>
              <a:p>
                <a:pPr>
                  <a:defRPr/>
                </a:pPr>
                <a:endParaRPr sz="1050"/>
              </a:p>
            </p:txBody>
          </p:sp>
          <p:sp>
            <p:nvSpPr>
              <p:cNvPr id="59" name="pl59"/>
              <p:cNvSpPr/>
              <p:nvPr/>
            </p:nvSpPr>
            <p:spPr>
              <a:xfrm>
                <a:off x="7021872" y="2913666"/>
                <a:ext cx="0" cy="71455"/>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lstStyle/>
              <a:p>
                <a:pPr>
                  <a:defRPr/>
                </a:pPr>
                <a:endParaRPr sz="1050"/>
              </a:p>
            </p:txBody>
          </p:sp>
          <p:sp>
            <p:nvSpPr>
              <p:cNvPr id="60" name="pl60"/>
              <p:cNvSpPr/>
              <p:nvPr/>
            </p:nvSpPr>
            <p:spPr>
              <a:xfrm>
                <a:off x="7791197" y="2913666"/>
                <a:ext cx="0" cy="71455"/>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lstStyle/>
              <a:p>
                <a:pPr>
                  <a:defRPr/>
                </a:pPr>
                <a:endParaRPr sz="1050"/>
              </a:p>
            </p:txBody>
          </p:sp>
        </p:grpSp>
        <p:grpSp>
          <p:nvGrpSpPr>
            <p:cNvPr id="36904" name="Grupo 60"/>
            <p:cNvGrpSpPr>
              <a:grpSpLocks/>
            </p:cNvGrpSpPr>
            <p:nvPr/>
          </p:nvGrpSpPr>
          <p:grpSpPr bwMode="auto">
            <a:xfrm>
              <a:off x="3923717" y="3041026"/>
              <a:ext cx="3916360" cy="63019"/>
              <a:chOff x="1759239" y="4213242"/>
              <a:chExt cx="5654129" cy="90982"/>
            </a:xfrm>
          </p:grpSpPr>
          <p:sp>
            <p:nvSpPr>
              <p:cNvPr id="33837" name="tx61"/>
              <p:cNvSpPr/>
              <p:nvPr/>
            </p:nvSpPr>
            <p:spPr>
              <a:xfrm>
                <a:off x="1759278" y="4214201"/>
                <a:ext cx="70896" cy="90266"/>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0</a:t>
                </a:r>
              </a:p>
            </p:txBody>
          </p:sp>
          <p:sp>
            <p:nvSpPr>
              <p:cNvPr id="33838" name="tx62"/>
              <p:cNvSpPr/>
              <p:nvPr/>
            </p:nvSpPr>
            <p:spPr>
              <a:xfrm>
                <a:off x="2869967" y="4214201"/>
                <a:ext cx="68747" cy="90266"/>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2</a:t>
                </a:r>
              </a:p>
            </p:txBody>
          </p:sp>
          <p:sp>
            <p:nvSpPr>
              <p:cNvPr id="33839" name="tx63"/>
              <p:cNvSpPr/>
              <p:nvPr/>
            </p:nvSpPr>
            <p:spPr>
              <a:xfrm>
                <a:off x="3978508" y="4214201"/>
                <a:ext cx="70894" cy="90266"/>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4</a:t>
                </a:r>
              </a:p>
            </p:txBody>
          </p:sp>
          <p:sp>
            <p:nvSpPr>
              <p:cNvPr id="33840" name="tx64"/>
              <p:cNvSpPr/>
              <p:nvPr/>
            </p:nvSpPr>
            <p:spPr>
              <a:xfrm>
                <a:off x="5089196" y="4214201"/>
                <a:ext cx="68747" cy="90266"/>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6</a:t>
                </a:r>
              </a:p>
            </p:txBody>
          </p:sp>
          <p:sp>
            <p:nvSpPr>
              <p:cNvPr id="33841" name="tx65"/>
              <p:cNvSpPr/>
              <p:nvPr/>
            </p:nvSpPr>
            <p:spPr>
              <a:xfrm>
                <a:off x="6197736" y="4214201"/>
                <a:ext cx="70896" cy="90266"/>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8</a:t>
                </a:r>
              </a:p>
            </p:txBody>
          </p:sp>
          <p:sp>
            <p:nvSpPr>
              <p:cNvPr id="33842" name="tx66"/>
              <p:cNvSpPr/>
              <p:nvPr/>
            </p:nvSpPr>
            <p:spPr>
              <a:xfrm>
                <a:off x="7271903" y="4214201"/>
                <a:ext cx="141790" cy="90266"/>
              </a:xfrm>
              <a:prstGeom prst="rect">
                <a:avLst/>
              </a:prstGeom>
              <a:noFill/>
            </p:spPr>
            <p:txBody>
              <a:bodyPr wrap="none" lIns="0" tIns="0" rIns="0" bIns="0" anchor="ctr" anchorCtr="1"/>
              <a:lstStyle/>
              <a:p>
                <a:pPr>
                  <a:spcBef>
                    <a:spcPts val="0"/>
                  </a:spcBef>
                  <a:spcAft>
                    <a:spcPts val="0"/>
                  </a:spcAft>
                  <a:defRPr/>
                </a:pPr>
                <a:r>
                  <a:rPr sz="1050" b="0" i="0" dirty="0">
                    <a:solidFill>
                      <a:schemeClr val="bg1"/>
                    </a:solidFill>
                    <a:latin typeface="Arial"/>
                    <a:cs typeface="Arial"/>
                  </a:rPr>
                  <a:t>10</a:t>
                </a:r>
              </a:p>
            </p:txBody>
          </p:sp>
        </p:grpSp>
        <p:sp>
          <p:nvSpPr>
            <p:cNvPr id="62" name="tx67"/>
            <p:cNvSpPr/>
            <p:nvPr/>
          </p:nvSpPr>
          <p:spPr>
            <a:xfrm>
              <a:off x="5902856" y="3131009"/>
              <a:ext cx="345229" cy="74432"/>
            </a:xfrm>
            <a:prstGeom prst="rect">
              <a:avLst/>
            </a:prstGeom>
            <a:noFill/>
          </p:spPr>
          <p:txBody>
            <a:bodyPr wrap="none" lIns="0" tIns="0" rIns="0" bIns="0" anchor="ctr" anchorCtr="1"/>
            <a:lstStyle/>
            <a:p>
              <a:pPr>
                <a:spcBef>
                  <a:spcPts val="0"/>
                </a:spcBef>
                <a:spcAft>
                  <a:spcPts val="0"/>
                </a:spcAft>
                <a:defRPr/>
              </a:pPr>
              <a:r>
                <a:rPr sz="1050" b="0" i="0" dirty="0">
                  <a:solidFill>
                    <a:srgbClr val="000000">
                      <a:alpha val="100000"/>
                    </a:srgbClr>
                  </a:solidFill>
                  <a:latin typeface="Arial"/>
                  <a:cs typeface="Arial"/>
                </a:rPr>
                <a:t>Months</a:t>
              </a:r>
            </a:p>
          </p:txBody>
        </p:sp>
        <p:sp>
          <p:nvSpPr>
            <p:cNvPr id="63" name="tx68"/>
            <p:cNvSpPr/>
            <p:nvPr/>
          </p:nvSpPr>
          <p:spPr>
            <a:xfrm rot="16200000">
              <a:off x="2753870" y="1880562"/>
              <a:ext cx="1338290" cy="75891"/>
            </a:xfrm>
            <a:prstGeom prst="rect">
              <a:avLst/>
            </a:prstGeom>
            <a:noFill/>
          </p:spPr>
          <p:txBody>
            <a:bodyPr wrap="none" lIns="0" tIns="0" rIns="0" bIns="0" anchor="ctr" anchorCtr="1"/>
            <a:lstStyle/>
            <a:p>
              <a:pPr>
                <a:spcBef>
                  <a:spcPts val="0"/>
                </a:spcBef>
                <a:spcAft>
                  <a:spcPts val="0"/>
                </a:spcAft>
                <a:defRPr/>
              </a:pPr>
              <a:r>
                <a:rPr sz="1050" b="0" i="0" dirty="0">
                  <a:solidFill>
                    <a:srgbClr val="000000">
                      <a:alpha val="100000"/>
                    </a:srgbClr>
                  </a:solidFill>
                  <a:latin typeface="Arial"/>
                  <a:cs typeface="Arial"/>
                </a:rPr>
                <a:t>Cumulative incidence of IAM</a:t>
              </a:r>
            </a:p>
          </p:txBody>
        </p:sp>
        <p:grpSp>
          <p:nvGrpSpPr>
            <p:cNvPr id="36907" name="Grupo 33845"/>
            <p:cNvGrpSpPr>
              <a:grpSpLocks/>
            </p:cNvGrpSpPr>
            <p:nvPr/>
          </p:nvGrpSpPr>
          <p:grpSpPr bwMode="auto">
            <a:xfrm>
              <a:off x="4760394" y="3314577"/>
              <a:ext cx="2441815" cy="152007"/>
              <a:chOff x="4760394" y="3314577"/>
              <a:chExt cx="2441815" cy="152007"/>
            </a:xfrm>
          </p:grpSpPr>
          <p:sp>
            <p:nvSpPr>
              <p:cNvPr id="33792" name="rc69"/>
              <p:cNvSpPr/>
              <p:nvPr/>
            </p:nvSpPr>
            <p:spPr>
              <a:xfrm>
                <a:off x="5210912" y="3314112"/>
                <a:ext cx="1729118" cy="151842"/>
              </a:xfrm>
              <a:prstGeom prst="rect">
                <a:avLst/>
              </a:prstGeom>
              <a:solidFill>
                <a:srgbClr val="FFFFFF">
                  <a:alpha val="100000"/>
                </a:srgbClr>
              </a:solidFill>
            </p:spPr>
            <p:txBody>
              <a:bodyPr/>
              <a:lstStyle/>
              <a:p>
                <a:pPr>
                  <a:defRPr/>
                </a:pPr>
                <a:endParaRPr sz="1050"/>
              </a:p>
            </p:txBody>
          </p:sp>
          <p:sp>
            <p:nvSpPr>
              <p:cNvPr id="33793" name="rc70"/>
              <p:cNvSpPr/>
              <p:nvPr/>
            </p:nvSpPr>
            <p:spPr>
              <a:xfrm>
                <a:off x="4760031" y="3314112"/>
                <a:ext cx="151781" cy="151842"/>
              </a:xfrm>
              <a:prstGeom prst="rect">
                <a:avLst/>
              </a:prstGeom>
              <a:solidFill>
                <a:srgbClr val="FFFFFF">
                  <a:alpha val="100000"/>
                </a:srgbClr>
              </a:solidFill>
            </p:spPr>
            <p:txBody>
              <a:bodyPr/>
              <a:lstStyle/>
              <a:p>
                <a:pPr>
                  <a:defRPr/>
                </a:pPr>
                <a:endParaRPr sz="1050"/>
              </a:p>
            </p:txBody>
          </p:sp>
          <p:sp>
            <p:nvSpPr>
              <p:cNvPr id="33796" name="pl71"/>
              <p:cNvSpPr/>
              <p:nvPr/>
            </p:nvSpPr>
            <p:spPr>
              <a:xfrm>
                <a:off x="4774912" y="3390033"/>
                <a:ext cx="122020" cy="0"/>
              </a:xfrm>
              <a:custGeom>
                <a:avLst/>
                <a:gdLst/>
                <a:ahLst/>
                <a:cxnLst/>
                <a:rect l="0" t="0" r="0" b="0"/>
                <a:pathLst>
                  <a:path w="175564">
                    <a:moveTo>
                      <a:pt x="0" y="0"/>
                    </a:moveTo>
                    <a:lnTo>
                      <a:pt x="175564" y="0"/>
                    </a:lnTo>
                  </a:path>
                </a:pathLst>
              </a:custGeom>
              <a:ln w="13550" cap="flat">
                <a:solidFill>
                  <a:srgbClr val="F8766D">
                    <a:alpha val="100000"/>
                  </a:srgbClr>
                </a:solidFill>
                <a:prstDash val="solid"/>
                <a:round/>
              </a:ln>
            </p:spPr>
            <p:txBody>
              <a:bodyPr/>
              <a:lstStyle/>
              <a:p>
                <a:pPr>
                  <a:defRPr/>
                </a:pPr>
                <a:endParaRPr sz="1050"/>
              </a:p>
            </p:txBody>
          </p:sp>
          <p:sp>
            <p:nvSpPr>
              <p:cNvPr id="33797" name="rc72"/>
              <p:cNvSpPr/>
              <p:nvPr/>
            </p:nvSpPr>
            <p:spPr>
              <a:xfrm>
                <a:off x="4765983" y="3320066"/>
                <a:ext cx="139877" cy="139933"/>
              </a:xfrm>
              <a:prstGeom prst="rect">
                <a:avLst/>
              </a:prstGeom>
              <a:solidFill>
                <a:srgbClr val="F8766D">
                  <a:alpha val="20000"/>
                </a:srgbClr>
              </a:solidFill>
            </p:spPr>
            <p:txBody>
              <a:bodyPr/>
              <a:lstStyle/>
              <a:p>
                <a:pPr>
                  <a:defRPr/>
                </a:pPr>
                <a:endParaRPr sz="1050"/>
              </a:p>
            </p:txBody>
          </p:sp>
          <p:sp>
            <p:nvSpPr>
              <p:cNvPr id="33798" name="rc73"/>
              <p:cNvSpPr/>
              <p:nvPr/>
            </p:nvSpPr>
            <p:spPr>
              <a:xfrm>
                <a:off x="6471293" y="3314112"/>
                <a:ext cx="153270" cy="151842"/>
              </a:xfrm>
              <a:prstGeom prst="rect">
                <a:avLst/>
              </a:prstGeom>
              <a:solidFill>
                <a:srgbClr val="FFFFFF">
                  <a:alpha val="100000"/>
                </a:srgbClr>
              </a:solidFill>
            </p:spPr>
            <p:txBody>
              <a:bodyPr/>
              <a:lstStyle/>
              <a:p>
                <a:pPr>
                  <a:defRPr/>
                </a:pPr>
                <a:endParaRPr sz="1050"/>
              </a:p>
            </p:txBody>
          </p:sp>
          <p:sp>
            <p:nvSpPr>
              <p:cNvPr id="33799" name="pl74"/>
              <p:cNvSpPr/>
              <p:nvPr/>
            </p:nvSpPr>
            <p:spPr>
              <a:xfrm>
                <a:off x="6487662" y="3390033"/>
                <a:ext cx="120532" cy="0"/>
              </a:xfrm>
              <a:custGeom>
                <a:avLst/>
                <a:gdLst/>
                <a:ahLst/>
                <a:cxnLst/>
                <a:rect l="0" t="0" r="0" b="0"/>
                <a:pathLst>
                  <a:path w="175564">
                    <a:moveTo>
                      <a:pt x="0" y="0"/>
                    </a:moveTo>
                    <a:lnTo>
                      <a:pt x="175564" y="0"/>
                    </a:lnTo>
                  </a:path>
                </a:pathLst>
              </a:custGeom>
              <a:ln w="13550" cap="flat">
                <a:solidFill>
                  <a:srgbClr val="00BFC4">
                    <a:alpha val="100000"/>
                  </a:srgbClr>
                </a:solidFill>
                <a:prstDash val="solid"/>
                <a:round/>
              </a:ln>
            </p:spPr>
            <p:txBody>
              <a:bodyPr/>
              <a:lstStyle/>
              <a:p>
                <a:pPr>
                  <a:defRPr/>
                </a:pPr>
                <a:endParaRPr sz="1050"/>
              </a:p>
            </p:txBody>
          </p:sp>
          <p:sp>
            <p:nvSpPr>
              <p:cNvPr id="33800" name="rc75"/>
              <p:cNvSpPr/>
              <p:nvPr/>
            </p:nvSpPr>
            <p:spPr>
              <a:xfrm>
                <a:off x="6478734" y="3320066"/>
                <a:ext cx="138389" cy="139933"/>
              </a:xfrm>
              <a:prstGeom prst="rect">
                <a:avLst/>
              </a:prstGeom>
              <a:solidFill>
                <a:srgbClr val="00BFC4">
                  <a:alpha val="20000"/>
                </a:srgbClr>
              </a:solidFill>
            </p:spPr>
            <p:txBody>
              <a:bodyPr/>
              <a:lstStyle/>
              <a:p>
                <a:pPr>
                  <a:defRPr/>
                </a:pPr>
                <a:endParaRPr sz="1050"/>
              </a:p>
            </p:txBody>
          </p:sp>
          <p:sp>
            <p:nvSpPr>
              <p:cNvPr id="33801" name="tx76"/>
              <p:cNvSpPr/>
              <p:nvPr/>
            </p:nvSpPr>
            <p:spPr>
              <a:xfrm>
                <a:off x="5248113" y="3358771"/>
                <a:ext cx="854143" cy="62523"/>
              </a:xfrm>
              <a:prstGeom prst="rect">
                <a:avLst/>
              </a:prstGeom>
              <a:noFill/>
            </p:spPr>
            <p:txBody>
              <a:bodyPr wrap="none" lIns="0" tIns="0" rIns="0" bIns="0" anchor="ctr" anchorCtr="1"/>
              <a:lstStyle/>
              <a:p>
                <a:pPr>
                  <a:spcBef>
                    <a:spcPts val="0"/>
                  </a:spcBef>
                  <a:spcAft>
                    <a:spcPts val="0"/>
                  </a:spcAft>
                  <a:defRPr/>
                </a:pPr>
                <a:r>
                  <a:rPr sz="1050" b="0" i="0" dirty="0">
                    <a:solidFill>
                      <a:srgbClr val="000000">
                        <a:alpha val="100000"/>
                      </a:srgbClr>
                    </a:solidFill>
                    <a:latin typeface="Arial"/>
                    <a:cs typeface="Arial"/>
                  </a:rPr>
                  <a:t>Ticagrelor o</a:t>
                </a:r>
                <a:r>
                  <a:rPr lang="es-ES" sz="1050" b="0" i="0" dirty="0">
                    <a:solidFill>
                      <a:srgbClr val="000000">
                        <a:alpha val="100000"/>
                      </a:srgbClr>
                    </a:solidFill>
                    <a:latin typeface="Arial"/>
                    <a:cs typeface="Arial"/>
                  </a:rPr>
                  <a:t>r</a:t>
                </a:r>
                <a:r>
                  <a:rPr sz="1050" b="0" i="0" dirty="0">
                    <a:solidFill>
                      <a:srgbClr val="000000">
                        <a:alpha val="100000"/>
                      </a:srgbClr>
                    </a:solidFill>
                    <a:latin typeface="Arial"/>
                    <a:cs typeface="Arial"/>
                  </a:rPr>
                  <a:t> prasugrel</a:t>
                </a:r>
              </a:p>
            </p:txBody>
          </p:sp>
          <p:sp>
            <p:nvSpPr>
              <p:cNvPr id="33802" name="tx77"/>
              <p:cNvSpPr/>
              <p:nvPr/>
            </p:nvSpPr>
            <p:spPr>
              <a:xfrm>
                <a:off x="6756999" y="3358771"/>
                <a:ext cx="444929" cy="6252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Clopidogrel</a:t>
                </a:r>
              </a:p>
            </p:txBody>
          </p:sp>
        </p:grpSp>
        <p:sp>
          <p:nvSpPr>
            <p:cNvPr id="33805" name="tx81"/>
            <p:cNvSpPr/>
            <p:nvPr/>
          </p:nvSpPr>
          <p:spPr>
            <a:xfrm>
              <a:off x="3874639" y="3805364"/>
              <a:ext cx="147317" cy="6252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318</a:t>
              </a:r>
            </a:p>
          </p:txBody>
        </p:sp>
        <p:sp>
          <p:nvSpPr>
            <p:cNvPr id="33806" name="tx82"/>
            <p:cNvSpPr/>
            <p:nvPr/>
          </p:nvSpPr>
          <p:spPr>
            <a:xfrm>
              <a:off x="3923745" y="3973581"/>
              <a:ext cx="49106" cy="64011"/>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0</a:t>
              </a:r>
            </a:p>
          </p:txBody>
        </p:sp>
        <p:sp>
          <p:nvSpPr>
            <p:cNvPr id="33807" name="tx83"/>
            <p:cNvSpPr/>
            <p:nvPr/>
          </p:nvSpPr>
          <p:spPr>
            <a:xfrm>
              <a:off x="4643963" y="3805364"/>
              <a:ext cx="145829" cy="6252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318</a:t>
              </a:r>
            </a:p>
          </p:txBody>
        </p:sp>
        <p:sp>
          <p:nvSpPr>
            <p:cNvPr id="33808" name="tx84"/>
            <p:cNvSpPr/>
            <p:nvPr/>
          </p:nvSpPr>
          <p:spPr>
            <a:xfrm>
              <a:off x="4693069" y="3973581"/>
              <a:ext cx="47618" cy="64011"/>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0</a:t>
              </a:r>
            </a:p>
          </p:txBody>
        </p:sp>
        <p:sp>
          <p:nvSpPr>
            <p:cNvPr id="33809" name="tx85"/>
            <p:cNvSpPr/>
            <p:nvPr/>
          </p:nvSpPr>
          <p:spPr>
            <a:xfrm>
              <a:off x="5411799" y="3805364"/>
              <a:ext cx="147318" cy="6252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317</a:t>
              </a:r>
            </a:p>
          </p:txBody>
        </p:sp>
        <p:sp>
          <p:nvSpPr>
            <p:cNvPr id="33810" name="tx86"/>
            <p:cNvSpPr/>
            <p:nvPr/>
          </p:nvSpPr>
          <p:spPr>
            <a:xfrm>
              <a:off x="5460905" y="3973581"/>
              <a:ext cx="49105" cy="64011"/>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1</a:t>
              </a:r>
            </a:p>
          </p:txBody>
        </p:sp>
        <p:sp>
          <p:nvSpPr>
            <p:cNvPr id="33811" name="tx87"/>
            <p:cNvSpPr/>
            <p:nvPr/>
          </p:nvSpPr>
          <p:spPr>
            <a:xfrm>
              <a:off x="6181123" y="3805364"/>
              <a:ext cx="145829" cy="6252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315</a:t>
              </a:r>
            </a:p>
          </p:txBody>
        </p:sp>
        <p:sp>
          <p:nvSpPr>
            <p:cNvPr id="33812" name="tx88"/>
            <p:cNvSpPr/>
            <p:nvPr/>
          </p:nvSpPr>
          <p:spPr>
            <a:xfrm>
              <a:off x="6230228" y="3973581"/>
              <a:ext cx="47618" cy="64011"/>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2</a:t>
              </a:r>
            </a:p>
          </p:txBody>
        </p:sp>
        <p:sp>
          <p:nvSpPr>
            <p:cNvPr id="33813" name="tx89"/>
            <p:cNvSpPr/>
            <p:nvPr/>
          </p:nvSpPr>
          <p:spPr>
            <a:xfrm>
              <a:off x="6948959" y="3805364"/>
              <a:ext cx="147317" cy="6252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313</a:t>
              </a:r>
            </a:p>
          </p:txBody>
        </p:sp>
        <p:sp>
          <p:nvSpPr>
            <p:cNvPr id="33814" name="tx90"/>
            <p:cNvSpPr/>
            <p:nvPr/>
          </p:nvSpPr>
          <p:spPr>
            <a:xfrm>
              <a:off x="6998064" y="3973581"/>
              <a:ext cx="49106" cy="64011"/>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4</a:t>
              </a:r>
            </a:p>
          </p:txBody>
        </p:sp>
        <p:sp>
          <p:nvSpPr>
            <p:cNvPr id="33815" name="tx91"/>
            <p:cNvSpPr/>
            <p:nvPr/>
          </p:nvSpPr>
          <p:spPr>
            <a:xfrm>
              <a:off x="7718282" y="3805364"/>
              <a:ext cx="145829" cy="6252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312</a:t>
              </a:r>
            </a:p>
          </p:txBody>
        </p:sp>
        <p:sp>
          <p:nvSpPr>
            <p:cNvPr id="33816" name="tx92"/>
            <p:cNvSpPr/>
            <p:nvPr/>
          </p:nvSpPr>
          <p:spPr>
            <a:xfrm>
              <a:off x="7767388" y="3973581"/>
              <a:ext cx="47618" cy="64011"/>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4</a:t>
              </a:r>
            </a:p>
          </p:txBody>
        </p:sp>
        <p:sp>
          <p:nvSpPr>
            <p:cNvPr id="33817" name="tx93"/>
            <p:cNvSpPr/>
            <p:nvPr/>
          </p:nvSpPr>
          <p:spPr>
            <a:xfrm>
              <a:off x="3391021" y="3973581"/>
              <a:ext cx="269338" cy="64011"/>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Events</a:t>
              </a:r>
            </a:p>
          </p:txBody>
        </p:sp>
        <p:sp>
          <p:nvSpPr>
            <p:cNvPr id="33818" name="tx94"/>
            <p:cNvSpPr/>
            <p:nvPr/>
          </p:nvSpPr>
          <p:spPr>
            <a:xfrm>
              <a:off x="3382093" y="3805364"/>
              <a:ext cx="278267" cy="62523"/>
            </a:xfrm>
            <a:prstGeom prst="rect">
              <a:avLst/>
            </a:prstGeom>
            <a:noFill/>
          </p:spPr>
          <p:txBody>
            <a:bodyPr wrap="none" lIns="0" tIns="0" rIns="0" bIns="0" anchor="ctr" anchorCtr="1"/>
            <a:lstStyle/>
            <a:p>
              <a:pPr>
                <a:spcBef>
                  <a:spcPts val="0"/>
                </a:spcBef>
                <a:spcAft>
                  <a:spcPts val="0"/>
                </a:spcAft>
                <a:defRPr/>
              </a:pPr>
              <a:r>
                <a:rPr sz="1050" b="0" i="0" dirty="0">
                  <a:solidFill>
                    <a:srgbClr val="000000">
                      <a:alpha val="100000"/>
                    </a:srgbClr>
                  </a:solidFill>
                  <a:latin typeface="Arial"/>
                  <a:cs typeface="Arial"/>
                </a:rPr>
                <a:t>At Risk</a:t>
              </a:r>
            </a:p>
          </p:txBody>
        </p:sp>
        <p:sp>
          <p:nvSpPr>
            <p:cNvPr id="33819" name="tx95"/>
            <p:cNvSpPr/>
            <p:nvPr/>
          </p:nvSpPr>
          <p:spPr>
            <a:xfrm>
              <a:off x="3841902" y="3619284"/>
              <a:ext cx="916641" cy="68478"/>
            </a:xfrm>
            <a:prstGeom prst="rect">
              <a:avLst/>
            </a:prstGeom>
            <a:noFill/>
          </p:spPr>
          <p:txBody>
            <a:bodyPr wrap="none" lIns="0" tIns="0" rIns="0" bIns="0" anchor="ctr" anchorCtr="1"/>
            <a:lstStyle/>
            <a:p>
              <a:pPr>
                <a:spcBef>
                  <a:spcPts val="0"/>
                </a:spcBef>
                <a:spcAft>
                  <a:spcPts val="0"/>
                </a:spcAft>
                <a:defRPr/>
              </a:pPr>
              <a:r>
                <a:rPr sz="1050" b="0" i="0" dirty="0">
                  <a:solidFill>
                    <a:srgbClr val="000000">
                      <a:alpha val="100000"/>
                    </a:srgbClr>
                  </a:solidFill>
                  <a:latin typeface="Arial"/>
                  <a:cs typeface="Arial"/>
                </a:rPr>
                <a:t>Ticagrelor o</a:t>
              </a:r>
              <a:r>
                <a:rPr lang="es-ES" sz="1050" b="0" i="0" dirty="0">
                  <a:solidFill>
                    <a:srgbClr val="000000">
                      <a:alpha val="100000"/>
                    </a:srgbClr>
                  </a:solidFill>
                  <a:latin typeface="Arial"/>
                  <a:cs typeface="Arial"/>
                </a:rPr>
                <a:t>r</a:t>
              </a:r>
              <a:r>
                <a:rPr sz="1050" b="0" i="0" dirty="0">
                  <a:solidFill>
                    <a:srgbClr val="000000">
                      <a:alpha val="100000"/>
                    </a:srgbClr>
                  </a:solidFill>
                  <a:latin typeface="Arial"/>
                  <a:cs typeface="Arial"/>
                </a:rPr>
                <a:t> prasugrel</a:t>
              </a:r>
            </a:p>
          </p:txBody>
        </p:sp>
        <p:sp>
          <p:nvSpPr>
            <p:cNvPr id="33822" name="tx98"/>
            <p:cNvSpPr/>
            <p:nvPr/>
          </p:nvSpPr>
          <p:spPr>
            <a:xfrm>
              <a:off x="3874639" y="4311503"/>
              <a:ext cx="147317" cy="6252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319</a:t>
              </a:r>
            </a:p>
          </p:txBody>
        </p:sp>
        <p:sp>
          <p:nvSpPr>
            <p:cNvPr id="33823" name="tx99"/>
            <p:cNvSpPr/>
            <p:nvPr/>
          </p:nvSpPr>
          <p:spPr>
            <a:xfrm>
              <a:off x="3923745" y="4481208"/>
              <a:ext cx="49106" cy="6252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0</a:t>
              </a:r>
            </a:p>
          </p:txBody>
        </p:sp>
        <p:sp>
          <p:nvSpPr>
            <p:cNvPr id="33824" name="tx100"/>
            <p:cNvSpPr/>
            <p:nvPr/>
          </p:nvSpPr>
          <p:spPr>
            <a:xfrm>
              <a:off x="4643963" y="4311503"/>
              <a:ext cx="145829" cy="6252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317</a:t>
              </a:r>
            </a:p>
          </p:txBody>
        </p:sp>
        <p:sp>
          <p:nvSpPr>
            <p:cNvPr id="33825" name="tx101"/>
            <p:cNvSpPr/>
            <p:nvPr/>
          </p:nvSpPr>
          <p:spPr>
            <a:xfrm>
              <a:off x="4693069" y="4481208"/>
              <a:ext cx="47618" cy="6252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2</a:t>
              </a:r>
            </a:p>
          </p:txBody>
        </p:sp>
        <p:sp>
          <p:nvSpPr>
            <p:cNvPr id="33826" name="tx102"/>
            <p:cNvSpPr/>
            <p:nvPr/>
          </p:nvSpPr>
          <p:spPr>
            <a:xfrm>
              <a:off x="5411799" y="4311503"/>
              <a:ext cx="147318" cy="6252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314</a:t>
              </a:r>
            </a:p>
          </p:txBody>
        </p:sp>
        <p:sp>
          <p:nvSpPr>
            <p:cNvPr id="33827" name="tx103"/>
            <p:cNvSpPr/>
            <p:nvPr/>
          </p:nvSpPr>
          <p:spPr>
            <a:xfrm>
              <a:off x="5460905" y="4481208"/>
              <a:ext cx="49105" cy="6252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5</a:t>
              </a:r>
            </a:p>
          </p:txBody>
        </p:sp>
        <p:sp>
          <p:nvSpPr>
            <p:cNvPr id="33828" name="tx104"/>
            <p:cNvSpPr/>
            <p:nvPr/>
          </p:nvSpPr>
          <p:spPr>
            <a:xfrm>
              <a:off x="6181123" y="4311503"/>
              <a:ext cx="145829" cy="6252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313</a:t>
              </a:r>
            </a:p>
          </p:txBody>
        </p:sp>
        <p:sp>
          <p:nvSpPr>
            <p:cNvPr id="33829" name="tx105"/>
            <p:cNvSpPr/>
            <p:nvPr/>
          </p:nvSpPr>
          <p:spPr>
            <a:xfrm>
              <a:off x="6230228" y="4481208"/>
              <a:ext cx="47618" cy="6252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6</a:t>
              </a:r>
            </a:p>
          </p:txBody>
        </p:sp>
        <p:sp>
          <p:nvSpPr>
            <p:cNvPr id="33830" name="tx106"/>
            <p:cNvSpPr/>
            <p:nvPr/>
          </p:nvSpPr>
          <p:spPr>
            <a:xfrm>
              <a:off x="6948959" y="4311503"/>
              <a:ext cx="147317" cy="6252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313</a:t>
              </a:r>
            </a:p>
          </p:txBody>
        </p:sp>
        <p:sp>
          <p:nvSpPr>
            <p:cNvPr id="33831" name="tx107"/>
            <p:cNvSpPr/>
            <p:nvPr/>
          </p:nvSpPr>
          <p:spPr>
            <a:xfrm>
              <a:off x="6998064" y="4481208"/>
              <a:ext cx="49106" cy="6252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6</a:t>
              </a:r>
            </a:p>
          </p:txBody>
        </p:sp>
        <p:sp>
          <p:nvSpPr>
            <p:cNvPr id="33832" name="tx108"/>
            <p:cNvSpPr/>
            <p:nvPr/>
          </p:nvSpPr>
          <p:spPr>
            <a:xfrm>
              <a:off x="7718282" y="4311503"/>
              <a:ext cx="145829" cy="6252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309</a:t>
              </a:r>
            </a:p>
          </p:txBody>
        </p:sp>
        <p:sp>
          <p:nvSpPr>
            <p:cNvPr id="33833" name="tx109"/>
            <p:cNvSpPr/>
            <p:nvPr/>
          </p:nvSpPr>
          <p:spPr>
            <a:xfrm>
              <a:off x="7767388" y="4481208"/>
              <a:ext cx="47618" cy="6252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9</a:t>
              </a:r>
            </a:p>
          </p:txBody>
        </p:sp>
        <p:sp>
          <p:nvSpPr>
            <p:cNvPr id="33834" name="tx110"/>
            <p:cNvSpPr/>
            <p:nvPr/>
          </p:nvSpPr>
          <p:spPr>
            <a:xfrm>
              <a:off x="3391021" y="4481208"/>
              <a:ext cx="269338" cy="6252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Events</a:t>
              </a:r>
            </a:p>
          </p:txBody>
        </p:sp>
        <p:sp>
          <p:nvSpPr>
            <p:cNvPr id="33835" name="tx111"/>
            <p:cNvSpPr/>
            <p:nvPr/>
          </p:nvSpPr>
          <p:spPr>
            <a:xfrm>
              <a:off x="3382093" y="4311503"/>
              <a:ext cx="278267" cy="64012"/>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At Risk</a:t>
              </a:r>
            </a:p>
          </p:txBody>
        </p:sp>
        <p:sp>
          <p:nvSpPr>
            <p:cNvPr id="33836" name="tx112"/>
            <p:cNvSpPr/>
            <p:nvPr/>
          </p:nvSpPr>
          <p:spPr>
            <a:xfrm>
              <a:off x="3841902" y="4125423"/>
              <a:ext cx="477665" cy="68478"/>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Clopidogrel</a:t>
              </a:r>
            </a:p>
          </p:txBody>
        </p:sp>
      </p:grpSp>
      <p:sp>
        <p:nvSpPr>
          <p:cNvPr id="3" name="CuadroTexto 2">
            <a:extLst>
              <a:ext uri="{FF2B5EF4-FFF2-40B4-BE49-F238E27FC236}">
                <a16:creationId xmlns:a16="http://schemas.microsoft.com/office/drawing/2014/main" id="{F1E7C24D-D570-5D10-693C-9C4D669B7F39}"/>
              </a:ext>
            </a:extLst>
          </p:cNvPr>
          <p:cNvSpPr txBox="1"/>
          <p:nvPr/>
        </p:nvSpPr>
        <p:spPr>
          <a:xfrm>
            <a:off x="182880" y="1663482"/>
            <a:ext cx="2917507" cy="52322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400" i="0" dirty="0">
                <a:solidFill>
                  <a:srgbClr val="404040"/>
                </a:solidFill>
                <a:cs typeface="ヒラギノ角ゴ Pro W3"/>
              </a:rPr>
              <a:t>HR </a:t>
            </a:r>
            <a:r>
              <a:rPr kumimoji="0" lang="en-US" sz="1400" i="0" u="none" strike="noStrike" cap="none" normalizeH="0" baseline="0" dirty="0">
                <a:ln>
                  <a:noFill/>
                </a:ln>
                <a:solidFill>
                  <a:srgbClr val="404040"/>
                </a:solidFill>
                <a:effectLst/>
                <a:latin typeface="Arial" charset="0"/>
                <a:ea typeface="ヒラギノ角ゴ Pro W3"/>
                <a:cs typeface="ヒラギノ角ゴ Pro W3"/>
              </a:rPr>
              <a:t>2.38 (0.73 to 7.78); p</a:t>
            </a:r>
            <a:r>
              <a:rPr kumimoji="0" lang="en-US" sz="1400" i="0" u="none" strike="noStrike" cap="none" normalizeH="0" baseline="30000" dirty="0">
                <a:ln>
                  <a:noFill/>
                </a:ln>
                <a:solidFill>
                  <a:srgbClr val="404040"/>
                </a:solidFill>
                <a:effectLst/>
                <a:latin typeface="Arial" charset="0"/>
                <a:ea typeface="ヒラギノ角ゴ Pro W3"/>
                <a:cs typeface="ヒラギノ角ゴ Pro W3"/>
              </a:rPr>
              <a:t>1</a:t>
            </a:r>
            <a:r>
              <a:rPr kumimoji="0" lang="en-US" sz="1400" i="0" u="none" strike="noStrike" cap="none" normalizeH="0" baseline="0" dirty="0">
                <a:ln>
                  <a:noFill/>
                </a:ln>
                <a:solidFill>
                  <a:srgbClr val="404040"/>
                </a:solidFill>
                <a:effectLst/>
                <a:latin typeface="Arial" charset="0"/>
                <a:ea typeface="ヒラギノ角ゴ Pro W3"/>
                <a:cs typeface="ヒラギノ角ゴ Pro W3"/>
              </a:rPr>
              <a:t> = </a:t>
            </a:r>
            <a:r>
              <a:rPr kumimoji="0" lang="en-US" sz="1400" i="0" u="none" strike="noStrike" kern="1200" cap="none" normalizeH="0" baseline="0" dirty="0">
                <a:ln>
                  <a:noFill/>
                </a:ln>
                <a:solidFill>
                  <a:srgbClr val="404040"/>
                </a:solidFill>
                <a:effectLst/>
                <a:latin typeface="Arial" charset="0"/>
                <a:ea typeface="ヒラギノ角ゴ Pro W3"/>
                <a:cs typeface="ヒラギノ角ゴ Pro W3"/>
              </a:rPr>
              <a:t>0.453</a:t>
            </a:r>
            <a:endParaRPr kumimoji="0" lang="en-US" sz="1400" i="0" u="none" strike="noStrike" kern="1200" cap="none" normalizeH="0" baseline="30000" dirty="0">
              <a:ln>
                <a:noFill/>
              </a:ln>
              <a:solidFill>
                <a:srgbClr val="404040"/>
              </a:solidFill>
              <a:effectLst/>
              <a:latin typeface="Arial" charset="0"/>
              <a:ea typeface="ヒラギノ角ゴ Pro W3"/>
              <a:cs typeface="ヒラギノ角ゴ Pro W3"/>
            </a:endParaRPr>
          </a:p>
          <a:p>
            <a:pPr lvl="0" algn="ctr"/>
            <a:r>
              <a:rPr lang="en-US" sz="1400" b="0" baseline="30000" dirty="0">
                <a:solidFill>
                  <a:srgbClr val="404040"/>
                </a:solidFill>
                <a:cs typeface="ヒラギノ角ゴ Pro W3"/>
              </a:rPr>
              <a:t>1 </a:t>
            </a:r>
            <a:r>
              <a:rPr lang="en-US" sz="1400" b="0" i="0" dirty="0">
                <a:solidFill>
                  <a:schemeClr val="bg2">
                    <a:lumMod val="75000"/>
                    <a:lumOff val="25000"/>
                  </a:schemeClr>
                </a:solidFill>
              </a:rPr>
              <a:t>Holm-adjusted p-value</a:t>
            </a:r>
            <a:endParaRPr kumimoji="0" lang="en-US" sz="1400" i="0" u="none" strike="noStrike" kern="1200" cap="none" normalizeH="0" baseline="0" dirty="0">
              <a:ln>
                <a:noFill/>
              </a:ln>
              <a:solidFill>
                <a:srgbClr val="404040"/>
              </a:solidFill>
              <a:effectLst/>
              <a:latin typeface="Arial" charset="0"/>
              <a:ea typeface="ヒラギノ角ゴ Pro W3"/>
              <a:cs typeface="ヒラギノ角ゴ Pro W3"/>
            </a:endParaRPr>
          </a:p>
        </p:txBody>
      </p:sp>
    </p:spTree>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title"/>
          </p:nvPr>
        </p:nvSpPr>
        <p:spPr>
          <a:xfrm>
            <a:off x="455613" y="276225"/>
            <a:ext cx="7769225" cy="566738"/>
          </a:xfrm>
        </p:spPr>
        <p:txBody>
          <a:bodyPr/>
          <a:lstStyle/>
          <a:p>
            <a:pPr eaLnBrk="1" hangingPunct="1">
              <a:defRPr/>
            </a:pPr>
            <a:r>
              <a:rPr lang="en-US" sz="2200" kern="1200" dirty="0"/>
              <a:t>Results: Bleeding BARC ≥ 2</a:t>
            </a:r>
          </a:p>
        </p:txBody>
      </p:sp>
      <p:pic>
        <p:nvPicPr>
          <p:cNvPr id="38914" name="Imagen 2"/>
          <p:cNvPicPr>
            <a:picLocks noChangeAspect="1"/>
          </p:cNvPicPr>
          <p:nvPr/>
        </p:nvPicPr>
        <p:blipFill>
          <a:blip r:embed="rId3"/>
          <a:srcRect/>
          <a:stretch>
            <a:fillRect/>
          </a:stretch>
        </p:blipFill>
        <p:spPr bwMode="auto">
          <a:xfrm>
            <a:off x="8235950" y="4719638"/>
            <a:ext cx="758825" cy="295275"/>
          </a:xfrm>
          <a:prstGeom prst="rect">
            <a:avLst/>
          </a:prstGeom>
          <a:noFill/>
          <a:ln w="9525">
            <a:noFill/>
            <a:miter lim="800000"/>
            <a:headEnd/>
            <a:tailEnd/>
          </a:ln>
        </p:spPr>
      </p:pic>
      <p:grpSp>
        <p:nvGrpSpPr>
          <p:cNvPr id="38915" name="Grupo 34875"/>
          <p:cNvGrpSpPr>
            <a:grpSpLocks/>
          </p:cNvGrpSpPr>
          <p:nvPr/>
        </p:nvGrpSpPr>
        <p:grpSpPr bwMode="auto">
          <a:xfrm>
            <a:off x="3355340" y="733425"/>
            <a:ext cx="5291138" cy="3659188"/>
            <a:chOff x="3086360" y="733538"/>
            <a:chExt cx="5290517" cy="3659183"/>
          </a:xfrm>
        </p:grpSpPr>
        <p:sp>
          <p:nvSpPr>
            <p:cNvPr id="3" name="pl10"/>
            <p:cNvSpPr/>
            <p:nvPr/>
          </p:nvSpPr>
          <p:spPr>
            <a:xfrm>
              <a:off x="3611761" y="2486136"/>
              <a:ext cx="4765116" cy="0"/>
            </a:xfrm>
            <a:custGeom>
              <a:avLst/>
              <a:gdLst/>
              <a:ahLst/>
              <a:cxnLst/>
              <a:rect l="0" t="0" r="0" b="0"/>
              <a:pathLst>
                <a:path w="6449397">
                  <a:moveTo>
                    <a:pt x="0" y="0"/>
                  </a:moveTo>
                  <a:lnTo>
                    <a:pt x="6449397" y="0"/>
                  </a:lnTo>
                  <a:lnTo>
                    <a:pt x="6449397" y="0"/>
                  </a:lnTo>
                </a:path>
              </a:pathLst>
            </a:custGeom>
            <a:ln w="6775" cap="flat">
              <a:solidFill>
                <a:srgbClr val="EBEBEB">
                  <a:alpha val="100000"/>
                </a:srgbClr>
              </a:solidFill>
              <a:prstDash val="solid"/>
              <a:round/>
            </a:ln>
          </p:spPr>
          <p:txBody>
            <a:bodyPr/>
            <a:lstStyle/>
            <a:p>
              <a:pPr>
                <a:defRPr/>
              </a:pPr>
              <a:endParaRPr sz="1050"/>
            </a:p>
          </p:txBody>
        </p:sp>
        <p:sp>
          <p:nvSpPr>
            <p:cNvPr id="5" name="pl11"/>
            <p:cNvSpPr/>
            <p:nvPr/>
          </p:nvSpPr>
          <p:spPr>
            <a:xfrm>
              <a:off x="3611761" y="1844786"/>
              <a:ext cx="4765116" cy="0"/>
            </a:xfrm>
            <a:custGeom>
              <a:avLst/>
              <a:gdLst/>
              <a:ahLst/>
              <a:cxnLst/>
              <a:rect l="0" t="0" r="0" b="0"/>
              <a:pathLst>
                <a:path w="6449397">
                  <a:moveTo>
                    <a:pt x="0" y="0"/>
                  </a:moveTo>
                  <a:lnTo>
                    <a:pt x="6449397" y="0"/>
                  </a:lnTo>
                  <a:lnTo>
                    <a:pt x="6449397" y="0"/>
                  </a:lnTo>
                </a:path>
              </a:pathLst>
            </a:custGeom>
            <a:ln w="6775" cap="flat">
              <a:solidFill>
                <a:srgbClr val="EBEBEB">
                  <a:alpha val="100000"/>
                </a:srgbClr>
              </a:solidFill>
              <a:prstDash val="solid"/>
              <a:round/>
            </a:ln>
          </p:spPr>
          <p:txBody>
            <a:bodyPr/>
            <a:lstStyle/>
            <a:p>
              <a:pPr>
                <a:defRPr/>
              </a:pPr>
              <a:endParaRPr sz="1050"/>
            </a:p>
          </p:txBody>
        </p:sp>
        <p:sp>
          <p:nvSpPr>
            <p:cNvPr id="6" name="pl12"/>
            <p:cNvSpPr/>
            <p:nvPr/>
          </p:nvSpPr>
          <p:spPr>
            <a:xfrm>
              <a:off x="3611761" y="1205025"/>
              <a:ext cx="4765116" cy="0"/>
            </a:xfrm>
            <a:custGeom>
              <a:avLst/>
              <a:gdLst/>
              <a:ahLst/>
              <a:cxnLst/>
              <a:rect l="0" t="0" r="0" b="0"/>
              <a:pathLst>
                <a:path w="6449397">
                  <a:moveTo>
                    <a:pt x="0" y="0"/>
                  </a:moveTo>
                  <a:lnTo>
                    <a:pt x="6449397" y="0"/>
                  </a:lnTo>
                  <a:lnTo>
                    <a:pt x="6449397" y="0"/>
                  </a:lnTo>
                </a:path>
              </a:pathLst>
            </a:custGeom>
            <a:ln w="6775" cap="flat">
              <a:solidFill>
                <a:srgbClr val="EBEBEB">
                  <a:alpha val="100000"/>
                </a:srgbClr>
              </a:solidFill>
              <a:prstDash val="solid"/>
              <a:round/>
            </a:ln>
          </p:spPr>
          <p:txBody>
            <a:bodyPr/>
            <a:lstStyle/>
            <a:p>
              <a:pPr>
                <a:defRPr/>
              </a:pPr>
              <a:endParaRPr sz="1050"/>
            </a:p>
          </p:txBody>
        </p:sp>
        <p:sp>
          <p:nvSpPr>
            <p:cNvPr id="7" name="pl13"/>
            <p:cNvSpPr/>
            <p:nvPr/>
          </p:nvSpPr>
          <p:spPr>
            <a:xfrm>
              <a:off x="4135575" y="733538"/>
              <a:ext cx="0" cy="2122485"/>
            </a:xfrm>
            <a:custGeom>
              <a:avLst/>
              <a:gdLst/>
              <a:ahLst/>
              <a:cxnLst/>
              <a:rect l="0" t="0" r="0" b="0"/>
              <a:pathLst>
                <a:path h="2872839">
                  <a:moveTo>
                    <a:pt x="0" y="2872839"/>
                  </a:moveTo>
                  <a:lnTo>
                    <a:pt x="0" y="0"/>
                  </a:lnTo>
                  <a:lnTo>
                    <a:pt x="0" y="0"/>
                  </a:lnTo>
                </a:path>
              </a:pathLst>
            </a:custGeom>
            <a:ln w="6775" cap="flat">
              <a:solidFill>
                <a:srgbClr val="EBEBEB">
                  <a:alpha val="100000"/>
                </a:srgbClr>
              </a:solidFill>
              <a:prstDash val="solid"/>
              <a:round/>
            </a:ln>
          </p:spPr>
          <p:txBody>
            <a:bodyPr/>
            <a:lstStyle/>
            <a:p>
              <a:pPr>
                <a:defRPr/>
              </a:pPr>
              <a:endParaRPr sz="1050"/>
            </a:p>
          </p:txBody>
        </p:sp>
        <p:sp>
          <p:nvSpPr>
            <p:cNvPr id="8" name="pl14"/>
            <p:cNvSpPr/>
            <p:nvPr/>
          </p:nvSpPr>
          <p:spPr>
            <a:xfrm>
              <a:off x="4954629" y="733538"/>
              <a:ext cx="0" cy="2122485"/>
            </a:xfrm>
            <a:custGeom>
              <a:avLst/>
              <a:gdLst/>
              <a:ahLst/>
              <a:cxnLst/>
              <a:rect l="0" t="0" r="0" b="0"/>
              <a:pathLst>
                <a:path h="2872839">
                  <a:moveTo>
                    <a:pt x="0" y="2872839"/>
                  </a:moveTo>
                  <a:lnTo>
                    <a:pt x="0" y="0"/>
                  </a:lnTo>
                  <a:lnTo>
                    <a:pt x="0" y="0"/>
                  </a:lnTo>
                </a:path>
              </a:pathLst>
            </a:custGeom>
            <a:ln w="6775" cap="flat">
              <a:solidFill>
                <a:srgbClr val="EBEBEB">
                  <a:alpha val="100000"/>
                </a:srgbClr>
              </a:solidFill>
              <a:prstDash val="solid"/>
              <a:round/>
            </a:ln>
          </p:spPr>
          <p:txBody>
            <a:bodyPr/>
            <a:lstStyle/>
            <a:p>
              <a:pPr>
                <a:defRPr/>
              </a:pPr>
              <a:endParaRPr sz="1050"/>
            </a:p>
          </p:txBody>
        </p:sp>
        <p:sp>
          <p:nvSpPr>
            <p:cNvPr id="9" name="pl15"/>
            <p:cNvSpPr/>
            <p:nvPr/>
          </p:nvSpPr>
          <p:spPr>
            <a:xfrm>
              <a:off x="5775269" y="733538"/>
              <a:ext cx="0" cy="2122485"/>
            </a:xfrm>
            <a:custGeom>
              <a:avLst/>
              <a:gdLst/>
              <a:ahLst/>
              <a:cxnLst/>
              <a:rect l="0" t="0" r="0" b="0"/>
              <a:pathLst>
                <a:path h="2872839">
                  <a:moveTo>
                    <a:pt x="0" y="2872839"/>
                  </a:moveTo>
                  <a:lnTo>
                    <a:pt x="0" y="0"/>
                  </a:lnTo>
                  <a:lnTo>
                    <a:pt x="0" y="0"/>
                  </a:lnTo>
                </a:path>
              </a:pathLst>
            </a:custGeom>
            <a:ln w="6775" cap="flat">
              <a:solidFill>
                <a:srgbClr val="EBEBEB">
                  <a:alpha val="100000"/>
                </a:srgbClr>
              </a:solidFill>
              <a:prstDash val="solid"/>
              <a:round/>
            </a:ln>
          </p:spPr>
          <p:txBody>
            <a:bodyPr/>
            <a:lstStyle/>
            <a:p>
              <a:pPr>
                <a:defRPr/>
              </a:pPr>
              <a:endParaRPr sz="1050"/>
            </a:p>
          </p:txBody>
        </p:sp>
        <p:sp>
          <p:nvSpPr>
            <p:cNvPr id="10" name="pl16"/>
            <p:cNvSpPr/>
            <p:nvPr/>
          </p:nvSpPr>
          <p:spPr>
            <a:xfrm>
              <a:off x="6594323" y="733538"/>
              <a:ext cx="0" cy="2122485"/>
            </a:xfrm>
            <a:custGeom>
              <a:avLst/>
              <a:gdLst/>
              <a:ahLst/>
              <a:cxnLst/>
              <a:rect l="0" t="0" r="0" b="0"/>
              <a:pathLst>
                <a:path h="2872839">
                  <a:moveTo>
                    <a:pt x="0" y="2872839"/>
                  </a:moveTo>
                  <a:lnTo>
                    <a:pt x="0" y="0"/>
                  </a:lnTo>
                  <a:lnTo>
                    <a:pt x="0" y="0"/>
                  </a:lnTo>
                </a:path>
              </a:pathLst>
            </a:custGeom>
            <a:ln w="6775" cap="flat">
              <a:solidFill>
                <a:srgbClr val="EBEBEB">
                  <a:alpha val="100000"/>
                </a:srgbClr>
              </a:solidFill>
              <a:prstDash val="solid"/>
              <a:round/>
            </a:ln>
          </p:spPr>
          <p:txBody>
            <a:bodyPr/>
            <a:lstStyle/>
            <a:p>
              <a:pPr>
                <a:defRPr/>
              </a:pPr>
              <a:endParaRPr sz="1050"/>
            </a:p>
          </p:txBody>
        </p:sp>
        <p:sp>
          <p:nvSpPr>
            <p:cNvPr id="11" name="pl17"/>
            <p:cNvSpPr/>
            <p:nvPr/>
          </p:nvSpPr>
          <p:spPr>
            <a:xfrm>
              <a:off x="7414965" y="733538"/>
              <a:ext cx="0" cy="2122485"/>
            </a:xfrm>
            <a:custGeom>
              <a:avLst/>
              <a:gdLst/>
              <a:ahLst/>
              <a:cxnLst/>
              <a:rect l="0" t="0" r="0" b="0"/>
              <a:pathLst>
                <a:path h="2872839">
                  <a:moveTo>
                    <a:pt x="0" y="2872839"/>
                  </a:moveTo>
                  <a:lnTo>
                    <a:pt x="0" y="0"/>
                  </a:lnTo>
                  <a:lnTo>
                    <a:pt x="0" y="0"/>
                  </a:lnTo>
                </a:path>
              </a:pathLst>
            </a:custGeom>
            <a:ln w="6775" cap="flat">
              <a:solidFill>
                <a:srgbClr val="EBEBEB">
                  <a:alpha val="100000"/>
                </a:srgbClr>
              </a:solidFill>
              <a:prstDash val="solid"/>
              <a:round/>
            </a:ln>
          </p:spPr>
          <p:txBody>
            <a:bodyPr/>
            <a:lstStyle/>
            <a:p>
              <a:pPr>
                <a:defRPr/>
              </a:pPr>
              <a:endParaRPr sz="1050"/>
            </a:p>
          </p:txBody>
        </p:sp>
        <p:sp>
          <p:nvSpPr>
            <p:cNvPr id="12" name="pl18"/>
            <p:cNvSpPr/>
            <p:nvPr/>
          </p:nvSpPr>
          <p:spPr>
            <a:xfrm>
              <a:off x="8234019" y="733538"/>
              <a:ext cx="0" cy="2122485"/>
            </a:xfrm>
            <a:custGeom>
              <a:avLst/>
              <a:gdLst/>
              <a:ahLst/>
              <a:cxnLst/>
              <a:rect l="0" t="0" r="0" b="0"/>
              <a:pathLst>
                <a:path h="2872839">
                  <a:moveTo>
                    <a:pt x="0" y="2872839"/>
                  </a:moveTo>
                  <a:lnTo>
                    <a:pt x="0" y="0"/>
                  </a:lnTo>
                  <a:lnTo>
                    <a:pt x="0" y="0"/>
                  </a:lnTo>
                </a:path>
              </a:pathLst>
            </a:custGeom>
            <a:ln w="6775" cap="flat">
              <a:solidFill>
                <a:srgbClr val="EBEBEB">
                  <a:alpha val="100000"/>
                </a:srgbClr>
              </a:solidFill>
              <a:prstDash val="solid"/>
              <a:round/>
            </a:ln>
          </p:spPr>
          <p:txBody>
            <a:bodyPr/>
            <a:lstStyle/>
            <a:p>
              <a:pPr>
                <a:defRPr/>
              </a:pPr>
              <a:endParaRPr sz="1050"/>
            </a:p>
          </p:txBody>
        </p:sp>
        <p:sp>
          <p:nvSpPr>
            <p:cNvPr id="13" name="pl19"/>
            <p:cNvSpPr/>
            <p:nvPr/>
          </p:nvSpPr>
          <p:spPr>
            <a:xfrm>
              <a:off x="3611761" y="2805223"/>
              <a:ext cx="4765116" cy="0"/>
            </a:xfrm>
            <a:custGeom>
              <a:avLst/>
              <a:gdLst/>
              <a:ahLst/>
              <a:cxnLst/>
              <a:rect l="0" t="0" r="0" b="0"/>
              <a:pathLst>
                <a:path w="6449397">
                  <a:moveTo>
                    <a:pt x="0" y="0"/>
                  </a:moveTo>
                  <a:lnTo>
                    <a:pt x="6449397" y="0"/>
                  </a:lnTo>
                  <a:lnTo>
                    <a:pt x="6449397" y="0"/>
                  </a:lnTo>
                </a:path>
              </a:pathLst>
            </a:custGeom>
            <a:ln w="13550" cap="flat">
              <a:solidFill>
                <a:srgbClr val="EBEBEB">
                  <a:alpha val="100000"/>
                </a:srgbClr>
              </a:solidFill>
              <a:prstDash val="solid"/>
              <a:round/>
            </a:ln>
          </p:spPr>
          <p:txBody>
            <a:bodyPr/>
            <a:lstStyle/>
            <a:p>
              <a:pPr>
                <a:defRPr/>
              </a:pPr>
              <a:endParaRPr sz="1050"/>
            </a:p>
          </p:txBody>
        </p:sp>
        <p:sp>
          <p:nvSpPr>
            <p:cNvPr id="14" name="pl20"/>
            <p:cNvSpPr/>
            <p:nvPr/>
          </p:nvSpPr>
          <p:spPr>
            <a:xfrm>
              <a:off x="3611761" y="2165461"/>
              <a:ext cx="4765116" cy="0"/>
            </a:xfrm>
            <a:custGeom>
              <a:avLst/>
              <a:gdLst/>
              <a:ahLst/>
              <a:cxnLst/>
              <a:rect l="0" t="0" r="0" b="0"/>
              <a:pathLst>
                <a:path w="6449397">
                  <a:moveTo>
                    <a:pt x="0" y="0"/>
                  </a:moveTo>
                  <a:lnTo>
                    <a:pt x="6449397" y="0"/>
                  </a:lnTo>
                  <a:lnTo>
                    <a:pt x="6449397" y="0"/>
                  </a:lnTo>
                </a:path>
              </a:pathLst>
            </a:custGeom>
            <a:ln w="13550" cap="flat">
              <a:solidFill>
                <a:srgbClr val="EBEBEB">
                  <a:alpha val="100000"/>
                </a:srgbClr>
              </a:solidFill>
              <a:prstDash val="solid"/>
              <a:round/>
            </a:ln>
          </p:spPr>
          <p:txBody>
            <a:bodyPr/>
            <a:lstStyle/>
            <a:p>
              <a:pPr>
                <a:defRPr/>
              </a:pPr>
              <a:endParaRPr sz="1050"/>
            </a:p>
          </p:txBody>
        </p:sp>
        <p:sp>
          <p:nvSpPr>
            <p:cNvPr id="15" name="pl21"/>
            <p:cNvSpPr/>
            <p:nvPr/>
          </p:nvSpPr>
          <p:spPr>
            <a:xfrm>
              <a:off x="3611761" y="1525700"/>
              <a:ext cx="4765116" cy="0"/>
            </a:xfrm>
            <a:custGeom>
              <a:avLst/>
              <a:gdLst/>
              <a:ahLst/>
              <a:cxnLst/>
              <a:rect l="0" t="0" r="0" b="0"/>
              <a:pathLst>
                <a:path w="6449397">
                  <a:moveTo>
                    <a:pt x="0" y="0"/>
                  </a:moveTo>
                  <a:lnTo>
                    <a:pt x="6449397" y="0"/>
                  </a:lnTo>
                  <a:lnTo>
                    <a:pt x="6449397" y="0"/>
                  </a:lnTo>
                </a:path>
              </a:pathLst>
            </a:custGeom>
            <a:ln w="13550" cap="flat">
              <a:solidFill>
                <a:srgbClr val="EBEBEB">
                  <a:alpha val="100000"/>
                </a:srgbClr>
              </a:solidFill>
              <a:prstDash val="solid"/>
              <a:round/>
            </a:ln>
          </p:spPr>
          <p:txBody>
            <a:bodyPr/>
            <a:lstStyle/>
            <a:p>
              <a:pPr>
                <a:defRPr/>
              </a:pPr>
              <a:endParaRPr sz="1050"/>
            </a:p>
          </p:txBody>
        </p:sp>
        <p:sp>
          <p:nvSpPr>
            <p:cNvPr id="16" name="pl22"/>
            <p:cNvSpPr/>
            <p:nvPr/>
          </p:nvSpPr>
          <p:spPr>
            <a:xfrm>
              <a:off x="3611761" y="885938"/>
              <a:ext cx="4765116" cy="0"/>
            </a:xfrm>
            <a:custGeom>
              <a:avLst/>
              <a:gdLst/>
              <a:ahLst/>
              <a:cxnLst/>
              <a:rect l="0" t="0" r="0" b="0"/>
              <a:pathLst>
                <a:path w="6449397">
                  <a:moveTo>
                    <a:pt x="0" y="0"/>
                  </a:moveTo>
                  <a:lnTo>
                    <a:pt x="6449397" y="0"/>
                  </a:lnTo>
                  <a:lnTo>
                    <a:pt x="6449397" y="0"/>
                  </a:lnTo>
                </a:path>
              </a:pathLst>
            </a:custGeom>
            <a:ln w="13550" cap="flat">
              <a:solidFill>
                <a:srgbClr val="EBEBEB">
                  <a:alpha val="100000"/>
                </a:srgbClr>
              </a:solidFill>
              <a:prstDash val="solid"/>
              <a:round/>
            </a:ln>
          </p:spPr>
          <p:txBody>
            <a:bodyPr/>
            <a:lstStyle/>
            <a:p>
              <a:pPr>
                <a:defRPr/>
              </a:pPr>
              <a:endParaRPr sz="1050"/>
            </a:p>
          </p:txBody>
        </p:sp>
        <p:sp>
          <p:nvSpPr>
            <p:cNvPr id="17" name="pl23"/>
            <p:cNvSpPr/>
            <p:nvPr/>
          </p:nvSpPr>
          <p:spPr>
            <a:xfrm>
              <a:off x="3726048" y="733538"/>
              <a:ext cx="0" cy="2122485"/>
            </a:xfrm>
            <a:custGeom>
              <a:avLst/>
              <a:gdLst/>
              <a:ahLst/>
              <a:cxnLst/>
              <a:rect l="0" t="0" r="0" b="0"/>
              <a:pathLst>
                <a:path h="2872839">
                  <a:moveTo>
                    <a:pt x="0" y="2872839"/>
                  </a:moveTo>
                  <a:lnTo>
                    <a:pt x="0" y="0"/>
                  </a:lnTo>
                  <a:lnTo>
                    <a:pt x="0" y="0"/>
                  </a:lnTo>
                </a:path>
              </a:pathLst>
            </a:custGeom>
            <a:ln w="13550" cap="flat">
              <a:solidFill>
                <a:srgbClr val="EBEBEB">
                  <a:alpha val="100000"/>
                </a:srgbClr>
              </a:solidFill>
              <a:prstDash val="solid"/>
              <a:round/>
            </a:ln>
          </p:spPr>
          <p:txBody>
            <a:bodyPr/>
            <a:lstStyle/>
            <a:p>
              <a:pPr>
                <a:defRPr/>
              </a:pPr>
              <a:endParaRPr sz="1050"/>
            </a:p>
          </p:txBody>
        </p:sp>
        <p:sp>
          <p:nvSpPr>
            <p:cNvPr id="18" name="pl24"/>
            <p:cNvSpPr/>
            <p:nvPr/>
          </p:nvSpPr>
          <p:spPr>
            <a:xfrm>
              <a:off x="4545102" y="733538"/>
              <a:ext cx="0" cy="2122485"/>
            </a:xfrm>
            <a:custGeom>
              <a:avLst/>
              <a:gdLst/>
              <a:ahLst/>
              <a:cxnLst/>
              <a:rect l="0" t="0" r="0" b="0"/>
              <a:pathLst>
                <a:path h="2872839">
                  <a:moveTo>
                    <a:pt x="0" y="2872839"/>
                  </a:moveTo>
                  <a:lnTo>
                    <a:pt x="0" y="0"/>
                  </a:lnTo>
                  <a:lnTo>
                    <a:pt x="0" y="0"/>
                  </a:lnTo>
                </a:path>
              </a:pathLst>
            </a:custGeom>
            <a:ln w="13550" cap="flat">
              <a:solidFill>
                <a:srgbClr val="EBEBEB">
                  <a:alpha val="100000"/>
                </a:srgbClr>
              </a:solidFill>
              <a:prstDash val="solid"/>
              <a:round/>
            </a:ln>
          </p:spPr>
          <p:txBody>
            <a:bodyPr/>
            <a:lstStyle/>
            <a:p>
              <a:pPr>
                <a:defRPr/>
              </a:pPr>
              <a:endParaRPr sz="1050"/>
            </a:p>
          </p:txBody>
        </p:sp>
        <p:sp>
          <p:nvSpPr>
            <p:cNvPr id="19" name="pl25"/>
            <p:cNvSpPr/>
            <p:nvPr/>
          </p:nvSpPr>
          <p:spPr>
            <a:xfrm>
              <a:off x="5364156" y="733538"/>
              <a:ext cx="0" cy="2122485"/>
            </a:xfrm>
            <a:custGeom>
              <a:avLst/>
              <a:gdLst/>
              <a:ahLst/>
              <a:cxnLst/>
              <a:rect l="0" t="0" r="0" b="0"/>
              <a:pathLst>
                <a:path h="2872839">
                  <a:moveTo>
                    <a:pt x="0" y="2872839"/>
                  </a:moveTo>
                  <a:lnTo>
                    <a:pt x="0" y="0"/>
                  </a:lnTo>
                  <a:lnTo>
                    <a:pt x="0" y="0"/>
                  </a:lnTo>
                </a:path>
              </a:pathLst>
            </a:custGeom>
            <a:ln w="13550" cap="flat">
              <a:solidFill>
                <a:srgbClr val="EBEBEB">
                  <a:alpha val="100000"/>
                </a:srgbClr>
              </a:solidFill>
              <a:prstDash val="solid"/>
              <a:round/>
            </a:ln>
          </p:spPr>
          <p:txBody>
            <a:bodyPr/>
            <a:lstStyle/>
            <a:p>
              <a:pPr>
                <a:defRPr/>
              </a:pPr>
              <a:endParaRPr sz="1050"/>
            </a:p>
          </p:txBody>
        </p:sp>
        <p:sp>
          <p:nvSpPr>
            <p:cNvPr id="20" name="pl26"/>
            <p:cNvSpPr/>
            <p:nvPr/>
          </p:nvSpPr>
          <p:spPr>
            <a:xfrm>
              <a:off x="6184796" y="733538"/>
              <a:ext cx="0" cy="2122485"/>
            </a:xfrm>
            <a:custGeom>
              <a:avLst/>
              <a:gdLst/>
              <a:ahLst/>
              <a:cxnLst/>
              <a:rect l="0" t="0" r="0" b="0"/>
              <a:pathLst>
                <a:path h="2872839">
                  <a:moveTo>
                    <a:pt x="0" y="2872839"/>
                  </a:moveTo>
                  <a:lnTo>
                    <a:pt x="0" y="0"/>
                  </a:lnTo>
                  <a:lnTo>
                    <a:pt x="0" y="0"/>
                  </a:lnTo>
                </a:path>
              </a:pathLst>
            </a:custGeom>
            <a:ln w="13550" cap="flat">
              <a:solidFill>
                <a:srgbClr val="EBEBEB">
                  <a:alpha val="100000"/>
                </a:srgbClr>
              </a:solidFill>
              <a:prstDash val="solid"/>
              <a:round/>
            </a:ln>
          </p:spPr>
          <p:txBody>
            <a:bodyPr/>
            <a:lstStyle/>
            <a:p>
              <a:pPr>
                <a:defRPr/>
              </a:pPr>
              <a:endParaRPr sz="1050"/>
            </a:p>
          </p:txBody>
        </p:sp>
        <p:sp>
          <p:nvSpPr>
            <p:cNvPr id="21" name="pl27"/>
            <p:cNvSpPr/>
            <p:nvPr/>
          </p:nvSpPr>
          <p:spPr>
            <a:xfrm>
              <a:off x="7003850" y="733538"/>
              <a:ext cx="0" cy="2122485"/>
            </a:xfrm>
            <a:custGeom>
              <a:avLst/>
              <a:gdLst/>
              <a:ahLst/>
              <a:cxnLst/>
              <a:rect l="0" t="0" r="0" b="0"/>
              <a:pathLst>
                <a:path h="2872839">
                  <a:moveTo>
                    <a:pt x="0" y="2872839"/>
                  </a:moveTo>
                  <a:lnTo>
                    <a:pt x="0" y="0"/>
                  </a:lnTo>
                  <a:lnTo>
                    <a:pt x="0" y="0"/>
                  </a:lnTo>
                </a:path>
              </a:pathLst>
            </a:custGeom>
            <a:ln w="13550" cap="flat">
              <a:solidFill>
                <a:srgbClr val="EBEBEB">
                  <a:alpha val="100000"/>
                </a:srgbClr>
              </a:solidFill>
              <a:prstDash val="solid"/>
              <a:round/>
            </a:ln>
          </p:spPr>
          <p:txBody>
            <a:bodyPr/>
            <a:lstStyle/>
            <a:p>
              <a:pPr>
                <a:defRPr/>
              </a:pPr>
              <a:endParaRPr sz="1050"/>
            </a:p>
          </p:txBody>
        </p:sp>
        <p:sp>
          <p:nvSpPr>
            <p:cNvPr id="22" name="pl28"/>
            <p:cNvSpPr/>
            <p:nvPr/>
          </p:nvSpPr>
          <p:spPr>
            <a:xfrm>
              <a:off x="7824492" y="733538"/>
              <a:ext cx="0" cy="2122485"/>
            </a:xfrm>
            <a:custGeom>
              <a:avLst/>
              <a:gdLst/>
              <a:ahLst/>
              <a:cxnLst/>
              <a:rect l="0" t="0" r="0" b="0"/>
              <a:pathLst>
                <a:path h="2872839">
                  <a:moveTo>
                    <a:pt x="0" y="2872839"/>
                  </a:moveTo>
                  <a:lnTo>
                    <a:pt x="0" y="0"/>
                  </a:lnTo>
                  <a:lnTo>
                    <a:pt x="0" y="0"/>
                  </a:lnTo>
                </a:path>
              </a:pathLst>
            </a:custGeom>
            <a:ln w="13550" cap="flat">
              <a:solidFill>
                <a:srgbClr val="EBEBEB">
                  <a:alpha val="100000"/>
                </a:srgbClr>
              </a:solidFill>
              <a:prstDash val="solid"/>
              <a:round/>
            </a:ln>
          </p:spPr>
          <p:txBody>
            <a:bodyPr/>
            <a:lstStyle/>
            <a:p>
              <a:pPr>
                <a:defRPr/>
              </a:pPr>
              <a:endParaRPr sz="1050"/>
            </a:p>
          </p:txBody>
        </p:sp>
        <p:sp>
          <p:nvSpPr>
            <p:cNvPr id="23" name="pl29"/>
            <p:cNvSpPr/>
            <p:nvPr/>
          </p:nvSpPr>
          <p:spPr>
            <a:xfrm>
              <a:off x="3726048" y="1276462"/>
              <a:ext cx="4538129" cy="1528761"/>
            </a:xfrm>
            <a:custGeom>
              <a:avLst/>
              <a:gdLst/>
              <a:ahLst/>
              <a:cxnLst/>
              <a:rect l="0" t="0" r="0" b="0"/>
              <a:pathLst>
                <a:path w="6142283" h="2070375">
                  <a:moveTo>
                    <a:pt x="0" y="2070375"/>
                  </a:moveTo>
                  <a:lnTo>
                    <a:pt x="72905" y="2070375"/>
                  </a:lnTo>
                  <a:lnTo>
                    <a:pt x="72905" y="2015892"/>
                  </a:lnTo>
                  <a:lnTo>
                    <a:pt x="164037" y="2015892"/>
                  </a:lnTo>
                  <a:lnTo>
                    <a:pt x="164037" y="1961408"/>
                  </a:lnTo>
                  <a:lnTo>
                    <a:pt x="182263" y="1961408"/>
                  </a:lnTo>
                  <a:lnTo>
                    <a:pt x="182263" y="1906925"/>
                  </a:lnTo>
                  <a:lnTo>
                    <a:pt x="273395" y="1906925"/>
                  </a:lnTo>
                  <a:lnTo>
                    <a:pt x="273395" y="1852441"/>
                  </a:lnTo>
                  <a:lnTo>
                    <a:pt x="328074" y="1852441"/>
                  </a:lnTo>
                  <a:lnTo>
                    <a:pt x="328074" y="1852441"/>
                  </a:lnTo>
                  <a:lnTo>
                    <a:pt x="455659" y="1852441"/>
                  </a:lnTo>
                  <a:lnTo>
                    <a:pt x="455659" y="1797957"/>
                  </a:lnTo>
                  <a:lnTo>
                    <a:pt x="492111" y="1797957"/>
                  </a:lnTo>
                  <a:lnTo>
                    <a:pt x="492111" y="1797957"/>
                  </a:lnTo>
                  <a:lnTo>
                    <a:pt x="565017" y="1797957"/>
                  </a:lnTo>
                  <a:lnTo>
                    <a:pt x="565017" y="1743474"/>
                  </a:lnTo>
                  <a:lnTo>
                    <a:pt x="583243" y="1743474"/>
                  </a:lnTo>
                  <a:lnTo>
                    <a:pt x="583243" y="1743474"/>
                  </a:lnTo>
                  <a:lnTo>
                    <a:pt x="619696" y="1743474"/>
                  </a:lnTo>
                  <a:lnTo>
                    <a:pt x="619696" y="1743474"/>
                  </a:lnTo>
                  <a:lnTo>
                    <a:pt x="656149" y="1743474"/>
                  </a:lnTo>
                  <a:lnTo>
                    <a:pt x="656149" y="1688990"/>
                  </a:lnTo>
                  <a:lnTo>
                    <a:pt x="893091" y="1688990"/>
                  </a:lnTo>
                  <a:lnTo>
                    <a:pt x="893091" y="1634507"/>
                  </a:lnTo>
                  <a:lnTo>
                    <a:pt x="911318" y="1634507"/>
                  </a:lnTo>
                  <a:lnTo>
                    <a:pt x="911318" y="1580023"/>
                  </a:lnTo>
                  <a:lnTo>
                    <a:pt x="965997" y="1580023"/>
                  </a:lnTo>
                  <a:lnTo>
                    <a:pt x="965997" y="1580023"/>
                  </a:lnTo>
                  <a:lnTo>
                    <a:pt x="1075355" y="1580023"/>
                  </a:lnTo>
                  <a:lnTo>
                    <a:pt x="1075355" y="1525540"/>
                  </a:lnTo>
                  <a:lnTo>
                    <a:pt x="1111808" y="1525540"/>
                  </a:lnTo>
                  <a:lnTo>
                    <a:pt x="1111808" y="1471056"/>
                  </a:lnTo>
                  <a:lnTo>
                    <a:pt x="1166487" y="1471056"/>
                  </a:lnTo>
                  <a:lnTo>
                    <a:pt x="1166487" y="1416572"/>
                  </a:lnTo>
                  <a:lnTo>
                    <a:pt x="1221166" y="1416572"/>
                  </a:lnTo>
                  <a:lnTo>
                    <a:pt x="1221166" y="1416572"/>
                  </a:lnTo>
                  <a:lnTo>
                    <a:pt x="1275845" y="1416572"/>
                  </a:lnTo>
                  <a:lnTo>
                    <a:pt x="1275845" y="1362089"/>
                  </a:lnTo>
                  <a:lnTo>
                    <a:pt x="1312298" y="1362089"/>
                  </a:lnTo>
                  <a:lnTo>
                    <a:pt x="1312298" y="1307605"/>
                  </a:lnTo>
                  <a:lnTo>
                    <a:pt x="1385203" y="1307605"/>
                  </a:lnTo>
                  <a:lnTo>
                    <a:pt x="1385203" y="1253122"/>
                  </a:lnTo>
                  <a:lnTo>
                    <a:pt x="1403429" y="1253122"/>
                  </a:lnTo>
                  <a:lnTo>
                    <a:pt x="1403429" y="1198638"/>
                  </a:lnTo>
                  <a:lnTo>
                    <a:pt x="1458108" y="1198638"/>
                  </a:lnTo>
                  <a:lnTo>
                    <a:pt x="1458108" y="1144155"/>
                  </a:lnTo>
                  <a:lnTo>
                    <a:pt x="1640372" y="1144155"/>
                  </a:lnTo>
                  <a:lnTo>
                    <a:pt x="1640372" y="1089671"/>
                  </a:lnTo>
                  <a:lnTo>
                    <a:pt x="1749730" y="1089671"/>
                  </a:lnTo>
                  <a:lnTo>
                    <a:pt x="1749730" y="1089671"/>
                  </a:lnTo>
                  <a:lnTo>
                    <a:pt x="1895541" y="1089671"/>
                  </a:lnTo>
                  <a:lnTo>
                    <a:pt x="1895541" y="1035187"/>
                  </a:lnTo>
                  <a:lnTo>
                    <a:pt x="1950220" y="1035187"/>
                  </a:lnTo>
                  <a:lnTo>
                    <a:pt x="1950220" y="1035187"/>
                  </a:lnTo>
                  <a:lnTo>
                    <a:pt x="2004899" y="1035187"/>
                  </a:lnTo>
                  <a:lnTo>
                    <a:pt x="2004899" y="980704"/>
                  </a:lnTo>
                  <a:lnTo>
                    <a:pt x="2077805" y="980704"/>
                  </a:lnTo>
                  <a:lnTo>
                    <a:pt x="2077805" y="926220"/>
                  </a:lnTo>
                  <a:lnTo>
                    <a:pt x="2260068" y="926220"/>
                  </a:lnTo>
                  <a:lnTo>
                    <a:pt x="2260068" y="871737"/>
                  </a:lnTo>
                  <a:lnTo>
                    <a:pt x="2314747" y="871737"/>
                  </a:lnTo>
                  <a:lnTo>
                    <a:pt x="2314747" y="817253"/>
                  </a:lnTo>
                  <a:lnTo>
                    <a:pt x="2332974" y="817253"/>
                  </a:lnTo>
                  <a:lnTo>
                    <a:pt x="2332974" y="817253"/>
                  </a:lnTo>
                  <a:lnTo>
                    <a:pt x="2405879" y="817253"/>
                  </a:lnTo>
                  <a:lnTo>
                    <a:pt x="2405879" y="817253"/>
                  </a:lnTo>
                  <a:lnTo>
                    <a:pt x="2478785" y="817253"/>
                  </a:lnTo>
                  <a:lnTo>
                    <a:pt x="2478785" y="817253"/>
                  </a:lnTo>
                  <a:lnTo>
                    <a:pt x="2497011" y="817253"/>
                  </a:lnTo>
                  <a:lnTo>
                    <a:pt x="2497011" y="817253"/>
                  </a:lnTo>
                  <a:lnTo>
                    <a:pt x="2861538" y="817253"/>
                  </a:lnTo>
                  <a:lnTo>
                    <a:pt x="2861538" y="817253"/>
                  </a:lnTo>
                  <a:lnTo>
                    <a:pt x="2989123" y="817253"/>
                  </a:lnTo>
                  <a:lnTo>
                    <a:pt x="2989123" y="762770"/>
                  </a:lnTo>
                  <a:lnTo>
                    <a:pt x="3080255" y="762770"/>
                  </a:lnTo>
                  <a:lnTo>
                    <a:pt x="3080255" y="762770"/>
                  </a:lnTo>
                  <a:lnTo>
                    <a:pt x="3207839" y="762770"/>
                  </a:lnTo>
                  <a:lnTo>
                    <a:pt x="3207839" y="762770"/>
                  </a:lnTo>
                  <a:lnTo>
                    <a:pt x="3353650" y="762770"/>
                  </a:lnTo>
                  <a:lnTo>
                    <a:pt x="3353650" y="708286"/>
                  </a:lnTo>
                  <a:lnTo>
                    <a:pt x="3499461" y="708286"/>
                  </a:lnTo>
                  <a:lnTo>
                    <a:pt x="3499461" y="653802"/>
                  </a:lnTo>
                  <a:lnTo>
                    <a:pt x="3627045" y="653802"/>
                  </a:lnTo>
                  <a:lnTo>
                    <a:pt x="3627045" y="653802"/>
                  </a:lnTo>
                  <a:lnTo>
                    <a:pt x="3645272" y="653802"/>
                  </a:lnTo>
                  <a:lnTo>
                    <a:pt x="3645272" y="599319"/>
                  </a:lnTo>
                  <a:lnTo>
                    <a:pt x="3809309" y="599319"/>
                  </a:lnTo>
                  <a:lnTo>
                    <a:pt x="3809309" y="544835"/>
                  </a:lnTo>
                  <a:lnTo>
                    <a:pt x="3882214" y="544835"/>
                  </a:lnTo>
                  <a:lnTo>
                    <a:pt x="3882214" y="490352"/>
                  </a:lnTo>
                  <a:lnTo>
                    <a:pt x="3991573" y="490352"/>
                  </a:lnTo>
                  <a:lnTo>
                    <a:pt x="3991573" y="490352"/>
                  </a:lnTo>
                  <a:lnTo>
                    <a:pt x="4064478" y="490352"/>
                  </a:lnTo>
                  <a:lnTo>
                    <a:pt x="4064478" y="490352"/>
                  </a:lnTo>
                  <a:lnTo>
                    <a:pt x="4082704" y="490352"/>
                  </a:lnTo>
                  <a:lnTo>
                    <a:pt x="4082704" y="490352"/>
                  </a:lnTo>
                  <a:lnTo>
                    <a:pt x="4283194" y="490352"/>
                  </a:lnTo>
                  <a:lnTo>
                    <a:pt x="4283194" y="490352"/>
                  </a:lnTo>
                  <a:lnTo>
                    <a:pt x="4319647" y="490352"/>
                  </a:lnTo>
                  <a:lnTo>
                    <a:pt x="4319647" y="435868"/>
                  </a:lnTo>
                  <a:lnTo>
                    <a:pt x="4337874" y="435868"/>
                  </a:lnTo>
                  <a:lnTo>
                    <a:pt x="4337874" y="381385"/>
                  </a:lnTo>
                  <a:lnTo>
                    <a:pt x="4410779" y="381385"/>
                  </a:lnTo>
                  <a:lnTo>
                    <a:pt x="4410779" y="326901"/>
                  </a:lnTo>
                  <a:lnTo>
                    <a:pt x="4665948" y="326901"/>
                  </a:lnTo>
                  <a:lnTo>
                    <a:pt x="4665948" y="272417"/>
                  </a:lnTo>
                  <a:lnTo>
                    <a:pt x="5030475" y="272417"/>
                  </a:lnTo>
                  <a:lnTo>
                    <a:pt x="5030475" y="217934"/>
                  </a:lnTo>
                  <a:lnTo>
                    <a:pt x="5249192" y="217934"/>
                  </a:lnTo>
                  <a:lnTo>
                    <a:pt x="5249192" y="163450"/>
                  </a:lnTo>
                  <a:lnTo>
                    <a:pt x="5285644" y="163450"/>
                  </a:lnTo>
                  <a:lnTo>
                    <a:pt x="5285644" y="163450"/>
                  </a:lnTo>
                  <a:lnTo>
                    <a:pt x="5358550" y="163450"/>
                  </a:lnTo>
                  <a:lnTo>
                    <a:pt x="5358550" y="163450"/>
                  </a:lnTo>
                  <a:lnTo>
                    <a:pt x="5395002" y="163450"/>
                  </a:lnTo>
                  <a:lnTo>
                    <a:pt x="5395002" y="108967"/>
                  </a:lnTo>
                  <a:lnTo>
                    <a:pt x="5449682" y="108967"/>
                  </a:lnTo>
                  <a:lnTo>
                    <a:pt x="5449682" y="108967"/>
                  </a:lnTo>
                  <a:lnTo>
                    <a:pt x="5467908" y="108967"/>
                  </a:lnTo>
                  <a:lnTo>
                    <a:pt x="5467908" y="0"/>
                  </a:lnTo>
                  <a:lnTo>
                    <a:pt x="5686624" y="0"/>
                  </a:lnTo>
                  <a:lnTo>
                    <a:pt x="5686624" y="0"/>
                  </a:lnTo>
                  <a:lnTo>
                    <a:pt x="5723077" y="0"/>
                  </a:lnTo>
                  <a:lnTo>
                    <a:pt x="5723077" y="0"/>
                  </a:lnTo>
                  <a:lnTo>
                    <a:pt x="5741303" y="0"/>
                  </a:lnTo>
                  <a:lnTo>
                    <a:pt x="5741303" y="0"/>
                  </a:lnTo>
                  <a:lnTo>
                    <a:pt x="5759530" y="0"/>
                  </a:lnTo>
                  <a:lnTo>
                    <a:pt x="5759530" y="0"/>
                  </a:lnTo>
                  <a:lnTo>
                    <a:pt x="5777756" y="0"/>
                  </a:lnTo>
                  <a:lnTo>
                    <a:pt x="5777756" y="0"/>
                  </a:lnTo>
                  <a:lnTo>
                    <a:pt x="5795982" y="0"/>
                  </a:lnTo>
                  <a:lnTo>
                    <a:pt x="5795982" y="0"/>
                  </a:lnTo>
                  <a:lnTo>
                    <a:pt x="5814209" y="0"/>
                  </a:lnTo>
                  <a:lnTo>
                    <a:pt x="5814209" y="0"/>
                  </a:lnTo>
                  <a:lnTo>
                    <a:pt x="5832435" y="0"/>
                  </a:lnTo>
                  <a:lnTo>
                    <a:pt x="5832435" y="0"/>
                  </a:lnTo>
                  <a:lnTo>
                    <a:pt x="5850662" y="0"/>
                  </a:lnTo>
                  <a:lnTo>
                    <a:pt x="5850662" y="0"/>
                  </a:lnTo>
                  <a:lnTo>
                    <a:pt x="5868888" y="0"/>
                  </a:lnTo>
                  <a:lnTo>
                    <a:pt x="5868888" y="0"/>
                  </a:lnTo>
                  <a:lnTo>
                    <a:pt x="5887114" y="0"/>
                  </a:lnTo>
                  <a:lnTo>
                    <a:pt x="5887114" y="0"/>
                  </a:lnTo>
                  <a:lnTo>
                    <a:pt x="5905341" y="0"/>
                  </a:lnTo>
                  <a:lnTo>
                    <a:pt x="5905341" y="0"/>
                  </a:lnTo>
                  <a:lnTo>
                    <a:pt x="5923567" y="0"/>
                  </a:lnTo>
                  <a:lnTo>
                    <a:pt x="5923567" y="0"/>
                  </a:lnTo>
                  <a:lnTo>
                    <a:pt x="5941793" y="0"/>
                  </a:lnTo>
                  <a:lnTo>
                    <a:pt x="5941793" y="0"/>
                  </a:lnTo>
                  <a:lnTo>
                    <a:pt x="5960020" y="0"/>
                  </a:lnTo>
                  <a:lnTo>
                    <a:pt x="5960020" y="0"/>
                  </a:lnTo>
                  <a:lnTo>
                    <a:pt x="5978246" y="0"/>
                  </a:lnTo>
                  <a:lnTo>
                    <a:pt x="5978246" y="0"/>
                  </a:lnTo>
                  <a:lnTo>
                    <a:pt x="5996472" y="0"/>
                  </a:lnTo>
                  <a:lnTo>
                    <a:pt x="5996472" y="0"/>
                  </a:lnTo>
                  <a:lnTo>
                    <a:pt x="6014699" y="0"/>
                  </a:lnTo>
                  <a:lnTo>
                    <a:pt x="6014699" y="0"/>
                  </a:lnTo>
                  <a:lnTo>
                    <a:pt x="6032925" y="0"/>
                  </a:lnTo>
                  <a:lnTo>
                    <a:pt x="6032925" y="0"/>
                  </a:lnTo>
                  <a:lnTo>
                    <a:pt x="6051151" y="0"/>
                  </a:lnTo>
                  <a:lnTo>
                    <a:pt x="6051151" y="0"/>
                  </a:lnTo>
                  <a:lnTo>
                    <a:pt x="6069378" y="0"/>
                  </a:lnTo>
                  <a:lnTo>
                    <a:pt x="6069378" y="0"/>
                  </a:lnTo>
                  <a:lnTo>
                    <a:pt x="6087604" y="0"/>
                  </a:lnTo>
                  <a:lnTo>
                    <a:pt x="6087604" y="0"/>
                  </a:lnTo>
                  <a:lnTo>
                    <a:pt x="6105831" y="0"/>
                  </a:lnTo>
                  <a:lnTo>
                    <a:pt x="6105831" y="0"/>
                  </a:lnTo>
                  <a:lnTo>
                    <a:pt x="6124057" y="0"/>
                  </a:lnTo>
                  <a:lnTo>
                    <a:pt x="6124057" y="0"/>
                  </a:lnTo>
                  <a:lnTo>
                    <a:pt x="6142283" y="0"/>
                  </a:lnTo>
                  <a:lnTo>
                    <a:pt x="6142283" y="0"/>
                  </a:lnTo>
                </a:path>
              </a:pathLst>
            </a:custGeom>
            <a:ln w="13550" cap="flat">
              <a:solidFill>
                <a:srgbClr val="F8766D">
                  <a:alpha val="100000"/>
                </a:srgbClr>
              </a:solidFill>
              <a:prstDash val="solid"/>
              <a:round/>
            </a:ln>
          </p:spPr>
          <p:txBody>
            <a:bodyPr/>
            <a:lstStyle/>
            <a:p>
              <a:pPr>
                <a:defRPr/>
              </a:pPr>
              <a:endParaRPr sz="1050"/>
            </a:p>
          </p:txBody>
        </p:sp>
        <p:sp>
          <p:nvSpPr>
            <p:cNvPr id="24" name="pl30"/>
            <p:cNvSpPr/>
            <p:nvPr/>
          </p:nvSpPr>
          <p:spPr>
            <a:xfrm>
              <a:off x="3726048" y="1678100"/>
              <a:ext cx="4538129" cy="1127123"/>
            </a:xfrm>
            <a:custGeom>
              <a:avLst/>
              <a:gdLst/>
              <a:ahLst/>
              <a:cxnLst/>
              <a:rect l="0" t="0" r="0" b="0"/>
              <a:pathLst>
                <a:path w="6142283" h="1526507">
                  <a:moveTo>
                    <a:pt x="0" y="1526507"/>
                  </a:moveTo>
                  <a:lnTo>
                    <a:pt x="72905" y="1526507"/>
                  </a:lnTo>
                  <a:lnTo>
                    <a:pt x="72905" y="1526507"/>
                  </a:lnTo>
                  <a:lnTo>
                    <a:pt x="164037" y="1526507"/>
                  </a:lnTo>
                  <a:lnTo>
                    <a:pt x="164037" y="1526507"/>
                  </a:lnTo>
                  <a:lnTo>
                    <a:pt x="182263" y="1526507"/>
                  </a:lnTo>
                  <a:lnTo>
                    <a:pt x="182263" y="1526507"/>
                  </a:lnTo>
                  <a:lnTo>
                    <a:pt x="273395" y="1526507"/>
                  </a:lnTo>
                  <a:lnTo>
                    <a:pt x="273395" y="1526507"/>
                  </a:lnTo>
                  <a:lnTo>
                    <a:pt x="328074" y="1526507"/>
                  </a:lnTo>
                  <a:lnTo>
                    <a:pt x="328074" y="1472195"/>
                  </a:lnTo>
                  <a:lnTo>
                    <a:pt x="455659" y="1472195"/>
                  </a:lnTo>
                  <a:lnTo>
                    <a:pt x="455659" y="1472195"/>
                  </a:lnTo>
                  <a:lnTo>
                    <a:pt x="492111" y="1472195"/>
                  </a:lnTo>
                  <a:lnTo>
                    <a:pt x="492111" y="1417882"/>
                  </a:lnTo>
                  <a:lnTo>
                    <a:pt x="565017" y="1417882"/>
                  </a:lnTo>
                  <a:lnTo>
                    <a:pt x="565017" y="1417882"/>
                  </a:lnTo>
                  <a:lnTo>
                    <a:pt x="583243" y="1417882"/>
                  </a:lnTo>
                  <a:lnTo>
                    <a:pt x="583243" y="1363569"/>
                  </a:lnTo>
                  <a:lnTo>
                    <a:pt x="619696" y="1363569"/>
                  </a:lnTo>
                  <a:lnTo>
                    <a:pt x="619696" y="1363569"/>
                  </a:lnTo>
                  <a:lnTo>
                    <a:pt x="656149" y="1363569"/>
                  </a:lnTo>
                  <a:lnTo>
                    <a:pt x="656149" y="1363569"/>
                  </a:lnTo>
                  <a:lnTo>
                    <a:pt x="893091" y="1363569"/>
                  </a:lnTo>
                  <a:lnTo>
                    <a:pt x="893091" y="1363569"/>
                  </a:lnTo>
                  <a:lnTo>
                    <a:pt x="911318" y="1363569"/>
                  </a:lnTo>
                  <a:lnTo>
                    <a:pt x="911318" y="1363569"/>
                  </a:lnTo>
                  <a:lnTo>
                    <a:pt x="965997" y="1363569"/>
                  </a:lnTo>
                  <a:lnTo>
                    <a:pt x="965997" y="1309256"/>
                  </a:lnTo>
                  <a:lnTo>
                    <a:pt x="1075355" y="1309256"/>
                  </a:lnTo>
                  <a:lnTo>
                    <a:pt x="1075355" y="1254944"/>
                  </a:lnTo>
                  <a:lnTo>
                    <a:pt x="1111808" y="1254944"/>
                  </a:lnTo>
                  <a:lnTo>
                    <a:pt x="1111808" y="1254944"/>
                  </a:lnTo>
                  <a:lnTo>
                    <a:pt x="1166487" y="1254944"/>
                  </a:lnTo>
                  <a:lnTo>
                    <a:pt x="1166487" y="1254944"/>
                  </a:lnTo>
                  <a:lnTo>
                    <a:pt x="1221166" y="1254944"/>
                  </a:lnTo>
                  <a:lnTo>
                    <a:pt x="1221166" y="1200631"/>
                  </a:lnTo>
                  <a:lnTo>
                    <a:pt x="1275845" y="1200631"/>
                  </a:lnTo>
                  <a:lnTo>
                    <a:pt x="1275845" y="1200631"/>
                  </a:lnTo>
                  <a:lnTo>
                    <a:pt x="1312298" y="1200631"/>
                  </a:lnTo>
                  <a:lnTo>
                    <a:pt x="1312298" y="1200631"/>
                  </a:lnTo>
                  <a:lnTo>
                    <a:pt x="1385203" y="1200631"/>
                  </a:lnTo>
                  <a:lnTo>
                    <a:pt x="1385203" y="1200631"/>
                  </a:lnTo>
                  <a:lnTo>
                    <a:pt x="1403429" y="1200631"/>
                  </a:lnTo>
                  <a:lnTo>
                    <a:pt x="1403429" y="1200631"/>
                  </a:lnTo>
                  <a:lnTo>
                    <a:pt x="1458108" y="1200631"/>
                  </a:lnTo>
                  <a:lnTo>
                    <a:pt x="1458108" y="1200631"/>
                  </a:lnTo>
                  <a:lnTo>
                    <a:pt x="1640372" y="1200631"/>
                  </a:lnTo>
                  <a:lnTo>
                    <a:pt x="1640372" y="1200631"/>
                  </a:lnTo>
                  <a:lnTo>
                    <a:pt x="1749730" y="1200631"/>
                  </a:lnTo>
                  <a:lnTo>
                    <a:pt x="1749730" y="1146318"/>
                  </a:lnTo>
                  <a:lnTo>
                    <a:pt x="1895541" y="1146318"/>
                  </a:lnTo>
                  <a:lnTo>
                    <a:pt x="1895541" y="1146318"/>
                  </a:lnTo>
                  <a:lnTo>
                    <a:pt x="1950220" y="1146318"/>
                  </a:lnTo>
                  <a:lnTo>
                    <a:pt x="1950220" y="1092005"/>
                  </a:lnTo>
                  <a:lnTo>
                    <a:pt x="2004899" y="1092005"/>
                  </a:lnTo>
                  <a:lnTo>
                    <a:pt x="2004899" y="1092005"/>
                  </a:lnTo>
                  <a:lnTo>
                    <a:pt x="2077805" y="1092005"/>
                  </a:lnTo>
                  <a:lnTo>
                    <a:pt x="2077805" y="1092005"/>
                  </a:lnTo>
                  <a:lnTo>
                    <a:pt x="2260068" y="1092005"/>
                  </a:lnTo>
                  <a:lnTo>
                    <a:pt x="2260068" y="1092005"/>
                  </a:lnTo>
                  <a:lnTo>
                    <a:pt x="2314747" y="1092005"/>
                  </a:lnTo>
                  <a:lnTo>
                    <a:pt x="2314747" y="1037692"/>
                  </a:lnTo>
                  <a:lnTo>
                    <a:pt x="2332974" y="1037692"/>
                  </a:lnTo>
                  <a:lnTo>
                    <a:pt x="2332974" y="983380"/>
                  </a:lnTo>
                  <a:lnTo>
                    <a:pt x="2405879" y="983380"/>
                  </a:lnTo>
                  <a:lnTo>
                    <a:pt x="2405879" y="983380"/>
                  </a:lnTo>
                  <a:lnTo>
                    <a:pt x="2478785" y="983380"/>
                  </a:lnTo>
                  <a:lnTo>
                    <a:pt x="2478785" y="929067"/>
                  </a:lnTo>
                  <a:lnTo>
                    <a:pt x="2497011" y="929067"/>
                  </a:lnTo>
                  <a:lnTo>
                    <a:pt x="2497011" y="874754"/>
                  </a:lnTo>
                  <a:lnTo>
                    <a:pt x="2861538" y="874754"/>
                  </a:lnTo>
                  <a:lnTo>
                    <a:pt x="2861538" y="820441"/>
                  </a:lnTo>
                  <a:lnTo>
                    <a:pt x="2989123" y="820441"/>
                  </a:lnTo>
                  <a:lnTo>
                    <a:pt x="2989123" y="820441"/>
                  </a:lnTo>
                  <a:lnTo>
                    <a:pt x="3080255" y="820441"/>
                  </a:lnTo>
                  <a:lnTo>
                    <a:pt x="3080255" y="711816"/>
                  </a:lnTo>
                  <a:lnTo>
                    <a:pt x="3207839" y="711816"/>
                  </a:lnTo>
                  <a:lnTo>
                    <a:pt x="3207839" y="657503"/>
                  </a:lnTo>
                  <a:lnTo>
                    <a:pt x="3353650" y="657503"/>
                  </a:lnTo>
                  <a:lnTo>
                    <a:pt x="3353650" y="603190"/>
                  </a:lnTo>
                  <a:lnTo>
                    <a:pt x="3499461" y="603190"/>
                  </a:lnTo>
                  <a:lnTo>
                    <a:pt x="3499461" y="603190"/>
                  </a:lnTo>
                  <a:lnTo>
                    <a:pt x="3627045" y="603190"/>
                  </a:lnTo>
                  <a:lnTo>
                    <a:pt x="3627045" y="548877"/>
                  </a:lnTo>
                  <a:lnTo>
                    <a:pt x="3645272" y="548877"/>
                  </a:lnTo>
                  <a:lnTo>
                    <a:pt x="3645272" y="548877"/>
                  </a:lnTo>
                  <a:lnTo>
                    <a:pt x="3809309" y="548877"/>
                  </a:lnTo>
                  <a:lnTo>
                    <a:pt x="3809309" y="548877"/>
                  </a:lnTo>
                  <a:lnTo>
                    <a:pt x="3882214" y="548877"/>
                  </a:lnTo>
                  <a:lnTo>
                    <a:pt x="3882214" y="548877"/>
                  </a:lnTo>
                  <a:lnTo>
                    <a:pt x="3991573" y="548877"/>
                  </a:lnTo>
                  <a:lnTo>
                    <a:pt x="3991573" y="494565"/>
                  </a:lnTo>
                  <a:lnTo>
                    <a:pt x="4064478" y="494565"/>
                  </a:lnTo>
                  <a:lnTo>
                    <a:pt x="4064478" y="385939"/>
                  </a:lnTo>
                  <a:lnTo>
                    <a:pt x="4082704" y="385939"/>
                  </a:lnTo>
                  <a:lnTo>
                    <a:pt x="4082704" y="331626"/>
                  </a:lnTo>
                  <a:lnTo>
                    <a:pt x="4283194" y="331626"/>
                  </a:lnTo>
                  <a:lnTo>
                    <a:pt x="4283194" y="277314"/>
                  </a:lnTo>
                  <a:lnTo>
                    <a:pt x="4319647" y="277314"/>
                  </a:lnTo>
                  <a:lnTo>
                    <a:pt x="4319647" y="277314"/>
                  </a:lnTo>
                  <a:lnTo>
                    <a:pt x="4337874" y="277314"/>
                  </a:lnTo>
                  <a:lnTo>
                    <a:pt x="4337874" y="277314"/>
                  </a:lnTo>
                  <a:lnTo>
                    <a:pt x="4410779" y="277314"/>
                  </a:lnTo>
                  <a:lnTo>
                    <a:pt x="4410779" y="277314"/>
                  </a:lnTo>
                  <a:lnTo>
                    <a:pt x="4665948" y="277314"/>
                  </a:lnTo>
                  <a:lnTo>
                    <a:pt x="4665948" y="277314"/>
                  </a:lnTo>
                  <a:lnTo>
                    <a:pt x="5030475" y="277314"/>
                  </a:lnTo>
                  <a:lnTo>
                    <a:pt x="5030475" y="277314"/>
                  </a:lnTo>
                  <a:lnTo>
                    <a:pt x="5249192" y="277314"/>
                  </a:lnTo>
                  <a:lnTo>
                    <a:pt x="5249192" y="277314"/>
                  </a:lnTo>
                  <a:lnTo>
                    <a:pt x="5285644" y="277314"/>
                  </a:lnTo>
                  <a:lnTo>
                    <a:pt x="5285644" y="223001"/>
                  </a:lnTo>
                  <a:lnTo>
                    <a:pt x="5358550" y="223001"/>
                  </a:lnTo>
                  <a:lnTo>
                    <a:pt x="5358550" y="168688"/>
                  </a:lnTo>
                  <a:lnTo>
                    <a:pt x="5395002" y="168688"/>
                  </a:lnTo>
                  <a:lnTo>
                    <a:pt x="5395002" y="168688"/>
                  </a:lnTo>
                  <a:lnTo>
                    <a:pt x="5449682" y="168688"/>
                  </a:lnTo>
                  <a:lnTo>
                    <a:pt x="5449682" y="114375"/>
                  </a:lnTo>
                  <a:lnTo>
                    <a:pt x="5467908" y="114375"/>
                  </a:lnTo>
                  <a:lnTo>
                    <a:pt x="5467908" y="114375"/>
                  </a:lnTo>
                  <a:lnTo>
                    <a:pt x="5686624" y="114375"/>
                  </a:lnTo>
                  <a:lnTo>
                    <a:pt x="5686624" y="114375"/>
                  </a:lnTo>
                  <a:lnTo>
                    <a:pt x="5723077" y="114375"/>
                  </a:lnTo>
                  <a:lnTo>
                    <a:pt x="5723077" y="114375"/>
                  </a:lnTo>
                  <a:lnTo>
                    <a:pt x="5741303" y="114375"/>
                  </a:lnTo>
                  <a:lnTo>
                    <a:pt x="5741303" y="114375"/>
                  </a:lnTo>
                  <a:lnTo>
                    <a:pt x="5759530" y="114375"/>
                  </a:lnTo>
                  <a:lnTo>
                    <a:pt x="5759530" y="114375"/>
                  </a:lnTo>
                  <a:lnTo>
                    <a:pt x="5777756" y="114375"/>
                  </a:lnTo>
                  <a:lnTo>
                    <a:pt x="5777756" y="114375"/>
                  </a:lnTo>
                  <a:lnTo>
                    <a:pt x="5795982" y="114375"/>
                  </a:lnTo>
                  <a:lnTo>
                    <a:pt x="5795982" y="114375"/>
                  </a:lnTo>
                  <a:lnTo>
                    <a:pt x="5814209" y="114375"/>
                  </a:lnTo>
                  <a:lnTo>
                    <a:pt x="5814209" y="114375"/>
                  </a:lnTo>
                  <a:lnTo>
                    <a:pt x="5832435" y="114375"/>
                  </a:lnTo>
                  <a:lnTo>
                    <a:pt x="5832435" y="114375"/>
                  </a:lnTo>
                  <a:lnTo>
                    <a:pt x="5850662" y="114375"/>
                  </a:lnTo>
                  <a:lnTo>
                    <a:pt x="5850662" y="114375"/>
                  </a:lnTo>
                  <a:lnTo>
                    <a:pt x="5868888" y="114375"/>
                  </a:lnTo>
                  <a:lnTo>
                    <a:pt x="5868888" y="58329"/>
                  </a:lnTo>
                  <a:lnTo>
                    <a:pt x="5887114" y="58329"/>
                  </a:lnTo>
                  <a:lnTo>
                    <a:pt x="5887114" y="58329"/>
                  </a:lnTo>
                  <a:lnTo>
                    <a:pt x="5905341" y="58329"/>
                  </a:lnTo>
                  <a:lnTo>
                    <a:pt x="5905341" y="58329"/>
                  </a:lnTo>
                  <a:lnTo>
                    <a:pt x="5923567" y="58329"/>
                  </a:lnTo>
                  <a:lnTo>
                    <a:pt x="5923567" y="58329"/>
                  </a:lnTo>
                  <a:lnTo>
                    <a:pt x="5941793" y="58329"/>
                  </a:lnTo>
                  <a:lnTo>
                    <a:pt x="5941793" y="0"/>
                  </a:lnTo>
                  <a:lnTo>
                    <a:pt x="5960020" y="0"/>
                  </a:lnTo>
                  <a:lnTo>
                    <a:pt x="5960020" y="0"/>
                  </a:lnTo>
                  <a:lnTo>
                    <a:pt x="5978246" y="0"/>
                  </a:lnTo>
                  <a:lnTo>
                    <a:pt x="5978246" y="0"/>
                  </a:lnTo>
                  <a:lnTo>
                    <a:pt x="5996472" y="0"/>
                  </a:lnTo>
                  <a:lnTo>
                    <a:pt x="5996472" y="0"/>
                  </a:lnTo>
                  <a:lnTo>
                    <a:pt x="6014699" y="0"/>
                  </a:lnTo>
                  <a:lnTo>
                    <a:pt x="6014699" y="0"/>
                  </a:lnTo>
                  <a:lnTo>
                    <a:pt x="6032925" y="0"/>
                  </a:lnTo>
                  <a:lnTo>
                    <a:pt x="6032925" y="0"/>
                  </a:lnTo>
                  <a:lnTo>
                    <a:pt x="6051151" y="0"/>
                  </a:lnTo>
                  <a:lnTo>
                    <a:pt x="6051151" y="0"/>
                  </a:lnTo>
                  <a:lnTo>
                    <a:pt x="6069378" y="0"/>
                  </a:lnTo>
                  <a:lnTo>
                    <a:pt x="6069378" y="0"/>
                  </a:lnTo>
                  <a:lnTo>
                    <a:pt x="6087604" y="0"/>
                  </a:lnTo>
                  <a:lnTo>
                    <a:pt x="6087604" y="0"/>
                  </a:lnTo>
                  <a:lnTo>
                    <a:pt x="6105831" y="0"/>
                  </a:lnTo>
                  <a:lnTo>
                    <a:pt x="6105831" y="0"/>
                  </a:lnTo>
                  <a:lnTo>
                    <a:pt x="6124057" y="0"/>
                  </a:lnTo>
                  <a:lnTo>
                    <a:pt x="6124057" y="0"/>
                  </a:lnTo>
                  <a:lnTo>
                    <a:pt x="6142283" y="0"/>
                  </a:lnTo>
                  <a:lnTo>
                    <a:pt x="6142283" y="0"/>
                  </a:lnTo>
                </a:path>
              </a:pathLst>
            </a:custGeom>
            <a:ln w="13550" cap="flat">
              <a:solidFill>
                <a:srgbClr val="00BFC4">
                  <a:alpha val="100000"/>
                </a:srgbClr>
              </a:solidFill>
              <a:prstDash val="solid"/>
              <a:round/>
            </a:ln>
          </p:spPr>
          <p:txBody>
            <a:bodyPr/>
            <a:lstStyle/>
            <a:p>
              <a:pPr>
                <a:defRPr/>
              </a:pPr>
              <a:endParaRPr sz="1050"/>
            </a:p>
          </p:txBody>
        </p:sp>
        <p:sp>
          <p:nvSpPr>
            <p:cNvPr id="25" name="pg31"/>
            <p:cNvSpPr/>
            <p:nvPr/>
          </p:nvSpPr>
          <p:spPr>
            <a:xfrm>
              <a:off x="3778429" y="784338"/>
              <a:ext cx="4485748" cy="2017710"/>
            </a:xfrm>
            <a:custGeom>
              <a:avLst/>
              <a:gdLst/>
              <a:ahLst/>
              <a:cxnLst/>
              <a:rect l="0" t="0" r="0" b="0"/>
              <a:pathLst>
                <a:path w="6069378" h="2730761">
                  <a:moveTo>
                    <a:pt x="0" y="2449087"/>
                  </a:moveTo>
                  <a:lnTo>
                    <a:pt x="91131" y="2449087"/>
                  </a:lnTo>
                  <a:lnTo>
                    <a:pt x="91131" y="2370279"/>
                  </a:lnTo>
                  <a:lnTo>
                    <a:pt x="109358" y="2370279"/>
                  </a:lnTo>
                  <a:lnTo>
                    <a:pt x="109358" y="2290862"/>
                  </a:lnTo>
                  <a:lnTo>
                    <a:pt x="200489" y="2290862"/>
                  </a:lnTo>
                  <a:lnTo>
                    <a:pt x="200489" y="2213613"/>
                  </a:lnTo>
                  <a:lnTo>
                    <a:pt x="255169" y="2213613"/>
                  </a:lnTo>
                  <a:lnTo>
                    <a:pt x="382753" y="2213613"/>
                  </a:lnTo>
                  <a:lnTo>
                    <a:pt x="382753" y="2138364"/>
                  </a:lnTo>
                  <a:lnTo>
                    <a:pt x="419206" y="2138364"/>
                  </a:lnTo>
                  <a:lnTo>
                    <a:pt x="492111" y="2138364"/>
                  </a:lnTo>
                  <a:lnTo>
                    <a:pt x="492111" y="2064775"/>
                  </a:lnTo>
                  <a:lnTo>
                    <a:pt x="510338" y="2064775"/>
                  </a:lnTo>
                  <a:lnTo>
                    <a:pt x="546790" y="2064775"/>
                  </a:lnTo>
                  <a:lnTo>
                    <a:pt x="583243" y="2064775"/>
                  </a:lnTo>
                  <a:lnTo>
                    <a:pt x="583243" y="1992558"/>
                  </a:lnTo>
                  <a:lnTo>
                    <a:pt x="820186" y="1992558"/>
                  </a:lnTo>
                  <a:lnTo>
                    <a:pt x="820186" y="1921492"/>
                  </a:lnTo>
                  <a:lnTo>
                    <a:pt x="838412" y="1921492"/>
                  </a:lnTo>
                  <a:lnTo>
                    <a:pt x="838412" y="1851407"/>
                  </a:lnTo>
                  <a:lnTo>
                    <a:pt x="893091" y="1851407"/>
                  </a:lnTo>
                  <a:lnTo>
                    <a:pt x="1002449" y="1851407"/>
                  </a:lnTo>
                  <a:lnTo>
                    <a:pt x="1002449" y="1782170"/>
                  </a:lnTo>
                  <a:lnTo>
                    <a:pt x="1038902" y="1782170"/>
                  </a:lnTo>
                  <a:lnTo>
                    <a:pt x="1038902" y="1713674"/>
                  </a:lnTo>
                  <a:lnTo>
                    <a:pt x="1093581" y="1713674"/>
                  </a:lnTo>
                  <a:lnTo>
                    <a:pt x="1093581" y="1645835"/>
                  </a:lnTo>
                  <a:lnTo>
                    <a:pt x="1148260" y="1645835"/>
                  </a:lnTo>
                  <a:lnTo>
                    <a:pt x="1202939" y="1645835"/>
                  </a:lnTo>
                  <a:lnTo>
                    <a:pt x="1202939" y="1578582"/>
                  </a:lnTo>
                  <a:lnTo>
                    <a:pt x="1239392" y="1578582"/>
                  </a:lnTo>
                  <a:lnTo>
                    <a:pt x="1239392" y="1511858"/>
                  </a:lnTo>
                  <a:lnTo>
                    <a:pt x="1312298" y="1511858"/>
                  </a:lnTo>
                  <a:lnTo>
                    <a:pt x="1312298" y="1445612"/>
                  </a:lnTo>
                  <a:lnTo>
                    <a:pt x="1330524" y="1445612"/>
                  </a:lnTo>
                  <a:lnTo>
                    <a:pt x="1330524" y="1379804"/>
                  </a:lnTo>
                  <a:lnTo>
                    <a:pt x="1385203" y="1379804"/>
                  </a:lnTo>
                  <a:lnTo>
                    <a:pt x="1385203" y="1314398"/>
                  </a:lnTo>
                  <a:lnTo>
                    <a:pt x="1567467" y="1314398"/>
                  </a:lnTo>
                  <a:lnTo>
                    <a:pt x="1567467" y="1249362"/>
                  </a:lnTo>
                  <a:lnTo>
                    <a:pt x="1676825" y="1249362"/>
                  </a:lnTo>
                  <a:lnTo>
                    <a:pt x="1822636" y="1249362"/>
                  </a:lnTo>
                  <a:lnTo>
                    <a:pt x="1822636" y="1184671"/>
                  </a:lnTo>
                  <a:lnTo>
                    <a:pt x="1877315" y="1184671"/>
                  </a:lnTo>
                  <a:lnTo>
                    <a:pt x="1931994" y="1184671"/>
                  </a:lnTo>
                  <a:lnTo>
                    <a:pt x="1931994" y="1120299"/>
                  </a:lnTo>
                  <a:lnTo>
                    <a:pt x="2004899" y="1120299"/>
                  </a:lnTo>
                  <a:lnTo>
                    <a:pt x="2004899" y="1056226"/>
                  </a:lnTo>
                  <a:lnTo>
                    <a:pt x="2187163" y="1056226"/>
                  </a:lnTo>
                  <a:lnTo>
                    <a:pt x="2187163" y="992434"/>
                  </a:lnTo>
                  <a:lnTo>
                    <a:pt x="2241842" y="992434"/>
                  </a:lnTo>
                  <a:lnTo>
                    <a:pt x="2241842" y="928905"/>
                  </a:lnTo>
                  <a:lnTo>
                    <a:pt x="2260068" y="928905"/>
                  </a:lnTo>
                  <a:lnTo>
                    <a:pt x="2332974" y="928905"/>
                  </a:lnTo>
                  <a:lnTo>
                    <a:pt x="2405879" y="928905"/>
                  </a:lnTo>
                  <a:lnTo>
                    <a:pt x="2424106" y="928905"/>
                  </a:lnTo>
                  <a:lnTo>
                    <a:pt x="2788633" y="928905"/>
                  </a:lnTo>
                  <a:lnTo>
                    <a:pt x="2916217" y="928905"/>
                  </a:lnTo>
                  <a:lnTo>
                    <a:pt x="2916217" y="865625"/>
                  </a:lnTo>
                  <a:lnTo>
                    <a:pt x="3007349" y="865625"/>
                  </a:lnTo>
                  <a:lnTo>
                    <a:pt x="3134934" y="865625"/>
                  </a:lnTo>
                  <a:lnTo>
                    <a:pt x="3280745" y="865625"/>
                  </a:lnTo>
                  <a:lnTo>
                    <a:pt x="3280745" y="802581"/>
                  </a:lnTo>
                  <a:lnTo>
                    <a:pt x="3426555" y="802581"/>
                  </a:lnTo>
                  <a:lnTo>
                    <a:pt x="3426555" y="739758"/>
                  </a:lnTo>
                  <a:lnTo>
                    <a:pt x="3554140" y="739758"/>
                  </a:lnTo>
                  <a:lnTo>
                    <a:pt x="3572366" y="739758"/>
                  </a:lnTo>
                  <a:lnTo>
                    <a:pt x="3572366" y="677148"/>
                  </a:lnTo>
                  <a:lnTo>
                    <a:pt x="3736404" y="677148"/>
                  </a:lnTo>
                  <a:lnTo>
                    <a:pt x="3736404" y="614739"/>
                  </a:lnTo>
                  <a:lnTo>
                    <a:pt x="3809309" y="614739"/>
                  </a:lnTo>
                  <a:lnTo>
                    <a:pt x="3809309" y="552522"/>
                  </a:lnTo>
                  <a:lnTo>
                    <a:pt x="3918667" y="552522"/>
                  </a:lnTo>
                  <a:lnTo>
                    <a:pt x="3991573" y="552522"/>
                  </a:lnTo>
                  <a:lnTo>
                    <a:pt x="4009799" y="552522"/>
                  </a:lnTo>
                  <a:lnTo>
                    <a:pt x="4210289" y="552522"/>
                  </a:lnTo>
                  <a:lnTo>
                    <a:pt x="4246742" y="552522"/>
                  </a:lnTo>
                  <a:lnTo>
                    <a:pt x="4246742" y="490489"/>
                  </a:lnTo>
                  <a:lnTo>
                    <a:pt x="4264968" y="490489"/>
                  </a:lnTo>
                  <a:lnTo>
                    <a:pt x="4264968" y="428632"/>
                  </a:lnTo>
                  <a:lnTo>
                    <a:pt x="4337874" y="428632"/>
                  </a:lnTo>
                  <a:lnTo>
                    <a:pt x="4337874" y="366943"/>
                  </a:lnTo>
                  <a:lnTo>
                    <a:pt x="4593043" y="366943"/>
                  </a:lnTo>
                  <a:lnTo>
                    <a:pt x="4593043" y="305415"/>
                  </a:lnTo>
                  <a:lnTo>
                    <a:pt x="4957570" y="305415"/>
                  </a:lnTo>
                  <a:lnTo>
                    <a:pt x="4957570" y="244043"/>
                  </a:lnTo>
                  <a:lnTo>
                    <a:pt x="5176286" y="244043"/>
                  </a:lnTo>
                  <a:lnTo>
                    <a:pt x="5176286" y="182821"/>
                  </a:lnTo>
                  <a:lnTo>
                    <a:pt x="5212739" y="182821"/>
                  </a:lnTo>
                  <a:lnTo>
                    <a:pt x="5285644" y="182821"/>
                  </a:lnTo>
                  <a:lnTo>
                    <a:pt x="5322097" y="182821"/>
                  </a:lnTo>
                  <a:lnTo>
                    <a:pt x="5322097" y="121743"/>
                  </a:lnTo>
                  <a:lnTo>
                    <a:pt x="5376776" y="121743"/>
                  </a:lnTo>
                  <a:lnTo>
                    <a:pt x="5395002" y="121743"/>
                  </a:lnTo>
                  <a:lnTo>
                    <a:pt x="5395002" y="0"/>
                  </a:lnTo>
                  <a:lnTo>
                    <a:pt x="5613719" y="0"/>
                  </a:lnTo>
                  <a:lnTo>
                    <a:pt x="5650172" y="0"/>
                  </a:lnTo>
                  <a:lnTo>
                    <a:pt x="5668398" y="0"/>
                  </a:lnTo>
                  <a:lnTo>
                    <a:pt x="5686624" y="0"/>
                  </a:lnTo>
                  <a:lnTo>
                    <a:pt x="5704851" y="0"/>
                  </a:lnTo>
                  <a:lnTo>
                    <a:pt x="5723077" y="0"/>
                  </a:lnTo>
                  <a:lnTo>
                    <a:pt x="5741303" y="0"/>
                  </a:lnTo>
                  <a:lnTo>
                    <a:pt x="5759530" y="0"/>
                  </a:lnTo>
                  <a:lnTo>
                    <a:pt x="5777756" y="0"/>
                  </a:lnTo>
                  <a:lnTo>
                    <a:pt x="5795982" y="0"/>
                  </a:lnTo>
                  <a:lnTo>
                    <a:pt x="5814209" y="0"/>
                  </a:lnTo>
                  <a:lnTo>
                    <a:pt x="5832435" y="0"/>
                  </a:lnTo>
                  <a:lnTo>
                    <a:pt x="5850662" y="0"/>
                  </a:lnTo>
                  <a:lnTo>
                    <a:pt x="5868888" y="0"/>
                  </a:lnTo>
                  <a:lnTo>
                    <a:pt x="5887114" y="0"/>
                  </a:lnTo>
                  <a:lnTo>
                    <a:pt x="5905341" y="0"/>
                  </a:lnTo>
                  <a:lnTo>
                    <a:pt x="5923567" y="0"/>
                  </a:lnTo>
                  <a:lnTo>
                    <a:pt x="5941793" y="0"/>
                  </a:lnTo>
                  <a:lnTo>
                    <a:pt x="5960020" y="0"/>
                  </a:lnTo>
                  <a:lnTo>
                    <a:pt x="5978246" y="0"/>
                  </a:lnTo>
                  <a:lnTo>
                    <a:pt x="5996472" y="0"/>
                  </a:lnTo>
                  <a:lnTo>
                    <a:pt x="6014699" y="0"/>
                  </a:lnTo>
                  <a:lnTo>
                    <a:pt x="6032925" y="0"/>
                  </a:lnTo>
                  <a:lnTo>
                    <a:pt x="6051151" y="0"/>
                  </a:lnTo>
                  <a:lnTo>
                    <a:pt x="6069378" y="0"/>
                  </a:lnTo>
                  <a:lnTo>
                    <a:pt x="6069378" y="1233972"/>
                  </a:lnTo>
                  <a:lnTo>
                    <a:pt x="6051151" y="1233972"/>
                  </a:lnTo>
                  <a:lnTo>
                    <a:pt x="6032925" y="1233972"/>
                  </a:lnTo>
                  <a:lnTo>
                    <a:pt x="6014699" y="1233972"/>
                  </a:lnTo>
                  <a:lnTo>
                    <a:pt x="5996472" y="1233972"/>
                  </a:lnTo>
                  <a:lnTo>
                    <a:pt x="5978246" y="1233972"/>
                  </a:lnTo>
                  <a:lnTo>
                    <a:pt x="5960020" y="1233972"/>
                  </a:lnTo>
                  <a:lnTo>
                    <a:pt x="5941793" y="1233972"/>
                  </a:lnTo>
                  <a:lnTo>
                    <a:pt x="5923567" y="1233972"/>
                  </a:lnTo>
                  <a:lnTo>
                    <a:pt x="5905341" y="1233972"/>
                  </a:lnTo>
                  <a:lnTo>
                    <a:pt x="5887114" y="1233972"/>
                  </a:lnTo>
                  <a:lnTo>
                    <a:pt x="5868888" y="1233972"/>
                  </a:lnTo>
                  <a:lnTo>
                    <a:pt x="5850662" y="1233972"/>
                  </a:lnTo>
                  <a:lnTo>
                    <a:pt x="5832435" y="1233972"/>
                  </a:lnTo>
                  <a:lnTo>
                    <a:pt x="5814209" y="1233972"/>
                  </a:lnTo>
                  <a:lnTo>
                    <a:pt x="5795982" y="1233972"/>
                  </a:lnTo>
                  <a:lnTo>
                    <a:pt x="5777756" y="1233972"/>
                  </a:lnTo>
                  <a:lnTo>
                    <a:pt x="5759530" y="1233972"/>
                  </a:lnTo>
                  <a:lnTo>
                    <a:pt x="5741303" y="1233972"/>
                  </a:lnTo>
                  <a:lnTo>
                    <a:pt x="5723077" y="1233972"/>
                  </a:lnTo>
                  <a:lnTo>
                    <a:pt x="5704851" y="1233972"/>
                  </a:lnTo>
                  <a:lnTo>
                    <a:pt x="5686624" y="1233972"/>
                  </a:lnTo>
                  <a:lnTo>
                    <a:pt x="5668398" y="1233972"/>
                  </a:lnTo>
                  <a:lnTo>
                    <a:pt x="5650172" y="1233972"/>
                  </a:lnTo>
                  <a:lnTo>
                    <a:pt x="5613719" y="1233972"/>
                  </a:lnTo>
                  <a:lnTo>
                    <a:pt x="5395002" y="1233972"/>
                  </a:lnTo>
                  <a:lnTo>
                    <a:pt x="5395002" y="1327324"/>
                  </a:lnTo>
                  <a:lnTo>
                    <a:pt x="5376776" y="1327324"/>
                  </a:lnTo>
                  <a:lnTo>
                    <a:pt x="5322097" y="1327324"/>
                  </a:lnTo>
                  <a:lnTo>
                    <a:pt x="5322097" y="1373779"/>
                  </a:lnTo>
                  <a:lnTo>
                    <a:pt x="5285644" y="1373779"/>
                  </a:lnTo>
                  <a:lnTo>
                    <a:pt x="5212739" y="1373779"/>
                  </a:lnTo>
                  <a:lnTo>
                    <a:pt x="5176286" y="1373779"/>
                  </a:lnTo>
                  <a:lnTo>
                    <a:pt x="5176286" y="1420079"/>
                  </a:lnTo>
                  <a:lnTo>
                    <a:pt x="4957570" y="1420079"/>
                  </a:lnTo>
                  <a:lnTo>
                    <a:pt x="4957570" y="1466219"/>
                  </a:lnTo>
                  <a:lnTo>
                    <a:pt x="4593043" y="1466219"/>
                  </a:lnTo>
                  <a:lnTo>
                    <a:pt x="4593043" y="1512192"/>
                  </a:lnTo>
                  <a:lnTo>
                    <a:pt x="4337874" y="1512192"/>
                  </a:lnTo>
                  <a:lnTo>
                    <a:pt x="4337874" y="1557992"/>
                  </a:lnTo>
                  <a:lnTo>
                    <a:pt x="4264968" y="1557992"/>
                  </a:lnTo>
                  <a:lnTo>
                    <a:pt x="4264968" y="1603611"/>
                  </a:lnTo>
                  <a:lnTo>
                    <a:pt x="4246742" y="1603611"/>
                  </a:lnTo>
                  <a:lnTo>
                    <a:pt x="4246742" y="1649041"/>
                  </a:lnTo>
                  <a:lnTo>
                    <a:pt x="4210289" y="1649041"/>
                  </a:lnTo>
                  <a:lnTo>
                    <a:pt x="4009799" y="1649041"/>
                  </a:lnTo>
                  <a:lnTo>
                    <a:pt x="3991573" y="1649041"/>
                  </a:lnTo>
                  <a:lnTo>
                    <a:pt x="3918667" y="1649041"/>
                  </a:lnTo>
                  <a:lnTo>
                    <a:pt x="3809309" y="1649041"/>
                  </a:lnTo>
                  <a:lnTo>
                    <a:pt x="3809309" y="1694273"/>
                  </a:lnTo>
                  <a:lnTo>
                    <a:pt x="3736404" y="1694273"/>
                  </a:lnTo>
                  <a:lnTo>
                    <a:pt x="3736404" y="1739298"/>
                  </a:lnTo>
                  <a:lnTo>
                    <a:pt x="3572366" y="1739298"/>
                  </a:lnTo>
                  <a:lnTo>
                    <a:pt x="3572366" y="1784106"/>
                  </a:lnTo>
                  <a:lnTo>
                    <a:pt x="3554140" y="1784106"/>
                  </a:lnTo>
                  <a:lnTo>
                    <a:pt x="3426555" y="1784106"/>
                  </a:lnTo>
                  <a:lnTo>
                    <a:pt x="3426555" y="1828686"/>
                  </a:lnTo>
                  <a:lnTo>
                    <a:pt x="3280745" y="1828686"/>
                  </a:lnTo>
                  <a:lnTo>
                    <a:pt x="3280745" y="1873025"/>
                  </a:lnTo>
                  <a:lnTo>
                    <a:pt x="3134934" y="1873025"/>
                  </a:lnTo>
                  <a:lnTo>
                    <a:pt x="3007349" y="1873025"/>
                  </a:lnTo>
                  <a:lnTo>
                    <a:pt x="2916217" y="1873025"/>
                  </a:lnTo>
                  <a:lnTo>
                    <a:pt x="2916217" y="1917109"/>
                  </a:lnTo>
                  <a:lnTo>
                    <a:pt x="2788633" y="1917109"/>
                  </a:lnTo>
                  <a:lnTo>
                    <a:pt x="2424106" y="1917109"/>
                  </a:lnTo>
                  <a:lnTo>
                    <a:pt x="2405879" y="1917109"/>
                  </a:lnTo>
                  <a:lnTo>
                    <a:pt x="2332974" y="1917109"/>
                  </a:lnTo>
                  <a:lnTo>
                    <a:pt x="2260068" y="1917109"/>
                  </a:lnTo>
                  <a:lnTo>
                    <a:pt x="2241842" y="1917109"/>
                  </a:lnTo>
                  <a:lnTo>
                    <a:pt x="2241842" y="1960925"/>
                  </a:lnTo>
                  <a:lnTo>
                    <a:pt x="2187163" y="1960925"/>
                  </a:lnTo>
                  <a:lnTo>
                    <a:pt x="2187163" y="2004454"/>
                  </a:lnTo>
                  <a:lnTo>
                    <a:pt x="2004899" y="2004454"/>
                  </a:lnTo>
                  <a:lnTo>
                    <a:pt x="2004899" y="2047679"/>
                  </a:lnTo>
                  <a:lnTo>
                    <a:pt x="1931994" y="2047679"/>
                  </a:lnTo>
                  <a:lnTo>
                    <a:pt x="1931994" y="2090579"/>
                  </a:lnTo>
                  <a:lnTo>
                    <a:pt x="1877315" y="2090579"/>
                  </a:lnTo>
                  <a:lnTo>
                    <a:pt x="1822636" y="2090579"/>
                  </a:lnTo>
                  <a:lnTo>
                    <a:pt x="1822636" y="2133130"/>
                  </a:lnTo>
                  <a:lnTo>
                    <a:pt x="1676825" y="2133130"/>
                  </a:lnTo>
                  <a:lnTo>
                    <a:pt x="1567467" y="2133130"/>
                  </a:lnTo>
                  <a:lnTo>
                    <a:pt x="1567467" y="2175307"/>
                  </a:lnTo>
                  <a:lnTo>
                    <a:pt x="1385203" y="2175307"/>
                  </a:lnTo>
                  <a:lnTo>
                    <a:pt x="1385203" y="2217077"/>
                  </a:lnTo>
                  <a:lnTo>
                    <a:pt x="1330524" y="2217077"/>
                  </a:lnTo>
                  <a:lnTo>
                    <a:pt x="1330524" y="2258407"/>
                  </a:lnTo>
                  <a:lnTo>
                    <a:pt x="1312298" y="2258407"/>
                  </a:lnTo>
                  <a:lnTo>
                    <a:pt x="1312298" y="2299256"/>
                  </a:lnTo>
                  <a:lnTo>
                    <a:pt x="1239392" y="2299256"/>
                  </a:lnTo>
                  <a:lnTo>
                    <a:pt x="1239392" y="2339576"/>
                  </a:lnTo>
                  <a:lnTo>
                    <a:pt x="1202939" y="2339576"/>
                  </a:lnTo>
                  <a:lnTo>
                    <a:pt x="1202939" y="2379312"/>
                  </a:lnTo>
                  <a:lnTo>
                    <a:pt x="1148260" y="2379312"/>
                  </a:lnTo>
                  <a:lnTo>
                    <a:pt x="1093581" y="2379312"/>
                  </a:lnTo>
                  <a:lnTo>
                    <a:pt x="1093581" y="2418394"/>
                  </a:lnTo>
                  <a:lnTo>
                    <a:pt x="1038902" y="2418394"/>
                  </a:lnTo>
                  <a:lnTo>
                    <a:pt x="1038902" y="2456743"/>
                  </a:lnTo>
                  <a:lnTo>
                    <a:pt x="1002449" y="2456743"/>
                  </a:lnTo>
                  <a:lnTo>
                    <a:pt x="1002449" y="2494254"/>
                  </a:lnTo>
                  <a:lnTo>
                    <a:pt x="893091" y="2494254"/>
                  </a:lnTo>
                  <a:lnTo>
                    <a:pt x="838412" y="2494254"/>
                  </a:lnTo>
                  <a:lnTo>
                    <a:pt x="838412" y="2530800"/>
                  </a:lnTo>
                  <a:lnTo>
                    <a:pt x="820186" y="2530800"/>
                  </a:lnTo>
                  <a:lnTo>
                    <a:pt x="820186" y="2566215"/>
                  </a:lnTo>
                  <a:lnTo>
                    <a:pt x="583243" y="2566215"/>
                  </a:lnTo>
                  <a:lnTo>
                    <a:pt x="583243" y="2600275"/>
                  </a:lnTo>
                  <a:lnTo>
                    <a:pt x="546790" y="2600275"/>
                  </a:lnTo>
                  <a:lnTo>
                    <a:pt x="510338" y="2600275"/>
                  </a:lnTo>
                  <a:lnTo>
                    <a:pt x="492111" y="2600275"/>
                  </a:lnTo>
                  <a:lnTo>
                    <a:pt x="492111" y="2632672"/>
                  </a:lnTo>
                  <a:lnTo>
                    <a:pt x="419206" y="2632672"/>
                  </a:lnTo>
                  <a:lnTo>
                    <a:pt x="382753" y="2632672"/>
                  </a:lnTo>
                  <a:lnTo>
                    <a:pt x="382753" y="2662954"/>
                  </a:lnTo>
                  <a:lnTo>
                    <a:pt x="255169" y="2662954"/>
                  </a:lnTo>
                  <a:lnTo>
                    <a:pt x="200489" y="2662954"/>
                  </a:lnTo>
                  <a:lnTo>
                    <a:pt x="200489" y="2690416"/>
                  </a:lnTo>
                  <a:lnTo>
                    <a:pt x="109358" y="2690416"/>
                  </a:lnTo>
                  <a:lnTo>
                    <a:pt x="109358" y="2713839"/>
                  </a:lnTo>
                  <a:lnTo>
                    <a:pt x="91131" y="2713839"/>
                  </a:lnTo>
                  <a:lnTo>
                    <a:pt x="91131" y="2730761"/>
                  </a:lnTo>
                  <a:lnTo>
                    <a:pt x="0" y="2730761"/>
                  </a:lnTo>
                  <a:close/>
                </a:path>
              </a:pathLst>
            </a:custGeom>
            <a:solidFill>
              <a:srgbClr val="F8766D">
                <a:alpha val="20000"/>
              </a:srgbClr>
            </a:solidFill>
          </p:spPr>
          <p:txBody>
            <a:bodyPr/>
            <a:lstStyle/>
            <a:p>
              <a:pPr>
                <a:defRPr/>
              </a:pPr>
              <a:endParaRPr sz="1050"/>
            </a:p>
          </p:txBody>
        </p:sp>
        <p:sp>
          <p:nvSpPr>
            <p:cNvPr id="26" name="pl32"/>
            <p:cNvSpPr/>
            <p:nvPr/>
          </p:nvSpPr>
          <p:spPr>
            <a:xfrm>
              <a:off x="3778429" y="784338"/>
              <a:ext cx="4485748" cy="1809748"/>
            </a:xfrm>
            <a:custGeom>
              <a:avLst/>
              <a:gdLst/>
              <a:ahLst/>
              <a:cxnLst/>
              <a:rect l="0" t="0" r="0" b="0"/>
              <a:pathLst>
                <a:path w="6069378" h="2449087">
                  <a:moveTo>
                    <a:pt x="0" y="2449087"/>
                  </a:moveTo>
                  <a:lnTo>
                    <a:pt x="91131" y="2449087"/>
                  </a:lnTo>
                  <a:lnTo>
                    <a:pt x="91131" y="2370279"/>
                  </a:lnTo>
                  <a:lnTo>
                    <a:pt x="109358" y="2370279"/>
                  </a:lnTo>
                  <a:lnTo>
                    <a:pt x="109358" y="2290862"/>
                  </a:lnTo>
                  <a:lnTo>
                    <a:pt x="200489" y="2290862"/>
                  </a:lnTo>
                  <a:lnTo>
                    <a:pt x="200489" y="2213613"/>
                  </a:lnTo>
                  <a:lnTo>
                    <a:pt x="255169" y="2213613"/>
                  </a:lnTo>
                  <a:lnTo>
                    <a:pt x="255169" y="2213613"/>
                  </a:lnTo>
                  <a:lnTo>
                    <a:pt x="382753" y="2213613"/>
                  </a:lnTo>
                  <a:lnTo>
                    <a:pt x="382753" y="2138364"/>
                  </a:lnTo>
                  <a:lnTo>
                    <a:pt x="419206" y="2138364"/>
                  </a:lnTo>
                  <a:lnTo>
                    <a:pt x="419206" y="2138364"/>
                  </a:lnTo>
                  <a:lnTo>
                    <a:pt x="492111" y="2138364"/>
                  </a:lnTo>
                  <a:lnTo>
                    <a:pt x="492111" y="2064775"/>
                  </a:lnTo>
                  <a:lnTo>
                    <a:pt x="510338" y="2064775"/>
                  </a:lnTo>
                  <a:lnTo>
                    <a:pt x="510338" y="2064775"/>
                  </a:lnTo>
                  <a:lnTo>
                    <a:pt x="546790" y="2064775"/>
                  </a:lnTo>
                  <a:lnTo>
                    <a:pt x="546790" y="2064775"/>
                  </a:lnTo>
                  <a:lnTo>
                    <a:pt x="583243" y="2064775"/>
                  </a:lnTo>
                  <a:lnTo>
                    <a:pt x="583243" y="1992558"/>
                  </a:lnTo>
                  <a:lnTo>
                    <a:pt x="820186" y="1992558"/>
                  </a:lnTo>
                  <a:lnTo>
                    <a:pt x="820186" y="1921492"/>
                  </a:lnTo>
                  <a:lnTo>
                    <a:pt x="838412" y="1921492"/>
                  </a:lnTo>
                  <a:lnTo>
                    <a:pt x="838412" y="1851407"/>
                  </a:lnTo>
                  <a:lnTo>
                    <a:pt x="893091" y="1851407"/>
                  </a:lnTo>
                  <a:lnTo>
                    <a:pt x="893091" y="1851407"/>
                  </a:lnTo>
                  <a:lnTo>
                    <a:pt x="1002449" y="1851407"/>
                  </a:lnTo>
                  <a:lnTo>
                    <a:pt x="1002449" y="1782170"/>
                  </a:lnTo>
                  <a:lnTo>
                    <a:pt x="1038902" y="1782170"/>
                  </a:lnTo>
                  <a:lnTo>
                    <a:pt x="1038902" y="1713674"/>
                  </a:lnTo>
                  <a:lnTo>
                    <a:pt x="1093581" y="1713674"/>
                  </a:lnTo>
                  <a:lnTo>
                    <a:pt x="1093581" y="1645835"/>
                  </a:lnTo>
                  <a:lnTo>
                    <a:pt x="1148260" y="1645835"/>
                  </a:lnTo>
                  <a:lnTo>
                    <a:pt x="1148260" y="1645835"/>
                  </a:lnTo>
                  <a:lnTo>
                    <a:pt x="1202939" y="1645835"/>
                  </a:lnTo>
                  <a:lnTo>
                    <a:pt x="1202939" y="1578582"/>
                  </a:lnTo>
                  <a:lnTo>
                    <a:pt x="1239392" y="1578582"/>
                  </a:lnTo>
                  <a:lnTo>
                    <a:pt x="1239392" y="1511858"/>
                  </a:lnTo>
                  <a:lnTo>
                    <a:pt x="1312298" y="1511858"/>
                  </a:lnTo>
                  <a:lnTo>
                    <a:pt x="1312298" y="1445612"/>
                  </a:lnTo>
                  <a:lnTo>
                    <a:pt x="1330524" y="1445612"/>
                  </a:lnTo>
                  <a:lnTo>
                    <a:pt x="1330524" y="1379804"/>
                  </a:lnTo>
                  <a:lnTo>
                    <a:pt x="1385203" y="1379804"/>
                  </a:lnTo>
                  <a:lnTo>
                    <a:pt x="1385203" y="1314398"/>
                  </a:lnTo>
                  <a:lnTo>
                    <a:pt x="1567467" y="1314398"/>
                  </a:lnTo>
                  <a:lnTo>
                    <a:pt x="1567467" y="1249362"/>
                  </a:lnTo>
                  <a:lnTo>
                    <a:pt x="1676825" y="1249362"/>
                  </a:lnTo>
                  <a:lnTo>
                    <a:pt x="1676825" y="1249362"/>
                  </a:lnTo>
                  <a:lnTo>
                    <a:pt x="1822636" y="1249362"/>
                  </a:lnTo>
                  <a:lnTo>
                    <a:pt x="1822636" y="1184671"/>
                  </a:lnTo>
                  <a:lnTo>
                    <a:pt x="1877315" y="1184671"/>
                  </a:lnTo>
                  <a:lnTo>
                    <a:pt x="1877315" y="1184671"/>
                  </a:lnTo>
                  <a:lnTo>
                    <a:pt x="1931994" y="1184671"/>
                  </a:lnTo>
                  <a:lnTo>
                    <a:pt x="1931994" y="1120299"/>
                  </a:lnTo>
                  <a:lnTo>
                    <a:pt x="2004899" y="1120299"/>
                  </a:lnTo>
                  <a:lnTo>
                    <a:pt x="2004899" y="1056226"/>
                  </a:lnTo>
                  <a:lnTo>
                    <a:pt x="2187163" y="1056226"/>
                  </a:lnTo>
                  <a:lnTo>
                    <a:pt x="2187163" y="992434"/>
                  </a:lnTo>
                  <a:lnTo>
                    <a:pt x="2241842" y="992434"/>
                  </a:lnTo>
                  <a:lnTo>
                    <a:pt x="2241842" y="928905"/>
                  </a:lnTo>
                  <a:lnTo>
                    <a:pt x="2260068" y="928905"/>
                  </a:lnTo>
                  <a:lnTo>
                    <a:pt x="2260068" y="928905"/>
                  </a:lnTo>
                  <a:lnTo>
                    <a:pt x="2332974" y="928905"/>
                  </a:lnTo>
                  <a:lnTo>
                    <a:pt x="2332974" y="928905"/>
                  </a:lnTo>
                  <a:lnTo>
                    <a:pt x="2405879" y="928905"/>
                  </a:lnTo>
                  <a:lnTo>
                    <a:pt x="2405879" y="928905"/>
                  </a:lnTo>
                  <a:lnTo>
                    <a:pt x="2424106" y="928905"/>
                  </a:lnTo>
                  <a:lnTo>
                    <a:pt x="2424106" y="928905"/>
                  </a:lnTo>
                  <a:lnTo>
                    <a:pt x="2788633" y="928905"/>
                  </a:lnTo>
                  <a:lnTo>
                    <a:pt x="2788633" y="928905"/>
                  </a:lnTo>
                  <a:lnTo>
                    <a:pt x="2916217" y="928905"/>
                  </a:lnTo>
                  <a:lnTo>
                    <a:pt x="2916217" y="865625"/>
                  </a:lnTo>
                  <a:lnTo>
                    <a:pt x="3007349" y="865625"/>
                  </a:lnTo>
                  <a:lnTo>
                    <a:pt x="3007349" y="865625"/>
                  </a:lnTo>
                  <a:lnTo>
                    <a:pt x="3134934" y="865625"/>
                  </a:lnTo>
                  <a:lnTo>
                    <a:pt x="3134934" y="865625"/>
                  </a:lnTo>
                  <a:lnTo>
                    <a:pt x="3280745" y="865625"/>
                  </a:lnTo>
                  <a:lnTo>
                    <a:pt x="3280745" y="802581"/>
                  </a:lnTo>
                  <a:lnTo>
                    <a:pt x="3426555" y="802581"/>
                  </a:lnTo>
                  <a:lnTo>
                    <a:pt x="3426555" y="739758"/>
                  </a:lnTo>
                  <a:lnTo>
                    <a:pt x="3554140" y="739758"/>
                  </a:lnTo>
                  <a:lnTo>
                    <a:pt x="3554140" y="739758"/>
                  </a:lnTo>
                  <a:lnTo>
                    <a:pt x="3572366" y="739758"/>
                  </a:lnTo>
                  <a:lnTo>
                    <a:pt x="3572366" y="677148"/>
                  </a:lnTo>
                  <a:lnTo>
                    <a:pt x="3736404" y="677148"/>
                  </a:lnTo>
                  <a:lnTo>
                    <a:pt x="3736404" y="614739"/>
                  </a:lnTo>
                  <a:lnTo>
                    <a:pt x="3809309" y="614739"/>
                  </a:lnTo>
                  <a:lnTo>
                    <a:pt x="3809309" y="552522"/>
                  </a:lnTo>
                  <a:lnTo>
                    <a:pt x="3918667" y="552522"/>
                  </a:lnTo>
                  <a:lnTo>
                    <a:pt x="3918667" y="552522"/>
                  </a:lnTo>
                  <a:lnTo>
                    <a:pt x="3991573" y="552522"/>
                  </a:lnTo>
                  <a:lnTo>
                    <a:pt x="3991573" y="552522"/>
                  </a:lnTo>
                  <a:lnTo>
                    <a:pt x="4009799" y="552522"/>
                  </a:lnTo>
                  <a:lnTo>
                    <a:pt x="4009799" y="552522"/>
                  </a:lnTo>
                  <a:lnTo>
                    <a:pt x="4210289" y="552522"/>
                  </a:lnTo>
                  <a:lnTo>
                    <a:pt x="4210289" y="552522"/>
                  </a:lnTo>
                  <a:lnTo>
                    <a:pt x="4246742" y="552522"/>
                  </a:lnTo>
                  <a:lnTo>
                    <a:pt x="4246742" y="490489"/>
                  </a:lnTo>
                  <a:lnTo>
                    <a:pt x="4264968" y="490489"/>
                  </a:lnTo>
                  <a:lnTo>
                    <a:pt x="4264968" y="428632"/>
                  </a:lnTo>
                  <a:lnTo>
                    <a:pt x="4337874" y="428632"/>
                  </a:lnTo>
                  <a:lnTo>
                    <a:pt x="4337874" y="366943"/>
                  </a:lnTo>
                  <a:lnTo>
                    <a:pt x="4593043" y="366943"/>
                  </a:lnTo>
                  <a:lnTo>
                    <a:pt x="4593043" y="305415"/>
                  </a:lnTo>
                  <a:lnTo>
                    <a:pt x="4957570" y="305415"/>
                  </a:lnTo>
                  <a:lnTo>
                    <a:pt x="4957570" y="244043"/>
                  </a:lnTo>
                  <a:lnTo>
                    <a:pt x="5176286" y="244043"/>
                  </a:lnTo>
                  <a:lnTo>
                    <a:pt x="5176286" y="182821"/>
                  </a:lnTo>
                  <a:lnTo>
                    <a:pt x="5212739" y="182821"/>
                  </a:lnTo>
                  <a:lnTo>
                    <a:pt x="5212739" y="182821"/>
                  </a:lnTo>
                  <a:lnTo>
                    <a:pt x="5285644" y="182821"/>
                  </a:lnTo>
                  <a:lnTo>
                    <a:pt x="5285644" y="182821"/>
                  </a:lnTo>
                  <a:lnTo>
                    <a:pt x="5322097" y="182821"/>
                  </a:lnTo>
                  <a:lnTo>
                    <a:pt x="5322097" y="121743"/>
                  </a:lnTo>
                  <a:lnTo>
                    <a:pt x="5376776" y="121743"/>
                  </a:lnTo>
                  <a:lnTo>
                    <a:pt x="5376776" y="121743"/>
                  </a:lnTo>
                  <a:lnTo>
                    <a:pt x="5395002" y="121743"/>
                  </a:lnTo>
                  <a:lnTo>
                    <a:pt x="5395002" y="0"/>
                  </a:lnTo>
                  <a:lnTo>
                    <a:pt x="5613719" y="0"/>
                  </a:lnTo>
                  <a:lnTo>
                    <a:pt x="5613719" y="0"/>
                  </a:lnTo>
                  <a:lnTo>
                    <a:pt x="5650172" y="0"/>
                  </a:lnTo>
                  <a:lnTo>
                    <a:pt x="5650172" y="0"/>
                  </a:lnTo>
                  <a:lnTo>
                    <a:pt x="5668398" y="0"/>
                  </a:lnTo>
                  <a:lnTo>
                    <a:pt x="5668398" y="0"/>
                  </a:lnTo>
                  <a:lnTo>
                    <a:pt x="5686624" y="0"/>
                  </a:lnTo>
                  <a:lnTo>
                    <a:pt x="5686624" y="0"/>
                  </a:lnTo>
                  <a:lnTo>
                    <a:pt x="5704851" y="0"/>
                  </a:lnTo>
                  <a:lnTo>
                    <a:pt x="5704851" y="0"/>
                  </a:lnTo>
                  <a:lnTo>
                    <a:pt x="5723077" y="0"/>
                  </a:lnTo>
                  <a:lnTo>
                    <a:pt x="5723077" y="0"/>
                  </a:lnTo>
                  <a:lnTo>
                    <a:pt x="5741303" y="0"/>
                  </a:lnTo>
                  <a:lnTo>
                    <a:pt x="5741303" y="0"/>
                  </a:lnTo>
                  <a:lnTo>
                    <a:pt x="5759530" y="0"/>
                  </a:lnTo>
                  <a:lnTo>
                    <a:pt x="5759530" y="0"/>
                  </a:lnTo>
                  <a:lnTo>
                    <a:pt x="5777756" y="0"/>
                  </a:lnTo>
                  <a:lnTo>
                    <a:pt x="5777756" y="0"/>
                  </a:lnTo>
                  <a:lnTo>
                    <a:pt x="5795982" y="0"/>
                  </a:lnTo>
                  <a:lnTo>
                    <a:pt x="5795982" y="0"/>
                  </a:lnTo>
                  <a:lnTo>
                    <a:pt x="5814209" y="0"/>
                  </a:lnTo>
                  <a:lnTo>
                    <a:pt x="5814209" y="0"/>
                  </a:lnTo>
                  <a:lnTo>
                    <a:pt x="5832435" y="0"/>
                  </a:lnTo>
                  <a:lnTo>
                    <a:pt x="5832435" y="0"/>
                  </a:lnTo>
                  <a:lnTo>
                    <a:pt x="5850662" y="0"/>
                  </a:lnTo>
                  <a:lnTo>
                    <a:pt x="5850662" y="0"/>
                  </a:lnTo>
                  <a:lnTo>
                    <a:pt x="5868888" y="0"/>
                  </a:lnTo>
                  <a:lnTo>
                    <a:pt x="5868888" y="0"/>
                  </a:lnTo>
                  <a:lnTo>
                    <a:pt x="5887114" y="0"/>
                  </a:lnTo>
                  <a:lnTo>
                    <a:pt x="5887114" y="0"/>
                  </a:lnTo>
                  <a:lnTo>
                    <a:pt x="5905341" y="0"/>
                  </a:lnTo>
                  <a:lnTo>
                    <a:pt x="5905341" y="0"/>
                  </a:lnTo>
                  <a:lnTo>
                    <a:pt x="5923567" y="0"/>
                  </a:lnTo>
                  <a:lnTo>
                    <a:pt x="5923567" y="0"/>
                  </a:lnTo>
                  <a:lnTo>
                    <a:pt x="5941793" y="0"/>
                  </a:lnTo>
                  <a:lnTo>
                    <a:pt x="5941793" y="0"/>
                  </a:lnTo>
                  <a:lnTo>
                    <a:pt x="5960020" y="0"/>
                  </a:lnTo>
                  <a:lnTo>
                    <a:pt x="5960020" y="0"/>
                  </a:lnTo>
                  <a:lnTo>
                    <a:pt x="5978246" y="0"/>
                  </a:lnTo>
                  <a:lnTo>
                    <a:pt x="5978246" y="0"/>
                  </a:lnTo>
                  <a:lnTo>
                    <a:pt x="5996472" y="0"/>
                  </a:lnTo>
                  <a:lnTo>
                    <a:pt x="5996472" y="0"/>
                  </a:lnTo>
                  <a:lnTo>
                    <a:pt x="6014699" y="0"/>
                  </a:lnTo>
                  <a:lnTo>
                    <a:pt x="6014699" y="0"/>
                  </a:lnTo>
                  <a:lnTo>
                    <a:pt x="6032925" y="0"/>
                  </a:lnTo>
                  <a:lnTo>
                    <a:pt x="6032925" y="0"/>
                  </a:lnTo>
                  <a:lnTo>
                    <a:pt x="6051151" y="0"/>
                  </a:lnTo>
                  <a:lnTo>
                    <a:pt x="6051151" y="0"/>
                  </a:lnTo>
                  <a:lnTo>
                    <a:pt x="6069378" y="0"/>
                  </a:lnTo>
                  <a:lnTo>
                    <a:pt x="6069378" y="0"/>
                  </a:lnTo>
                </a:path>
              </a:pathLst>
            </a:custGeom>
          </p:spPr>
          <p:txBody>
            <a:bodyPr/>
            <a:lstStyle/>
            <a:p>
              <a:pPr>
                <a:defRPr/>
              </a:pPr>
              <a:endParaRPr sz="1050"/>
            </a:p>
          </p:txBody>
        </p:sp>
        <p:sp>
          <p:nvSpPr>
            <p:cNvPr id="27" name="pl33"/>
            <p:cNvSpPr/>
            <p:nvPr/>
          </p:nvSpPr>
          <p:spPr>
            <a:xfrm>
              <a:off x="3778429" y="1695562"/>
              <a:ext cx="4485748" cy="1106486"/>
            </a:xfrm>
            <a:custGeom>
              <a:avLst/>
              <a:gdLst/>
              <a:ahLst/>
              <a:cxnLst/>
              <a:rect l="0" t="0" r="0" b="0"/>
              <a:pathLst>
                <a:path w="6069378" h="1496788">
                  <a:moveTo>
                    <a:pt x="6069378" y="0"/>
                  </a:moveTo>
                  <a:lnTo>
                    <a:pt x="6069378" y="0"/>
                  </a:lnTo>
                  <a:lnTo>
                    <a:pt x="6051151" y="0"/>
                  </a:lnTo>
                  <a:lnTo>
                    <a:pt x="6051151" y="0"/>
                  </a:lnTo>
                  <a:lnTo>
                    <a:pt x="6032925" y="0"/>
                  </a:lnTo>
                  <a:lnTo>
                    <a:pt x="6032925" y="0"/>
                  </a:lnTo>
                  <a:lnTo>
                    <a:pt x="6014699" y="0"/>
                  </a:lnTo>
                  <a:lnTo>
                    <a:pt x="6014699" y="0"/>
                  </a:lnTo>
                  <a:lnTo>
                    <a:pt x="5996472" y="0"/>
                  </a:lnTo>
                  <a:lnTo>
                    <a:pt x="5996472" y="0"/>
                  </a:lnTo>
                  <a:lnTo>
                    <a:pt x="5978246" y="0"/>
                  </a:lnTo>
                  <a:lnTo>
                    <a:pt x="5978246" y="0"/>
                  </a:lnTo>
                  <a:lnTo>
                    <a:pt x="5960020" y="0"/>
                  </a:lnTo>
                  <a:lnTo>
                    <a:pt x="5960020" y="0"/>
                  </a:lnTo>
                  <a:lnTo>
                    <a:pt x="5941793" y="0"/>
                  </a:lnTo>
                  <a:lnTo>
                    <a:pt x="5941793" y="0"/>
                  </a:lnTo>
                  <a:lnTo>
                    <a:pt x="5923567" y="0"/>
                  </a:lnTo>
                  <a:lnTo>
                    <a:pt x="5923567" y="0"/>
                  </a:lnTo>
                  <a:lnTo>
                    <a:pt x="5905341" y="0"/>
                  </a:lnTo>
                  <a:lnTo>
                    <a:pt x="5905341" y="0"/>
                  </a:lnTo>
                  <a:lnTo>
                    <a:pt x="5887114" y="0"/>
                  </a:lnTo>
                  <a:lnTo>
                    <a:pt x="5887114" y="0"/>
                  </a:lnTo>
                  <a:lnTo>
                    <a:pt x="5868888" y="0"/>
                  </a:lnTo>
                  <a:lnTo>
                    <a:pt x="5868888" y="0"/>
                  </a:lnTo>
                  <a:lnTo>
                    <a:pt x="5850662" y="0"/>
                  </a:lnTo>
                  <a:lnTo>
                    <a:pt x="5850662" y="0"/>
                  </a:lnTo>
                  <a:lnTo>
                    <a:pt x="5832435" y="0"/>
                  </a:lnTo>
                  <a:lnTo>
                    <a:pt x="5832435" y="0"/>
                  </a:lnTo>
                  <a:lnTo>
                    <a:pt x="5814209" y="0"/>
                  </a:lnTo>
                  <a:lnTo>
                    <a:pt x="5814209" y="0"/>
                  </a:lnTo>
                  <a:lnTo>
                    <a:pt x="5795982" y="0"/>
                  </a:lnTo>
                  <a:lnTo>
                    <a:pt x="5795982" y="0"/>
                  </a:lnTo>
                  <a:lnTo>
                    <a:pt x="5777756" y="0"/>
                  </a:lnTo>
                  <a:lnTo>
                    <a:pt x="5777756" y="0"/>
                  </a:lnTo>
                  <a:lnTo>
                    <a:pt x="5759530" y="0"/>
                  </a:lnTo>
                  <a:lnTo>
                    <a:pt x="5759530" y="0"/>
                  </a:lnTo>
                  <a:lnTo>
                    <a:pt x="5741303" y="0"/>
                  </a:lnTo>
                  <a:lnTo>
                    <a:pt x="5741303" y="0"/>
                  </a:lnTo>
                  <a:lnTo>
                    <a:pt x="5723077" y="0"/>
                  </a:lnTo>
                  <a:lnTo>
                    <a:pt x="5723077" y="0"/>
                  </a:lnTo>
                  <a:lnTo>
                    <a:pt x="5704851" y="0"/>
                  </a:lnTo>
                  <a:lnTo>
                    <a:pt x="5704851" y="0"/>
                  </a:lnTo>
                  <a:lnTo>
                    <a:pt x="5686624" y="0"/>
                  </a:lnTo>
                  <a:lnTo>
                    <a:pt x="5686624" y="0"/>
                  </a:lnTo>
                  <a:lnTo>
                    <a:pt x="5668398" y="0"/>
                  </a:lnTo>
                  <a:lnTo>
                    <a:pt x="5668398" y="0"/>
                  </a:lnTo>
                  <a:lnTo>
                    <a:pt x="5650172" y="0"/>
                  </a:lnTo>
                  <a:lnTo>
                    <a:pt x="5650172" y="0"/>
                  </a:lnTo>
                  <a:lnTo>
                    <a:pt x="5613719" y="0"/>
                  </a:lnTo>
                  <a:lnTo>
                    <a:pt x="5613719" y="0"/>
                  </a:lnTo>
                  <a:lnTo>
                    <a:pt x="5395002" y="0"/>
                  </a:lnTo>
                  <a:lnTo>
                    <a:pt x="5395002" y="93351"/>
                  </a:lnTo>
                  <a:lnTo>
                    <a:pt x="5376776" y="93351"/>
                  </a:lnTo>
                  <a:lnTo>
                    <a:pt x="5376776" y="93351"/>
                  </a:lnTo>
                  <a:lnTo>
                    <a:pt x="5322097" y="93351"/>
                  </a:lnTo>
                  <a:lnTo>
                    <a:pt x="5322097" y="139806"/>
                  </a:lnTo>
                  <a:lnTo>
                    <a:pt x="5285644" y="139806"/>
                  </a:lnTo>
                  <a:lnTo>
                    <a:pt x="5285644" y="139806"/>
                  </a:lnTo>
                  <a:lnTo>
                    <a:pt x="5212739" y="139806"/>
                  </a:lnTo>
                  <a:lnTo>
                    <a:pt x="5212739" y="139806"/>
                  </a:lnTo>
                  <a:lnTo>
                    <a:pt x="5176286" y="139806"/>
                  </a:lnTo>
                  <a:lnTo>
                    <a:pt x="5176286" y="186106"/>
                  </a:lnTo>
                  <a:lnTo>
                    <a:pt x="4957570" y="186106"/>
                  </a:lnTo>
                  <a:lnTo>
                    <a:pt x="4957570" y="232246"/>
                  </a:lnTo>
                  <a:lnTo>
                    <a:pt x="4593043" y="232246"/>
                  </a:lnTo>
                  <a:lnTo>
                    <a:pt x="4593043" y="278220"/>
                  </a:lnTo>
                  <a:lnTo>
                    <a:pt x="4337874" y="278220"/>
                  </a:lnTo>
                  <a:lnTo>
                    <a:pt x="4337874" y="324019"/>
                  </a:lnTo>
                  <a:lnTo>
                    <a:pt x="4264968" y="324019"/>
                  </a:lnTo>
                  <a:lnTo>
                    <a:pt x="4264968" y="369638"/>
                  </a:lnTo>
                  <a:lnTo>
                    <a:pt x="4246742" y="369638"/>
                  </a:lnTo>
                  <a:lnTo>
                    <a:pt x="4246742" y="415068"/>
                  </a:lnTo>
                  <a:lnTo>
                    <a:pt x="4210289" y="415068"/>
                  </a:lnTo>
                  <a:lnTo>
                    <a:pt x="4210289" y="415068"/>
                  </a:lnTo>
                  <a:lnTo>
                    <a:pt x="4009799" y="415068"/>
                  </a:lnTo>
                  <a:lnTo>
                    <a:pt x="4009799" y="415068"/>
                  </a:lnTo>
                  <a:lnTo>
                    <a:pt x="3991573" y="415068"/>
                  </a:lnTo>
                  <a:lnTo>
                    <a:pt x="3991573" y="415068"/>
                  </a:lnTo>
                  <a:lnTo>
                    <a:pt x="3918667" y="415068"/>
                  </a:lnTo>
                  <a:lnTo>
                    <a:pt x="3918667" y="415068"/>
                  </a:lnTo>
                  <a:lnTo>
                    <a:pt x="3809309" y="415068"/>
                  </a:lnTo>
                  <a:lnTo>
                    <a:pt x="3809309" y="460300"/>
                  </a:lnTo>
                  <a:lnTo>
                    <a:pt x="3736404" y="460300"/>
                  </a:lnTo>
                  <a:lnTo>
                    <a:pt x="3736404" y="505325"/>
                  </a:lnTo>
                  <a:lnTo>
                    <a:pt x="3572366" y="505325"/>
                  </a:lnTo>
                  <a:lnTo>
                    <a:pt x="3572366" y="550133"/>
                  </a:lnTo>
                  <a:lnTo>
                    <a:pt x="3554140" y="550133"/>
                  </a:lnTo>
                  <a:lnTo>
                    <a:pt x="3554140" y="550133"/>
                  </a:lnTo>
                  <a:lnTo>
                    <a:pt x="3426555" y="550133"/>
                  </a:lnTo>
                  <a:lnTo>
                    <a:pt x="3426555" y="594713"/>
                  </a:lnTo>
                  <a:lnTo>
                    <a:pt x="3280745" y="594713"/>
                  </a:lnTo>
                  <a:lnTo>
                    <a:pt x="3280745" y="639052"/>
                  </a:lnTo>
                  <a:lnTo>
                    <a:pt x="3134934" y="639052"/>
                  </a:lnTo>
                  <a:lnTo>
                    <a:pt x="3134934" y="639052"/>
                  </a:lnTo>
                  <a:lnTo>
                    <a:pt x="3007349" y="639052"/>
                  </a:lnTo>
                  <a:lnTo>
                    <a:pt x="3007349" y="639052"/>
                  </a:lnTo>
                  <a:lnTo>
                    <a:pt x="2916217" y="639052"/>
                  </a:lnTo>
                  <a:lnTo>
                    <a:pt x="2916217" y="683137"/>
                  </a:lnTo>
                  <a:lnTo>
                    <a:pt x="2788633" y="683137"/>
                  </a:lnTo>
                  <a:lnTo>
                    <a:pt x="2788633" y="683137"/>
                  </a:lnTo>
                  <a:lnTo>
                    <a:pt x="2424106" y="683137"/>
                  </a:lnTo>
                  <a:lnTo>
                    <a:pt x="2424106" y="683137"/>
                  </a:lnTo>
                  <a:lnTo>
                    <a:pt x="2405879" y="683137"/>
                  </a:lnTo>
                  <a:lnTo>
                    <a:pt x="2405879" y="683137"/>
                  </a:lnTo>
                  <a:lnTo>
                    <a:pt x="2332974" y="683137"/>
                  </a:lnTo>
                  <a:lnTo>
                    <a:pt x="2332974" y="683137"/>
                  </a:lnTo>
                  <a:lnTo>
                    <a:pt x="2260068" y="683137"/>
                  </a:lnTo>
                  <a:lnTo>
                    <a:pt x="2260068" y="683137"/>
                  </a:lnTo>
                  <a:lnTo>
                    <a:pt x="2241842" y="683137"/>
                  </a:lnTo>
                  <a:lnTo>
                    <a:pt x="2241842" y="726952"/>
                  </a:lnTo>
                  <a:lnTo>
                    <a:pt x="2187163" y="726952"/>
                  </a:lnTo>
                  <a:lnTo>
                    <a:pt x="2187163" y="770481"/>
                  </a:lnTo>
                  <a:lnTo>
                    <a:pt x="2004899" y="770481"/>
                  </a:lnTo>
                  <a:lnTo>
                    <a:pt x="2004899" y="813707"/>
                  </a:lnTo>
                  <a:lnTo>
                    <a:pt x="1931994" y="813707"/>
                  </a:lnTo>
                  <a:lnTo>
                    <a:pt x="1931994" y="856606"/>
                  </a:lnTo>
                  <a:lnTo>
                    <a:pt x="1877315" y="856606"/>
                  </a:lnTo>
                  <a:lnTo>
                    <a:pt x="1877315" y="856606"/>
                  </a:lnTo>
                  <a:lnTo>
                    <a:pt x="1822636" y="856606"/>
                  </a:lnTo>
                  <a:lnTo>
                    <a:pt x="1822636" y="899158"/>
                  </a:lnTo>
                  <a:lnTo>
                    <a:pt x="1676825" y="899158"/>
                  </a:lnTo>
                  <a:lnTo>
                    <a:pt x="1676825" y="899158"/>
                  </a:lnTo>
                  <a:lnTo>
                    <a:pt x="1567467" y="899158"/>
                  </a:lnTo>
                  <a:lnTo>
                    <a:pt x="1567467" y="941334"/>
                  </a:lnTo>
                  <a:lnTo>
                    <a:pt x="1385203" y="941334"/>
                  </a:lnTo>
                  <a:lnTo>
                    <a:pt x="1385203" y="983104"/>
                  </a:lnTo>
                  <a:lnTo>
                    <a:pt x="1330524" y="983104"/>
                  </a:lnTo>
                  <a:lnTo>
                    <a:pt x="1330524" y="1024434"/>
                  </a:lnTo>
                  <a:lnTo>
                    <a:pt x="1312298" y="1024434"/>
                  </a:lnTo>
                  <a:lnTo>
                    <a:pt x="1312298" y="1065283"/>
                  </a:lnTo>
                  <a:lnTo>
                    <a:pt x="1239392" y="1065283"/>
                  </a:lnTo>
                  <a:lnTo>
                    <a:pt x="1239392" y="1105603"/>
                  </a:lnTo>
                  <a:lnTo>
                    <a:pt x="1202939" y="1105603"/>
                  </a:lnTo>
                  <a:lnTo>
                    <a:pt x="1202939" y="1145339"/>
                  </a:lnTo>
                  <a:lnTo>
                    <a:pt x="1148260" y="1145339"/>
                  </a:lnTo>
                  <a:lnTo>
                    <a:pt x="1148260" y="1145339"/>
                  </a:lnTo>
                  <a:lnTo>
                    <a:pt x="1093581" y="1145339"/>
                  </a:lnTo>
                  <a:lnTo>
                    <a:pt x="1093581" y="1184422"/>
                  </a:lnTo>
                  <a:lnTo>
                    <a:pt x="1038902" y="1184422"/>
                  </a:lnTo>
                  <a:lnTo>
                    <a:pt x="1038902" y="1222770"/>
                  </a:lnTo>
                  <a:lnTo>
                    <a:pt x="1002449" y="1222770"/>
                  </a:lnTo>
                  <a:lnTo>
                    <a:pt x="1002449" y="1260281"/>
                  </a:lnTo>
                  <a:lnTo>
                    <a:pt x="893091" y="1260281"/>
                  </a:lnTo>
                  <a:lnTo>
                    <a:pt x="893091" y="1260281"/>
                  </a:lnTo>
                  <a:lnTo>
                    <a:pt x="838412" y="1260281"/>
                  </a:lnTo>
                  <a:lnTo>
                    <a:pt x="838412" y="1296828"/>
                  </a:lnTo>
                  <a:lnTo>
                    <a:pt x="820186" y="1296828"/>
                  </a:lnTo>
                  <a:lnTo>
                    <a:pt x="820186" y="1332242"/>
                  </a:lnTo>
                  <a:lnTo>
                    <a:pt x="583243" y="1332242"/>
                  </a:lnTo>
                  <a:lnTo>
                    <a:pt x="583243" y="1366302"/>
                  </a:lnTo>
                  <a:lnTo>
                    <a:pt x="546790" y="1366302"/>
                  </a:lnTo>
                  <a:lnTo>
                    <a:pt x="546790" y="1366302"/>
                  </a:lnTo>
                  <a:lnTo>
                    <a:pt x="510338" y="1366302"/>
                  </a:lnTo>
                  <a:lnTo>
                    <a:pt x="510338" y="1366302"/>
                  </a:lnTo>
                  <a:lnTo>
                    <a:pt x="492111" y="1366302"/>
                  </a:lnTo>
                  <a:lnTo>
                    <a:pt x="492111" y="1398699"/>
                  </a:lnTo>
                  <a:lnTo>
                    <a:pt x="419206" y="1398699"/>
                  </a:lnTo>
                  <a:lnTo>
                    <a:pt x="419206" y="1398699"/>
                  </a:lnTo>
                  <a:lnTo>
                    <a:pt x="382753" y="1398699"/>
                  </a:lnTo>
                  <a:lnTo>
                    <a:pt x="382753" y="1428981"/>
                  </a:lnTo>
                  <a:lnTo>
                    <a:pt x="255169" y="1428981"/>
                  </a:lnTo>
                  <a:lnTo>
                    <a:pt x="255169" y="1428981"/>
                  </a:lnTo>
                  <a:lnTo>
                    <a:pt x="200489" y="1428981"/>
                  </a:lnTo>
                  <a:lnTo>
                    <a:pt x="200489" y="1456444"/>
                  </a:lnTo>
                  <a:lnTo>
                    <a:pt x="109358" y="1456444"/>
                  </a:lnTo>
                  <a:lnTo>
                    <a:pt x="109358" y="1479866"/>
                  </a:lnTo>
                  <a:lnTo>
                    <a:pt x="91131" y="1479866"/>
                  </a:lnTo>
                  <a:lnTo>
                    <a:pt x="91131" y="1496788"/>
                  </a:lnTo>
                  <a:lnTo>
                    <a:pt x="0" y="1496788"/>
                  </a:lnTo>
                </a:path>
              </a:pathLst>
            </a:custGeom>
          </p:spPr>
          <p:txBody>
            <a:bodyPr/>
            <a:lstStyle/>
            <a:p>
              <a:pPr>
                <a:defRPr/>
              </a:pPr>
              <a:endParaRPr sz="1050"/>
            </a:p>
          </p:txBody>
        </p:sp>
        <p:sp>
          <p:nvSpPr>
            <p:cNvPr id="28" name="pg34"/>
            <p:cNvSpPr/>
            <p:nvPr/>
          </p:nvSpPr>
          <p:spPr>
            <a:xfrm>
              <a:off x="3967320" y="1236775"/>
              <a:ext cx="4296858" cy="1565273"/>
            </a:xfrm>
            <a:custGeom>
              <a:avLst/>
              <a:gdLst/>
              <a:ahLst/>
              <a:cxnLst/>
              <a:rect l="0" t="0" r="0" b="0"/>
              <a:pathLst>
                <a:path w="5814209" h="2117544">
                  <a:moveTo>
                    <a:pt x="0" y="1836713"/>
                  </a:moveTo>
                  <a:lnTo>
                    <a:pt x="127584" y="1836713"/>
                  </a:lnTo>
                  <a:lnTo>
                    <a:pt x="164037" y="1836713"/>
                  </a:lnTo>
                  <a:lnTo>
                    <a:pt x="164037" y="1758155"/>
                  </a:lnTo>
                  <a:lnTo>
                    <a:pt x="236942" y="1758155"/>
                  </a:lnTo>
                  <a:lnTo>
                    <a:pt x="255169" y="1758155"/>
                  </a:lnTo>
                  <a:lnTo>
                    <a:pt x="255169" y="1678987"/>
                  </a:lnTo>
                  <a:lnTo>
                    <a:pt x="291621" y="1678987"/>
                  </a:lnTo>
                  <a:lnTo>
                    <a:pt x="328074" y="1678987"/>
                  </a:lnTo>
                  <a:lnTo>
                    <a:pt x="565017" y="1678987"/>
                  </a:lnTo>
                  <a:lnTo>
                    <a:pt x="583243" y="1678987"/>
                  </a:lnTo>
                  <a:lnTo>
                    <a:pt x="637922" y="1678987"/>
                  </a:lnTo>
                  <a:lnTo>
                    <a:pt x="637922" y="1601977"/>
                  </a:lnTo>
                  <a:lnTo>
                    <a:pt x="747280" y="1601977"/>
                  </a:lnTo>
                  <a:lnTo>
                    <a:pt x="747280" y="1526961"/>
                  </a:lnTo>
                  <a:lnTo>
                    <a:pt x="783733" y="1526961"/>
                  </a:lnTo>
                  <a:lnTo>
                    <a:pt x="838412" y="1526961"/>
                  </a:lnTo>
                  <a:lnTo>
                    <a:pt x="893091" y="1526961"/>
                  </a:lnTo>
                  <a:lnTo>
                    <a:pt x="893091" y="1453598"/>
                  </a:lnTo>
                  <a:lnTo>
                    <a:pt x="947770" y="1453598"/>
                  </a:lnTo>
                  <a:lnTo>
                    <a:pt x="984223" y="1453598"/>
                  </a:lnTo>
                  <a:lnTo>
                    <a:pt x="1057128" y="1453598"/>
                  </a:lnTo>
                  <a:lnTo>
                    <a:pt x="1075355" y="1453598"/>
                  </a:lnTo>
                  <a:lnTo>
                    <a:pt x="1130034" y="1453598"/>
                  </a:lnTo>
                  <a:lnTo>
                    <a:pt x="1312298" y="1453598"/>
                  </a:lnTo>
                  <a:lnTo>
                    <a:pt x="1421656" y="1453598"/>
                  </a:lnTo>
                  <a:lnTo>
                    <a:pt x="1421656" y="1381603"/>
                  </a:lnTo>
                  <a:lnTo>
                    <a:pt x="1567467" y="1381603"/>
                  </a:lnTo>
                  <a:lnTo>
                    <a:pt x="1622146" y="1381603"/>
                  </a:lnTo>
                  <a:lnTo>
                    <a:pt x="1622146" y="1310756"/>
                  </a:lnTo>
                  <a:lnTo>
                    <a:pt x="1676825" y="1310756"/>
                  </a:lnTo>
                  <a:lnTo>
                    <a:pt x="1749730" y="1310756"/>
                  </a:lnTo>
                  <a:lnTo>
                    <a:pt x="1931994" y="1310756"/>
                  </a:lnTo>
                  <a:lnTo>
                    <a:pt x="1986673" y="1310756"/>
                  </a:lnTo>
                  <a:lnTo>
                    <a:pt x="1986673" y="1240887"/>
                  </a:lnTo>
                  <a:lnTo>
                    <a:pt x="2004899" y="1240887"/>
                  </a:lnTo>
                  <a:lnTo>
                    <a:pt x="2004899" y="1171862"/>
                  </a:lnTo>
                  <a:lnTo>
                    <a:pt x="2077805" y="1171862"/>
                  </a:lnTo>
                  <a:lnTo>
                    <a:pt x="2150710" y="1171862"/>
                  </a:lnTo>
                  <a:lnTo>
                    <a:pt x="2150710" y="1103577"/>
                  </a:lnTo>
                  <a:lnTo>
                    <a:pt x="2168937" y="1103577"/>
                  </a:lnTo>
                  <a:lnTo>
                    <a:pt x="2168937" y="1035945"/>
                  </a:lnTo>
                  <a:lnTo>
                    <a:pt x="2533464" y="1035945"/>
                  </a:lnTo>
                  <a:lnTo>
                    <a:pt x="2533464" y="968899"/>
                  </a:lnTo>
                  <a:lnTo>
                    <a:pt x="2661048" y="968899"/>
                  </a:lnTo>
                  <a:lnTo>
                    <a:pt x="2752180" y="968899"/>
                  </a:lnTo>
                  <a:lnTo>
                    <a:pt x="2752180" y="836335"/>
                  </a:lnTo>
                  <a:lnTo>
                    <a:pt x="2879765" y="836335"/>
                  </a:lnTo>
                  <a:lnTo>
                    <a:pt x="2879765" y="770728"/>
                  </a:lnTo>
                  <a:lnTo>
                    <a:pt x="3025575" y="770728"/>
                  </a:lnTo>
                  <a:lnTo>
                    <a:pt x="3025575" y="705522"/>
                  </a:lnTo>
                  <a:lnTo>
                    <a:pt x="3171386" y="705522"/>
                  </a:lnTo>
                  <a:lnTo>
                    <a:pt x="3298971" y="705522"/>
                  </a:lnTo>
                  <a:lnTo>
                    <a:pt x="3298971" y="640685"/>
                  </a:lnTo>
                  <a:lnTo>
                    <a:pt x="3317197" y="640685"/>
                  </a:lnTo>
                  <a:lnTo>
                    <a:pt x="3481235" y="640685"/>
                  </a:lnTo>
                  <a:lnTo>
                    <a:pt x="3554140" y="640685"/>
                  </a:lnTo>
                  <a:lnTo>
                    <a:pt x="3663498" y="640685"/>
                  </a:lnTo>
                  <a:lnTo>
                    <a:pt x="3663498" y="576191"/>
                  </a:lnTo>
                  <a:lnTo>
                    <a:pt x="3736404" y="576191"/>
                  </a:lnTo>
                  <a:lnTo>
                    <a:pt x="3736404" y="448138"/>
                  </a:lnTo>
                  <a:lnTo>
                    <a:pt x="3754630" y="448138"/>
                  </a:lnTo>
                  <a:lnTo>
                    <a:pt x="3754630" y="384540"/>
                  </a:lnTo>
                  <a:lnTo>
                    <a:pt x="3955120" y="384540"/>
                  </a:lnTo>
                  <a:lnTo>
                    <a:pt x="3955120" y="321205"/>
                  </a:lnTo>
                  <a:lnTo>
                    <a:pt x="3991573" y="321205"/>
                  </a:lnTo>
                  <a:lnTo>
                    <a:pt x="4009799" y="321205"/>
                  </a:lnTo>
                  <a:lnTo>
                    <a:pt x="4082704" y="321205"/>
                  </a:lnTo>
                  <a:lnTo>
                    <a:pt x="4337874" y="321205"/>
                  </a:lnTo>
                  <a:lnTo>
                    <a:pt x="4702401" y="321205"/>
                  </a:lnTo>
                  <a:lnTo>
                    <a:pt x="4921117" y="321205"/>
                  </a:lnTo>
                  <a:lnTo>
                    <a:pt x="4957570" y="321205"/>
                  </a:lnTo>
                  <a:lnTo>
                    <a:pt x="4957570" y="258117"/>
                  </a:lnTo>
                  <a:lnTo>
                    <a:pt x="5030475" y="258117"/>
                  </a:lnTo>
                  <a:lnTo>
                    <a:pt x="5030475" y="195264"/>
                  </a:lnTo>
                  <a:lnTo>
                    <a:pt x="5066928" y="195264"/>
                  </a:lnTo>
                  <a:lnTo>
                    <a:pt x="5121607" y="195264"/>
                  </a:lnTo>
                  <a:lnTo>
                    <a:pt x="5121607" y="132633"/>
                  </a:lnTo>
                  <a:lnTo>
                    <a:pt x="5139833" y="132633"/>
                  </a:lnTo>
                  <a:lnTo>
                    <a:pt x="5358550" y="132633"/>
                  </a:lnTo>
                  <a:lnTo>
                    <a:pt x="5395002" y="132633"/>
                  </a:lnTo>
                  <a:lnTo>
                    <a:pt x="5413229" y="132633"/>
                  </a:lnTo>
                  <a:lnTo>
                    <a:pt x="5431455" y="132633"/>
                  </a:lnTo>
                  <a:lnTo>
                    <a:pt x="5449682" y="132633"/>
                  </a:lnTo>
                  <a:lnTo>
                    <a:pt x="5467908" y="132633"/>
                  </a:lnTo>
                  <a:lnTo>
                    <a:pt x="5486134" y="132633"/>
                  </a:lnTo>
                  <a:lnTo>
                    <a:pt x="5504361" y="132633"/>
                  </a:lnTo>
                  <a:lnTo>
                    <a:pt x="5522587" y="132633"/>
                  </a:lnTo>
                  <a:lnTo>
                    <a:pt x="5540813" y="132633"/>
                  </a:lnTo>
                  <a:lnTo>
                    <a:pt x="5540813" y="67797"/>
                  </a:lnTo>
                  <a:lnTo>
                    <a:pt x="5559040" y="67797"/>
                  </a:lnTo>
                  <a:lnTo>
                    <a:pt x="5577266" y="67797"/>
                  </a:lnTo>
                  <a:lnTo>
                    <a:pt x="5595492" y="67797"/>
                  </a:lnTo>
                  <a:lnTo>
                    <a:pt x="5613719" y="67797"/>
                  </a:lnTo>
                  <a:lnTo>
                    <a:pt x="5613719" y="0"/>
                  </a:lnTo>
                  <a:lnTo>
                    <a:pt x="5631945" y="0"/>
                  </a:lnTo>
                  <a:lnTo>
                    <a:pt x="5650172" y="0"/>
                  </a:lnTo>
                  <a:lnTo>
                    <a:pt x="5668398" y="0"/>
                  </a:lnTo>
                  <a:lnTo>
                    <a:pt x="5686624" y="0"/>
                  </a:lnTo>
                  <a:lnTo>
                    <a:pt x="5704851" y="0"/>
                  </a:lnTo>
                  <a:lnTo>
                    <a:pt x="5723077" y="0"/>
                  </a:lnTo>
                  <a:lnTo>
                    <a:pt x="5741303" y="0"/>
                  </a:lnTo>
                  <a:lnTo>
                    <a:pt x="5759530" y="0"/>
                  </a:lnTo>
                  <a:lnTo>
                    <a:pt x="5777756" y="0"/>
                  </a:lnTo>
                  <a:lnTo>
                    <a:pt x="5795982" y="0"/>
                  </a:lnTo>
                  <a:lnTo>
                    <a:pt x="5814209" y="0"/>
                  </a:lnTo>
                  <a:lnTo>
                    <a:pt x="5814209" y="1080502"/>
                  </a:lnTo>
                  <a:lnTo>
                    <a:pt x="5795982" y="1080502"/>
                  </a:lnTo>
                  <a:lnTo>
                    <a:pt x="5777756" y="1080502"/>
                  </a:lnTo>
                  <a:lnTo>
                    <a:pt x="5759530" y="1080502"/>
                  </a:lnTo>
                  <a:lnTo>
                    <a:pt x="5741303" y="1080502"/>
                  </a:lnTo>
                  <a:lnTo>
                    <a:pt x="5723077" y="1080502"/>
                  </a:lnTo>
                  <a:lnTo>
                    <a:pt x="5704851" y="1080502"/>
                  </a:lnTo>
                  <a:lnTo>
                    <a:pt x="5686624" y="1080502"/>
                  </a:lnTo>
                  <a:lnTo>
                    <a:pt x="5668398" y="1080502"/>
                  </a:lnTo>
                  <a:lnTo>
                    <a:pt x="5650172" y="1080502"/>
                  </a:lnTo>
                  <a:lnTo>
                    <a:pt x="5631945" y="1080502"/>
                  </a:lnTo>
                  <a:lnTo>
                    <a:pt x="5613719" y="1080502"/>
                  </a:lnTo>
                  <a:lnTo>
                    <a:pt x="5613719" y="1128063"/>
                  </a:lnTo>
                  <a:lnTo>
                    <a:pt x="5595492" y="1128063"/>
                  </a:lnTo>
                  <a:lnTo>
                    <a:pt x="5577266" y="1128063"/>
                  </a:lnTo>
                  <a:lnTo>
                    <a:pt x="5559040" y="1128063"/>
                  </a:lnTo>
                  <a:lnTo>
                    <a:pt x="5540813" y="1128063"/>
                  </a:lnTo>
                  <a:lnTo>
                    <a:pt x="5540813" y="1173880"/>
                  </a:lnTo>
                  <a:lnTo>
                    <a:pt x="5522587" y="1173880"/>
                  </a:lnTo>
                  <a:lnTo>
                    <a:pt x="5504361" y="1173880"/>
                  </a:lnTo>
                  <a:lnTo>
                    <a:pt x="5486134" y="1173880"/>
                  </a:lnTo>
                  <a:lnTo>
                    <a:pt x="5467908" y="1173880"/>
                  </a:lnTo>
                  <a:lnTo>
                    <a:pt x="5449682" y="1173880"/>
                  </a:lnTo>
                  <a:lnTo>
                    <a:pt x="5431455" y="1173880"/>
                  </a:lnTo>
                  <a:lnTo>
                    <a:pt x="5413229" y="1173880"/>
                  </a:lnTo>
                  <a:lnTo>
                    <a:pt x="5395002" y="1173880"/>
                  </a:lnTo>
                  <a:lnTo>
                    <a:pt x="5358550" y="1173880"/>
                  </a:lnTo>
                  <a:lnTo>
                    <a:pt x="5139833" y="1173880"/>
                  </a:lnTo>
                  <a:lnTo>
                    <a:pt x="5121607" y="1173880"/>
                  </a:lnTo>
                  <a:lnTo>
                    <a:pt x="5121607" y="1218317"/>
                  </a:lnTo>
                  <a:lnTo>
                    <a:pt x="5066928" y="1218317"/>
                  </a:lnTo>
                  <a:lnTo>
                    <a:pt x="5030475" y="1218317"/>
                  </a:lnTo>
                  <a:lnTo>
                    <a:pt x="5030475" y="1262515"/>
                  </a:lnTo>
                  <a:lnTo>
                    <a:pt x="4957570" y="1262515"/>
                  </a:lnTo>
                  <a:lnTo>
                    <a:pt x="4957570" y="1306459"/>
                  </a:lnTo>
                  <a:lnTo>
                    <a:pt x="4921117" y="1306459"/>
                  </a:lnTo>
                  <a:lnTo>
                    <a:pt x="4702401" y="1306459"/>
                  </a:lnTo>
                  <a:lnTo>
                    <a:pt x="4337874" y="1306459"/>
                  </a:lnTo>
                  <a:lnTo>
                    <a:pt x="4082704" y="1306459"/>
                  </a:lnTo>
                  <a:lnTo>
                    <a:pt x="4009799" y="1306459"/>
                  </a:lnTo>
                  <a:lnTo>
                    <a:pt x="3991573" y="1306459"/>
                  </a:lnTo>
                  <a:lnTo>
                    <a:pt x="3955120" y="1306459"/>
                  </a:lnTo>
                  <a:lnTo>
                    <a:pt x="3955120" y="1350134"/>
                  </a:lnTo>
                  <a:lnTo>
                    <a:pt x="3754630" y="1350134"/>
                  </a:lnTo>
                  <a:lnTo>
                    <a:pt x="3754630" y="1393525"/>
                  </a:lnTo>
                  <a:lnTo>
                    <a:pt x="3736404" y="1393525"/>
                  </a:lnTo>
                  <a:lnTo>
                    <a:pt x="3736404" y="1479377"/>
                  </a:lnTo>
                  <a:lnTo>
                    <a:pt x="3663498" y="1479377"/>
                  </a:lnTo>
                  <a:lnTo>
                    <a:pt x="3663498" y="1521793"/>
                  </a:lnTo>
                  <a:lnTo>
                    <a:pt x="3554140" y="1521793"/>
                  </a:lnTo>
                  <a:lnTo>
                    <a:pt x="3481235" y="1521793"/>
                  </a:lnTo>
                  <a:lnTo>
                    <a:pt x="3317197" y="1521793"/>
                  </a:lnTo>
                  <a:lnTo>
                    <a:pt x="3298971" y="1521793"/>
                  </a:lnTo>
                  <a:lnTo>
                    <a:pt x="3298971" y="1563835"/>
                  </a:lnTo>
                  <a:lnTo>
                    <a:pt x="3171386" y="1563835"/>
                  </a:lnTo>
                  <a:lnTo>
                    <a:pt x="3025575" y="1563835"/>
                  </a:lnTo>
                  <a:lnTo>
                    <a:pt x="3025575" y="1605473"/>
                  </a:lnTo>
                  <a:lnTo>
                    <a:pt x="2879765" y="1605473"/>
                  </a:lnTo>
                  <a:lnTo>
                    <a:pt x="2879765" y="1646672"/>
                  </a:lnTo>
                  <a:lnTo>
                    <a:pt x="2752180" y="1646672"/>
                  </a:lnTo>
                  <a:lnTo>
                    <a:pt x="2752180" y="1727584"/>
                  </a:lnTo>
                  <a:lnTo>
                    <a:pt x="2661048" y="1727584"/>
                  </a:lnTo>
                  <a:lnTo>
                    <a:pt x="2533464" y="1727584"/>
                  </a:lnTo>
                  <a:lnTo>
                    <a:pt x="2533464" y="1767194"/>
                  </a:lnTo>
                  <a:lnTo>
                    <a:pt x="2168937" y="1767194"/>
                  </a:lnTo>
                  <a:lnTo>
                    <a:pt x="2168937" y="1806153"/>
                  </a:lnTo>
                  <a:lnTo>
                    <a:pt x="2150710" y="1806153"/>
                  </a:lnTo>
                  <a:lnTo>
                    <a:pt x="2150710" y="1844380"/>
                  </a:lnTo>
                  <a:lnTo>
                    <a:pt x="2077805" y="1844380"/>
                  </a:lnTo>
                  <a:lnTo>
                    <a:pt x="2004899" y="1844380"/>
                  </a:lnTo>
                  <a:lnTo>
                    <a:pt x="2004899" y="1881774"/>
                  </a:lnTo>
                  <a:lnTo>
                    <a:pt x="1986673" y="1881774"/>
                  </a:lnTo>
                  <a:lnTo>
                    <a:pt x="1986673" y="1918205"/>
                  </a:lnTo>
                  <a:lnTo>
                    <a:pt x="1931994" y="1918205"/>
                  </a:lnTo>
                  <a:lnTo>
                    <a:pt x="1749730" y="1918205"/>
                  </a:lnTo>
                  <a:lnTo>
                    <a:pt x="1676825" y="1918205"/>
                  </a:lnTo>
                  <a:lnTo>
                    <a:pt x="1622146" y="1918205"/>
                  </a:lnTo>
                  <a:lnTo>
                    <a:pt x="1622146" y="1953509"/>
                  </a:lnTo>
                  <a:lnTo>
                    <a:pt x="1567467" y="1953509"/>
                  </a:lnTo>
                  <a:lnTo>
                    <a:pt x="1421656" y="1953509"/>
                  </a:lnTo>
                  <a:lnTo>
                    <a:pt x="1421656" y="1987462"/>
                  </a:lnTo>
                  <a:lnTo>
                    <a:pt x="1312298" y="1987462"/>
                  </a:lnTo>
                  <a:lnTo>
                    <a:pt x="1130034" y="1987462"/>
                  </a:lnTo>
                  <a:lnTo>
                    <a:pt x="1075355" y="1987462"/>
                  </a:lnTo>
                  <a:lnTo>
                    <a:pt x="1057128" y="1987462"/>
                  </a:lnTo>
                  <a:lnTo>
                    <a:pt x="984223" y="1987462"/>
                  </a:lnTo>
                  <a:lnTo>
                    <a:pt x="947770" y="1987462"/>
                  </a:lnTo>
                  <a:lnTo>
                    <a:pt x="893091" y="1987462"/>
                  </a:lnTo>
                  <a:lnTo>
                    <a:pt x="893091" y="2019758"/>
                  </a:lnTo>
                  <a:lnTo>
                    <a:pt x="838412" y="2019758"/>
                  </a:lnTo>
                  <a:lnTo>
                    <a:pt x="783733" y="2019758"/>
                  </a:lnTo>
                  <a:lnTo>
                    <a:pt x="747280" y="2019758"/>
                  </a:lnTo>
                  <a:lnTo>
                    <a:pt x="747280" y="2049946"/>
                  </a:lnTo>
                  <a:lnTo>
                    <a:pt x="637922" y="2049946"/>
                  </a:lnTo>
                  <a:lnTo>
                    <a:pt x="637922" y="2077323"/>
                  </a:lnTo>
                  <a:lnTo>
                    <a:pt x="583243" y="2077323"/>
                  </a:lnTo>
                  <a:lnTo>
                    <a:pt x="565017" y="2077323"/>
                  </a:lnTo>
                  <a:lnTo>
                    <a:pt x="328074" y="2077323"/>
                  </a:lnTo>
                  <a:lnTo>
                    <a:pt x="291621" y="2077323"/>
                  </a:lnTo>
                  <a:lnTo>
                    <a:pt x="255169" y="2077323"/>
                  </a:lnTo>
                  <a:lnTo>
                    <a:pt x="255169" y="2100673"/>
                  </a:lnTo>
                  <a:lnTo>
                    <a:pt x="236942" y="2100673"/>
                  </a:lnTo>
                  <a:lnTo>
                    <a:pt x="164037" y="2100673"/>
                  </a:lnTo>
                  <a:lnTo>
                    <a:pt x="164037" y="2117544"/>
                  </a:lnTo>
                  <a:lnTo>
                    <a:pt x="127584" y="2117544"/>
                  </a:lnTo>
                  <a:lnTo>
                    <a:pt x="0" y="2117544"/>
                  </a:lnTo>
                  <a:close/>
                </a:path>
              </a:pathLst>
            </a:custGeom>
            <a:solidFill>
              <a:srgbClr val="00BFC4">
                <a:alpha val="20000"/>
              </a:srgbClr>
            </a:solidFill>
          </p:spPr>
          <p:txBody>
            <a:bodyPr/>
            <a:lstStyle/>
            <a:p>
              <a:pPr>
                <a:defRPr/>
              </a:pPr>
              <a:endParaRPr sz="1050"/>
            </a:p>
          </p:txBody>
        </p:sp>
        <p:sp>
          <p:nvSpPr>
            <p:cNvPr id="29" name="pl35"/>
            <p:cNvSpPr/>
            <p:nvPr/>
          </p:nvSpPr>
          <p:spPr>
            <a:xfrm>
              <a:off x="3967320" y="1236775"/>
              <a:ext cx="4296858" cy="1357310"/>
            </a:xfrm>
            <a:custGeom>
              <a:avLst/>
              <a:gdLst/>
              <a:ahLst/>
              <a:cxnLst/>
              <a:rect l="0" t="0" r="0" b="0"/>
              <a:pathLst>
                <a:path w="5814209" h="1836713">
                  <a:moveTo>
                    <a:pt x="0" y="1836713"/>
                  </a:moveTo>
                  <a:lnTo>
                    <a:pt x="127584" y="1836713"/>
                  </a:lnTo>
                  <a:lnTo>
                    <a:pt x="127584" y="1836713"/>
                  </a:lnTo>
                  <a:lnTo>
                    <a:pt x="164037" y="1836713"/>
                  </a:lnTo>
                  <a:lnTo>
                    <a:pt x="164037" y="1758155"/>
                  </a:lnTo>
                  <a:lnTo>
                    <a:pt x="236942" y="1758155"/>
                  </a:lnTo>
                  <a:lnTo>
                    <a:pt x="236942" y="1758155"/>
                  </a:lnTo>
                  <a:lnTo>
                    <a:pt x="255169" y="1758155"/>
                  </a:lnTo>
                  <a:lnTo>
                    <a:pt x="255169" y="1678987"/>
                  </a:lnTo>
                  <a:lnTo>
                    <a:pt x="291621" y="1678987"/>
                  </a:lnTo>
                  <a:lnTo>
                    <a:pt x="291621" y="1678987"/>
                  </a:lnTo>
                  <a:lnTo>
                    <a:pt x="328074" y="1678987"/>
                  </a:lnTo>
                  <a:lnTo>
                    <a:pt x="328074" y="1678987"/>
                  </a:lnTo>
                  <a:lnTo>
                    <a:pt x="565017" y="1678987"/>
                  </a:lnTo>
                  <a:lnTo>
                    <a:pt x="565017" y="1678987"/>
                  </a:lnTo>
                  <a:lnTo>
                    <a:pt x="583243" y="1678987"/>
                  </a:lnTo>
                  <a:lnTo>
                    <a:pt x="583243" y="1678987"/>
                  </a:lnTo>
                  <a:lnTo>
                    <a:pt x="637922" y="1678987"/>
                  </a:lnTo>
                  <a:lnTo>
                    <a:pt x="637922" y="1601977"/>
                  </a:lnTo>
                  <a:lnTo>
                    <a:pt x="747280" y="1601977"/>
                  </a:lnTo>
                  <a:lnTo>
                    <a:pt x="747280" y="1526961"/>
                  </a:lnTo>
                  <a:lnTo>
                    <a:pt x="783733" y="1526961"/>
                  </a:lnTo>
                  <a:lnTo>
                    <a:pt x="783733" y="1526961"/>
                  </a:lnTo>
                  <a:lnTo>
                    <a:pt x="838412" y="1526961"/>
                  </a:lnTo>
                  <a:lnTo>
                    <a:pt x="838412" y="1526961"/>
                  </a:lnTo>
                  <a:lnTo>
                    <a:pt x="893091" y="1526961"/>
                  </a:lnTo>
                  <a:lnTo>
                    <a:pt x="893091" y="1453598"/>
                  </a:lnTo>
                  <a:lnTo>
                    <a:pt x="947770" y="1453598"/>
                  </a:lnTo>
                  <a:lnTo>
                    <a:pt x="947770" y="1453598"/>
                  </a:lnTo>
                  <a:lnTo>
                    <a:pt x="984223" y="1453598"/>
                  </a:lnTo>
                  <a:lnTo>
                    <a:pt x="984223" y="1453598"/>
                  </a:lnTo>
                  <a:lnTo>
                    <a:pt x="1057128" y="1453598"/>
                  </a:lnTo>
                  <a:lnTo>
                    <a:pt x="1057128" y="1453598"/>
                  </a:lnTo>
                  <a:lnTo>
                    <a:pt x="1075355" y="1453598"/>
                  </a:lnTo>
                  <a:lnTo>
                    <a:pt x="1075355" y="1453598"/>
                  </a:lnTo>
                  <a:lnTo>
                    <a:pt x="1130034" y="1453598"/>
                  </a:lnTo>
                  <a:lnTo>
                    <a:pt x="1130034" y="1453598"/>
                  </a:lnTo>
                  <a:lnTo>
                    <a:pt x="1312298" y="1453598"/>
                  </a:lnTo>
                  <a:lnTo>
                    <a:pt x="1312298" y="1453598"/>
                  </a:lnTo>
                  <a:lnTo>
                    <a:pt x="1421656" y="1453598"/>
                  </a:lnTo>
                  <a:lnTo>
                    <a:pt x="1421656" y="1381603"/>
                  </a:lnTo>
                  <a:lnTo>
                    <a:pt x="1567467" y="1381603"/>
                  </a:lnTo>
                  <a:lnTo>
                    <a:pt x="1567467" y="1381603"/>
                  </a:lnTo>
                  <a:lnTo>
                    <a:pt x="1622146" y="1381603"/>
                  </a:lnTo>
                  <a:lnTo>
                    <a:pt x="1622146" y="1310756"/>
                  </a:lnTo>
                  <a:lnTo>
                    <a:pt x="1676825" y="1310756"/>
                  </a:lnTo>
                  <a:lnTo>
                    <a:pt x="1676825" y="1310756"/>
                  </a:lnTo>
                  <a:lnTo>
                    <a:pt x="1749730" y="1310756"/>
                  </a:lnTo>
                  <a:lnTo>
                    <a:pt x="1749730" y="1310756"/>
                  </a:lnTo>
                  <a:lnTo>
                    <a:pt x="1931994" y="1310756"/>
                  </a:lnTo>
                  <a:lnTo>
                    <a:pt x="1931994" y="1310756"/>
                  </a:lnTo>
                  <a:lnTo>
                    <a:pt x="1986673" y="1310756"/>
                  </a:lnTo>
                  <a:lnTo>
                    <a:pt x="1986673" y="1240887"/>
                  </a:lnTo>
                  <a:lnTo>
                    <a:pt x="2004899" y="1240887"/>
                  </a:lnTo>
                  <a:lnTo>
                    <a:pt x="2004899" y="1171862"/>
                  </a:lnTo>
                  <a:lnTo>
                    <a:pt x="2077805" y="1171862"/>
                  </a:lnTo>
                  <a:lnTo>
                    <a:pt x="2077805" y="1171862"/>
                  </a:lnTo>
                  <a:lnTo>
                    <a:pt x="2150710" y="1171862"/>
                  </a:lnTo>
                  <a:lnTo>
                    <a:pt x="2150710" y="1103577"/>
                  </a:lnTo>
                  <a:lnTo>
                    <a:pt x="2168937" y="1103577"/>
                  </a:lnTo>
                  <a:lnTo>
                    <a:pt x="2168937" y="1035945"/>
                  </a:lnTo>
                  <a:lnTo>
                    <a:pt x="2533464" y="1035945"/>
                  </a:lnTo>
                  <a:lnTo>
                    <a:pt x="2533464" y="968899"/>
                  </a:lnTo>
                  <a:lnTo>
                    <a:pt x="2661048" y="968899"/>
                  </a:lnTo>
                  <a:lnTo>
                    <a:pt x="2661048" y="968899"/>
                  </a:lnTo>
                  <a:lnTo>
                    <a:pt x="2752180" y="968899"/>
                  </a:lnTo>
                  <a:lnTo>
                    <a:pt x="2752180" y="836335"/>
                  </a:lnTo>
                  <a:lnTo>
                    <a:pt x="2879765" y="836335"/>
                  </a:lnTo>
                  <a:lnTo>
                    <a:pt x="2879765" y="770728"/>
                  </a:lnTo>
                  <a:lnTo>
                    <a:pt x="3025575" y="770728"/>
                  </a:lnTo>
                  <a:lnTo>
                    <a:pt x="3025575" y="705522"/>
                  </a:lnTo>
                  <a:lnTo>
                    <a:pt x="3171386" y="705522"/>
                  </a:lnTo>
                  <a:lnTo>
                    <a:pt x="3171386" y="705522"/>
                  </a:lnTo>
                  <a:lnTo>
                    <a:pt x="3298971" y="705522"/>
                  </a:lnTo>
                  <a:lnTo>
                    <a:pt x="3298971" y="640685"/>
                  </a:lnTo>
                  <a:lnTo>
                    <a:pt x="3317197" y="640685"/>
                  </a:lnTo>
                  <a:lnTo>
                    <a:pt x="3317197" y="640685"/>
                  </a:lnTo>
                  <a:lnTo>
                    <a:pt x="3481235" y="640685"/>
                  </a:lnTo>
                  <a:lnTo>
                    <a:pt x="3481235" y="640685"/>
                  </a:lnTo>
                  <a:lnTo>
                    <a:pt x="3554140" y="640685"/>
                  </a:lnTo>
                  <a:lnTo>
                    <a:pt x="3554140" y="640685"/>
                  </a:lnTo>
                  <a:lnTo>
                    <a:pt x="3663498" y="640685"/>
                  </a:lnTo>
                  <a:lnTo>
                    <a:pt x="3663498" y="576191"/>
                  </a:lnTo>
                  <a:lnTo>
                    <a:pt x="3736404" y="576191"/>
                  </a:lnTo>
                  <a:lnTo>
                    <a:pt x="3736404" y="448138"/>
                  </a:lnTo>
                  <a:lnTo>
                    <a:pt x="3754630" y="448138"/>
                  </a:lnTo>
                  <a:lnTo>
                    <a:pt x="3754630" y="384540"/>
                  </a:lnTo>
                  <a:lnTo>
                    <a:pt x="3955120" y="384540"/>
                  </a:lnTo>
                  <a:lnTo>
                    <a:pt x="3955120" y="321205"/>
                  </a:lnTo>
                  <a:lnTo>
                    <a:pt x="3991573" y="321205"/>
                  </a:lnTo>
                  <a:lnTo>
                    <a:pt x="3991573" y="321205"/>
                  </a:lnTo>
                  <a:lnTo>
                    <a:pt x="4009799" y="321205"/>
                  </a:lnTo>
                  <a:lnTo>
                    <a:pt x="4009799" y="321205"/>
                  </a:lnTo>
                  <a:lnTo>
                    <a:pt x="4082704" y="321205"/>
                  </a:lnTo>
                  <a:lnTo>
                    <a:pt x="4082704" y="321205"/>
                  </a:lnTo>
                  <a:lnTo>
                    <a:pt x="4337874" y="321205"/>
                  </a:lnTo>
                  <a:lnTo>
                    <a:pt x="4337874" y="321205"/>
                  </a:lnTo>
                  <a:lnTo>
                    <a:pt x="4702401" y="321205"/>
                  </a:lnTo>
                  <a:lnTo>
                    <a:pt x="4702401" y="321205"/>
                  </a:lnTo>
                  <a:lnTo>
                    <a:pt x="4921117" y="321205"/>
                  </a:lnTo>
                  <a:lnTo>
                    <a:pt x="4921117" y="321205"/>
                  </a:lnTo>
                  <a:lnTo>
                    <a:pt x="4957570" y="321205"/>
                  </a:lnTo>
                  <a:lnTo>
                    <a:pt x="4957570" y="258117"/>
                  </a:lnTo>
                  <a:lnTo>
                    <a:pt x="5030475" y="258117"/>
                  </a:lnTo>
                  <a:lnTo>
                    <a:pt x="5030475" y="195264"/>
                  </a:lnTo>
                  <a:lnTo>
                    <a:pt x="5066928" y="195264"/>
                  </a:lnTo>
                  <a:lnTo>
                    <a:pt x="5066928" y="195264"/>
                  </a:lnTo>
                  <a:lnTo>
                    <a:pt x="5121607" y="195264"/>
                  </a:lnTo>
                  <a:lnTo>
                    <a:pt x="5121607" y="132633"/>
                  </a:lnTo>
                  <a:lnTo>
                    <a:pt x="5139833" y="132633"/>
                  </a:lnTo>
                  <a:lnTo>
                    <a:pt x="5139833" y="132633"/>
                  </a:lnTo>
                  <a:lnTo>
                    <a:pt x="5358550" y="132633"/>
                  </a:lnTo>
                  <a:lnTo>
                    <a:pt x="5358550" y="132633"/>
                  </a:lnTo>
                  <a:lnTo>
                    <a:pt x="5395002" y="132633"/>
                  </a:lnTo>
                  <a:lnTo>
                    <a:pt x="5395002" y="132633"/>
                  </a:lnTo>
                  <a:lnTo>
                    <a:pt x="5413229" y="132633"/>
                  </a:lnTo>
                  <a:lnTo>
                    <a:pt x="5413229" y="132633"/>
                  </a:lnTo>
                  <a:lnTo>
                    <a:pt x="5431455" y="132633"/>
                  </a:lnTo>
                  <a:lnTo>
                    <a:pt x="5431455" y="132633"/>
                  </a:lnTo>
                  <a:lnTo>
                    <a:pt x="5449682" y="132633"/>
                  </a:lnTo>
                  <a:lnTo>
                    <a:pt x="5449682" y="132633"/>
                  </a:lnTo>
                  <a:lnTo>
                    <a:pt x="5467908" y="132633"/>
                  </a:lnTo>
                  <a:lnTo>
                    <a:pt x="5467908" y="132633"/>
                  </a:lnTo>
                  <a:lnTo>
                    <a:pt x="5486134" y="132633"/>
                  </a:lnTo>
                  <a:lnTo>
                    <a:pt x="5486134" y="132633"/>
                  </a:lnTo>
                  <a:lnTo>
                    <a:pt x="5504361" y="132633"/>
                  </a:lnTo>
                  <a:lnTo>
                    <a:pt x="5504361" y="132633"/>
                  </a:lnTo>
                  <a:lnTo>
                    <a:pt x="5522587" y="132633"/>
                  </a:lnTo>
                  <a:lnTo>
                    <a:pt x="5522587" y="132633"/>
                  </a:lnTo>
                  <a:lnTo>
                    <a:pt x="5540813" y="132633"/>
                  </a:lnTo>
                  <a:lnTo>
                    <a:pt x="5540813" y="67797"/>
                  </a:lnTo>
                  <a:lnTo>
                    <a:pt x="5559040" y="67797"/>
                  </a:lnTo>
                  <a:lnTo>
                    <a:pt x="5559040" y="67797"/>
                  </a:lnTo>
                  <a:lnTo>
                    <a:pt x="5577266" y="67797"/>
                  </a:lnTo>
                  <a:lnTo>
                    <a:pt x="5577266" y="67797"/>
                  </a:lnTo>
                  <a:lnTo>
                    <a:pt x="5595492" y="67797"/>
                  </a:lnTo>
                  <a:lnTo>
                    <a:pt x="5595492" y="67797"/>
                  </a:lnTo>
                  <a:lnTo>
                    <a:pt x="5613719" y="67797"/>
                  </a:lnTo>
                  <a:lnTo>
                    <a:pt x="5613719" y="0"/>
                  </a:lnTo>
                  <a:lnTo>
                    <a:pt x="5631945" y="0"/>
                  </a:lnTo>
                  <a:lnTo>
                    <a:pt x="5631945" y="0"/>
                  </a:lnTo>
                  <a:lnTo>
                    <a:pt x="5650172" y="0"/>
                  </a:lnTo>
                  <a:lnTo>
                    <a:pt x="5650172" y="0"/>
                  </a:lnTo>
                  <a:lnTo>
                    <a:pt x="5668398" y="0"/>
                  </a:lnTo>
                  <a:lnTo>
                    <a:pt x="5668398" y="0"/>
                  </a:lnTo>
                  <a:lnTo>
                    <a:pt x="5686624" y="0"/>
                  </a:lnTo>
                  <a:lnTo>
                    <a:pt x="5686624" y="0"/>
                  </a:lnTo>
                  <a:lnTo>
                    <a:pt x="5704851" y="0"/>
                  </a:lnTo>
                  <a:lnTo>
                    <a:pt x="5704851" y="0"/>
                  </a:lnTo>
                  <a:lnTo>
                    <a:pt x="5723077" y="0"/>
                  </a:lnTo>
                  <a:lnTo>
                    <a:pt x="5723077" y="0"/>
                  </a:lnTo>
                  <a:lnTo>
                    <a:pt x="5741303" y="0"/>
                  </a:lnTo>
                  <a:lnTo>
                    <a:pt x="5741303" y="0"/>
                  </a:lnTo>
                  <a:lnTo>
                    <a:pt x="5759530" y="0"/>
                  </a:lnTo>
                  <a:lnTo>
                    <a:pt x="5759530" y="0"/>
                  </a:lnTo>
                  <a:lnTo>
                    <a:pt x="5777756" y="0"/>
                  </a:lnTo>
                  <a:lnTo>
                    <a:pt x="5777756" y="0"/>
                  </a:lnTo>
                  <a:lnTo>
                    <a:pt x="5795982" y="0"/>
                  </a:lnTo>
                  <a:lnTo>
                    <a:pt x="5795982" y="0"/>
                  </a:lnTo>
                  <a:lnTo>
                    <a:pt x="5814209" y="0"/>
                  </a:lnTo>
                  <a:lnTo>
                    <a:pt x="5814209" y="0"/>
                  </a:lnTo>
                </a:path>
              </a:pathLst>
            </a:custGeom>
          </p:spPr>
          <p:txBody>
            <a:bodyPr/>
            <a:lstStyle/>
            <a:p>
              <a:pPr>
                <a:defRPr/>
              </a:pPr>
              <a:endParaRPr sz="1050"/>
            </a:p>
          </p:txBody>
        </p:sp>
        <p:sp>
          <p:nvSpPr>
            <p:cNvPr id="30" name="pl36"/>
            <p:cNvSpPr/>
            <p:nvPr/>
          </p:nvSpPr>
          <p:spPr>
            <a:xfrm>
              <a:off x="3967320" y="2035286"/>
              <a:ext cx="4296858" cy="766762"/>
            </a:xfrm>
            <a:custGeom>
              <a:avLst/>
              <a:gdLst/>
              <a:ahLst/>
              <a:cxnLst/>
              <a:rect l="0" t="0" r="0" b="0"/>
              <a:pathLst>
                <a:path w="5814209" h="1037041">
                  <a:moveTo>
                    <a:pt x="5814209" y="0"/>
                  </a:moveTo>
                  <a:lnTo>
                    <a:pt x="5814209" y="0"/>
                  </a:lnTo>
                  <a:lnTo>
                    <a:pt x="5795982" y="0"/>
                  </a:lnTo>
                  <a:lnTo>
                    <a:pt x="5795982" y="0"/>
                  </a:lnTo>
                  <a:lnTo>
                    <a:pt x="5777756" y="0"/>
                  </a:lnTo>
                  <a:lnTo>
                    <a:pt x="5777756" y="0"/>
                  </a:lnTo>
                  <a:lnTo>
                    <a:pt x="5759530" y="0"/>
                  </a:lnTo>
                  <a:lnTo>
                    <a:pt x="5759530" y="0"/>
                  </a:lnTo>
                  <a:lnTo>
                    <a:pt x="5741303" y="0"/>
                  </a:lnTo>
                  <a:lnTo>
                    <a:pt x="5741303" y="0"/>
                  </a:lnTo>
                  <a:lnTo>
                    <a:pt x="5723077" y="0"/>
                  </a:lnTo>
                  <a:lnTo>
                    <a:pt x="5723077" y="0"/>
                  </a:lnTo>
                  <a:lnTo>
                    <a:pt x="5704851" y="0"/>
                  </a:lnTo>
                  <a:lnTo>
                    <a:pt x="5704851" y="0"/>
                  </a:lnTo>
                  <a:lnTo>
                    <a:pt x="5686624" y="0"/>
                  </a:lnTo>
                  <a:lnTo>
                    <a:pt x="5686624" y="0"/>
                  </a:lnTo>
                  <a:lnTo>
                    <a:pt x="5668398" y="0"/>
                  </a:lnTo>
                  <a:lnTo>
                    <a:pt x="5668398" y="0"/>
                  </a:lnTo>
                  <a:lnTo>
                    <a:pt x="5650172" y="0"/>
                  </a:lnTo>
                  <a:lnTo>
                    <a:pt x="5650172" y="0"/>
                  </a:lnTo>
                  <a:lnTo>
                    <a:pt x="5631945" y="0"/>
                  </a:lnTo>
                  <a:lnTo>
                    <a:pt x="5631945" y="0"/>
                  </a:lnTo>
                  <a:lnTo>
                    <a:pt x="5613719" y="0"/>
                  </a:lnTo>
                  <a:lnTo>
                    <a:pt x="5613719" y="47560"/>
                  </a:lnTo>
                  <a:lnTo>
                    <a:pt x="5595492" y="47560"/>
                  </a:lnTo>
                  <a:lnTo>
                    <a:pt x="5595492" y="47560"/>
                  </a:lnTo>
                  <a:lnTo>
                    <a:pt x="5577266" y="47560"/>
                  </a:lnTo>
                  <a:lnTo>
                    <a:pt x="5577266" y="47560"/>
                  </a:lnTo>
                  <a:lnTo>
                    <a:pt x="5559040" y="47560"/>
                  </a:lnTo>
                  <a:lnTo>
                    <a:pt x="5559040" y="47560"/>
                  </a:lnTo>
                  <a:lnTo>
                    <a:pt x="5540813" y="47560"/>
                  </a:lnTo>
                  <a:lnTo>
                    <a:pt x="5540813" y="93377"/>
                  </a:lnTo>
                  <a:lnTo>
                    <a:pt x="5522587" y="93377"/>
                  </a:lnTo>
                  <a:lnTo>
                    <a:pt x="5522587" y="93377"/>
                  </a:lnTo>
                  <a:lnTo>
                    <a:pt x="5504361" y="93377"/>
                  </a:lnTo>
                  <a:lnTo>
                    <a:pt x="5504361" y="93377"/>
                  </a:lnTo>
                  <a:lnTo>
                    <a:pt x="5486134" y="93377"/>
                  </a:lnTo>
                  <a:lnTo>
                    <a:pt x="5486134" y="93377"/>
                  </a:lnTo>
                  <a:lnTo>
                    <a:pt x="5467908" y="93377"/>
                  </a:lnTo>
                  <a:lnTo>
                    <a:pt x="5467908" y="93377"/>
                  </a:lnTo>
                  <a:lnTo>
                    <a:pt x="5449682" y="93377"/>
                  </a:lnTo>
                  <a:lnTo>
                    <a:pt x="5449682" y="93377"/>
                  </a:lnTo>
                  <a:lnTo>
                    <a:pt x="5431455" y="93377"/>
                  </a:lnTo>
                  <a:lnTo>
                    <a:pt x="5431455" y="93377"/>
                  </a:lnTo>
                  <a:lnTo>
                    <a:pt x="5413229" y="93377"/>
                  </a:lnTo>
                  <a:lnTo>
                    <a:pt x="5413229" y="93377"/>
                  </a:lnTo>
                  <a:lnTo>
                    <a:pt x="5395002" y="93377"/>
                  </a:lnTo>
                  <a:lnTo>
                    <a:pt x="5395002" y="93377"/>
                  </a:lnTo>
                  <a:lnTo>
                    <a:pt x="5358550" y="93377"/>
                  </a:lnTo>
                  <a:lnTo>
                    <a:pt x="5358550" y="93377"/>
                  </a:lnTo>
                  <a:lnTo>
                    <a:pt x="5139833" y="93377"/>
                  </a:lnTo>
                  <a:lnTo>
                    <a:pt x="5139833" y="93377"/>
                  </a:lnTo>
                  <a:lnTo>
                    <a:pt x="5121607" y="93377"/>
                  </a:lnTo>
                  <a:lnTo>
                    <a:pt x="5121607" y="137815"/>
                  </a:lnTo>
                  <a:lnTo>
                    <a:pt x="5066928" y="137815"/>
                  </a:lnTo>
                  <a:lnTo>
                    <a:pt x="5066928" y="137815"/>
                  </a:lnTo>
                  <a:lnTo>
                    <a:pt x="5030475" y="137815"/>
                  </a:lnTo>
                  <a:lnTo>
                    <a:pt x="5030475" y="182012"/>
                  </a:lnTo>
                  <a:lnTo>
                    <a:pt x="4957570" y="182012"/>
                  </a:lnTo>
                  <a:lnTo>
                    <a:pt x="4957570" y="225956"/>
                  </a:lnTo>
                  <a:lnTo>
                    <a:pt x="4921117" y="225956"/>
                  </a:lnTo>
                  <a:lnTo>
                    <a:pt x="4921117" y="225956"/>
                  </a:lnTo>
                  <a:lnTo>
                    <a:pt x="4702401" y="225956"/>
                  </a:lnTo>
                  <a:lnTo>
                    <a:pt x="4702401" y="225956"/>
                  </a:lnTo>
                  <a:lnTo>
                    <a:pt x="4337874" y="225956"/>
                  </a:lnTo>
                  <a:lnTo>
                    <a:pt x="4337874" y="225956"/>
                  </a:lnTo>
                  <a:lnTo>
                    <a:pt x="4082704" y="225956"/>
                  </a:lnTo>
                  <a:lnTo>
                    <a:pt x="4082704" y="225956"/>
                  </a:lnTo>
                  <a:lnTo>
                    <a:pt x="4009799" y="225956"/>
                  </a:lnTo>
                  <a:lnTo>
                    <a:pt x="4009799" y="225956"/>
                  </a:lnTo>
                  <a:lnTo>
                    <a:pt x="3991573" y="225956"/>
                  </a:lnTo>
                  <a:lnTo>
                    <a:pt x="3991573" y="225956"/>
                  </a:lnTo>
                  <a:lnTo>
                    <a:pt x="3955120" y="225956"/>
                  </a:lnTo>
                  <a:lnTo>
                    <a:pt x="3955120" y="269632"/>
                  </a:lnTo>
                  <a:lnTo>
                    <a:pt x="3754630" y="269632"/>
                  </a:lnTo>
                  <a:lnTo>
                    <a:pt x="3754630" y="313023"/>
                  </a:lnTo>
                  <a:lnTo>
                    <a:pt x="3736404" y="313023"/>
                  </a:lnTo>
                  <a:lnTo>
                    <a:pt x="3736404" y="398874"/>
                  </a:lnTo>
                  <a:lnTo>
                    <a:pt x="3663498" y="398874"/>
                  </a:lnTo>
                  <a:lnTo>
                    <a:pt x="3663498" y="441290"/>
                  </a:lnTo>
                  <a:lnTo>
                    <a:pt x="3554140" y="441290"/>
                  </a:lnTo>
                  <a:lnTo>
                    <a:pt x="3554140" y="441290"/>
                  </a:lnTo>
                  <a:lnTo>
                    <a:pt x="3481235" y="441290"/>
                  </a:lnTo>
                  <a:lnTo>
                    <a:pt x="3481235" y="441290"/>
                  </a:lnTo>
                  <a:lnTo>
                    <a:pt x="3317197" y="441290"/>
                  </a:lnTo>
                  <a:lnTo>
                    <a:pt x="3317197" y="441290"/>
                  </a:lnTo>
                  <a:lnTo>
                    <a:pt x="3298971" y="441290"/>
                  </a:lnTo>
                  <a:lnTo>
                    <a:pt x="3298971" y="483332"/>
                  </a:lnTo>
                  <a:lnTo>
                    <a:pt x="3171386" y="483332"/>
                  </a:lnTo>
                  <a:lnTo>
                    <a:pt x="3171386" y="483332"/>
                  </a:lnTo>
                  <a:lnTo>
                    <a:pt x="3025575" y="483332"/>
                  </a:lnTo>
                  <a:lnTo>
                    <a:pt x="3025575" y="524970"/>
                  </a:lnTo>
                  <a:lnTo>
                    <a:pt x="2879765" y="524970"/>
                  </a:lnTo>
                  <a:lnTo>
                    <a:pt x="2879765" y="566169"/>
                  </a:lnTo>
                  <a:lnTo>
                    <a:pt x="2752180" y="566169"/>
                  </a:lnTo>
                  <a:lnTo>
                    <a:pt x="2752180" y="647082"/>
                  </a:lnTo>
                  <a:lnTo>
                    <a:pt x="2661048" y="647082"/>
                  </a:lnTo>
                  <a:lnTo>
                    <a:pt x="2661048" y="647082"/>
                  </a:lnTo>
                  <a:lnTo>
                    <a:pt x="2533464" y="647082"/>
                  </a:lnTo>
                  <a:lnTo>
                    <a:pt x="2533464" y="686691"/>
                  </a:lnTo>
                  <a:lnTo>
                    <a:pt x="2168937" y="686691"/>
                  </a:lnTo>
                  <a:lnTo>
                    <a:pt x="2168937" y="725651"/>
                  </a:lnTo>
                  <a:lnTo>
                    <a:pt x="2150710" y="725651"/>
                  </a:lnTo>
                  <a:lnTo>
                    <a:pt x="2150710" y="763878"/>
                  </a:lnTo>
                  <a:lnTo>
                    <a:pt x="2077805" y="763878"/>
                  </a:lnTo>
                  <a:lnTo>
                    <a:pt x="2077805" y="763878"/>
                  </a:lnTo>
                  <a:lnTo>
                    <a:pt x="2004899" y="763878"/>
                  </a:lnTo>
                  <a:lnTo>
                    <a:pt x="2004899" y="801271"/>
                  </a:lnTo>
                  <a:lnTo>
                    <a:pt x="1986673" y="801271"/>
                  </a:lnTo>
                  <a:lnTo>
                    <a:pt x="1986673" y="837703"/>
                  </a:lnTo>
                  <a:lnTo>
                    <a:pt x="1931994" y="837703"/>
                  </a:lnTo>
                  <a:lnTo>
                    <a:pt x="1931994" y="837703"/>
                  </a:lnTo>
                  <a:lnTo>
                    <a:pt x="1749730" y="837703"/>
                  </a:lnTo>
                  <a:lnTo>
                    <a:pt x="1749730" y="837703"/>
                  </a:lnTo>
                  <a:lnTo>
                    <a:pt x="1676825" y="837703"/>
                  </a:lnTo>
                  <a:lnTo>
                    <a:pt x="1676825" y="837703"/>
                  </a:lnTo>
                  <a:lnTo>
                    <a:pt x="1622146" y="837703"/>
                  </a:lnTo>
                  <a:lnTo>
                    <a:pt x="1622146" y="873006"/>
                  </a:lnTo>
                  <a:lnTo>
                    <a:pt x="1567467" y="873006"/>
                  </a:lnTo>
                  <a:lnTo>
                    <a:pt x="1567467" y="873006"/>
                  </a:lnTo>
                  <a:lnTo>
                    <a:pt x="1421656" y="873006"/>
                  </a:lnTo>
                  <a:lnTo>
                    <a:pt x="1421656" y="906960"/>
                  </a:lnTo>
                  <a:lnTo>
                    <a:pt x="1312298" y="906960"/>
                  </a:lnTo>
                  <a:lnTo>
                    <a:pt x="1312298" y="906960"/>
                  </a:lnTo>
                  <a:lnTo>
                    <a:pt x="1130034" y="906960"/>
                  </a:lnTo>
                  <a:lnTo>
                    <a:pt x="1130034" y="906960"/>
                  </a:lnTo>
                  <a:lnTo>
                    <a:pt x="1075355" y="906960"/>
                  </a:lnTo>
                  <a:lnTo>
                    <a:pt x="1075355" y="906960"/>
                  </a:lnTo>
                  <a:lnTo>
                    <a:pt x="1057128" y="906960"/>
                  </a:lnTo>
                  <a:lnTo>
                    <a:pt x="1057128" y="906960"/>
                  </a:lnTo>
                  <a:lnTo>
                    <a:pt x="984223" y="906960"/>
                  </a:lnTo>
                  <a:lnTo>
                    <a:pt x="984223" y="906960"/>
                  </a:lnTo>
                  <a:lnTo>
                    <a:pt x="947770" y="906960"/>
                  </a:lnTo>
                  <a:lnTo>
                    <a:pt x="947770" y="906960"/>
                  </a:lnTo>
                  <a:lnTo>
                    <a:pt x="893091" y="906960"/>
                  </a:lnTo>
                  <a:lnTo>
                    <a:pt x="893091" y="939255"/>
                  </a:lnTo>
                  <a:lnTo>
                    <a:pt x="838412" y="939255"/>
                  </a:lnTo>
                  <a:lnTo>
                    <a:pt x="838412" y="939255"/>
                  </a:lnTo>
                  <a:lnTo>
                    <a:pt x="783733" y="939255"/>
                  </a:lnTo>
                  <a:lnTo>
                    <a:pt x="783733" y="939255"/>
                  </a:lnTo>
                  <a:lnTo>
                    <a:pt x="747280" y="939255"/>
                  </a:lnTo>
                  <a:lnTo>
                    <a:pt x="747280" y="969443"/>
                  </a:lnTo>
                  <a:lnTo>
                    <a:pt x="637922" y="969443"/>
                  </a:lnTo>
                  <a:lnTo>
                    <a:pt x="637922" y="996820"/>
                  </a:lnTo>
                  <a:lnTo>
                    <a:pt x="583243" y="996820"/>
                  </a:lnTo>
                  <a:lnTo>
                    <a:pt x="583243" y="996820"/>
                  </a:lnTo>
                  <a:lnTo>
                    <a:pt x="565017" y="996820"/>
                  </a:lnTo>
                  <a:lnTo>
                    <a:pt x="565017" y="996820"/>
                  </a:lnTo>
                  <a:lnTo>
                    <a:pt x="328074" y="996820"/>
                  </a:lnTo>
                  <a:lnTo>
                    <a:pt x="328074" y="996820"/>
                  </a:lnTo>
                  <a:lnTo>
                    <a:pt x="291621" y="996820"/>
                  </a:lnTo>
                  <a:lnTo>
                    <a:pt x="291621" y="996820"/>
                  </a:lnTo>
                  <a:lnTo>
                    <a:pt x="255169" y="996820"/>
                  </a:lnTo>
                  <a:lnTo>
                    <a:pt x="255169" y="1020171"/>
                  </a:lnTo>
                  <a:lnTo>
                    <a:pt x="236942" y="1020171"/>
                  </a:lnTo>
                  <a:lnTo>
                    <a:pt x="236942" y="1020171"/>
                  </a:lnTo>
                  <a:lnTo>
                    <a:pt x="164037" y="1020171"/>
                  </a:lnTo>
                  <a:lnTo>
                    <a:pt x="164037" y="1037041"/>
                  </a:lnTo>
                  <a:lnTo>
                    <a:pt x="127584" y="1037041"/>
                  </a:lnTo>
                  <a:lnTo>
                    <a:pt x="127584" y="1037041"/>
                  </a:lnTo>
                  <a:lnTo>
                    <a:pt x="0" y="1037041"/>
                  </a:lnTo>
                </a:path>
              </a:pathLst>
            </a:custGeom>
          </p:spPr>
          <p:txBody>
            <a:bodyPr/>
            <a:lstStyle/>
            <a:p>
              <a:pPr>
                <a:defRPr/>
              </a:pPr>
              <a:endParaRPr sz="1050"/>
            </a:p>
          </p:txBody>
        </p:sp>
        <p:sp>
          <p:nvSpPr>
            <p:cNvPr id="32" name="rc38"/>
            <p:cNvSpPr/>
            <p:nvPr/>
          </p:nvSpPr>
          <p:spPr>
            <a:xfrm>
              <a:off x="3611761" y="733538"/>
              <a:ext cx="4765116" cy="2122485"/>
            </a:xfrm>
            <a:prstGeom prst="rect">
              <a:avLst/>
            </a:prstGeom>
            <a:noFill/>
            <a:ln w="9525" cap="rnd">
              <a:solidFill>
                <a:srgbClr val="333333">
                  <a:alpha val="100000"/>
                </a:srgbClr>
              </a:solidFill>
              <a:prstDash val="solid"/>
              <a:round/>
            </a:ln>
          </p:spPr>
          <p:txBody>
            <a:bodyPr/>
            <a:lstStyle/>
            <a:p>
              <a:pPr>
                <a:defRPr/>
              </a:pPr>
              <a:endParaRPr sz="1050"/>
            </a:p>
          </p:txBody>
        </p:sp>
        <p:grpSp>
          <p:nvGrpSpPr>
            <p:cNvPr id="38944" name="Grupo 34863"/>
            <p:cNvGrpSpPr>
              <a:grpSpLocks/>
            </p:cNvGrpSpPr>
            <p:nvPr/>
          </p:nvGrpSpPr>
          <p:grpSpPr bwMode="auto">
            <a:xfrm>
              <a:off x="3293264" y="851812"/>
              <a:ext cx="187882" cy="1987358"/>
              <a:chOff x="3124452" y="851812"/>
              <a:chExt cx="187882" cy="1987358"/>
            </a:xfrm>
          </p:grpSpPr>
          <p:sp>
            <p:nvSpPr>
              <p:cNvPr id="33" name="tx39"/>
              <p:cNvSpPr/>
              <p:nvPr/>
            </p:nvSpPr>
            <p:spPr>
              <a:xfrm>
                <a:off x="3176281" y="2771885"/>
                <a:ext cx="136509" cy="66675"/>
              </a:xfrm>
              <a:prstGeom prst="rect">
                <a:avLst/>
              </a:prstGeom>
              <a:noFill/>
            </p:spPr>
            <p:txBody>
              <a:bodyPr wrap="none" lIns="0" tIns="0" rIns="0" bIns="0" anchor="ctr" anchorCtr="1"/>
              <a:lstStyle/>
              <a:p>
                <a:pPr>
                  <a:spcBef>
                    <a:spcPts val="0"/>
                  </a:spcBef>
                  <a:spcAft>
                    <a:spcPts val="0"/>
                  </a:spcAft>
                  <a:defRPr/>
                </a:pPr>
                <a:r>
                  <a:rPr lang="es-ES" sz="1050" b="0" i="0" dirty="0">
                    <a:solidFill>
                      <a:schemeClr val="bg1"/>
                    </a:solidFill>
                    <a:latin typeface="Arial"/>
                    <a:cs typeface="Arial"/>
                  </a:rPr>
                  <a:t>0</a:t>
                </a:r>
                <a:r>
                  <a:rPr sz="1050" b="0" i="0" dirty="0">
                    <a:solidFill>
                      <a:schemeClr val="bg1"/>
                    </a:solidFill>
                    <a:latin typeface="Arial"/>
                    <a:cs typeface="Arial"/>
                  </a:rPr>
                  <a:t>%</a:t>
                </a:r>
              </a:p>
            </p:txBody>
          </p:sp>
          <p:sp>
            <p:nvSpPr>
              <p:cNvPr id="34" name="tx40"/>
              <p:cNvSpPr/>
              <p:nvPr/>
            </p:nvSpPr>
            <p:spPr>
              <a:xfrm>
                <a:off x="3176281" y="2132124"/>
                <a:ext cx="136509" cy="66675"/>
              </a:xfrm>
              <a:prstGeom prst="rect">
                <a:avLst/>
              </a:prstGeom>
              <a:noFill/>
            </p:spPr>
            <p:txBody>
              <a:bodyPr wrap="none" lIns="0" tIns="0" rIns="0" bIns="0" anchor="ctr" anchorCtr="1"/>
              <a:lstStyle/>
              <a:p>
                <a:pPr>
                  <a:spcBef>
                    <a:spcPts val="0"/>
                  </a:spcBef>
                  <a:spcAft>
                    <a:spcPts val="0"/>
                  </a:spcAft>
                  <a:defRPr/>
                </a:pPr>
                <a:r>
                  <a:rPr sz="1050" b="0" i="0" dirty="0">
                    <a:solidFill>
                      <a:schemeClr val="bg1"/>
                    </a:solidFill>
                    <a:latin typeface="Arial"/>
                    <a:cs typeface="Arial"/>
                  </a:rPr>
                  <a:t>5</a:t>
                </a:r>
                <a:r>
                  <a:rPr lang="es-ES" sz="1050" b="0" i="0" dirty="0">
                    <a:solidFill>
                      <a:schemeClr val="bg1"/>
                    </a:solidFill>
                    <a:latin typeface="Arial"/>
                    <a:cs typeface="Arial"/>
                  </a:rPr>
                  <a:t>%</a:t>
                </a:r>
                <a:endParaRPr sz="1050" b="0" i="0" dirty="0">
                  <a:solidFill>
                    <a:schemeClr val="bg1"/>
                  </a:solidFill>
                  <a:latin typeface="Arial"/>
                  <a:cs typeface="Arial"/>
                </a:endParaRPr>
              </a:p>
            </p:txBody>
          </p:sp>
          <p:sp>
            <p:nvSpPr>
              <p:cNvPr id="35" name="tx41"/>
              <p:cNvSpPr/>
              <p:nvPr/>
            </p:nvSpPr>
            <p:spPr>
              <a:xfrm>
                <a:off x="3123899" y="1492362"/>
                <a:ext cx="188891" cy="66675"/>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10%</a:t>
                </a:r>
              </a:p>
            </p:txBody>
          </p:sp>
          <p:sp>
            <p:nvSpPr>
              <p:cNvPr id="36" name="tx42"/>
              <p:cNvSpPr/>
              <p:nvPr/>
            </p:nvSpPr>
            <p:spPr>
              <a:xfrm>
                <a:off x="3123899" y="852601"/>
                <a:ext cx="188891" cy="66675"/>
              </a:xfrm>
              <a:prstGeom prst="rect">
                <a:avLst/>
              </a:prstGeom>
              <a:noFill/>
            </p:spPr>
            <p:txBody>
              <a:bodyPr wrap="none" lIns="0" tIns="0" rIns="0" bIns="0" anchor="ctr" anchorCtr="1"/>
              <a:lstStyle/>
              <a:p>
                <a:pPr>
                  <a:spcBef>
                    <a:spcPts val="0"/>
                  </a:spcBef>
                  <a:spcAft>
                    <a:spcPts val="0"/>
                  </a:spcAft>
                  <a:defRPr/>
                </a:pPr>
                <a:r>
                  <a:rPr sz="1050" b="0" i="0" dirty="0">
                    <a:solidFill>
                      <a:schemeClr val="bg1"/>
                    </a:solidFill>
                    <a:latin typeface="Arial"/>
                    <a:cs typeface="Arial"/>
                  </a:rPr>
                  <a:t>15%</a:t>
                </a:r>
              </a:p>
            </p:txBody>
          </p:sp>
        </p:grpSp>
        <p:grpSp>
          <p:nvGrpSpPr>
            <p:cNvPr id="38945" name="Grupo 34864"/>
            <p:cNvGrpSpPr>
              <a:grpSpLocks/>
            </p:cNvGrpSpPr>
            <p:nvPr/>
          </p:nvGrpSpPr>
          <p:grpSpPr bwMode="auto">
            <a:xfrm>
              <a:off x="3536881" y="885423"/>
              <a:ext cx="72000" cy="1920137"/>
              <a:chOff x="3332899" y="885423"/>
              <a:chExt cx="72000" cy="1920137"/>
            </a:xfrm>
          </p:grpSpPr>
          <p:sp>
            <p:nvSpPr>
              <p:cNvPr id="37" name="pl43"/>
              <p:cNvSpPr/>
              <p:nvPr/>
            </p:nvSpPr>
            <p:spPr>
              <a:xfrm>
                <a:off x="3333175" y="2805223"/>
                <a:ext cx="71430"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a:defRPr/>
                </a:pPr>
                <a:endParaRPr sz="1050">
                  <a:solidFill>
                    <a:schemeClr val="bg1"/>
                  </a:solidFill>
                </a:endParaRPr>
              </a:p>
            </p:txBody>
          </p:sp>
          <p:sp>
            <p:nvSpPr>
              <p:cNvPr id="38" name="pl44"/>
              <p:cNvSpPr/>
              <p:nvPr/>
            </p:nvSpPr>
            <p:spPr>
              <a:xfrm>
                <a:off x="3333175" y="2165461"/>
                <a:ext cx="71430"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a:defRPr/>
                </a:pPr>
                <a:endParaRPr sz="1050">
                  <a:solidFill>
                    <a:schemeClr val="bg1"/>
                  </a:solidFill>
                </a:endParaRPr>
              </a:p>
            </p:txBody>
          </p:sp>
          <p:sp>
            <p:nvSpPr>
              <p:cNvPr id="39" name="pl45"/>
              <p:cNvSpPr/>
              <p:nvPr/>
            </p:nvSpPr>
            <p:spPr>
              <a:xfrm>
                <a:off x="3333175" y="1525700"/>
                <a:ext cx="71430"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a:defRPr/>
                </a:pPr>
                <a:endParaRPr sz="1050">
                  <a:solidFill>
                    <a:schemeClr val="bg1"/>
                  </a:solidFill>
                </a:endParaRPr>
              </a:p>
            </p:txBody>
          </p:sp>
          <p:sp>
            <p:nvSpPr>
              <p:cNvPr id="40" name="pl46"/>
              <p:cNvSpPr/>
              <p:nvPr/>
            </p:nvSpPr>
            <p:spPr>
              <a:xfrm>
                <a:off x="3333175" y="885938"/>
                <a:ext cx="71430"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a:defRPr/>
                </a:pPr>
                <a:endParaRPr sz="1050">
                  <a:solidFill>
                    <a:schemeClr val="bg1"/>
                  </a:solidFill>
                </a:endParaRPr>
              </a:p>
            </p:txBody>
          </p:sp>
        </p:grpSp>
        <p:sp>
          <p:nvSpPr>
            <p:cNvPr id="53" name="tx59"/>
            <p:cNvSpPr/>
            <p:nvPr/>
          </p:nvSpPr>
          <p:spPr>
            <a:xfrm>
              <a:off x="5651459" y="3060810"/>
              <a:ext cx="369845" cy="79375"/>
            </a:xfrm>
            <a:prstGeom prst="rect">
              <a:avLst/>
            </a:prstGeom>
            <a:noFill/>
          </p:spPr>
          <p:txBody>
            <a:bodyPr wrap="none" lIns="0" tIns="0" rIns="0" bIns="0" anchor="ctr" anchorCtr="1"/>
            <a:lstStyle/>
            <a:p>
              <a:pPr>
                <a:spcBef>
                  <a:spcPts val="0"/>
                </a:spcBef>
                <a:spcAft>
                  <a:spcPts val="0"/>
                </a:spcAft>
                <a:defRPr/>
              </a:pPr>
              <a:r>
                <a:rPr sz="1050" b="0" i="0" dirty="0">
                  <a:solidFill>
                    <a:schemeClr val="bg1"/>
                  </a:solidFill>
                  <a:latin typeface="Arial"/>
                  <a:cs typeface="Arial"/>
                </a:rPr>
                <a:t>Months</a:t>
              </a:r>
            </a:p>
          </p:txBody>
        </p:sp>
        <p:sp>
          <p:nvSpPr>
            <p:cNvPr id="54" name="tx60"/>
            <p:cNvSpPr/>
            <p:nvPr/>
          </p:nvSpPr>
          <p:spPr>
            <a:xfrm rot="16200000">
              <a:off x="2300544" y="1754303"/>
              <a:ext cx="1652586" cy="80953"/>
            </a:xfrm>
            <a:prstGeom prst="rect">
              <a:avLst/>
            </a:prstGeom>
            <a:noFill/>
          </p:spPr>
          <p:txBody>
            <a:bodyPr wrap="none" lIns="0" tIns="0" rIns="0" bIns="0" anchor="ctr" anchorCtr="1"/>
            <a:lstStyle/>
            <a:p>
              <a:pPr>
                <a:spcBef>
                  <a:spcPts val="0"/>
                </a:spcBef>
                <a:spcAft>
                  <a:spcPts val="0"/>
                </a:spcAft>
                <a:defRPr/>
              </a:pPr>
              <a:r>
                <a:rPr sz="1050" b="0" i="0" dirty="0">
                  <a:solidFill>
                    <a:schemeClr val="bg1"/>
                  </a:solidFill>
                  <a:latin typeface="Arial"/>
                  <a:cs typeface="Arial"/>
                </a:rPr>
                <a:t>Cumulative incidence of bleeding</a:t>
              </a:r>
            </a:p>
          </p:txBody>
        </p:sp>
        <p:sp>
          <p:nvSpPr>
            <p:cNvPr id="34817" name="tx73"/>
            <p:cNvSpPr/>
            <p:nvPr/>
          </p:nvSpPr>
          <p:spPr>
            <a:xfrm>
              <a:off x="3646682" y="3605322"/>
              <a:ext cx="157144"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318</a:t>
              </a:r>
            </a:p>
          </p:txBody>
        </p:sp>
        <p:sp>
          <p:nvSpPr>
            <p:cNvPr id="34820" name="tx74"/>
            <p:cNvSpPr/>
            <p:nvPr/>
          </p:nvSpPr>
          <p:spPr>
            <a:xfrm>
              <a:off x="3699063" y="3784709"/>
              <a:ext cx="52382"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0</a:t>
              </a:r>
            </a:p>
          </p:txBody>
        </p:sp>
        <p:sp>
          <p:nvSpPr>
            <p:cNvPr id="34821" name="tx75"/>
            <p:cNvSpPr/>
            <p:nvPr/>
          </p:nvSpPr>
          <p:spPr>
            <a:xfrm>
              <a:off x="4467323" y="3605322"/>
              <a:ext cx="155557"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308</a:t>
              </a:r>
            </a:p>
          </p:txBody>
        </p:sp>
        <p:sp>
          <p:nvSpPr>
            <p:cNvPr id="34822" name="tx76"/>
            <p:cNvSpPr/>
            <p:nvPr/>
          </p:nvSpPr>
          <p:spPr>
            <a:xfrm>
              <a:off x="4492720" y="3784709"/>
              <a:ext cx="104763"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10</a:t>
              </a:r>
            </a:p>
          </p:txBody>
        </p:sp>
        <p:sp>
          <p:nvSpPr>
            <p:cNvPr id="34823" name="tx77"/>
            <p:cNvSpPr/>
            <p:nvPr/>
          </p:nvSpPr>
          <p:spPr>
            <a:xfrm>
              <a:off x="5286377" y="3605322"/>
              <a:ext cx="157145"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297</a:t>
              </a:r>
            </a:p>
          </p:txBody>
        </p:sp>
        <p:sp>
          <p:nvSpPr>
            <p:cNvPr id="34824" name="tx78"/>
            <p:cNvSpPr/>
            <p:nvPr/>
          </p:nvSpPr>
          <p:spPr>
            <a:xfrm>
              <a:off x="5313362" y="3784709"/>
              <a:ext cx="103175"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21</a:t>
              </a:r>
            </a:p>
          </p:txBody>
        </p:sp>
        <p:sp>
          <p:nvSpPr>
            <p:cNvPr id="34825" name="tx79"/>
            <p:cNvSpPr/>
            <p:nvPr/>
          </p:nvSpPr>
          <p:spPr>
            <a:xfrm>
              <a:off x="6107018" y="3605322"/>
              <a:ext cx="155557"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294</a:t>
              </a:r>
            </a:p>
          </p:txBody>
        </p:sp>
        <p:sp>
          <p:nvSpPr>
            <p:cNvPr id="34826" name="tx80"/>
            <p:cNvSpPr/>
            <p:nvPr/>
          </p:nvSpPr>
          <p:spPr>
            <a:xfrm>
              <a:off x="6132415" y="3784709"/>
              <a:ext cx="104763"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24</a:t>
              </a:r>
            </a:p>
          </p:txBody>
        </p:sp>
        <p:sp>
          <p:nvSpPr>
            <p:cNvPr id="34827" name="tx81"/>
            <p:cNvSpPr/>
            <p:nvPr/>
          </p:nvSpPr>
          <p:spPr>
            <a:xfrm>
              <a:off x="6926072" y="3605322"/>
              <a:ext cx="157144"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286</a:t>
              </a:r>
            </a:p>
          </p:txBody>
        </p:sp>
        <p:sp>
          <p:nvSpPr>
            <p:cNvPr id="34828" name="tx82"/>
            <p:cNvSpPr/>
            <p:nvPr/>
          </p:nvSpPr>
          <p:spPr>
            <a:xfrm>
              <a:off x="6953056" y="3784709"/>
              <a:ext cx="103176"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32</a:t>
              </a:r>
            </a:p>
          </p:txBody>
        </p:sp>
        <p:sp>
          <p:nvSpPr>
            <p:cNvPr id="34829" name="tx83"/>
            <p:cNvSpPr/>
            <p:nvPr/>
          </p:nvSpPr>
          <p:spPr>
            <a:xfrm>
              <a:off x="7746713" y="3605322"/>
              <a:ext cx="155557"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280</a:t>
              </a:r>
            </a:p>
          </p:txBody>
        </p:sp>
        <p:sp>
          <p:nvSpPr>
            <p:cNvPr id="34830" name="tx84"/>
            <p:cNvSpPr/>
            <p:nvPr/>
          </p:nvSpPr>
          <p:spPr>
            <a:xfrm>
              <a:off x="7772110" y="3784709"/>
              <a:ext cx="104763"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38</a:t>
              </a:r>
            </a:p>
          </p:txBody>
        </p:sp>
        <p:sp>
          <p:nvSpPr>
            <p:cNvPr id="34831" name="tx85"/>
            <p:cNvSpPr/>
            <p:nvPr/>
          </p:nvSpPr>
          <p:spPr>
            <a:xfrm>
              <a:off x="3184773" y="3784709"/>
              <a:ext cx="287304" cy="68263"/>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Events</a:t>
              </a:r>
            </a:p>
          </p:txBody>
        </p:sp>
        <p:sp>
          <p:nvSpPr>
            <p:cNvPr id="34832" name="tx86"/>
            <p:cNvSpPr/>
            <p:nvPr/>
          </p:nvSpPr>
          <p:spPr>
            <a:xfrm>
              <a:off x="3173663" y="3605322"/>
              <a:ext cx="298415" cy="66675"/>
            </a:xfrm>
            <a:prstGeom prst="rect">
              <a:avLst/>
            </a:prstGeom>
            <a:noFill/>
          </p:spPr>
          <p:txBody>
            <a:bodyPr wrap="none" lIns="0" tIns="0" rIns="0" bIns="0" anchor="ctr" anchorCtr="1"/>
            <a:lstStyle/>
            <a:p>
              <a:pPr>
                <a:spcBef>
                  <a:spcPts val="0"/>
                </a:spcBef>
                <a:spcAft>
                  <a:spcPts val="0"/>
                </a:spcAft>
                <a:defRPr/>
              </a:pPr>
              <a:r>
                <a:rPr sz="1050" b="0" i="0" dirty="0">
                  <a:solidFill>
                    <a:srgbClr val="000000">
                      <a:alpha val="100000"/>
                    </a:srgbClr>
                  </a:solidFill>
                  <a:latin typeface="Arial"/>
                  <a:cs typeface="Arial"/>
                </a:rPr>
                <a:t>At Risk</a:t>
              </a:r>
            </a:p>
          </p:txBody>
        </p:sp>
        <p:sp>
          <p:nvSpPr>
            <p:cNvPr id="34833" name="tx87"/>
            <p:cNvSpPr/>
            <p:nvPr/>
          </p:nvSpPr>
          <p:spPr>
            <a:xfrm>
              <a:off x="3611761" y="3406884"/>
              <a:ext cx="977785" cy="71438"/>
            </a:xfrm>
            <a:prstGeom prst="rect">
              <a:avLst/>
            </a:prstGeom>
            <a:noFill/>
          </p:spPr>
          <p:txBody>
            <a:bodyPr wrap="none" lIns="0" tIns="0" rIns="0" bIns="0" anchor="ctr" anchorCtr="1"/>
            <a:lstStyle/>
            <a:p>
              <a:pPr>
                <a:spcBef>
                  <a:spcPts val="0"/>
                </a:spcBef>
                <a:spcAft>
                  <a:spcPts val="0"/>
                </a:spcAft>
                <a:defRPr/>
              </a:pPr>
              <a:r>
                <a:rPr sz="1050" b="0" i="0" dirty="0">
                  <a:solidFill>
                    <a:srgbClr val="000000">
                      <a:alpha val="100000"/>
                    </a:srgbClr>
                  </a:solidFill>
                  <a:latin typeface="Arial"/>
                  <a:cs typeface="Arial"/>
                </a:rPr>
                <a:t>Ticagrelor o</a:t>
              </a:r>
              <a:r>
                <a:rPr lang="es-ES" sz="1050" b="0" i="0" dirty="0">
                  <a:solidFill>
                    <a:srgbClr val="000000">
                      <a:alpha val="100000"/>
                    </a:srgbClr>
                  </a:solidFill>
                  <a:latin typeface="Arial"/>
                  <a:cs typeface="Arial"/>
                </a:rPr>
                <a:t>r</a:t>
              </a:r>
              <a:r>
                <a:rPr sz="1050" b="0" i="0" dirty="0">
                  <a:solidFill>
                    <a:srgbClr val="000000">
                      <a:alpha val="100000"/>
                    </a:srgbClr>
                  </a:solidFill>
                  <a:latin typeface="Arial"/>
                  <a:cs typeface="Arial"/>
                </a:rPr>
                <a:t> prasugrel</a:t>
              </a:r>
            </a:p>
          </p:txBody>
        </p:sp>
        <p:sp>
          <p:nvSpPr>
            <p:cNvPr id="34834" name="tx90"/>
            <p:cNvSpPr/>
            <p:nvPr/>
          </p:nvSpPr>
          <p:spPr>
            <a:xfrm>
              <a:off x="3646682" y="4145071"/>
              <a:ext cx="157144"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319</a:t>
              </a:r>
            </a:p>
          </p:txBody>
        </p:sp>
        <p:sp>
          <p:nvSpPr>
            <p:cNvPr id="34835" name="tx91"/>
            <p:cNvSpPr/>
            <p:nvPr/>
          </p:nvSpPr>
          <p:spPr>
            <a:xfrm>
              <a:off x="3699063" y="4326046"/>
              <a:ext cx="52382"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0</a:t>
              </a:r>
            </a:p>
          </p:txBody>
        </p:sp>
        <p:sp>
          <p:nvSpPr>
            <p:cNvPr id="34836" name="tx92"/>
            <p:cNvSpPr/>
            <p:nvPr/>
          </p:nvSpPr>
          <p:spPr>
            <a:xfrm>
              <a:off x="4467323" y="4145071"/>
              <a:ext cx="155557"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313</a:t>
              </a:r>
            </a:p>
          </p:txBody>
        </p:sp>
        <p:sp>
          <p:nvSpPr>
            <p:cNvPr id="34837" name="tx93"/>
            <p:cNvSpPr/>
            <p:nvPr/>
          </p:nvSpPr>
          <p:spPr>
            <a:xfrm>
              <a:off x="4519705" y="4326046"/>
              <a:ext cx="50794"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5</a:t>
              </a:r>
            </a:p>
          </p:txBody>
        </p:sp>
        <p:sp>
          <p:nvSpPr>
            <p:cNvPr id="34838" name="tx94"/>
            <p:cNvSpPr/>
            <p:nvPr/>
          </p:nvSpPr>
          <p:spPr>
            <a:xfrm>
              <a:off x="5286377" y="4145071"/>
              <a:ext cx="157145"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310</a:t>
              </a:r>
            </a:p>
          </p:txBody>
        </p:sp>
        <p:sp>
          <p:nvSpPr>
            <p:cNvPr id="34839" name="tx95"/>
            <p:cNvSpPr/>
            <p:nvPr/>
          </p:nvSpPr>
          <p:spPr>
            <a:xfrm>
              <a:off x="5338759" y="4326046"/>
              <a:ext cx="52381"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8</a:t>
              </a:r>
            </a:p>
          </p:txBody>
        </p:sp>
        <p:sp>
          <p:nvSpPr>
            <p:cNvPr id="34840" name="tx96"/>
            <p:cNvSpPr/>
            <p:nvPr/>
          </p:nvSpPr>
          <p:spPr>
            <a:xfrm>
              <a:off x="6107018" y="4145071"/>
              <a:ext cx="155557"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301</a:t>
              </a:r>
            </a:p>
          </p:txBody>
        </p:sp>
        <p:sp>
          <p:nvSpPr>
            <p:cNvPr id="34841" name="tx97"/>
            <p:cNvSpPr/>
            <p:nvPr/>
          </p:nvSpPr>
          <p:spPr>
            <a:xfrm>
              <a:off x="6132415" y="4326046"/>
              <a:ext cx="104763"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16</a:t>
              </a:r>
            </a:p>
          </p:txBody>
        </p:sp>
        <p:sp>
          <p:nvSpPr>
            <p:cNvPr id="34842" name="tx98"/>
            <p:cNvSpPr/>
            <p:nvPr/>
          </p:nvSpPr>
          <p:spPr>
            <a:xfrm>
              <a:off x="6926072" y="4145071"/>
              <a:ext cx="157144"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294</a:t>
              </a:r>
            </a:p>
          </p:txBody>
        </p:sp>
        <p:sp>
          <p:nvSpPr>
            <p:cNvPr id="34843" name="tx99"/>
            <p:cNvSpPr/>
            <p:nvPr/>
          </p:nvSpPr>
          <p:spPr>
            <a:xfrm>
              <a:off x="6953056" y="4326046"/>
              <a:ext cx="103176"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23</a:t>
              </a:r>
            </a:p>
          </p:txBody>
        </p:sp>
        <p:sp>
          <p:nvSpPr>
            <p:cNvPr id="34844" name="tx100"/>
            <p:cNvSpPr/>
            <p:nvPr/>
          </p:nvSpPr>
          <p:spPr>
            <a:xfrm>
              <a:off x="7746713" y="4145071"/>
              <a:ext cx="155557"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291</a:t>
              </a:r>
            </a:p>
          </p:txBody>
        </p:sp>
        <p:sp>
          <p:nvSpPr>
            <p:cNvPr id="34845" name="tx101"/>
            <p:cNvSpPr/>
            <p:nvPr/>
          </p:nvSpPr>
          <p:spPr>
            <a:xfrm>
              <a:off x="7772110" y="4326046"/>
              <a:ext cx="104763"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26</a:t>
              </a:r>
            </a:p>
          </p:txBody>
        </p:sp>
        <p:sp>
          <p:nvSpPr>
            <p:cNvPr id="34846" name="tx102"/>
            <p:cNvSpPr/>
            <p:nvPr/>
          </p:nvSpPr>
          <p:spPr>
            <a:xfrm>
              <a:off x="3184773" y="4326046"/>
              <a:ext cx="287304" cy="6667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Events</a:t>
              </a:r>
            </a:p>
          </p:txBody>
        </p:sp>
        <p:sp>
          <p:nvSpPr>
            <p:cNvPr id="34847" name="tx103"/>
            <p:cNvSpPr/>
            <p:nvPr/>
          </p:nvSpPr>
          <p:spPr>
            <a:xfrm>
              <a:off x="3173663" y="4145071"/>
              <a:ext cx="298415" cy="68262"/>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At Risk</a:t>
              </a:r>
            </a:p>
          </p:txBody>
        </p:sp>
        <p:sp>
          <p:nvSpPr>
            <p:cNvPr id="34848" name="tx104"/>
            <p:cNvSpPr/>
            <p:nvPr/>
          </p:nvSpPr>
          <p:spPr>
            <a:xfrm>
              <a:off x="3611761" y="3946634"/>
              <a:ext cx="509527" cy="7302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Clopidogrel</a:t>
              </a:r>
            </a:p>
          </p:txBody>
        </p:sp>
        <p:grpSp>
          <p:nvGrpSpPr>
            <p:cNvPr id="38978" name="Grupo 34848"/>
            <p:cNvGrpSpPr>
              <a:grpSpLocks/>
            </p:cNvGrpSpPr>
            <p:nvPr/>
          </p:nvGrpSpPr>
          <p:grpSpPr bwMode="auto">
            <a:xfrm>
              <a:off x="3723785" y="2829847"/>
              <a:ext cx="4098743" cy="103986"/>
              <a:chOff x="3948197" y="2913237"/>
              <a:chExt cx="3842921" cy="72000"/>
            </a:xfrm>
          </p:grpSpPr>
          <p:sp>
            <p:nvSpPr>
              <p:cNvPr id="34850" name="pl55"/>
              <p:cNvSpPr/>
              <p:nvPr/>
            </p:nvSpPr>
            <p:spPr>
              <a:xfrm>
                <a:off x="3948830" y="2913774"/>
                <a:ext cx="0" cy="71447"/>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lstStyle/>
              <a:p>
                <a:pPr>
                  <a:defRPr/>
                </a:pPr>
                <a:endParaRPr sz="1050"/>
              </a:p>
            </p:txBody>
          </p:sp>
          <p:sp>
            <p:nvSpPr>
              <p:cNvPr id="34851" name="pl56"/>
              <p:cNvSpPr/>
              <p:nvPr/>
            </p:nvSpPr>
            <p:spPr>
              <a:xfrm>
                <a:off x="4716763" y="2913774"/>
                <a:ext cx="0" cy="71447"/>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lstStyle/>
              <a:p>
                <a:pPr>
                  <a:defRPr/>
                </a:pPr>
                <a:endParaRPr sz="1050"/>
              </a:p>
            </p:txBody>
          </p:sp>
          <p:sp>
            <p:nvSpPr>
              <p:cNvPr id="34852" name="pl57"/>
              <p:cNvSpPr/>
              <p:nvPr/>
            </p:nvSpPr>
            <p:spPr>
              <a:xfrm>
                <a:off x="5486184" y="2913774"/>
                <a:ext cx="0" cy="71447"/>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lstStyle/>
              <a:p>
                <a:pPr>
                  <a:defRPr/>
                </a:pPr>
                <a:endParaRPr sz="1050"/>
              </a:p>
            </p:txBody>
          </p:sp>
          <p:sp>
            <p:nvSpPr>
              <p:cNvPr id="34853" name="pl58"/>
              <p:cNvSpPr/>
              <p:nvPr/>
            </p:nvSpPr>
            <p:spPr>
              <a:xfrm>
                <a:off x="6254117" y="2913774"/>
                <a:ext cx="0" cy="71447"/>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lstStyle/>
              <a:p>
                <a:pPr>
                  <a:defRPr/>
                </a:pPr>
                <a:endParaRPr sz="1050"/>
              </a:p>
            </p:txBody>
          </p:sp>
          <p:sp>
            <p:nvSpPr>
              <p:cNvPr id="34854" name="pl59"/>
              <p:cNvSpPr/>
              <p:nvPr/>
            </p:nvSpPr>
            <p:spPr>
              <a:xfrm>
                <a:off x="7023538" y="2913774"/>
                <a:ext cx="0" cy="71447"/>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lstStyle/>
              <a:p>
                <a:pPr>
                  <a:defRPr/>
                </a:pPr>
                <a:endParaRPr sz="1050"/>
              </a:p>
            </p:txBody>
          </p:sp>
          <p:sp>
            <p:nvSpPr>
              <p:cNvPr id="34855" name="pl60"/>
              <p:cNvSpPr/>
              <p:nvPr/>
            </p:nvSpPr>
            <p:spPr>
              <a:xfrm>
                <a:off x="7791470" y="2913774"/>
                <a:ext cx="0" cy="71447"/>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lstStyle/>
              <a:p>
                <a:pPr>
                  <a:defRPr/>
                </a:pPr>
                <a:endParaRPr sz="1050"/>
              </a:p>
            </p:txBody>
          </p:sp>
        </p:grpSp>
        <p:grpSp>
          <p:nvGrpSpPr>
            <p:cNvPr id="38979" name="Grupo 34855"/>
            <p:cNvGrpSpPr>
              <a:grpSpLocks/>
            </p:cNvGrpSpPr>
            <p:nvPr/>
          </p:nvGrpSpPr>
          <p:grpSpPr bwMode="auto">
            <a:xfrm>
              <a:off x="3699304" y="2961626"/>
              <a:ext cx="4177071" cy="91015"/>
              <a:chOff x="1759239" y="4213242"/>
              <a:chExt cx="5654129" cy="90982"/>
            </a:xfrm>
          </p:grpSpPr>
          <p:sp>
            <p:nvSpPr>
              <p:cNvPr id="34857" name="tx61"/>
              <p:cNvSpPr/>
              <p:nvPr/>
            </p:nvSpPr>
            <p:spPr>
              <a:xfrm>
                <a:off x="1758913" y="4214001"/>
                <a:ext cx="70905" cy="90455"/>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0</a:t>
                </a:r>
              </a:p>
            </p:txBody>
          </p:sp>
          <p:sp>
            <p:nvSpPr>
              <p:cNvPr id="34858" name="tx62"/>
              <p:cNvSpPr/>
              <p:nvPr/>
            </p:nvSpPr>
            <p:spPr>
              <a:xfrm>
                <a:off x="2869742" y="4214001"/>
                <a:ext cx="68755" cy="90455"/>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2</a:t>
                </a:r>
              </a:p>
            </p:txBody>
          </p:sp>
          <p:sp>
            <p:nvSpPr>
              <p:cNvPr id="34859" name="tx63"/>
              <p:cNvSpPr/>
              <p:nvPr/>
            </p:nvSpPr>
            <p:spPr>
              <a:xfrm>
                <a:off x="3978423" y="4214001"/>
                <a:ext cx="70903" cy="90455"/>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4</a:t>
                </a:r>
              </a:p>
            </p:txBody>
          </p:sp>
          <p:sp>
            <p:nvSpPr>
              <p:cNvPr id="34860" name="tx64"/>
              <p:cNvSpPr/>
              <p:nvPr/>
            </p:nvSpPr>
            <p:spPr>
              <a:xfrm>
                <a:off x="5089251" y="4214001"/>
                <a:ext cx="68755" cy="90455"/>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6</a:t>
                </a:r>
              </a:p>
            </p:txBody>
          </p:sp>
          <p:sp>
            <p:nvSpPr>
              <p:cNvPr id="34861" name="tx65"/>
              <p:cNvSpPr/>
              <p:nvPr/>
            </p:nvSpPr>
            <p:spPr>
              <a:xfrm>
                <a:off x="6197931" y="4214001"/>
                <a:ext cx="70905" cy="90455"/>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8</a:t>
                </a:r>
              </a:p>
            </p:txBody>
          </p:sp>
          <p:sp>
            <p:nvSpPr>
              <p:cNvPr id="34862" name="tx66"/>
              <p:cNvSpPr/>
              <p:nvPr/>
            </p:nvSpPr>
            <p:spPr>
              <a:xfrm>
                <a:off x="7272234" y="4214001"/>
                <a:ext cx="141808" cy="90455"/>
              </a:xfrm>
              <a:prstGeom prst="rect">
                <a:avLst/>
              </a:prstGeom>
              <a:noFill/>
            </p:spPr>
            <p:txBody>
              <a:bodyPr wrap="none" lIns="0" tIns="0" rIns="0" bIns="0" anchor="ctr" anchorCtr="1"/>
              <a:lstStyle/>
              <a:p>
                <a:pPr>
                  <a:spcBef>
                    <a:spcPts val="0"/>
                  </a:spcBef>
                  <a:spcAft>
                    <a:spcPts val="0"/>
                  </a:spcAft>
                  <a:defRPr/>
                </a:pPr>
                <a:r>
                  <a:rPr sz="1050" b="0" i="0" dirty="0">
                    <a:solidFill>
                      <a:schemeClr val="bg1"/>
                    </a:solidFill>
                    <a:latin typeface="Arial"/>
                    <a:cs typeface="Arial"/>
                  </a:rPr>
                  <a:t>10</a:t>
                </a:r>
              </a:p>
            </p:txBody>
          </p:sp>
        </p:grpSp>
        <p:grpSp>
          <p:nvGrpSpPr>
            <p:cNvPr id="38980" name="Grupo 34865"/>
            <p:cNvGrpSpPr>
              <a:grpSpLocks/>
            </p:cNvGrpSpPr>
            <p:nvPr/>
          </p:nvGrpSpPr>
          <p:grpSpPr bwMode="auto">
            <a:xfrm>
              <a:off x="4773444" y="3199218"/>
              <a:ext cx="2441815" cy="152007"/>
              <a:chOff x="4760394" y="3314577"/>
              <a:chExt cx="2441815" cy="152007"/>
            </a:xfrm>
          </p:grpSpPr>
          <p:sp>
            <p:nvSpPr>
              <p:cNvPr id="34867" name="rc69"/>
              <p:cNvSpPr/>
              <p:nvPr/>
            </p:nvSpPr>
            <p:spPr>
              <a:xfrm>
                <a:off x="5211422" y="3314282"/>
                <a:ext cx="1728584" cy="152400"/>
              </a:xfrm>
              <a:prstGeom prst="rect">
                <a:avLst/>
              </a:prstGeom>
              <a:solidFill>
                <a:srgbClr val="FFFFFF">
                  <a:alpha val="100000"/>
                </a:srgbClr>
              </a:solidFill>
            </p:spPr>
            <p:txBody>
              <a:bodyPr/>
              <a:lstStyle/>
              <a:p>
                <a:pPr>
                  <a:defRPr/>
                </a:pPr>
                <a:endParaRPr sz="1050"/>
              </a:p>
            </p:txBody>
          </p:sp>
          <p:sp>
            <p:nvSpPr>
              <p:cNvPr id="34868" name="rc70"/>
              <p:cNvSpPr/>
              <p:nvPr/>
            </p:nvSpPr>
            <p:spPr>
              <a:xfrm>
                <a:off x="4760625" y="3314282"/>
                <a:ext cx="152382" cy="152400"/>
              </a:xfrm>
              <a:prstGeom prst="rect">
                <a:avLst/>
              </a:prstGeom>
              <a:solidFill>
                <a:srgbClr val="FFFFFF">
                  <a:alpha val="100000"/>
                </a:srgbClr>
              </a:solidFill>
            </p:spPr>
            <p:txBody>
              <a:bodyPr/>
              <a:lstStyle/>
              <a:p>
                <a:pPr>
                  <a:defRPr/>
                </a:pPr>
                <a:endParaRPr sz="1050"/>
              </a:p>
            </p:txBody>
          </p:sp>
          <p:sp>
            <p:nvSpPr>
              <p:cNvPr id="34869" name="pl71"/>
              <p:cNvSpPr/>
              <p:nvPr/>
            </p:nvSpPr>
            <p:spPr>
              <a:xfrm>
                <a:off x="4776498" y="3390482"/>
                <a:ext cx="120636" cy="0"/>
              </a:xfrm>
              <a:custGeom>
                <a:avLst/>
                <a:gdLst/>
                <a:ahLst/>
                <a:cxnLst/>
                <a:rect l="0" t="0" r="0" b="0"/>
                <a:pathLst>
                  <a:path w="175564">
                    <a:moveTo>
                      <a:pt x="0" y="0"/>
                    </a:moveTo>
                    <a:lnTo>
                      <a:pt x="175564" y="0"/>
                    </a:lnTo>
                  </a:path>
                </a:pathLst>
              </a:custGeom>
              <a:ln w="13550" cap="flat">
                <a:solidFill>
                  <a:srgbClr val="F8766D">
                    <a:alpha val="100000"/>
                  </a:srgbClr>
                </a:solidFill>
                <a:prstDash val="solid"/>
                <a:round/>
              </a:ln>
            </p:spPr>
            <p:txBody>
              <a:bodyPr/>
              <a:lstStyle/>
              <a:p>
                <a:pPr>
                  <a:defRPr/>
                </a:pPr>
                <a:endParaRPr sz="1050"/>
              </a:p>
            </p:txBody>
          </p:sp>
          <p:sp>
            <p:nvSpPr>
              <p:cNvPr id="34870" name="rc72"/>
              <p:cNvSpPr/>
              <p:nvPr/>
            </p:nvSpPr>
            <p:spPr>
              <a:xfrm>
                <a:off x="4766974" y="3320632"/>
                <a:ext cx="139684" cy="139700"/>
              </a:xfrm>
              <a:prstGeom prst="rect">
                <a:avLst/>
              </a:prstGeom>
              <a:solidFill>
                <a:srgbClr val="F8766D">
                  <a:alpha val="20000"/>
                </a:srgbClr>
              </a:solidFill>
            </p:spPr>
            <p:txBody>
              <a:bodyPr/>
              <a:lstStyle/>
              <a:p>
                <a:pPr>
                  <a:defRPr/>
                </a:pPr>
                <a:endParaRPr sz="1050"/>
              </a:p>
            </p:txBody>
          </p:sp>
          <p:sp>
            <p:nvSpPr>
              <p:cNvPr id="34871" name="rc73"/>
              <p:cNvSpPr/>
              <p:nvPr/>
            </p:nvSpPr>
            <p:spPr>
              <a:xfrm>
                <a:off x="6471749" y="3314282"/>
                <a:ext cx="152382" cy="152400"/>
              </a:xfrm>
              <a:prstGeom prst="rect">
                <a:avLst/>
              </a:prstGeom>
              <a:solidFill>
                <a:srgbClr val="FFFFFF">
                  <a:alpha val="100000"/>
                </a:srgbClr>
              </a:solidFill>
            </p:spPr>
            <p:txBody>
              <a:bodyPr/>
              <a:lstStyle/>
              <a:p>
                <a:pPr>
                  <a:defRPr/>
                </a:pPr>
                <a:endParaRPr sz="1050"/>
              </a:p>
            </p:txBody>
          </p:sp>
          <p:sp>
            <p:nvSpPr>
              <p:cNvPr id="34872" name="pl74"/>
              <p:cNvSpPr/>
              <p:nvPr/>
            </p:nvSpPr>
            <p:spPr>
              <a:xfrm>
                <a:off x="6487622" y="3390482"/>
                <a:ext cx="120636" cy="0"/>
              </a:xfrm>
              <a:custGeom>
                <a:avLst/>
                <a:gdLst/>
                <a:ahLst/>
                <a:cxnLst/>
                <a:rect l="0" t="0" r="0" b="0"/>
                <a:pathLst>
                  <a:path w="175564">
                    <a:moveTo>
                      <a:pt x="0" y="0"/>
                    </a:moveTo>
                    <a:lnTo>
                      <a:pt x="175564" y="0"/>
                    </a:lnTo>
                  </a:path>
                </a:pathLst>
              </a:custGeom>
              <a:ln w="13550" cap="flat">
                <a:solidFill>
                  <a:srgbClr val="00BFC4">
                    <a:alpha val="100000"/>
                  </a:srgbClr>
                </a:solidFill>
                <a:prstDash val="solid"/>
                <a:round/>
              </a:ln>
            </p:spPr>
            <p:txBody>
              <a:bodyPr/>
              <a:lstStyle/>
              <a:p>
                <a:pPr>
                  <a:defRPr/>
                </a:pPr>
                <a:endParaRPr sz="1050"/>
              </a:p>
            </p:txBody>
          </p:sp>
          <p:sp>
            <p:nvSpPr>
              <p:cNvPr id="34873" name="rc75"/>
              <p:cNvSpPr/>
              <p:nvPr/>
            </p:nvSpPr>
            <p:spPr>
              <a:xfrm>
                <a:off x="6478098" y="3320632"/>
                <a:ext cx="139684" cy="139700"/>
              </a:xfrm>
              <a:prstGeom prst="rect">
                <a:avLst/>
              </a:prstGeom>
              <a:solidFill>
                <a:srgbClr val="00BFC4">
                  <a:alpha val="20000"/>
                </a:srgbClr>
              </a:solidFill>
            </p:spPr>
            <p:txBody>
              <a:bodyPr/>
              <a:lstStyle/>
              <a:p>
                <a:pPr>
                  <a:defRPr/>
                </a:pPr>
                <a:endParaRPr sz="1050"/>
              </a:p>
            </p:txBody>
          </p:sp>
          <p:sp>
            <p:nvSpPr>
              <p:cNvPr id="34874" name="tx76"/>
              <p:cNvSpPr/>
              <p:nvPr/>
            </p:nvSpPr>
            <p:spPr>
              <a:xfrm>
                <a:off x="5249518" y="3358732"/>
                <a:ext cx="852387" cy="63500"/>
              </a:xfrm>
              <a:prstGeom prst="rect">
                <a:avLst/>
              </a:prstGeom>
              <a:noFill/>
            </p:spPr>
            <p:txBody>
              <a:bodyPr wrap="none" lIns="0" tIns="0" rIns="0" bIns="0" anchor="ctr" anchorCtr="1"/>
              <a:lstStyle/>
              <a:p>
                <a:pPr>
                  <a:spcBef>
                    <a:spcPts val="0"/>
                  </a:spcBef>
                  <a:spcAft>
                    <a:spcPts val="0"/>
                  </a:spcAft>
                  <a:defRPr/>
                </a:pPr>
                <a:r>
                  <a:rPr sz="1050" b="0" i="0" dirty="0">
                    <a:solidFill>
                      <a:srgbClr val="000000">
                        <a:alpha val="100000"/>
                      </a:srgbClr>
                    </a:solidFill>
                    <a:latin typeface="Arial"/>
                    <a:cs typeface="Arial"/>
                  </a:rPr>
                  <a:t>Ticagrelor o</a:t>
                </a:r>
                <a:r>
                  <a:rPr lang="es-ES" sz="1050" b="0" i="0" dirty="0">
                    <a:solidFill>
                      <a:srgbClr val="000000">
                        <a:alpha val="100000"/>
                      </a:srgbClr>
                    </a:solidFill>
                    <a:latin typeface="Arial"/>
                    <a:cs typeface="Arial"/>
                  </a:rPr>
                  <a:t>r</a:t>
                </a:r>
                <a:r>
                  <a:rPr sz="1050" b="0" i="0" dirty="0">
                    <a:solidFill>
                      <a:srgbClr val="000000">
                        <a:alpha val="100000"/>
                      </a:srgbClr>
                    </a:solidFill>
                    <a:latin typeface="Arial"/>
                    <a:cs typeface="Arial"/>
                  </a:rPr>
                  <a:t> prasugrel</a:t>
                </a:r>
              </a:p>
            </p:txBody>
          </p:sp>
          <p:sp>
            <p:nvSpPr>
              <p:cNvPr id="34875" name="tx77"/>
              <p:cNvSpPr/>
              <p:nvPr/>
            </p:nvSpPr>
            <p:spPr>
              <a:xfrm>
                <a:off x="6757465" y="3358732"/>
                <a:ext cx="444448" cy="63500"/>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Clopidogrel</a:t>
                </a:r>
              </a:p>
            </p:txBody>
          </p:sp>
        </p:grpSp>
      </p:grpSp>
      <p:sp>
        <p:nvSpPr>
          <p:cNvPr id="31" name="CuadroTexto 30">
            <a:extLst>
              <a:ext uri="{FF2B5EF4-FFF2-40B4-BE49-F238E27FC236}">
                <a16:creationId xmlns:a16="http://schemas.microsoft.com/office/drawing/2014/main" id="{029B2AD5-0C1B-4DA2-35E2-06FF1006FC2F}"/>
              </a:ext>
            </a:extLst>
          </p:cNvPr>
          <p:cNvSpPr txBox="1"/>
          <p:nvPr/>
        </p:nvSpPr>
        <p:spPr>
          <a:xfrm>
            <a:off x="30480" y="1622206"/>
            <a:ext cx="3059907" cy="52322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i="0" u="none" strike="noStrike" cap="none" normalizeH="0" baseline="0" dirty="0">
                <a:ln>
                  <a:noFill/>
                </a:ln>
                <a:solidFill>
                  <a:srgbClr val="404040"/>
                </a:solidFill>
                <a:effectLst/>
                <a:latin typeface="Arial" charset="0"/>
                <a:ea typeface="ヒラギノ角ゴ Pro W3"/>
                <a:cs typeface="ヒラギノ角ゴ Pro W3"/>
              </a:rPr>
              <a:t> HR= 0.76 (0.46 to 1.24); </a:t>
            </a:r>
            <a:r>
              <a:rPr lang="en-US" sz="1400" i="0" dirty="0">
                <a:solidFill>
                  <a:srgbClr val="404040"/>
                </a:solidFill>
                <a:cs typeface="ヒラギノ角ゴ Pro W3"/>
              </a:rPr>
              <a:t>p</a:t>
            </a:r>
            <a:r>
              <a:rPr lang="en-US" sz="1400" i="0" baseline="30000" dirty="0">
                <a:solidFill>
                  <a:srgbClr val="404040"/>
                </a:solidFill>
                <a:cs typeface="ヒラギノ角ゴ Pro W3"/>
              </a:rPr>
              <a:t>1</a:t>
            </a:r>
            <a:r>
              <a:rPr kumimoji="0" lang="en-US" sz="1400" i="0" u="none" strike="noStrike" cap="none" normalizeH="0" baseline="0" dirty="0">
                <a:ln>
                  <a:noFill/>
                </a:ln>
                <a:solidFill>
                  <a:srgbClr val="404040"/>
                </a:solidFill>
                <a:effectLst/>
                <a:latin typeface="Arial" charset="0"/>
                <a:ea typeface="ヒラギノ角ゴ Pro W3"/>
                <a:cs typeface="ヒラギノ角ゴ Pro W3"/>
              </a:rPr>
              <a:t> = </a:t>
            </a:r>
            <a:r>
              <a:rPr kumimoji="0" lang="en-US" sz="1400" i="0" u="none" strike="noStrike" kern="1200" cap="none" normalizeH="0" baseline="0" dirty="0">
                <a:ln>
                  <a:noFill/>
                </a:ln>
                <a:solidFill>
                  <a:srgbClr val="404040"/>
                </a:solidFill>
                <a:effectLst/>
                <a:latin typeface="Arial" charset="0"/>
                <a:ea typeface="ヒラギノ角ゴ Pro W3"/>
                <a:cs typeface="ヒラギノ角ゴ Pro W3"/>
              </a:rPr>
              <a:t>0.527</a:t>
            </a:r>
            <a:endParaRPr kumimoji="0" lang="en-US" sz="1400" i="0" u="none" strike="noStrike" kern="1200" cap="none" normalizeH="0" baseline="30000" dirty="0">
              <a:ln>
                <a:noFill/>
              </a:ln>
              <a:solidFill>
                <a:srgbClr val="404040"/>
              </a:solidFill>
              <a:effectLst/>
              <a:latin typeface="Arial" charset="0"/>
              <a:ea typeface="ヒラギノ角ゴ Pro W3"/>
              <a:cs typeface="ヒラギノ角ゴ Pro W3"/>
            </a:endParaRPr>
          </a:p>
          <a:p>
            <a:pPr algn="ctr"/>
            <a:r>
              <a:rPr lang="en-US" sz="1400" b="0" baseline="30000" dirty="0">
                <a:solidFill>
                  <a:srgbClr val="404040"/>
                </a:solidFill>
                <a:cs typeface="ヒラギノ角ゴ Pro W3"/>
              </a:rPr>
              <a:t>1 </a:t>
            </a:r>
            <a:r>
              <a:rPr lang="en-US" sz="1400" b="0" i="0" dirty="0">
                <a:solidFill>
                  <a:schemeClr val="bg2">
                    <a:lumMod val="75000"/>
                    <a:lumOff val="25000"/>
                  </a:schemeClr>
                </a:solidFill>
              </a:rPr>
              <a:t>Holm-adjusted p-value</a:t>
            </a:r>
            <a:endParaRPr kumimoji="0" lang="en-US" sz="1400" b="0" i="0" u="none" strike="noStrike" kern="1200" cap="none" normalizeH="0" baseline="0" dirty="0">
              <a:ln>
                <a:noFill/>
              </a:ln>
              <a:solidFill>
                <a:srgbClr val="404040"/>
              </a:solidFill>
              <a:effectLst/>
              <a:latin typeface="Arial" charset="0"/>
              <a:ea typeface="ヒラギノ角ゴ Pro W3"/>
              <a:cs typeface="ヒラギノ角ゴ Pro W3"/>
            </a:endParaRPr>
          </a:p>
        </p:txBody>
      </p:sp>
    </p:spTree>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title"/>
          </p:nvPr>
        </p:nvSpPr>
        <p:spPr>
          <a:xfrm>
            <a:off x="455613" y="276225"/>
            <a:ext cx="7769225" cy="566738"/>
          </a:xfrm>
        </p:spPr>
        <p:txBody>
          <a:bodyPr/>
          <a:lstStyle/>
          <a:p>
            <a:pPr eaLnBrk="1" hangingPunct="1">
              <a:defRPr/>
            </a:pPr>
            <a:r>
              <a:rPr lang="en-US" sz="2200" kern="1200" dirty="0"/>
              <a:t>Results: Unplanned revascularization</a:t>
            </a:r>
          </a:p>
        </p:txBody>
      </p:sp>
      <p:pic>
        <p:nvPicPr>
          <p:cNvPr id="40962" name="Imagen 2"/>
          <p:cNvPicPr>
            <a:picLocks noChangeAspect="1"/>
          </p:cNvPicPr>
          <p:nvPr/>
        </p:nvPicPr>
        <p:blipFill>
          <a:blip r:embed="rId3"/>
          <a:srcRect/>
          <a:stretch>
            <a:fillRect/>
          </a:stretch>
        </p:blipFill>
        <p:spPr bwMode="auto">
          <a:xfrm>
            <a:off x="8235950" y="4719638"/>
            <a:ext cx="758825" cy="295275"/>
          </a:xfrm>
          <a:prstGeom prst="rect">
            <a:avLst/>
          </a:prstGeom>
          <a:noFill/>
          <a:ln w="9525">
            <a:noFill/>
            <a:miter lim="800000"/>
            <a:headEnd/>
            <a:tailEnd/>
          </a:ln>
        </p:spPr>
      </p:pic>
      <p:grpSp>
        <p:nvGrpSpPr>
          <p:cNvPr id="40963" name="Grupo 36924"/>
          <p:cNvGrpSpPr>
            <a:grpSpLocks/>
          </p:cNvGrpSpPr>
          <p:nvPr/>
        </p:nvGrpSpPr>
        <p:grpSpPr bwMode="auto">
          <a:xfrm>
            <a:off x="3282950" y="647700"/>
            <a:ext cx="5241925" cy="3740150"/>
            <a:chOff x="3367172" y="842963"/>
            <a:chExt cx="5180439" cy="3622449"/>
          </a:xfrm>
        </p:grpSpPr>
        <p:sp>
          <p:nvSpPr>
            <p:cNvPr id="3" name="pl10"/>
            <p:cNvSpPr/>
            <p:nvPr/>
          </p:nvSpPr>
          <p:spPr>
            <a:xfrm>
              <a:off x="3935106" y="2651112"/>
              <a:ext cx="4612505" cy="0"/>
            </a:xfrm>
            <a:custGeom>
              <a:avLst/>
              <a:gdLst/>
              <a:ahLst/>
              <a:cxnLst/>
              <a:rect l="0" t="0" r="0" b="0"/>
              <a:pathLst>
                <a:path w="6449397">
                  <a:moveTo>
                    <a:pt x="0" y="0"/>
                  </a:moveTo>
                  <a:lnTo>
                    <a:pt x="6449397" y="0"/>
                  </a:lnTo>
                  <a:lnTo>
                    <a:pt x="6449397" y="0"/>
                  </a:lnTo>
                </a:path>
              </a:pathLst>
            </a:custGeom>
            <a:ln w="6775" cap="flat">
              <a:solidFill>
                <a:srgbClr val="EBEBEB">
                  <a:alpha val="100000"/>
                </a:srgbClr>
              </a:solidFill>
              <a:prstDash val="solid"/>
              <a:round/>
            </a:ln>
          </p:spPr>
          <p:txBody>
            <a:bodyPr/>
            <a:lstStyle/>
            <a:p>
              <a:pPr>
                <a:defRPr/>
              </a:pPr>
              <a:endParaRPr sz="1050"/>
            </a:p>
          </p:txBody>
        </p:sp>
        <p:sp>
          <p:nvSpPr>
            <p:cNvPr id="5" name="pl11"/>
            <p:cNvSpPr/>
            <p:nvPr/>
          </p:nvSpPr>
          <p:spPr>
            <a:xfrm>
              <a:off x="3935106" y="2096060"/>
              <a:ext cx="4612505" cy="0"/>
            </a:xfrm>
            <a:custGeom>
              <a:avLst/>
              <a:gdLst/>
              <a:ahLst/>
              <a:cxnLst/>
              <a:rect l="0" t="0" r="0" b="0"/>
              <a:pathLst>
                <a:path w="6449397">
                  <a:moveTo>
                    <a:pt x="0" y="0"/>
                  </a:moveTo>
                  <a:lnTo>
                    <a:pt x="6449397" y="0"/>
                  </a:lnTo>
                  <a:lnTo>
                    <a:pt x="6449397" y="0"/>
                  </a:lnTo>
                </a:path>
              </a:pathLst>
            </a:custGeom>
            <a:ln w="6775" cap="flat">
              <a:solidFill>
                <a:srgbClr val="EBEBEB">
                  <a:alpha val="100000"/>
                </a:srgbClr>
              </a:solidFill>
              <a:prstDash val="solid"/>
              <a:round/>
            </a:ln>
          </p:spPr>
          <p:txBody>
            <a:bodyPr/>
            <a:lstStyle/>
            <a:p>
              <a:pPr>
                <a:defRPr/>
              </a:pPr>
              <a:endParaRPr sz="1050"/>
            </a:p>
          </p:txBody>
        </p:sp>
        <p:sp>
          <p:nvSpPr>
            <p:cNvPr id="6" name="pl12"/>
            <p:cNvSpPr/>
            <p:nvPr/>
          </p:nvSpPr>
          <p:spPr>
            <a:xfrm>
              <a:off x="3935106" y="1539470"/>
              <a:ext cx="4612505" cy="0"/>
            </a:xfrm>
            <a:custGeom>
              <a:avLst/>
              <a:gdLst/>
              <a:ahLst/>
              <a:cxnLst/>
              <a:rect l="0" t="0" r="0" b="0"/>
              <a:pathLst>
                <a:path w="6449397">
                  <a:moveTo>
                    <a:pt x="0" y="0"/>
                  </a:moveTo>
                  <a:lnTo>
                    <a:pt x="6449397" y="0"/>
                  </a:lnTo>
                  <a:lnTo>
                    <a:pt x="6449397" y="0"/>
                  </a:lnTo>
                </a:path>
              </a:pathLst>
            </a:custGeom>
            <a:ln w="6775" cap="flat">
              <a:solidFill>
                <a:srgbClr val="EBEBEB">
                  <a:alpha val="100000"/>
                </a:srgbClr>
              </a:solidFill>
              <a:prstDash val="solid"/>
              <a:round/>
            </a:ln>
          </p:spPr>
          <p:txBody>
            <a:bodyPr/>
            <a:lstStyle/>
            <a:p>
              <a:pPr>
                <a:defRPr/>
              </a:pPr>
              <a:endParaRPr sz="1050"/>
            </a:p>
          </p:txBody>
        </p:sp>
        <p:sp>
          <p:nvSpPr>
            <p:cNvPr id="7" name="pl13"/>
            <p:cNvSpPr/>
            <p:nvPr/>
          </p:nvSpPr>
          <p:spPr>
            <a:xfrm>
              <a:off x="3935106" y="984417"/>
              <a:ext cx="4612505" cy="0"/>
            </a:xfrm>
            <a:custGeom>
              <a:avLst/>
              <a:gdLst/>
              <a:ahLst/>
              <a:cxnLst/>
              <a:rect l="0" t="0" r="0" b="0"/>
              <a:pathLst>
                <a:path w="6449397">
                  <a:moveTo>
                    <a:pt x="0" y="0"/>
                  </a:moveTo>
                  <a:lnTo>
                    <a:pt x="6449397" y="0"/>
                  </a:lnTo>
                  <a:lnTo>
                    <a:pt x="6449397" y="0"/>
                  </a:lnTo>
                </a:path>
              </a:pathLst>
            </a:custGeom>
            <a:ln w="6775" cap="flat">
              <a:solidFill>
                <a:srgbClr val="EBEBEB">
                  <a:alpha val="100000"/>
                </a:srgbClr>
              </a:solidFill>
              <a:prstDash val="solid"/>
              <a:round/>
            </a:ln>
          </p:spPr>
          <p:txBody>
            <a:bodyPr/>
            <a:lstStyle/>
            <a:p>
              <a:pPr>
                <a:defRPr/>
              </a:pPr>
              <a:endParaRPr sz="1050"/>
            </a:p>
          </p:txBody>
        </p:sp>
        <p:sp>
          <p:nvSpPr>
            <p:cNvPr id="8" name="pl14"/>
            <p:cNvSpPr/>
            <p:nvPr/>
          </p:nvSpPr>
          <p:spPr>
            <a:xfrm>
              <a:off x="4441855" y="922915"/>
              <a:ext cx="0" cy="2055694"/>
            </a:xfrm>
            <a:custGeom>
              <a:avLst/>
              <a:gdLst/>
              <a:ahLst/>
              <a:cxnLst/>
              <a:rect l="0" t="0" r="0" b="0"/>
              <a:pathLst>
                <a:path h="2872839">
                  <a:moveTo>
                    <a:pt x="0" y="2872839"/>
                  </a:moveTo>
                  <a:lnTo>
                    <a:pt x="0" y="0"/>
                  </a:lnTo>
                  <a:lnTo>
                    <a:pt x="0" y="0"/>
                  </a:lnTo>
                </a:path>
              </a:pathLst>
            </a:custGeom>
            <a:ln w="6775" cap="flat">
              <a:solidFill>
                <a:srgbClr val="EBEBEB">
                  <a:alpha val="100000"/>
                </a:srgbClr>
              </a:solidFill>
              <a:prstDash val="solid"/>
              <a:round/>
            </a:ln>
          </p:spPr>
          <p:txBody>
            <a:bodyPr/>
            <a:lstStyle/>
            <a:p>
              <a:pPr>
                <a:defRPr/>
              </a:pPr>
              <a:endParaRPr sz="1050"/>
            </a:p>
          </p:txBody>
        </p:sp>
        <p:sp>
          <p:nvSpPr>
            <p:cNvPr id="9" name="pl15"/>
            <p:cNvSpPr/>
            <p:nvPr/>
          </p:nvSpPr>
          <p:spPr>
            <a:xfrm>
              <a:off x="5235708" y="922915"/>
              <a:ext cx="0" cy="2055694"/>
            </a:xfrm>
            <a:custGeom>
              <a:avLst/>
              <a:gdLst/>
              <a:ahLst/>
              <a:cxnLst/>
              <a:rect l="0" t="0" r="0" b="0"/>
              <a:pathLst>
                <a:path h="2872839">
                  <a:moveTo>
                    <a:pt x="0" y="2872839"/>
                  </a:moveTo>
                  <a:lnTo>
                    <a:pt x="0" y="0"/>
                  </a:lnTo>
                  <a:lnTo>
                    <a:pt x="0" y="0"/>
                  </a:lnTo>
                </a:path>
              </a:pathLst>
            </a:custGeom>
            <a:ln w="6775" cap="flat">
              <a:solidFill>
                <a:srgbClr val="EBEBEB">
                  <a:alpha val="100000"/>
                </a:srgbClr>
              </a:solidFill>
              <a:prstDash val="solid"/>
              <a:round/>
            </a:ln>
          </p:spPr>
          <p:txBody>
            <a:bodyPr/>
            <a:lstStyle/>
            <a:p>
              <a:pPr>
                <a:defRPr/>
              </a:pPr>
              <a:endParaRPr sz="1050"/>
            </a:p>
          </p:txBody>
        </p:sp>
        <p:sp>
          <p:nvSpPr>
            <p:cNvPr id="10" name="pl16"/>
            <p:cNvSpPr/>
            <p:nvPr/>
          </p:nvSpPr>
          <p:spPr>
            <a:xfrm>
              <a:off x="6029560" y="922915"/>
              <a:ext cx="0" cy="2055694"/>
            </a:xfrm>
            <a:custGeom>
              <a:avLst/>
              <a:gdLst/>
              <a:ahLst/>
              <a:cxnLst/>
              <a:rect l="0" t="0" r="0" b="0"/>
              <a:pathLst>
                <a:path h="2872839">
                  <a:moveTo>
                    <a:pt x="0" y="2872839"/>
                  </a:moveTo>
                  <a:lnTo>
                    <a:pt x="0" y="0"/>
                  </a:lnTo>
                  <a:lnTo>
                    <a:pt x="0" y="0"/>
                  </a:lnTo>
                </a:path>
              </a:pathLst>
            </a:custGeom>
            <a:ln w="6775" cap="flat">
              <a:solidFill>
                <a:srgbClr val="EBEBEB">
                  <a:alpha val="100000"/>
                </a:srgbClr>
              </a:solidFill>
              <a:prstDash val="solid"/>
              <a:round/>
            </a:ln>
          </p:spPr>
          <p:txBody>
            <a:bodyPr/>
            <a:lstStyle/>
            <a:p>
              <a:pPr>
                <a:defRPr/>
              </a:pPr>
              <a:endParaRPr sz="1050"/>
            </a:p>
          </p:txBody>
        </p:sp>
        <p:sp>
          <p:nvSpPr>
            <p:cNvPr id="11" name="pl17"/>
            <p:cNvSpPr/>
            <p:nvPr/>
          </p:nvSpPr>
          <p:spPr>
            <a:xfrm>
              <a:off x="6821844" y="922915"/>
              <a:ext cx="0" cy="2055694"/>
            </a:xfrm>
            <a:custGeom>
              <a:avLst/>
              <a:gdLst/>
              <a:ahLst/>
              <a:cxnLst/>
              <a:rect l="0" t="0" r="0" b="0"/>
              <a:pathLst>
                <a:path h="2872839">
                  <a:moveTo>
                    <a:pt x="0" y="2872839"/>
                  </a:moveTo>
                  <a:lnTo>
                    <a:pt x="0" y="0"/>
                  </a:lnTo>
                  <a:lnTo>
                    <a:pt x="0" y="0"/>
                  </a:lnTo>
                </a:path>
              </a:pathLst>
            </a:custGeom>
            <a:ln w="6775" cap="flat">
              <a:solidFill>
                <a:srgbClr val="EBEBEB">
                  <a:alpha val="100000"/>
                </a:srgbClr>
              </a:solidFill>
              <a:prstDash val="solid"/>
              <a:round/>
            </a:ln>
          </p:spPr>
          <p:txBody>
            <a:bodyPr/>
            <a:lstStyle/>
            <a:p>
              <a:pPr>
                <a:defRPr/>
              </a:pPr>
              <a:endParaRPr sz="1050"/>
            </a:p>
          </p:txBody>
        </p:sp>
        <p:sp>
          <p:nvSpPr>
            <p:cNvPr id="12" name="pl18"/>
            <p:cNvSpPr/>
            <p:nvPr/>
          </p:nvSpPr>
          <p:spPr>
            <a:xfrm>
              <a:off x="7615697" y="922915"/>
              <a:ext cx="0" cy="2055694"/>
            </a:xfrm>
            <a:custGeom>
              <a:avLst/>
              <a:gdLst/>
              <a:ahLst/>
              <a:cxnLst/>
              <a:rect l="0" t="0" r="0" b="0"/>
              <a:pathLst>
                <a:path h="2872839">
                  <a:moveTo>
                    <a:pt x="0" y="2872839"/>
                  </a:moveTo>
                  <a:lnTo>
                    <a:pt x="0" y="0"/>
                  </a:lnTo>
                  <a:lnTo>
                    <a:pt x="0" y="0"/>
                  </a:lnTo>
                </a:path>
              </a:pathLst>
            </a:custGeom>
            <a:ln w="6775" cap="flat">
              <a:solidFill>
                <a:srgbClr val="EBEBEB">
                  <a:alpha val="100000"/>
                </a:srgbClr>
              </a:solidFill>
              <a:prstDash val="solid"/>
              <a:round/>
            </a:ln>
          </p:spPr>
          <p:txBody>
            <a:bodyPr/>
            <a:lstStyle/>
            <a:p>
              <a:pPr>
                <a:defRPr/>
              </a:pPr>
              <a:endParaRPr sz="1050"/>
            </a:p>
          </p:txBody>
        </p:sp>
        <p:sp>
          <p:nvSpPr>
            <p:cNvPr id="13" name="pl19"/>
            <p:cNvSpPr/>
            <p:nvPr/>
          </p:nvSpPr>
          <p:spPr>
            <a:xfrm>
              <a:off x="8409550" y="922915"/>
              <a:ext cx="0" cy="2055694"/>
            </a:xfrm>
            <a:custGeom>
              <a:avLst/>
              <a:gdLst/>
              <a:ahLst/>
              <a:cxnLst/>
              <a:rect l="0" t="0" r="0" b="0"/>
              <a:pathLst>
                <a:path h="2872839">
                  <a:moveTo>
                    <a:pt x="0" y="2872839"/>
                  </a:moveTo>
                  <a:lnTo>
                    <a:pt x="0" y="0"/>
                  </a:lnTo>
                  <a:lnTo>
                    <a:pt x="0" y="0"/>
                  </a:lnTo>
                </a:path>
              </a:pathLst>
            </a:custGeom>
            <a:ln w="6775" cap="flat">
              <a:solidFill>
                <a:srgbClr val="EBEBEB">
                  <a:alpha val="100000"/>
                </a:srgbClr>
              </a:solidFill>
              <a:prstDash val="solid"/>
              <a:round/>
            </a:ln>
          </p:spPr>
          <p:txBody>
            <a:bodyPr/>
            <a:lstStyle/>
            <a:p>
              <a:pPr>
                <a:defRPr/>
              </a:pPr>
              <a:endParaRPr sz="1050"/>
            </a:p>
          </p:txBody>
        </p:sp>
        <p:sp>
          <p:nvSpPr>
            <p:cNvPr id="14" name="pl20"/>
            <p:cNvSpPr/>
            <p:nvPr/>
          </p:nvSpPr>
          <p:spPr>
            <a:xfrm>
              <a:off x="3935106" y="2929408"/>
              <a:ext cx="4612505" cy="0"/>
            </a:xfrm>
            <a:custGeom>
              <a:avLst/>
              <a:gdLst/>
              <a:ahLst/>
              <a:cxnLst/>
              <a:rect l="0" t="0" r="0" b="0"/>
              <a:pathLst>
                <a:path w="6449397">
                  <a:moveTo>
                    <a:pt x="0" y="0"/>
                  </a:moveTo>
                  <a:lnTo>
                    <a:pt x="6449397" y="0"/>
                  </a:lnTo>
                  <a:lnTo>
                    <a:pt x="6449397" y="0"/>
                  </a:lnTo>
                </a:path>
              </a:pathLst>
            </a:custGeom>
            <a:ln w="13550" cap="flat">
              <a:solidFill>
                <a:srgbClr val="EBEBEB">
                  <a:alpha val="100000"/>
                </a:srgbClr>
              </a:solidFill>
              <a:prstDash val="solid"/>
              <a:round/>
            </a:ln>
          </p:spPr>
          <p:txBody>
            <a:bodyPr/>
            <a:lstStyle/>
            <a:p>
              <a:pPr>
                <a:defRPr/>
              </a:pPr>
              <a:endParaRPr sz="1050"/>
            </a:p>
          </p:txBody>
        </p:sp>
        <p:sp>
          <p:nvSpPr>
            <p:cNvPr id="15" name="pl21"/>
            <p:cNvSpPr/>
            <p:nvPr/>
          </p:nvSpPr>
          <p:spPr>
            <a:xfrm>
              <a:off x="3935106" y="2372818"/>
              <a:ext cx="4612505" cy="0"/>
            </a:xfrm>
            <a:custGeom>
              <a:avLst/>
              <a:gdLst/>
              <a:ahLst/>
              <a:cxnLst/>
              <a:rect l="0" t="0" r="0" b="0"/>
              <a:pathLst>
                <a:path w="6449397">
                  <a:moveTo>
                    <a:pt x="0" y="0"/>
                  </a:moveTo>
                  <a:lnTo>
                    <a:pt x="6449397" y="0"/>
                  </a:lnTo>
                  <a:lnTo>
                    <a:pt x="6449397" y="0"/>
                  </a:lnTo>
                </a:path>
              </a:pathLst>
            </a:custGeom>
            <a:ln w="13550" cap="flat">
              <a:solidFill>
                <a:srgbClr val="EBEBEB">
                  <a:alpha val="100000"/>
                </a:srgbClr>
              </a:solidFill>
              <a:prstDash val="solid"/>
              <a:round/>
            </a:ln>
          </p:spPr>
          <p:txBody>
            <a:bodyPr/>
            <a:lstStyle/>
            <a:p>
              <a:pPr>
                <a:defRPr/>
              </a:pPr>
              <a:endParaRPr sz="1050"/>
            </a:p>
          </p:txBody>
        </p:sp>
        <p:sp>
          <p:nvSpPr>
            <p:cNvPr id="16" name="pl22"/>
            <p:cNvSpPr/>
            <p:nvPr/>
          </p:nvSpPr>
          <p:spPr>
            <a:xfrm>
              <a:off x="3935106" y="1817765"/>
              <a:ext cx="4612505" cy="0"/>
            </a:xfrm>
            <a:custGeom>
              <a:avLst/>
              <a:gdLst/>
              <a:ahLst/>
              <a:cxnLst/>
              <a:rect l="0" t="0" r="0" b="0"/>
              <a:pathLst>
                <a:path w="6449397">
                  <a:moveTo>
                    <a:pt x="0" y="0"/>
                  </a:moveTo>
                  <a:lnTo>
                    <a:pt x="6449397" y="0"/>
                  </a:lnTo>
                  <a:lnTo>
                    <a:pt x="6449397" y="0"/>
                  </a:lnTo>
                </a:path>
              </a:pathLst>
            </a:custGeom>
            <a:ln w="13550" cap="flat">
              <a:solidFill>
                <a:srgbClr val="EBEBEB">
                  <a:alpha val="100000"/>
                </a:srgbClr>
              </a:solidFill>
              <a:prstDash val="solid"/>
              <a:round/>
            </a:ln>
          </p:spPr>
          <p:txBody>
            <a:bodyPr/>
            <a:lstStyle/>
            <a:p>
              <a:pPr>
                <a:defRPr/>
              </a:pPr>
              <a:endParaRPr sz="1050"/>
            </a:p>
          </p:txBody>
        </p:sp>
        <p:sp>
          <p:nvSpPr>
            <p:cNvPr id="17" name="pl23"/>
            <p:cNvSpPr/>
            <p:nvPr/>
          </p:nvSpPr>
          <p:spPr>
            <a:xfrm>
              <a:off x="3935106" y="1262712"/>
              <a:ext cx="4612505" cy="0"/>
            </a:xfrm>
            <a:custGeom>
              <a:avLst/>
              <a:gdLst/>
              <a:ahLst/>
              <a:cxnLst/>
              <a:rect l="0" t="0" r="0" b="0"/>
              <a:pathLst>
                <a:path w="6449397">
                  <a:moveTo>
                    <a:pt x="0" y="0"/>
                  </a:moveTo>
                  <a:lnTo>
                    <a:pt x="6449397" y="0"/>
                  </a:lnTo>
                  <a:lnTo>
                    <a:pt x="6449397" y="0"/>
                  </a:lnTo>
                </a:path>
              </a:pathLst>
            </a:custGeom>
            <a:ln w="13550" cap="flat">
              <a:solidFill>
                <a:srgbClr val="EBEBEB">
                  <a:alpha val="100000"/>
                </a:srgbClr>
              </a:solidFill>
              <a:prstDash val="solid"/>
              <a:round/>
            </a:ln>
          </p:spPr>
          <p:txBody>
            <a:bodyPr/>
            <a:lstStyle/>
            <a:p>
              <a:pPr>
                <a:defRPr/>
              </a:pPr>
              <a:endParaRPr sz="1050"/>
            </a:p>
          </p:txBody>
        </p:sp>
        <p:sp>
          <p:nvSpPr>
            <p:cNvPr id="18" name="pl24"/>
            <p:cNvSpPr/>
            <p:nvPr/>
          </p:nvSpPr>
          <p:spPr>
            <a:xfrm>
              <a:off x="4044928" y="922915"/>
              <a:ext cx="0" cy="2055694"/>
            </a:xfrm>
            <a:custGeom>
              <a:avLst/>
              <a:gdLst/>
              <a:ahLst/>
              <a:cxnLst/>
              <a:rect l="0" t="0" r="0" b="0"/>
              <a:pathLst>
                <a:path h="2872839">
                  <a:moveTo>
                    <a:pt x="0" y="2872839"/>
                  </a:moveTo>
                  <a:lnTo>
                    <a:pt x="0" y="0"/>
                  </a:lnTo>
                  <a:lnTo>
                    <a:pt x="0" y="0"/>
                  </a:lnTo>
                </a:path>
              </a:pathLst>
            </a:custGeom>
            <a:ln w="13550" cap="flat">
              <a:solidFill>
                <a:srgbClr val="EBEBEB">
                  <a:alpha val="100000"/>
                </a:srgbClr>
              </a:solidFill>
              <a:prstDash val="solid"/>
              <a:round/>
            </a:ln>
          </p:spPr>
          <p:txBody>
            <a:bodyPr/>
            <a:lstStyle/>
            <a:p>
              <a:pPr>
                <a:defRPr/>
              </a:pPr>
              <a:endParaRPr sz="1050"/>
            </a:p>
          </p:txBody>
        </p:sp>
        <p:sp>
          <p:nvSpPr>
            <p:cNvPr id="19" name="pl25"/>
            <p:cNvSpPr/>
            <p:nvPr/>
          </p:nvSpPr>
          <p:spPr>
            <a:xfrm>
              <a:off x="4838781" y="922915"/>
              <a:ext cx="0" cy="2055694"/>
            </a:xfrm>
            <a:custGeom>
              <a:avLst/>
              <a:gdLst/>
              <a:ahLst/>
              <a:cxnLst/>
              <a:rect l="0" t="0" r="0" b="0"/>
              <a:pathLst>
                <a:path h="2872839">
                  <a:moveTo>
                    <a:pt x="0" y="2872839"/>
                  </a:moveTo>
                  <a:lnTo>
                    <a:pt x="0" y="0"/>
                  </a:lnTo>
                  <a:lnTo>
                    <a:pt x="0" y="0"/>
                  </a:lnTo>
                </a:path>
              </a:pathLst>
            </a:custGeom>
            <a:ln w="13550" cap="flat">
              <a:solidFill>
                <a:srgbClr val="EBEBEB">
                  <a:alpha val="100000"/>
                </a:srgbClr>
              </a:solidFill>
              <a:prstDash val="solid"/>
              <a:round/>
            </a:ln>
          </p:spPr>
          <p:txBody>
            <a:bodyPr/>
            <a:lstStyle/>
            <a:p>
              <a:pPr>
                <a:defRPr/>
              </a:pPr>
              <a:endParaRPr sz="1050"/>
            </a:p>
          </p:txBody>
        </p:sp>
        <p:sp>
          <p:nvSpPr>
            <p:cNvPr id="20" name="pl26"/>
            <p:cNvSpPr/>
            <p:nvPr/>
          </p:nvSpPr>
          <p:spPr>
            <a:xfrm>
              <a:off x="5632634" y="922915"/>
              <a:ext cx="0" cy="2055694"/>
            </a:xfrm>
            <a:custGeom>
              <a:avLst/>
              <a:gdLst/>
              <a:ahLst/>
              <a:cxnLst/>
              <a:rect l="0" t="0" r="0" b="0"/>
              <a:pathLst>
                <a:path h="2872839">
                  <a:moveTo>
                    <a:pt x="0" y="2872839"/>
                  </a:moveTo>
                  <a:lnTo>
                    <a:pt x="0" y="0"/>
                  </a:lnTo>
                  <a:lnTo>
                    <a:pt x="0" y="0"/>
                  </a:lnTo>
                </a:path>
              </a:pathLst>
            </a:custGeom>
            <a:ln w="13550" cap="flat">
              <a:solidFill>
                <a:srgbClr val="EBEBEB">
                  <a:alpha val="100000"/>
                </a:srgbClr>
              </a:solidFill>
              <a:prstDash val="solid"/>
              <a:round/>
            </a:ln>
          </p:spPr>
          <p:txBody>
            <a:bodyPr/>
            <a:lstStyle/>
            <a:p>
              <a:pPr>
                <a:defRPr/>
              </a:pPr>
              <a:endParaRPr sz="1050"/>
            </a:p>
          </p:txBody>
        </p:sp>
        <p:sp>
          <p:nvSpPr>
            <p:cNvPr id="21" name="pl27"/>
            <p:cNvSpPr/>
            <p:nvPr/>
          </p:nvSpPr>
          <p:spPr>
            <a:xfrm>
              <a:off x="6424918" y="922915"/>
              <a:ext cx="0" cy="2055694"/>
            </a:xfrm>
            <a:custGeom>
              <a:avLst/>
              <a:gdLst/>
              <a:ahLst/>
              <a:cxnLst/>
              <a:rect l="0" t="0" r="0" b="0"/>
              <a:pathLst>
                <a:path h="2872839">
                  <a:moveTo>
                    <a:pt x="0" y="2872839"/>
                  </a:moveTo>
                  <a:lnTo>
                    <a:pt x="0" y="0"/>
                  </a:lnTo>
                  <a:lnTo>
                    <a:pt x="0" y="0"/>
                  </a:lnTo>
                </a:path>
              </a:pathLst>
            </a:custGeom>
            <a:ln w="13550" cap="flat">
              <a:solidFill>
                <a:srgbClr val="EBEBEB">
                  <a:alpha val="100000"/>
                </a:srgbClr>
              </a:solidFill>
              <a:prstDash val="solid"/>
              <a:round/>
            </a:ln>
          </p:spPr>
          <p:txBody>
            <a:bodyPr/>
            <a:lstStyle/>
            <a:p>
              <a:pPr>
                <a:defRPr/>
              </a:pPr>
              <a:endParaRPr sz="1050"/>
            </a:p>
          </p:txBody>
        </p:sp>
        <p:sp>
          <p:nvSpPr>
            <p:cNvPr id="22" name="pl28"/>
            <p:cNvSpPr/>
            <p:nvPr/>
          </p:nvSpPr>
          <p:spPr>
            <a:xfrm>
              <a:off x="7218771" y="922915"/>
              <a:ext cx="0" cy="2055694"/>
            </a:xfrm>
            <a:custGeom>
              <a:avLst/>
              <a:gdLst/>
              <a:ahLst/>
              <a:cxnLst/>
              <a:rect l="0" t="0" r="0" b="0"/>
              <a:pathLst>
                <a:path h="2872839">
                  <a:moveTo>
                    <a:pt x="0" y="2872839"/>
                  </a:moveTo>
                  <a:lnTo>
                    <a:pt x="0" y="0"/>
                  </a:lnTo>
                  <a:lnTo>
                    <a:pt x="0" y="0"/>
                  </a:lnTo>
                </a:path>
              </a:pathLst>
            </a:custGeom>
            <a:ln w="13550" cap="flat">
              <a:solidFill>
                <a:srgbClr val="EBEBEB">
                  <a:alpha val="100000"/>
                </a:srgbClr>
              </a:solidFill>
              <a:prstDash val="solid"/>
              <a:round/>
            </a:ln>
          </p:spPr>
          <p:txBody>
            <a:bodyPr/>
            <a:lstStyle/>
            <a:p>
              <a:pPr>
                <a:defRPr/>
              </a:pPr>
              <a:endParaRPr sz="1050"/>
            </a:p>
          </p:txBody>
        </p:sp>
        <p:sp>
          <p:nvSpPr>
            <p:cNvPr id="23" name="pl29"/>
            <p:cNvSpPr/>
            <p:nvPr/>
          </p:nvSpPr>
          <p:spPr>
            <a:xfrm>
              <a:off x="8012624" y="922915"/>
              <a:ext cx="0" cy="2055694"/>
            </a:xfrm>
            <a:custGeom>
              <a:avLst/>
              <a:gdLst/>
              <a:ahLst/>
              <a:cxnLst/>
              <a:rect l="0" t="0" r="0" b="0"/>
              <a:pathLst>
                <a:path h="2872839">
                  <a:moveTo>
                    <a:pt x="0" y="2872839"/>
                  </a:moveTo>
                  <a:lnTo>
                    <a:pt x="0" y="0"/>
                  </a:lnTo>
                  <a:lnTo>
                    <a:pt x="0" y="0"/>
                  </a:lnTo>
                </a:path>
              </a:pathLst>
            </a:custGeom>
            <a:ln w="13550" cap="flat">
              <a:solidFill>
                <a:srgbClr val="EBEBEB">
                  <a:alpha val="100000"/>
                </a:srgbClr>
              </a:solidFill>
              <a:prstDash val="solid"/>
              <a:round/>
            </a:ln>
          </p:spPr>
          <p:txBody>
            <a:bodyPr/>
            <a:lstStyle/>
            <a:p>
              <a:pPr>
                <a:defRPr/>
              </a:pPr>
              <a:endParaRPr sz="1050"/>
            </a:p>
          </p:txBody>
        </p:sp>
        <p:sp>
          <p:nvSpPr>
            <p:cNvPr id="24" name="pl30"/>
            <p:cNvSpPr/>
            <p:nvPr/>
          </p:nvSpPr>
          <p:spPr>
            <a:xfrm>
              <a:off x="4044928" y="2492746"/>
              <a:ext cx="4392862" cy="436662"/>
            </a:xfrm>
            <a:custGeom>
              <a:avLst/>
              <a:gdLst/>
              <a:ahLst/>
              <a:cxnLst/>
              <a:rect l="0" t="0" r="0" b="0"/>
              <a:pathLst>
                <a:path w="6142283" h="610726">
                  <a:moveTo>
                    <a:pt x="0" y="610726"/>
                  </a:moveTo>
                  <a:lnTo>
                    <a:pt x="619696" y="610726"/>
                  </a:lnTo>
                  <a:lnTo>
                    <a:pt x="619696" y="610726"/>
                  </a:lnTo>
                  <a:lnTo>
                    <a:pt x="893091" y="610726"/>
                  </a:lnTo>
                  <a:lnTo>
                    <a:pt x="893091" y="610726"/>
                  </a:lnTo>
                  <a:lnTo>
                    <a:pt x="1403429" y="610726"/>
                  </a:lnTo>
                  <a:lnTo>
                    <a:pt x="1403429" y="610726"/>
                  </a:lnTo>
                  <a:lnTo>
                    <a:pt x="1603919" y="610726"/>
                  </a:lnTo>
                  <a:lnTo>
                    <a:pt x="1603919" y="610726"/>
                  </a:lnTo>
                  <a:lnTo>
                    <a:pt x="1950220" y="610726"/>
                  </a:lnTo>
                  <a:lnTo>
                    <a:pt x="1950220" y="610726"/>
                  </a:lnTo>
                  <a:lnTo>
                    <a:pt x="1968447" y="610726"/>
                  </a:lnTo>
                  <a:lnTo>
                    <a:pt x="1968447" y="488581"/>
                  </a:lnTo>
                  <a:lnTo>
                    <a:pt x="2004899" y="488581"/>
                  </a:lnTo>
                  <a:lnTo>
                    <a:pt x="2004899" y="488581"/>
                  </a:lnTo>
                  <a:lnTo>
                    <a:pt x="2187163" y="488581"/>
                  </a:lnTo>
                  <a:lnTo>
                    <a:pt x="2187163" y="488581"/>
                  </a:lnTo>
                  <a:lnTo>
                    <a:pt x="2314747" y="488581"/>
                  </a:lnTo>
                  <a:lnTo>
                    <a:pt x="2314747" y="488581"/>
                  </a:lnTo>
                  <a:lnTo>
                    <a:pt x="2806859" y="488581"/>
                  </a:lnTo>
                  <a:lnTo>
                    <a:pt x="2806859" y="366436"/>
                  </a:lnTo>
                  <a:lnTo>
                    <a:pt x="3171386" y="366436"/>
                  </a:lnTo>
                  <a:lnTo>
                    <a:pt x="3171386" y="366436"/>
                  </a:lnTo>
                  <a:lnTo>
                    <a:pt x="3353650" y="366436"/>
                  </a:lnTo>
                  <a:lnTo>
                    <a:pt x="3353650" y="366436"/>
                  </a:lnTo>
                  <a:lnTo>
                    <a:pt x="3517687" y="366436"/>
                  </a:lnTo>
                  <a:lnTo>
                    <a:pt x="3517687" y="244290"/>
                  </a:lnTo>
                  <a:lnTo>
                    <a:pt x="4356100" y="244290"/>
                  </a:lnTo>
                  <a:lnTo>
                    <a:pt x="4356100" y="122145"/>
                  </a:lnTo>
                  <a:lnTo>
                    <a:pt x="4374326" y="122145"/>
                  </a:lnTo>
                  <a:lnTo>
                    <a:pt x="4374326" y="122145"/>
                  </a:lnTo>
                  <a:lnTo>
                    <a:pt x="4429005" y="122145"/>
                  </a:lnTo>
                  <a:lnTo>
                    <a:pt x="4429005" y="0"/>
                  </a:lnTo>
                  <a:lnTo>
                    <a:pt x="4501911" y="0"/>
                  </a:lnTo>
                  <a:lnTo>
                    <a:pt x="4501911" y="0"/>
                  </a:lnTo>
                  <a:lnTo>
                    <a:pt x="4902891" y="0"/>
                  </a:lnTo>
                  <a:lnTo>
                    <a:pt x="4902891" y="0"/>
                  </a:lnTo>
                  <a:lnTo>
                    <a:pt x="5449682" y="0"/>
                  </a:lnTo>
                  <a:lnTo>
                    <a:pt x="5449682" y="0"/>
                  </a:lnTo>
                  <a:lnTo>
                    <a:pt x="5540813" y="0"/>
                  </a:lnTo>
                  <a:lnTo>
                    <a:pt x="5540813" y="0"/>
                  </a:lnTo>
                  <a:lnTo>
                    <a:pt x="5686624" y="0"/>
                  </a:lnTo>
                  <a:lnTo>
                    <a:pt x="5686624" y="0"/>
                  </a:lnTo>
                  <a:lnTo>
                    <a:pt x="5723077" y="0"/>
                  </a:lnTo>
                  <a:lnTo>
                    <a:pt x="5723077" y="0"/>
                  </a:lnTo>
                  <a:lnTo>
                    <a:pt x="5741303" y="0"/>
                  </a:lnTo>
                  <a:lnTo>
                    <a:pt x="5741303" y="0"/>
                  </a:lnTo>
                  <a:lnTo>
                    <a:pt x="5759530" y="0"/>
                  </a:lnTo>
                  <a:lnTo>
                    <a:pt x="5759530" y="0"/>
                  </a:lnTo>
                  <a:lnTo>
                    <a:pt x="5777756" y="0"/>
                  </a:lnTo>
                  <a:lnTo>
                    <a:pt x="5777756" y="0"/>
                  </a:lnTo>
                  <a:lnTo>
                    <a:pt x="5795982" y="0"/>
                  </a:lnTo>
                  <a:lnTo>
                    <a:pt x="5795982" y="0"/>
                  </a:lnTo>
                  <a:lnTo>
                    <a:pt x="5814209" y="0"/>
                  </a:lnTo>
                  <a:lnTo>
                    <a:pt x="5814209" y="0"/>
                  </a:lnTo>
                  <a:lnTo>
                    <a:pt x="5832435" y="0"/>
                  </a:lnTo>
                  <a:lnTo>
                    <a:pt x="5832435" y="0"/>
                  </a:lnTo>
                  <a:lnTo>
                    <a:pt x="5850662" y="0"/>
                  </a:lnTo>
                  <a:lnTo>
                    <a:pt x="5850662" y="0"/>
                  </a:lnTo>
                  <a:lnTo>
                    <a:pt x="5868888" y="0"/>
                  </a:lnTo>
                  <a:lnTo>
                    <a:pt x="5868888" y="0"/>
                  </a:lnTo>
                  <a:lnTo>
                    <a:pt x="5887114" y="0"/>
                  </a:lnTo>
                  <a:lnTo>
                    <a:pt x="5887114" y="0"/>
                  </a:lnTo>
                  <a:lnTo>
                    <a:pt x="5905341" y="0"/>
                  </a:lnTo>
                  <a:lnTo>
                    <a:pt x="5905341" y="0"/>
                  </a:lnTo>
                  <a:lnTo>
                    <a:pt x="5923567" y="0"/>
                  </a:lnTo>
                  <a:lnTo>
                    <a:pt x="5923567" y="0"/>
                  </a:lnTo>
                  <a:lnTo>
                    <a:pt x="5941793" y="0"/>
                  </a:lnTo>
                  <a:lnTo>
                    <a:pt x="5941793" y="0"/>
                  </a:lnTo>
                  <a:lnTo>
                    <a:pt x="5960020" y="0"/>
                  </a:lnTo>
                  <a:lnTo>
                    <a:pt x="5960020" y="0"/>
                  </a:lnTo>
                  <a:lnTo>
                    <a:pt x="5978246" y="0"/>
                  </a:lnTo>
                  <a:lnTo>
                    <a:pt x="5978246" y="0"/>
                  </a:lnTo>
                  <a:lnTo>
                    <a:pt x="5996472" y="0"/>
                  </a:lnTo>
                  <a:lnTo>
                    <a:pt x="5996472" y="0"/>
                  </a:lnTo>
                  <a:lnTo>
                    <a:pt x="6014699" y="0"/>
                  </a:lnTo>
                  <a:lnTo>
                    <a:pt x="6014699" y="0"/>
                  </a:lnTo>
                  <a:lnTo>
                    <a:pt x="6032925" y="0"/>
                  </a:lnTo>
                  <a:lnTo>
                    <a:pt x="6032925" y="0"/>
                  </a:lnTo>
                  <a:lnTo>
                    <a:pt x="6051151" y="0"/>
                  </a:lnTo>
                  <a:lnTo>
                    <a:pt x="6051151" y="0"/>
                  </a:lnTo>
                  <a:lnTo>
                    <a:pt x="6069378" y="0"/>
                  </a:lnTo>
                  <a:lnTo>
                    <a:pt x="6069378" y="0"/>
                  </a:lnTo>
                  <a:lnTo>
                    <a:pt x="6087604" y="0"/>
                  </a:lnTo>
                  <a:lnTo>
                    <a:pt x="6087604" y="0"/>
                  </a:lnTo>
                  <a:lnTo>
                    <a:pt x="6105831" y="0"/>
                  </a:lnTo>
                  <a:lnTo>
                    <a:pt x="6105831" y="0"/>
                  </a:lnTo>
                  <a:lnTo>
                    <a:pt x="6124057" y="0"/>
                  </a:lnTo>
                  <a:lnTo>
                    <a:pt x="6124057" y="0"/>
                  </a:lnTo>
                  <a:lnTo>
                    <a:pt x="6142283" y="0"/>
                  </a:lnTo>
                  <a:lnTo>
                    <a:pt x="6142283" y="0"/>
                  </a:lnTo>
                </a:path>
              </a:pathLst>
            </a:custGeom>
            <a:ln w="13550" cap="flat">
              <a:solidFill>
                <a:srgbClr val="F8766D">
                  <a:alpha val="100000"/>
                </a:srgbClr>
              </a:solidFill>
              <a:prstDash val="solid"/>
              <a:round/>
            </a:ln>
          </p:spPr>
          <p:txBody>
            <a:bodyPr/>
            <a:lstStyle/>
            <a:p>
              <a:pPr>
                <a:defRPr/>
              </a:pPr>
              <a:endParaRPr sz="1050"/>
            </a:p>
          </p:txBody>
        </p:sp>
        <p:sp>
          <p:nvSpPr>
            <p:cNvPr id="25" name="pl31"/>
            <p:cNvSpPr/>
            <p:nvPr/>
          </p:nvSpPr>
          <p:spPr>
            <a:xfrm>
              <a:off x="4044928" y="1710137"/>
              <a:ext cx="4392862" cy="1219271"/>
            </a:xfrm>
            <a:custGeom>
              <a:avLst/>
              <a:gdLst/>
              <a:ahLst/>
              <a:cxnLst/>
              <a:rect l="0" t="0" r="0" b="0"/>
              <a:pathLst>
                <a:path w="6142283" h="1704674">
                  <a:moveTo>
                    <a:pt x="0" y="1704674"/>
                  </a:moveTo>
                  <a:lnTo>
                    <a:pt x="619696" y="1704674"/>
                  </a:lnTo>
                  <a:lnTo>
                    <a:pt x="619696" y="1582912"/>
                  </a:lnTo>
                  <a:lnTo>
                    <a:pt x="893091" y="1582912"/>
                  </a:lnTo>
                  <a:lnTo>
                    <a:pt x="893091" y="1461149"/>
                  </a:lnTo>
                  <a:lnTo>
                    <a:pt x="1403429" y="1461149"/>
                  </a:lnTo>
                  <a:lnTo>
                    <a:pt x="1403429" y="1339387"/>
                  </a:lnTo>
                  <a:lnTo>
                    <a:pt x="1603919" y="1339387"/>
                  </a:lnTo>
                  <a:lnTo>
                    <a:pt x="1603919" y="1217624"/>
                  </a:lnTo>
                  <a:lnTo>
                    <a:pt x="1950220" y="1217624"/>
                  </a:lnTo>
                  <a:lnTo>
                    <a:pt x="1950220" y="974099"/>
                  </a:lnTo>
                  <a:lnTo>
                    <a:pt x="1968447" y="974099"/>
                  </a:lnTo>
                  <a:lnTo>
                    <a:pt x="1968447" y="974099"/>
                  </a:lnTo>
                  <a:lnTo>
                    <a:pt x="2004899" y="974099"/>
                  </a:lnTo>
                  <a:lnTo>
                    <a:pt x="2004899" y="852337"/>
                  </a:lnTo>
                  <a:lnTo>
                    <a:pt x="2187163" y="852337"/>
                  </a:lnTo>
                  <a:lnTo>
                    <a:pt x="2187163" y="730574"/>
                  </a:lnTo>
                  <a:lnTo>
                    <a:pt x="2314747" y="730574"/>
                  </a:lnTo>
                  <a:lnTo>
                    <a:pt x="2314747" y="730574"/>
                  </a:lnTo>
                  <a:lnTo>
                    <a:pt x="2806859" y="730574"/>
                  </a:lnTo>
                  <a:lnTo>
                    <a:pt x="2806859" y="730574"/>
                  </a:lnTo>
                  <a:lnTo>
                    <a:pt x="3171386" y="730574"/>
                  </a:lnTo>
                  <a:lnTo>
                    <a:pt x="3171386" y="608812"/>
                  </a:lnTo>
                  <a:lnTo>
                    <a:pt x="3353650" y="608812"/>
                  </a:lnTo>
                  <a:lnTo>
                    <a:pt x="3353650" y="487049"/>
                  </a:lnTo>
                  <a:lnTo>
                    <a:pt x="3517687" y="487049"/>
                  </a:lnTo>
                  <a:lnTo>
                    <a:pt x="3517687" y="487049"/>
                  </a:lnTo>
                  <a:lnTo>
                    <a:pt x="4356100" y="487049"/>
                  </a:lnTo>
                  <a:lnTo>
                    <a:pt x="4356100" y="365287"/>
                  </a:lnTo>
                  <a:lnTo>
                    <a:pt x="4374326" y="365287"/>
                  </a:lnTo>
                  <a:lnTo>
                    <a:pt x="4374326" y="243524"/>
                  </a:lnTo>
                  <a:lnTo>
                    <a:pt x="4429005" y="243524"/>
                  </a:lnTo>
                  <a:lnTo>
                    <a:pt x="4429005" y="243524"/>
                  </a:lnTo>
                  <a:lnTo>
                    <a:pt x="4501911" y="243524"/>
                  </a:lnTo>
                  <a:lnTo>
                    <a:pt x="4501911" y="121762"/>
                  </a:lnTo>
                  <a:lnTo>
                    <a:pt x="4902891" y="121762"/>
                  </a:lnTo>
                  <a:lnTo>
                    <a:pt x="4902891" y="0"/>
                  </a:lnTo>
                  <a:lnTo>
                    <a:pt x="5449682" y="0"/>
                  </a:lnTo>
                  <a:lnTo>
                    <a:pt x="5449682" y="0"/>
                  </a:lnTo>
                  <a:lnTo>
                    <a:pt x="5540813" y="0"/>
                  </a:lnTo>
                  <a:lnTo>
                    <a:pt x="5540813" y="0"/>
                  </a:lnTo>
                  <a:lnTo>
                    <a:pt x="5686624" y="0"/>
                  </a:lnTo>
                  <a:lnTo>
                    <a:pt x="5686624" y="0"/>
                  </a:lnTo>
                  <a:lnTo>
                    <a:pt x="5723077" y="0"/>
                  </a:lnTo>
                  <a:lnTo>
                    <a:pt x="5723077" y="0"/>
                  </a:lnTo>
                  <a:lnTo>
                    <a:pt x="5741303" y="0"/>
                  </a:lnTo>
                  <a:lnTo>
                    <a:pt x="5741303" y="0"/>
                  </a:lnTo>
                  <a:lnTo>
                    <a:pt x="5759530" y="0"/>
                  </a:lnTo>
                  <a:lnTo>
                    <a:pt x="5759530" y="0"/>
                  </a:lnTo>
                  <a:lnTo>
                    <a:pt x="5777756" y="0"/>
                  </a:lnTo>
                  <a:lnTo>
                    <a:pt x="5777756" y="0"/>
                  </a:lnTo>
                  <a:lnTo>
                    <a:pt x="5795982" y="0"/>
                  </a:lnTo>
                  <a:lnTo>
                    <a:pt x="5795982" y="0"/>
                  </a:lnTo>
                  <a:lnTo>
                    <a:pt x="5814209" y="0"/>
                  </a:lnTo>
                  <a:lnTo>
                    <a:pt x="5814209" y="0"/>
                  </a:lnTo>
                  <a:lnTo>
                    <a:pt x="5832435" y="0"/>
                  </a:lnTo>
                  <a:lnTo>
                    <a:pt x="5832435" y="0"/>
                  </a:lnTo>
                  <a:lnTo>
                    <a:pt x="5850662" y="0"/>
                  </a:lnTo>
                  <a:lnTo>
                    <a:pt x="5850662" y="0"/>
                  </a:lnTo>
                  <a:lnTo>
                    <a:pt x="5868888" y="0"/>
                  </a:lnTo>
                  <a:lnTo>
                    <a:pt x="5868888" y="0"/>
                  </a:lnTo>
                  <a:lnTo>
                    <a:pt x="5887114" y="0"/>
                  </a:lnTo>
                  <a:lnTo>
                    <a:pt x="5887114" y="0"/>
                  </a:lnTo>
                  <a:lnTo>
                    <a:pt x="5905341" y="0"/>
                  </a:lnTo>
                  <a:lnTo>
                    <a:pt x="5905341" y="0"/>
                  </a:lnTo>
                  <a:lnTo>
                    <a:pt x="5923567" y="0"/>
                  </a:lnTo>
                  <a:lnTo>
                    <a:pt x="5923567" y="0"/>
                  </a:lnTo>
                  <a:lnTo>
                    <a:pt x="5941793" y="0"/>
                  </a:lnTo>
                  <a:lnTo>
                    <a:pt x="5941793" y="0"/>
                  </a:lnTo>
                  <a:lnTo>
                    <a:pt x="5960020" y="0"/>
                  </a:lnTo>
                  <a:lnTo>
                    <a:pt x="5960020" y="0"/>
                  </a:lnTo>
                  <a:lnTo>
                    <a:pt x="5978246" y="0"/>
                  </a:lnTo>
                  <a:lnTo>
                    <a:pt x="5978246" y="0"/>
                  </a:lnTo>
                  <a:lnTo>
                    <a:pt x="5996472" y="0"/>
                  </a:lnTo>
                  <a:lnTo>
                    <a:pt x="5996472" y="0"/>
                  </a:lnTo>
                  <a:lnTo>
                    <a:pt x="6014699" y="0"/>
                  </a:lnTo>
                  <a:lnTo>
                    <a:pt x="6014699" y="0"/>
                  </a:lnTo>
                  <a:lnTo>
                    <a:pt x="6032925" y="0"/>
                  </a:lnTo>
                  <a:lnTo>
                    <a:pt x="6032925" y="0"/>
                  </a:lnTo>
                  <a:lnTo>
                    <a:pt x="6051151" y="0"/>
                  </a:lnTo>
                  <a:lnTo>
                    <a:pt x="6051151" y="0"/>
                  </a:lnTo>
                  <a:lnTo>
                    <a:pt x="6069378" y="0"/>
                  </a:lnTo>
                  <a:lnTo>
                    <a:pt x="6069378" y="0"/>
                  </a:lnTo>
                  <a:lnTo>
                    <a:pt x="6087604" y="0"/>
                  </a:lnTo>
                  <a:lnTo>
                    <a:pt x="6087604" y="0"/>
                  </a:lnTo>
                  <a:lnTo>
                    <a:pt x="6105831" y="0"/>
                  </a:lnTo>
                  <a:lnTo>
                    <a:pt x="6105831" y="0"/>
                  </a:lnTo>
                  <a:lnTo>
                    <a:pt x="6124057" y="0"/>
                  </a:lnTo>
                  <a:lnTo>
                    <a:pt x="6124057" y="0"/>
                  </a:lnTo>
                  <a:lnTo>
                    <a:pt x="6142283" y="0"/>
                  </a:lnTo>
                  <a:lnTo>
                    <a:pt x="6142283" y="0"/>
                  </a:lnTo>
                </a:path>
              </a:pathLst>
            </a:custGeom>
            <a:ln w="13550" cap="flat">
              <a:solidFill>
                <a:srgbClr val="00BFC4">
                  <a:alpha val="100000"/>
                </a:srgbClr>
              </a:solidFill>
              <a:prstDash val="solid"/>
              <a:round/>
            </a:ln>
          </p:spPr>
          <p:txBody>
            <a:bodyPr/>
            <a:lstStyle/>
            <a:p>
              <a:pPr>
                <a:defRPr/>
              </a:pPr>
              <a:endParaRPr sz="1050"/>
            </a:p>
          </p:txBody>
        </p:sp>
        <p:sp>
          <p:nvSpPr>
            <p:cNvPr id="26" name="pg32"/>
            <p:cNvSpPr/>
            <p:nvPr/>
          </p:nvSpPr>
          <p:spPr>
            <a:xfrm>
              <a:off x="5452213" y="1969982"/>
              <a:ext cx="2985577" cy="950201"/>
            </a:xfrm>
            <a:custGeom>
              <a:avLst/>
              <a:gdLst/>
              <a:ahLst/>
              <a:cxnLst/>
              <a:rect l="0" t="0" r="0" b="0"/>
              <a:pathLst>
                <a:path w="4173836" h="1328082">
                  <a:moveTo>
                    <a:pt x="0" y="696604"/>
                  </a:moveTo>
                  <a:lnTo>
                    <a:pt x="36452" y="696604"/>
                  </a:lnTo>
                  <a:lnTo>
                    <a:pt x="218716" y="696604"/>
                  </a:lnTo>
                  <a:lnTo>
                    <a:pt x="346300" y="696604"/>
                  </a:lnTo>
                  <a:lnTo>
                    <a:pt x="838412" y="696604"/>
                  </a:lnTo>
                  <a:lnTo>
                    <a:pt x="838412" y="519924"/>
                  </a:lnTo>
                  <a:lnTo>
                    <a:pt x="1202939" y="519924"/>
                  </a:lnTo>
                  <a:lnTo>
                    <a:pt x="1385203" y="519924"/>
                  </a:lnTo>
                  <a:lnTo>
                    <a:pt x="1549240" y="519924"/>
                  </a:lnTo>
                  <a:lnTo>
                    <a:pt x="1549240" y="341882"/>
                  </a:lnTo>
                  <a:lnTo>
                    <a:pt x="2387653" y="341882"/>
                  </a:lnTo>
                  <a:lnTo>
                    <a:pt x="2387653" y="168698"/>
                  </a:lnTo>
                  <a:lnTo>
                    <a:pt x="2405879" y="168698"/>
                  </a:lnTo>
                  <a:lnTo>
                    <a:pt x="2460558" y="168698"/>
                  </a:lnTo>
                  <a:lnTo>
                    <a:pt x="2460558" y="0"/>
                  </a:lnTo>
                  <a:lnTo>
                    <a:pt x="2533464" y="0"/>
                  </a:lnTo>
                  <a:lnTo>
                    <a:pt x="2934444" y="0"/>
                  </a:lnTo>
                  <a:lnTo>
                    <a:pt x="3481235" y="0"/>
                  </a:lnTo>
                  <a:lnTo>
                    <a:pt x="3572366" y="0"/>
                  </a:lnTo>
                  <a:lnTo>
                    <a:pt x="3718177" y="0"/>
                  </a:lnTo>
                  <a:lnTo>
                    <a:pt x="3754630" y="0"/>
                  </a:lnTo>
                  <a:lnTo>
                    <a:pt x="3772856" y="0"/>
                  </a:lnTo>
                  <a:lnTo>
                    <a:pt x="3791083" y="0"/>
                  </a:lnTo>
                  <a:lnTo>
                    <a:pt x="3809309" y="0"/>
                  </a:lnTo>
                  <a:lnTo>
                    <a:pt x="3827535" y="0"/>
                  </a:lnTo>
                  <a:lnTo>
                    <a:pt x="3845762" y="0"/>
                  </a:lnTo>
                  <a:lnTo>
                    <a:pt x="3863988" y="0"/>
                  </a:lnTo>
                  <a:lnTo>
                    <a:pt x="3882214" y="0"/>
                  </a:lnTo>
                  <a:lnTo>
                    <a:pt x="3900441" y="0"/>
                  </a:lnTo>
                  <a:lnTo>
                    <a:pt x="3918667" y="0"/>
                  </a:lnTo>
                  <a:lnTo>
                    <a:pt x="3936894" y="0"/>
                  </a:lnTo>
                  <a:lnTo>
                    <a:pt x="3955120" y="0"/>
                  </a:lnTo>
                  <a:lnTo>
                    <a:pt x="3973346" y="0"/>
                  </a:lnTo>
                  <a:lnTo>
                    <a:pt x="3991573" y="0"/>
                  </a:lnTo>
                  <a:lnTo>
                    <a:pt x="4009799" y="0"/>
                  </a:lnTo>
                  <a:lnTo>
                    <a:pt x="4028025" y="0"/>
                  </a:lnTo>
                  <a:lnTo>
                    <a:pt x="4046252" y="0"/>
                  </a:lnTo>
                  <a:lnTo>
                    <a:pt x="4064478" y="0"/>
                  </a:lnTo>
                  <a:lnTo>
                    <a:pt x="4082704" y="0"/>
                  </a:lnTo>
                  <a:lnTo>
                    <a:pt x="4100931" y="0"/>
                  </a:lnTo>
                  <a:lnTo>
                    <a:pt x="4119157" y="0"/>
                  </a:lnTo>
                  <a:lnTo>
                    <a:pt x="4137384" y="0"/>
                  </a:lnTo>
                  <a:lnTo>
                    <a:pt x="4155610" y="0"/>
                  </a:lnTo>
                  <a:lnTo>
                    <a:pt x="4173836" y="0"/>
                  </a:lnTo>
                  <a:lnTo>
                    <a:pt x="4173836" y="1108179"/>
                  </a:lnTo>
                  <a:lnTo>
                    <a:pt x="4155610" y="1108179"/>
                  </a:lnTo>
                  <a:lnTo>
                    <a:pt x="4137384" y="1108179"/>
                  </a:lnTo>
                  <a:lnTo>
                    <a:pt x="4119157" y="1108179"/>
                  </a:lnTo>
                  <a:lnTo>
                    <a:pt x="4100931" y="1108179"/>
                  </a:lnTo>
                  <a:lnTo>
                    <a:pt x="4082704" y="1108179"/>
                  </a:lnTo>
                  <a:lnTo>
                    <a:pt x="4064478" y="1108179"/>
                  </a:lnTo>
                  <a:lnTo>
                    <a:pt x="4046252" y="1108179"/>
                  </a:lnTo>
                  <a:lnTo>
                    <a:pt x="4028025" y="1108179"/>
                  </a:lnTo>
                  <a:lnTo>
                    <a:pt x="4009799" y="1108179"/>
                  </a:lnTo>
                  <a:lnTo>
                    <a:pt x="3991573" y="1108179"/>
                  </a:lnTo>
                  <a:lnTo>
                    <a:pt x="3973346" y="1108179"/>
                  </a:lnTo>
                  <a:lnTo>
                    <a:pt x="3955120" y="1108179"/>
                  </a:lnTo>
                  <a:lnTo>
                    <a:pt x="3936894" y="1108179"/>
                  </a:lnTo>
                  <a:lnTo>
                    <a:pt x="3918667" y="1108179"/>
                  </a:lnTo>
                  <a:lnTo>
                    <a:pt x="3900441" y="1108179"/>
                  </a:lnTo>
                  <a:lnTo>
                    <a:pt x="3882214" y="1108179"/>
                  </a:lnTo>
                  <a:lnTo>
                    <a:pt x="3863988" y="1108179"/>
                  </a:lnTo>
                  <a:lnTo>
                    <a:pt x="3845762" y="1108179"/>
                  </a:lnTo>
                  <a:lnTo>
                    <a:pt x="3827535" y="1108179"/>
                  </a:lnTo>
                  <a:lnTo>
                    <a:pt x="3809309" y="1108179"/>
                  </a:lnTo>
                  <a:lnTo>
                    <a:pt x="3791083" y="1108179"/>
                  </a:lnTo>
                  <a:lnTo>
                    <a:pt x="3772856" y="1108179"/>
                  </a:lnTo>
                  <a:lnTo>
                    <a:pt x="3754630" y="1108179"/>
                  </a:lnTo>
                  <a:lnTo>
                    <a:pt x="3718177" y="1108179"/>
                  </a:lnTo>
                  <a:lnTo>
                    <a:pt x="3572366" y="1108179"/>
                  </a:lnTo>
                  <a:lnTo>
                    <a:pt x="3481235" y="1108179"/>
                  </a:lnTo>
                  <a:lnTo>
                    <a:pt x="2934444" y="1108179"/>
                  </a:lnTo>
                  <a:lnTo>
                    <a:pt x="2533464" y="1108179"/>
                  </a:lnTo>
                  <a:lnTo>
                    <a:pt x="2460558" y="1108179"/>
                  </a:lnTo>
                  <a:lnTo>
                    <a:pt x="2460558" y="1176068"/>
                  </a:lnTo>
                  <a:lnTo>
                    <a:pt x="2405879" y="1176068"/>
                  </a:lnTo>
                  <a:lnTo>
                    <a:pt x="2387653" y="1176068"/>
                  </a:lnTo>
                  <a:lnTo>
                    <a:pt x="2387653" y="1237635"/>
                  </a:lnTo>
                  <a:lnTo>
                    <a:pt x="1549240" y="1237635"/>
                  </a:lnTo>
                  <a:lnTo>
                    <a:pt x="1549240" y="1290145"/>
                  </a:lnTo>
                  <a:lnTo>
                    <a:pt x="1385203" y="1290145"/>
                  </a:lnTo>
                  <a:lnTo>
                    <a:pt x="1202939" y="1290145"/>
                  </a:lnTo>
                  <a:lnTo>
                    <a:pt x="838412" y="1290145"/>
                  </a:lnTo>
                  <a:lnTo>
                    <a:pt x="838412" y="1328082"/>
                  </a:lnTo>
                  <a:lnTo>
                    <a:pt x="346300" y="1328082"/>
                  </a:lnTo>
                  <a:lnTo>
                    <a:pt x="218716" y="1328082"/>
                  </a:lnTo>
                  <a:lnTo>
                    <a:pt x="36452" y="1328082"/>
                  </a:lnTo>
                  <a:lnTo>
                    <a:pt x="0" y="1328082"/>
                  </a:lnTo>
                  <a:close/>
                </a:path>
              </a:pathLst>
            </a:custGeom>
            <a:solidFill>
              <a:srgbClr val="F8766D">
                <a:alpha val="20000"/>
              </a:srgbClr>
            </a:solidFill>
          </p:spPr>
          <p:txBody>
            <a:bodyPr/>
            <a:lstStyle/>
            <a:p>
              <a:pPr>
                <a:defRPr/>
              </a:pPr>
              <a:endParaRPr sz="1050"/>
            </a:p>
          </p:txBody>
        </p:sp>
        <p:sp>
          <p:nvSpPr>
            <p:cNvPr id="27" name="pl33"/>
            <p:cNvSpPr/>
            <p:nvPr/>
          </p:nvSpPr>
          <p:spPr>
            <a:xfrm>
              <a:off x="5452213" y="1969982"/>
              <a:ext cx="2985577" cy="499701"/>
            </a:xfrm>
            <a:custGeom>
              <a:avLst/>
              <a:gdLst/>
              <a:ahLst/>
              <a:cxnLst/>
              <a:rect l="0" t="0" r="0" b="0"/>
              <a:pathLst>
                <a:path w="4173836" h="696604">
                  <a:moveTo>
                    <a:pt x="0" y="696604"/>
                  </a:moveTo>
                  <a:lnTo>
                    <a:pt x="36452" y="696604"/>
                  </a:lnTo>
                  <a:lnTo>
                    <a:pt x="36452" y="696604"/>
                  </a:lnTo>
                  <a:lnTo>
                    <a:pt x="218716" y="696604"/>
                  </a:lnTo>
                  <a:lnTo>
                    <a:pt x="218716" y="696604"/>
                  </a:lnTo>
                  <a:lnTo>
                    <a:pt x="346300" y="696604"/>
                  </a:lnTo>
                  <a:lnTo>
                    <a:pt x="346300" y="696604"/>
                  </a:lnTo>
                  <a:lnTo>
                    <a:pt x="838412" y="696604"/>
                  </a:lnTo>
                  <a:lnTo>
                    <a:pt x="838412" y="519924"/>
                  </a:lnTo>
                  <a:lnTo>
                    <a:pt x="1202939" y="519924"/>
                  </a:lnTo>
                  <a:lnTo>
                    <a:pt x="1202939" y="519924"/>
                  </a:lnTo>
                  <a:lnTo>
                    <a:pt x="1385203" y="519924"/>
                  </a:lnTo>
                  <a:lnTo>
                    <a:pt x="1385203" y="519924"/>
                  </a:lnTo>
                  <a:lnTo>
                    <a:pt x="1549240" y="519924"/>
                  </a:lnTo>
                  <a:lnTo>
                    <a:pt x="1549240" y="341882"/>
                  </a:lnTo>
                  <a:lnTo>
                    <a:pt x="2387653" y="341882"/>
                  </a:lnTo>
                  <a:lnTo>
                    <a:pt x="2387653" y="168698"/>
                  </a:lnTo>
                  <a:lnTo>
                    <a:pt x="2405879" y="168698"/>
                  </a:lnTo>
                  <a:lnTo>
                    <a:pt x="2405879" y="168698"/>
                  </a:lnTo>
                  <a:lnTo>
                    <a:pt x="2460558" y="168698"/>
                  </a:lnTo>
                  <a:lnTo>
                    <a:pt x="2460558" y="0"/>
                  </a:lnTo>
                  <a:lnTo>
                    <a:pt x="2533464" y="0"/>
                  </a:lnTo>
                  <a:lnTo>
                    <a:pt x="2533464" y="0"/>
                  </a:lnTo>
                  <a:lnTo>
                    <a:pt x="2934444" y="0"/>
                  </a:lnTo>
                  <a:lnTo>
                    <a:pt x="2934444" y="0"/>
                  </a:lnTo>
                  <a:lnTo>
                    <a:pt x="3481235" y="0"/>
                  </a:lnTo>
                  <a:lnTo>
                    <a:pt x="3481235" y="0"/>
                  </a:lnTo>
                  <a:lnTo>
                    <a:pt x="3572366" y="0"/>
                  </a:lnTo>
                  <a:lnTo>
                    <a:pt x="3572366" y="0"/>
                  </a:lnTo>
                  <a:lnTo>
                    <a:pt x="3718177" y="0"/>
                  </a:lnTo>
                  <a:lnTo>
                    <a:pt x="3718177" y="0"/>
                  </a:lnTo>
                  <a:lnTo>
                    <a:pt x="3754630" y="0"/>
                  </a:lnTo>
                  <a:lnTo>
                    <a:pt x="3754630" y="0"/>
                  </a:lnTo>
                  <a:lnTo>
                    <a:pt x="3772856" y="0"/>
                  </a:lnTo>
                  <a:lnTo>
                    <a:pt x="3772856" y="0"/>
                  </a:lnTo>
                  <a:lnTo>
                    <a:pt x="3791083" y="0"/>
                  </a:lnTo>
                  <a:lnTo>
                    <a:pt x="3791083" y="0"/>
                  </a:lnTo>
                  <a:lnTo>
                    <a:pt x="3809309" y="0"/>
                  </a:lnTo>
                  <a:lnTo>
                    <a:pt x="3809309" y="0"/>
                  </a:lnTo>
                  <a:lnTo>
                    <a:pt x="3827535" y="0"/>
                  </a:lnTo>
                  <a:lnTo>
                    <a:pt x="3827535" y="0"/>
                  </a:lnTo>
                  <a:lnTo>
                    <a:pt x="3845762" y="0"/>
                  </a:lnTo>
                  <a:lnTo>
                    <a:pt x="3845762" y="0"/>
                  </a:lnTo>
                  <a:lnTo>
                    <a:pt x="3863988" y="0"/>
                  </a:lnTo>
                  <a:lnTo>
                    <a:pt x="3863988" y="0"/>
                  </a:lnTo>
                  <a:lnTo>
                    <a:pt x="3882214" y="0"/>
                  </a:lnTo>
                  <a:lnTo>
                    <a:pt x="3882214" y="0"/>
                  </a:lnTo>
                  <a:lnTo>
                    <a:pt x="3900441" y="0"/>
                  </a:lnTo>
                  <a:lnTo>
                    <a:pt x="3900441" y="0"/>
                  </a:lnTo>
                  <a:lnTo>
                    <a:pt x="3918667" y="0"/>
                  </a:lnTo>
                  <a:lnTo>
                    <a:pt x="3918667" y="0"/>
                  </a:lnTo>
                  <a:lnTo>
                    <a:pt x="3936894" y="0"/>
                  </a:lnTo>
                  <a:lnTo>
                    <a:pt x="3936894" y="0"/>
                  </a:lnTo>
                  <a:lnTo>
                    <a:pt x="3955120" y="0"/>
                  </a:lnTo>
                  <a:lnTo>
                    <a:pt x="3955120" y="0"/>
                  </a:lnTo>
                  <a:lnTo>
                    <a:pt x="3973346" y="0"/>
                  </a:lnTo>
                  <a:lnTo>
                    <a:pt x="3973346" y="0"/>
                  </a:lnTo>
                  <a:lnTo>
                    <a:pt x="3991573" y="0"/>
                  </a:lnTo>
                  <a:lnTo>
                    <a:pt x="3991573" y="0"/>
                  </a:lnTo>
                  <a:lnTo>
                    <a:pt x="4009799" y="0"/>
                  </a:lnTo>
                  <a:lnTo>
                    <a:pt x="4009799" y="0"/>
                  </a:lnTo>
                  <a:lnTo>
                    <a:pt x="4028025" y="0"/>
                  </a:lnTo>
                  <a:lnTo>
                    <a:pt x="4028025" y="0"/>
                  </a:lnTo>
                  <a:lnTo>
                    <a:pt x="4046252" y="0"/>
                  </a:lnTo>
                  <a:lnTo>
                    <a:pt x="4046252" y="0"/>
                  </a:lnTo>
                  <a:lnTo>
                    <a:pt x="4064478" y="0"/>
                  </a:lnTo>
                  <a:lnTo>
                    <a:pt x="4064478" y="0"/>
                  </a:lnTo>
                  <a:lnTo>
                    <a:pt x="4082704" y="0"/>
                  </a:lnTo>
                  <a:lnTo>
                    <a:pt x="4082704" y="0"/>
                  </a:lnTo>
                  <a:lnTo>
                    <a:pt x="4100931" y="0"/>
                  </a:lnTo>
                  <a:lnTo>
                    <a:pt x="4100931" y="0"/>
                  </a:lnTo>
                  <a:lnTo>
                    <a:pt x="4119157" y="0"/>
                  </a:lnTo>
                  <a:lnTo>
                    <a:pt x="4119157" y="0"/>
                  </a:lnTo>
                  <a:lnTo>
                    <a:pt x="4137384" y="0"/>
                  </a:lnTo>
                  <a:lnTo>
                    <a:pt x="4137384" y="0"/>
                  </a:lnTo>
                  <a:lnTo>
                    <a:pt x="4155610" y="0"/>
                  </a:lnTo>
                  <a:lnTo>
                    <a:pt x="4155610" y="0"/>
                  </a:lnTo>
                  <a:lnTo>
                    <a:pt x="4173836" y="0"/>
                  </a:lnTo>
                  <a:lnTo>
                    <a:pt x="4173836" y="0"/>
                  </a:lnTo>
                </a:path>
              </a:pathLst>
            </a:custGeom>
          </p:spPr>
          <p:txBody>
            <a:bodyPr/>
            <a:lstStyle/>
            <a:p>
              <a:pPr>
                <a:defRPr/>
              </a:pPr>
              <a:endParaRPr sz="1050"/>
            </a:p>
          </p:txBody>
        </p:sp>
        <p:sp>
          <p:nvSpPr>
            <p:cNvPr id="28" name="pl34"/>
            <p:cNvSpPr/>
            <p:nvPr/>
          </p:nvSpPr>
          <p:spPr>
            <a:xfrm>
              <a:off x="5452213" y="2763353"/>
              <a:ext cx="2985577" cy="156829"/>
            </a:xfrm>
            <a:custGeom>
              <a:avLst/>
              <a:gdLst/>
              <a:ahLst/>
              <a:cxnLst/>
              <a:rect l="0" t="0" r="0" b="0"/>
              <a:pathLst>
                <a:path w="4173836" h="219902">
                  <a:moveTo>
                    <a:pt x="4173836" y="0"/>
                  </a:moveTo>
                  <a:lnTo>
                    <a:pt x="4173836" y="0"/>
                  </a:lnTo>
                  <a:lnTo>
                    <a:pt x="4155610" y="0"/>
                  </a:lnTo>
                  <a:lnTo>
                    <a:pt x="4155610" y="0"/>
                  </a:lnTo>
                  <a:lnTo>
                    <a:pt x="4137384" y="0"/>
                  </a:lnTo>
                  <a:lnTo>
                    <a:pt x="4137384" y="0"/>
                  </a:lnTo>
                  <a:lnTo>
                    <a:pt x="4119157" y="0"/>
                  </a:lnTo>
                  <a:lnTo>
                    <a:pt x="4119157" y="0"/>
                  </a:lnTo>
                  <a:lnTo>
                    <a:pt x="4100931" y="0"/>
                  </a:lnTo>
                  <a:lnTo>
                    <a:pt x="4100931" y="0"/>
                  </a:lnTo>
                  <a:lnTo>
                    <a:pt x="4082704" y="0"/>
                  </a:lnTo>
                  <a:lnTo>
                    <a:pt x="4082704" y="0"/>
                  </a:lnTo>
                  <a:lnTo>
                    <a:pt x="4064478" y="0"/>
                  </a:lnTo>
                  <a:lnTo>
                    <a:pt x="4064478" y="0"/>
                  </a:lnTo>
                  <a:lnTo>
                    <a:pt x="4046252" y="0"/>
                  </a:lnTo>
                  <a:lnTo>
                    <a:pt x="4046252" y="0"/>
                  </a:lnTo>
                  <a:lnTo>
                    <a:pt x="4028025" y="0"/>
                  </a:lnTo>
                  <a:lnTo>
                    <a:pt x="4028025" y="0"/>
                  </a:lnTo>
                  <a:lnTo>
                    <a:pt x="4009799" y="0"/>
                  </a:lnTo>
                  <a:lnTo>
                    <a:pt x="4009799" y="0"/>
                  </a:lnTo>
                  <a:lnTo>
                    <a:pt x="3991573" y="0"/>
                  </a:lnTo>
                  <a:lnTo>
                    <a:pt x="3991573" y="0"/>
                  </a:lnTo>
                  <a:lnTo>
                    <a:pt x="3973346" y="0"/>
                  </a:lnTo>
                  <a:lnTo>
                    <a:pt x="3973346" y="0"/>
                  </a:lnTo>
                  <a:lnTo>
                    <a:pt x="3955120" y="0"/>
                  </a:lnTo>
                  <a:lnTo>
                    <a:pt x="3955120" y="0"/>
                  </a:lnTo>
                  <a:lnTo>
                    <a:pt x="3936894" y="0"/>
                  </a:lnTo>
                  <a:lnTo>
                    <a:pt x="3936894" y="0"/>
                  </a:lnTo>
                  <a:lnTo>
                    <a:pt x="3918667" y="0"/>
                  </a:lnTo>
                  <a:lnTo>
                    <a:pt x="3918667" y="0"/>
                  </a:lnTo>
                  <a:lnTo>
                    <a:pt x="3900441" y="0"/>
                  </a:lnTo>
                  <a:lnTo>
                    <a:pt x="3900441" y="0"/>
                  </a:lnTo>
                  <a:lnTo>
                    <a:pt x="3882214" y="0"/>
                  </a:lnTo>
                  <a:lnTo>
                    <a:pt x="3882214" y="0"/>
                  </a:lnTo>
                  <a:lnTo>
                    <a:pt x="3863988" y="0"/>
                  </a:lnTo>
                  <a:lnTo>
                    <a:pt x="3863988" y="0"/>
                  </a:lnTo>
                  <a:lnTo>
                    <a:pt x="3845762" y="0"/>
                  </a:lnTo>
                  <a:lnTo>
                    <a:pt x="3845762" y="0"/>
                  </a:lnTo>
                  <a:lnTo>
                    <a:pt x="3827535" y="0"/>
                  </a:lnTo>
                  <a:lnTo>
                    <a:pt x="3827535" y="0"/>
                  </a:lnTo>
                  <a:lnTo>
                    <a:pt x="3809309" y="0"/>
                  </a:lnTo>
                  <a:lnTo>
                    <a:pt x="3809309" y="0"/>
                  </a:lnTo>
                  <a:lnTo>
                    <a:pt x="3791083" y="0"/>
                  </a:lnTo>
                  <a:lnTo>
                    <a:pt x="3791083" y="0"/>
                  </a:lnTo>
                  <a:lnTo>
                    <a:pt x="3772856" y="0"/>
                  </a:lnTo>
                  <a:lnTo>
                    <a:pt x="3772856" y="0"/>
                  </a:lnTo>
                  <a:lnTo>
                    <a:pt x="3754630" y="0"/>
                  </a:lnTo>
                  <a:lnTo>
                    <a:pt x="3754630" y="0"/>
                  </a:lnTo>
                  <a:lnTo>
                    <a:pt x="3718177" y="0"/>
                  </a:lnTo>
                  <a:lnTo>
                    <a:pt x="3718177" y="0"/>
                  </a:lnTo>
                  <a:lnTo>
                    <a:pt x="3572366" y="0"/>
                  </a:lnTo>
                  <a:lnTo>
                    <a:pt x="3572366" y="0"/>
                  </a:lnTo>
                  <a:lnTo>
                    <a:pt x="3481235" y="0"/>
                  </a:lnTo>
                  <a:lnTo>
                    <a:pt x="3481235" y="0"/>
                  </a:lnTo>
                  <a:lnTo>
                    <a:pt x="2934444" y="0"/>
                  </a:lnTo>
                  <a:lnTo>
                    <a:pt x="2934444" y="0"/>
                  </a:lnTo>
                  <a:lnTo>
                    <a:pt x="2533464" y="0"/>
                  </a:lnTo>
                  <a:lnTo>
                    <a:pt x="2533464" y="0"/>
                  </a:lnTo>
                  <a:lnTo>
                    <a:pt x="2460558" y="0"/>
                  </a:lnTo>
                  <a:lnTo>
                    <a:pt x="2460558" y="67888"/>
                  </a:lnTo>
                  <a:lnTo>
                    <a:pt x="2405879" y="67888"/>
                  </a:lnTo>
                  <a:lnTo>
                    <a:pt x="2405879" y="67888"/>
                  </a:lnTo>
                  <a:lnTo>
                    <a:pt x="2387653" y="67888"/>
                  </a:lnTo>
                  <a:lnTo>
                    <a:pt x="2387653" y="129456"/>
                  </a:lnTo>
                  <a:lnTo>
                    <a:pt x="1549240" y="129456"/>
                  </a:lnTo>
                  <a:lnTo>
                    <a:pt x="1549240" y="181966"/>
                  </a:lnTo>
                  <a:lnTo>
                    <a:pt x="1385203" y="181966"/>
                  </a:lnTo>
                  <a:lnTo>
                    <a:pt x="1385203" y="181966"/>
                  </a:lnTo>
                  <a:lnTo>
                    <a:pt x="1202939" y="181966"/>
                  </a:lnTo>
                  <a:lnTo>
                    <a:pt x="1202939" y="181966"/>
                  </a:lnTo>
                  <a:lnTo>
                    <a:pt x="838412" y="181966"/>
                  </a:lnTo>
                  <a:lnTo>
                    <a:pt x="838412" y="219902"/>
                  </a:lnTo>
                  <a:lnTo>
                    <a:pt x="346300" y="219902"/>
                  </a:lnTo>
                  <a:lnTo>
                    <a:pt x="346300" y="219902"/>
                  </a:lnTo>
                  <a:lnTo>
                    <a:pt x="218716" y="219902"/>
                  </a:lnTo>
                  <a:lnTo>
                    <a:pt x="218716" y="219902"/>
                  </a:lnTo>
                  <a:lnTo>
                    <a:pt x="36452" y="219902"/>
                  </a:lnTo>
                  <a:lnTo>
                    <a:pt x="36452" y="219902"/>
                  </a:lnTo>
                  <a:lnTo>
                    <a:pt x="0" y="219902"/>
                  </a:lnTo>
                </a:path>
              </a:pathLst>
            </a:custGeom>
          </p:spPr>
          <p:txBody>
            <a:bodyPr/>
            <a:lstStyle/>
            <a:p>
              <a:pPr>
                <a:defRPr/>
              </a:pPr>
              <a:endParaRPr sz="1050"/>
            </a:p>
          </p:txBody>
        </p:sp>
        <p:sp>
          <p:nvSpPr>
            <p:cNvPr id="29" name="pg35"/>
            <p:cNvSpPr/>
            <p:nvPr/>
          </p:nvSpPr>
          <p:spPr>
            <a:xfrm>
              <a:off x="4487352" y="972117"/>
              <a:ext cx="3950438" cy="1948066"/>
            </a:xfrm>
            <a:custGeom>
              <a:avLst/>
              <a:gdLst/>
              <a:ahLst/>
              <a:cxnLst/>
              <a:rect l="0" t="0" r="0" b="0"/>
              <a:pathLst>
                <a:path w="5522587" h="2724242">
                  <a:moveTo>
                    <a:pt x="0" y="2094654"/>
                  </a:moveTo>
                  <a:lnTo>
                    <a:pt x="273395" y="2094654"/>
                  </a:lnTo>
                  <a:lnTo>
                    <a:pt x="273395" y="1918538"/>
                  </a:lnTo>
                  <a:lnTo>
                    <a:pt x="783733" y="1918538"/>
                  </a:lnTo>
                  <a:lnTo>
                    <a:pt x="783733" y="1741052"/>
                  </a:lnTo>
                  <a:lnTo>
                    <a:pt x="984223" y="1741052"/>
                  </a:lnTo>
                  <a:lnTo>
                    <a:pt x="984223" y="1568407"/>
                  </a:lnTo>
                  <a:lnTo>
                    <a:pt x="1330524" y="1568407"/>
                  </a:lnTo>
                  <a:lnTo>
                    <a:pt x="1330524" y="1235762"/>
                  </a:lnTo>
                  <a:lnTo>
                    <a:pt x="1348750" y="1235762"/>
                  </a:lnTo>
                  <a:lnTo>
                    <a:pt x="1385203" y="1235762"/>
                  </a:lnTo>
                  <a:lnTo>
                    <a:pt x="1385203" y="1074359"/>
                  </a:lnTo>
                  <a:lnTo>
                    <a:pt x="1567467" y="1074359"/>
                  </a:lnTo>
                  <a:lnTo>
                    <a:pt x="1567467" y="915529"/>
                  </a:lnTo>
                  <a:lnTo>
                    <a:pt x="1695051" y="915529"/>
                  </a:lnTo>
                  <a:lnTo>
                    <a:pt x="2187163" y="915529"/>
                  </a:lnTo>
                  <a:lnTo>
                    <a:pt x="2551690" y="915529"/>
                  </a:lnTo>
                  <a:lnTo>
                    <a:pt x="2551690" y="758891"/>
                  </a:lnTo>
                  <a:lnTo>
                    <a:pt x="2733954" y="758891"/>
                  </a:lnTo>
                  <a:lnTo>
                    <a:pt x="2733954" y="604147"/>
                  </a:lnTo>
                  <a:lnTo>
                    <a:pt x="2897991" y="604147"/>
                  </a:lnTo>
                  <a:lnTo>
                    <a:pt x="3736404" y="604147"/>
                  </a:lnTo>
                  <a:lnTo>
                    <a:pt x="3736404" y="451060"/>
                  </a:lnTo>
                  <a:lnTo>
                    <a:pt x="3754630" y="451060"/>
                  </a:lnTo>
                  <a:lnTo>
                    <a:pt x="3754630" y="299440"/>
                  </a:lnTo>
                  <a:lnTo>
                    <a:pt x="3809309" y="299440"/>
                  </a:lnTo>
                  <a:lnTo>
                    <a:pt x="3882214" y="299440"/>
                  </a:lnTo>
                  <a:lnTo>
                    <a:pt x="3882214" y="149130"/>
                  </a:lnTo>
                  <a:lnTo>
                    <a:pt x="4283194" y="149130"/>
                  </a:lnTo>
                  <a:lnTo>
                    <a:pt x="4283194" y="0"/>
                  </a:lnTo>
                  <a:lnTo>
                    <a:pt x="4829985" y="0"/>
                  </a:lnTo>
                  <a:lnTo>
                    <a:pt x="4921117" y="0"/>
                  </a:lnTo>
                  <a:lnTo>
                    <a:pt x="5066928" y="0"/>
                  </a:lnTo>
                  <a:lnTo>
                    <a:pt x="5103381" y="0"/>
                  </a:lnTo>
                  <a:lnTo>
                    <a:pt x="5121607" y="0"/>
                  </a:lnTo>
                  <a:lnTo>
                    <a:pt x="5139833" y="0"/>
                  </a:lnTo>
                  <a:lnTo>
                    <a:pt x="5158060" y="0"/>
                  </a:lnTo>
                  <a:lnTo>
                    <a:pt x="5176286" y="0"/>
                  </a:lnTo>
                  <a:lnTo>
                    <a:pt x="5194512" y="0"/>
                  </a:lnTo>
                  <a:lnTo>
                    <a:pt x="5212739" y="0"/>
                  </a:lnTo>
                  <a:lnTo>
                    <a:pt x="5230965" y="0"/>
                  </a:lnTo>
                  <a:lnTo>
                    <a:pt x="5249192" y="0"/>
                  </a:lnTo>
                  <a:lnTo>
                    <a:pt x="5267418" y="0"/>
                  </a:lnTo>
                  <a:lnTo>
                    <a:pt x="5285644" y="0"/>
                  </a:lnTo>
                  <a:lnTo>
                    <a:pt x="5303871" y="0"/>
                  </a:lnTo>
                  <a:lnTo>
                    <a:pt x="5322097" y="0"/>
                  </a:lnTo>
                  <a:lnTo>
                    <a:pt x="5340323" y="0"/>
                  </a:lnTo>
                  <a:lnTo>
                    <a:pt x="5358550" y="0"/>
                  </a:lnTo>
                  <a:lnTo>
                    <a:pt x="5376776" y="0"/>
                  </a:lnTo>
                  <a:lnTo>
                    <a:pt x="5395002" y="0"/>
                  </a:lnTo>
                  <a:lnTo>
                    <a:pt x="5413229" y="0"/>
                  </a:lnTo>
                  <a:lnTo>
                    <a:pt x="5431455" y="0"/>
                  </a:lnTo>
                  <a:lnTo>
                    <a:pt x="5449682" y="0"/>
                  </a:lnTo>
                  <a:lnTo>
                    <a:pt x="5467908" y="0"/>
                  </a:lnTo>
                  <a:lnTo>
                    <a:pt x="5486134" y="0"/>
                  </a:lnTo>
                  <a:lnTo>
                    <a:pt x="5504361" y="0"/>
                  </a:lnTo>
                  <a:lnTo>
                    <a:pt x="5522587" y="0"/>
                  </a:lnTo>
                  <a:lnTo>
                    <a:pt x="5522587" y="1759890"/>
                  </a:lnTo>
                  <a:lnTo>
                    <a:pt x="5504361" y="1759890"/>
                  </a:lnTo>
                  <a:lnTo>
                    <a:pt x="5486134" y="1759890"/>
                  </a:lnTo>
                  <a:lnTo>
                    <a:pt x="5467908" y="1759890"/>
                  </a:lnTo>
                  <a:lnTo>
                    <a:pt x="5449682" y="1759890"/>
                  </a:lnTo>
                  <a:lnTo>
                    <a:pt x="5431455" y="1759890"/>
                  </a:lnTo>
                  <a:lnTo>
                    <a:pt x="5413229" y="1759890"/>
                  </a:lnTo>
                  <a:lnTo>
                    <a:pt x="5395002" y="1759890"/>
                  </a:lnTo>
                  <a:lnTo>
                    <a:pt x="5376776" y="1759890"/>
                  </a:lnTo>
                  <a:lnTo>
                    <a:pt x="5358550" y="1759890"/>
                  </a:lnTo>
                  <a:lnTo>
                    <a:pt x="5340323" y="1759890"/>
                  </a:lnTo>
                  <a:lnTo>
                    <a:pt x="5322097" y="1759890"/>
                  </a:lnTo>
                  <a:lnTo>
                    <a:pt x="5303871" y="1759890"/>
                  </a:lnTo>
                  <a:lnTo>
                    <a:pt x="5285644" y="1759890"/>
                  </a:lnTo>
                  <a:lnTo>
                    <a:pt x="5267418" y="1759890"/>
                  </a:lnTo>
                  <a:lnTo>
                    <a:pt x="5249192" y="1759890"/>
                  </a:lnTo>
                  <a:lnTo>
                    <a:pt x="5230965" y="1759890"/>
                  </a:lnTo>
                  <a:lnTo>
                    <a:pt x="5212739" y="1759890"/>
                  </a:lnTo>
                  <a:lnTo>
                    <a:pt x="5194512" y="1759890"/>
                  </a:lnTo>
                  <a:lnTo>
                    <a:pt x="5176286" y="1759890"/>
                  </a:lnTo>
                  <a:lnTo>
                    <a:pt x="5158060" y="1759890"/>
                  </a:lnTo>
                  <a:lnTo>
                    <a:pt x="5139833" y="1759890"/>
                  </a:lnTo>
                  <a:lnTo>
                    <a:pt x="5121607" y="1759890"/>
                  </a:lnTo>
                  <a:lnTo>
                    <a:pt x="5103381" y="1759890"/>
                  </a:lnTo>
                  <a:lnTo>
                    <a:pt x="5066928" y="1759890"/>
                  </a:lnTo>
                  <a:lnTo>
                    <a:pt x="4921117" y="1759890"/>
                  </a:lnTo>
                  <a:lnTo>
                    <a:pt x="4829985" y="1759890"/>
                  </a:lnTo>
                  <a:lnTo>
                    <a:pt x="4283194" y="1759890"/>
                  </a:lnTo>
                  <a:lnTo>
                    <a:pt x="4283194" y="1849998"/>
                  </a:lnTo>
                  <a:lnTo>
                    <a:pt x="3882214" y="1849998"/>
                  </a:lnTo>
                  <a:lnTo>
                    <a:pt x="3882214" y="1938798"/>
                  </a:lnTo>
                  <a:lnTo>
                    <a:pt x="3809309" y="1938798"/>
                  </a:lnTo>
                  <a:lnTo>
                    <a:pt x="3754630" y="1938798"/>
                  </a:lnTo>
                  <a:lnTo>
                    <a:pt x="3754630" y="2026141"/>
                  </a:lnTo>
                  <a:lnTo>
                    <a:pt x="3736404" y="2026141"/>
                  </a:lnTo>
                  <a:lnTo>
                    <a:pt x="3736404" y="2111842"/>
                  </a:lnTo>
                  <a:lnTo>
                    <a:pt x="2897991" y="2111842"/>
                  </a:lnTo>
                  <a:lnTo>
                    <a:pt x="2733954" y="2111842"/>
                  </a:lnTo>
                  <a:lnTo>
                    <a:pt x="2733954" y="2195674"/>
                  </a:lnTo>
                  <a:lnTo>
                    <a:pt x="2551690" y="2195674"/>
                  </a:lnTo>
                  <a:lnTo>
                    <a:pt x="2551690" y="2277349"/>
                  </a:lnTo>
                  <a:lnTo>
                    <a:pt x="2187163" y="2277349"/>
                  </a:lnTo>
                  <a:lnTo>
                    <a:pt x="1695051" y="2277349"/>
                  </a:lnTo>
                  <a:lnTo>
                    <a:pt x="1567467" y="2277349"/>
                  </a:lnTo>
                  <a:lnTo>
                    <a:pt x="1567467" y="2356495"/>
                  </a:lnTo>
                  <a:lnTo>
                    <a:pt x="1385203" y="2356495"/>
                  </a:lnTo>
                  <a:lnTo>
                    <a:pt x="1385203" y="2432614"/>
                  </a:lnTo>
                  <a:lnTo>
                    <a:pt x="1348750" y="2432614"/>
                  </a:lnTo>
                  <a:lnTo>
                    <a:pt x="1330524" y="2432614"/>
                  </a:lnTo>
                  <a:lnTo>
                    <a:pt x="1330524" y="2572695"/>
                  </a:lnTo>
                  <a:lnTo>
                    <a:pt x="984223" y="2572695"/>
                  </a:lnTo>
                  <a:lnTo>
                    <a:pt x="984223" y="2634072"/>
                  </a:lnTo>
                  <a:lnTo>
                    <a:pt x="783733" y="2634072"/>
                  </a:lnTo>
                  <a:lnTo>
                    <a:pt x="783733" y="2686420"/>
                  </a:lnTo>
                  <a:lnTo>
                    <a:pt x="273395" y="2686420"/>
                  </a:lnTo>
                  <a:lnTo>
                    <a:pt x="273395" y="2724242"/>
                  </a:lnTo>
                  <a:lnTo>
                    <a:pt x="0" y="2724242"/>
                  </a:lnTo>
                  <a:close/>
                </a:path>
              </a:pathLst>
            </a:custGeom>
            <a:solidFill>
              <a:srgbClr val="00BFC4">
                <a:alpha val="20000"/>
              </a:srgbClr>
            </a:solidFill>
          </p:spPr>
          <p:txBody>
            <a:bodyPr/>
            <a:lstStyle/>
            <a:p>
              <a:pPr>
                <a:defRPr/>
              </a:pPr>
              <a:endParaRPr sz="1050"/>
            </a:p>
          </p:txBody>
        </p:sp>
        <p:sp>
          <p:nvSpPr>
            <p:cNvPr id="30" name="pl36"/>
            <p:cNvSpPr/>
            <p:nvPr/>
          </p:nvSpPr>
          <p:spPr>
            <a:xfrm>
              <a:off x="4487352" y="972117"/>
              <a:ext cx="3950438" cy="1497566"/>
            </a:xfrm>
            <a:custGeom>
              <a:avLst/>
              <a:gdLst/>
              <a:ahLst/>
              <a:cxnLst/>
              <a:rect l="0" t="0" r="0" b="0"/>
              <a:pathLst>
                <a:path w="5522587" h="2094654">
                  <a:moveTo>
                    <a:pt x="0" y="2094654"/>
                  </a:moveTo>
                  <a:lnTo>
                    <a:pt x="273395" y="2094654"/>
                  </a:lnTo>
                  <a:lnTo>
                    <a:pt x="273395" y="1918538"/>
                  </a:lnTo>
                  <a:lnTo>
                    <a:pt x="783733" y="1918538"/>
                  </a:lnTo>
                  <a:lnTo>
                    <a:pt x="783733" y="1741052"/>
                  </a:lnTo>
                  <a:lnTo>
                    <a:pt x="984223" y="1741052"/>
                  </a:lnTo>
                  <a:lnTo>
                    <a:pt x="984223" y="1568407"/>
                  </a:lnTo>
                  <a:lnTo>
                    <a:pt x="1330524" y="1568407"/>
                  </a:lnTo>
                  <a:lnTo>
                    <a:pt x="1330524" y="1235762"/>
                  </a:lnTo>
                  <a:lnTo>
                    <a:pt x="1348750" y="1235762"/>
                  </a:lnTo>
                  <a:lnTo>
                    <a:pt x="1348750" y="1235762"/>
                  </a:lnTo>
                  <a:lnTo>
                    <a:pt x="1385203" y="1235762"/>
                  </a:lnTo>
                  <a:lnTo>
                    <a:pt x="1385203" y="1074359"/>
                  </a:lnTo>
                  <a:lnTo>
                    <a:pt x="1567467" y="1074359"/>
                  </a:lnTo>
                  <a:lnTo>
                    <a:pt x="1567467" y="915529"/>
                  </a:lnTo>
                  <a:lnTo>
                    <a:pt x="1695051" y="915529"/>
                  </a:lnTo>
                  <a:lnTo>
                    <a:pt x="1695051" y="915529"/>
                  </a:lnTo>
                  <a:lnTo>
                    <a:pt x="2187163" y="915529"/>
                  </a:lnTo>
                  <a:lnTo>
                    <a:pt x="2187163" y="915529"/>
                  </a:lnTo>
                  <a:lnTo>
                    <a:pt x="2551690" y="915529"/>
                  </a:lnTo>
                  <a:lnTo>
                    <a:pt x="2551690" y="758891"/>
                  </a:lnTo>
                  <a:lnTo>
                    <a:pt x="2733954" y="758891"/>
                  </a:lnTo>
                  <a:lnTo>
                    <a:pt x="2733954" y="604147"/>
                  </a:lnTo>
                  <a:lnTo>
                    <a:pt x="2897991" y="604147"/>
                  </a:lnTo>
                  <a:lnTo>
                    <a:pt x="2897991" y="604147"/>
                  </a:lnTo>
                  <a:lnTo>
                    <a:pt x="3736404" y="604147"/>
                  </a:lnTo>
                  <a:lnTo>
                    <a:pt x="3736404" y="451060"/>
                  </a:lnTo>
                  <a:lnTo>
                    <a:pt x="3754630" y="451060"/>
                  </a:lnTo>
                  <a:lnTo>
                    <a:pt x="3754630" y="299440"/>
                  </a:lnTo>
                  <a:lnTo>
                    <a:pt x="3809309" y="299440"/>
                  </a:lnTo>
                  <a:lnTo>
                    <a:pt x="3809309" y="299440"/>
                  </a:lnTo>
                  <a:lnTo>
                    <a:pt x="3882214" y="299440"/>
                  </a:lnTo>
                  <a:lnTo>
                    <a:pt x="3882214" y="149130"/>
                  </a:lnTo>
                  <a:lnTo>
                    <a:pt x="4283194" y="149130"/>
                  </a:lnTo>
                  <a:lnTo>
                    <a:pt x="4283194" y="0"/>
                  </a:lnTo>
                  <a:lnTo>
                    <a:pt x="4829985" y="0"/>
                  </a:lnTo>
                  <a:lnTo>
                    <a:pt x="4829985" y="0"/>
                  </a:lnTo>
                  <a:lnTo>
                    <a:pt x="4921117" y="0"/>
                  </a:lnTo>
                  <a:lnTo>
                    <a:pt x="4921117" y="0"/>
                  </a:lnTo>
                  <a:lnTo>
                    <a:pt x="5066928" y="0"/>
                  </a:lnTo>
                  <a:lnTo>
                    <a:pt x="5066928" y="0"/>
                  </a:lnTo>
                  <a:lnTo>
                    <a:pt x="5103381" y="0"/>
                  </a:lnTo>
                  <a:lnTo>
                    <a:pt x="5103381" y="0"/>
                  </a:lnTo>
                  <a:lnTo>
                    <a:pt x="5121607" y="0"/>
                  </a:lnTo>
                  <a:lnTo>
                    <a:pt x="5121607" y="0"/>
                  </a:lnTo>
                  <a:lnTo>
                    <a:pt x="5139833" y="0"/>
                  </a:lnTo>
                  <a:lnTo>
                    <a:pt x="5139833" y="0"/>
                  </a:lnTo>
                  <a:lnTo>
                    <a:pt x="5158060" y="0"/>
                  </a:lnTo>
                  <a:lnTo>
                    <a:pt x="5158060" y="0"/>
                  </a:lnTo>
                  <a:lnTo>
                    <a:pt x="5176286" y="0"/>
                  </a:lnTo>
                  <a:lnTo>
                    <a:pt x="5176286" y="0"/>
                  </a:lnTo>
                  <a:lnTo>
                    <a:pt x="5194512" y="0"/>
                  </a:lnTo>
                  <a:lnTo>
                    <a:pt x="5194512" y="0"/>
                  </a:lnTo>
                  <a:lnTo>
                    <a:pt x="5212739" y="0"/>
                  </a:lnTo>
                  <a:lnTo>
                    <a:pt x="5212739" y="0"/>
                  </a:lnTo>
                  <a:lnTo>
                    <a:pt x="5230965" y="0"/>
                  </a:lnTo>
                  <a:lnTo>
                    <a:pt x="5230965" y="0"/>
                  </a:lnTo>
                  <a:lnTo>
                    <a:pt x="5249192" y="0"/>
                  </a:lnTo>
                  <a:lnTo>
                    <a:pt x="5249192" y="0"/>
                  </a:lnTo>
                  <a:lnTo>
                    <a:pt x="5267418" y="0"/>
                  </a:lnTo>
                  <a:lnTo>
                    <a:pt x="5267418" y="0"/>
                  </a:lnTo>
                  <a:lnTo>
                    <a:pt x="5285644" y="0"/>
                  </a:lnTo>
                  <a:lnTo>
                    <a:pt x="5285644" y="0"/>
                  </a:lnTo>
                  <a:lnTo>
                    <a:pt x="5303871" y="0"/>
                  </a:lnTo>
                  <a:lnTo>
                    <a:pt x="5303871" y="0"/>
                  </a:lnTo>
                  <a:lnTo>
                    <a:pt x="5322097" y="0"/>
                  </a:lnTo>
                  <a:lnTo>
                    <a:pt x="5322097" y="0"/>
                  </a:lnTo>
                  <a:lnTo>
                    <a:pt x="5340323" y="0"/>
                  </a:lnTo>
                  <a:lnTo>
                    <a:pt x="5340323" y="0"/>
                  </a:lnTo>
                  <a:lnTo>
                    <a:pt x="5358550" y="0"/>
                  </a:lnTo>
                  <a:lnTo>
                    <a:pt x="5358550" y="0"/>
                  </a:lnTo>
                  <a:lnTo>
                    <a:pt x="5376776" y="0"/>
                  </a:lnTo>
                  <a:lnTo>
                    <a:pt x="5376776" y="0"/>
                  </a:lnTo>
                  <a:lnTo>
                    <a:pt x="5395002" y="0"/>
                  </a:lnTo>
                  <a:lnTo>
                    <a:pt x="5395002" y="0"/>
                  </a:lnTo>
                  <a:lnTo>
                    <a:pt x="5413229" y="0"/>
                  </a:lnTo>
                  <a:lnTo>
                    <a:pt x="5413229" y="0"/>
                  </a:lnTo>
                  <a:lnTo>
                    <a:pt x="5431455" y="0"/>
                  </a:lnTo>
                  <a:lnTo>
                    <a:pt x="5431455" y="0"/>
                  </a:lnTo>
                  <a:lnTo>
                    <a:pt x="5449682" y="0"/>
                  </a:lnTo>
                  <a:lnTo>
                    <a:pt x="5449682" y="0"/>
                  </a:lnTo>
                  <a:lnTo>
                    <a:pt x="5467908" y="0"/>
                  </a:lnTo>
                  <a:lnTo>
                    <a:pt x="5467908" y="0"/>
                  </a:lnTo>
                  <a:lnTo>
                    <a:pt x="5486134" y="0"/>
                  </a:lnTo>
                  <a:lnTo>
                    <a:pt x="5486134" y="0"/>
                  </a:lnTo>
                  <a:lnTo>
                    <a:pt x="5504361" y="0"/>
                  </a:lnTo>
                  <a:lnTo>
                    <a:pt x="5504361" y="0"/>
                  </a:lnTo>
                  <a:lnTo>
                    <a:pt x="5522587" y="0"/>
                  </a:lnTo>
                  <a:lnTo>
                    <a:pt x="5522587" y="0"/>
                  </a:lnTo>
                </a:path>
              </a:pathLst>
            </a:custGeom>
          </p:spPr>
          <p:txBody>
            <a:bodyPr/>
            <a:lstStyle/>
            <a:p>
              <a:pPr>
                <a:defRPr/>
              </a:pPr>
              <a:endParaRPr sz="1050"/>
            </a:p>
          </p:txBody>
        </p:sp>
        <p:sp>
          <p:nvSpPr>
            <p:cNvPr id="31" name="pl37"/>
            <p:cNvSpPr/>
            <p:nvPr/>
          </p:nvSpPr>
          <p:spPr>
            <a:xfrm>
              <a:off x="4487352" y="2231364"/>
              <a:ext cx="3950438" cy="688819"/>
            </a:xfrm>
            <a:custGeom>
              <a:avLst/>
              <a:gdLst/>
              <a:ahLst/>
              <a:cxnLst/>
              <a:rect l="0" t="0" r="0" b="0"/>
              <a:pathLst>
                <a:path w="5522587" h="964351">
                  <a:moveTo>
                    <a:pt x="5522587" y="0"/>
                  </a:moveTo>
                  <a:lnTo>
                    <a:pt x="5522587" y="0"/>
                  </a:lnTo>
                  <a:lnTo>
                    <a:pt x="5504361" y="0"/>
                  </a:lnTo>
                  <a:lnTo>
                    <a:pt x="5504361" y="0"/>
                  </a:lnTo>
                  <a:lnTo>
                    <a:pt x="5486134" y="0"/>
                  </a:lnTo>
                  <a:lnTo>
                    <a:pt x="5486134" y="0"/>
                  </a:lnTo>
                  <a:lnTo>
                    <a:pt x="5467908" y="0"/>
                  </a:lnTo>
                  <a:lnTo>
                    <a:pt x="5467908" y="0"/>
                  </a:lnTo>
                  <a:lnTo>
                    <a:pt x="5449682" y="0"/>
                  </a:lnTo>
                  <a:lnTo>
                    <a:pt x="5449682" y="0"/>
                  </a:lnTo>
                  <a:lnTo>
                    <a:pt x="5431455" y="0"/>
                  </a:lnTo>
                  <a:lnTo>
                    <a:pt x="5431455" y="0"/>
                  </a:lnTo>
                  <a:lnTo>
                    <a:pt x="5413229" y="0"/>
                  </a:lnTo>
                  <a:lnTo>
                    <a:pt x="5413229" y="0"/>
                  </a:lnTo>
                  <a:lnTo>
                    <a:pt x="5395002" y="0"/>
                  </a:lnTo>
                  <a:lnTo>
                    <a:pt x="5395002" y="0"/>
                  </a:lnTo>
                  <a:lnTo>
                    <a:pt x="5376776" y="0"/>
                  </a:lnTo>
                  <a:lnTo>
                    <a:pt x="5376776" y="0"/>
                  </a:lnTo>
                  <a:lnTo>
                    <a:pt x="5358550" y="0"/>
                  </a:lnTo>
                  <a:lnTo>
                    <a:pt x="5358550" y="0"/>
                  </a:lnTo>
                  <a:lnTo>
                    <a:pt x="5340323" y="0"/>
                  </a:lnTo>
                  <a:lnTo>
                    <a:pt x="5340323" y="0"/>
                  </a:lnTo>
                  <a:lnTo>
                    <a:pt x="5322097" y="0"/>
                  </a:lnTo>
                  <a:lnTo>
                    <a:pt x="5322097" y="0"/>
                  </a:lnTo>
                  <a:lnTo>
                    <a:pt x="5303871" y="0"/>
                  </a:lnTo>
                  <a:lnTo>
                    <a:pt x="5303871" y="0"/>
                  </a:lnTo>
                  <a:lnTo>
                    <a:pt x="5285644" y="0"/>
                  </a:lnTo>
                  <a:lnTo>
                    <a:pt x="5285644" y="0"/>
                  </a:lnTo>
                  <a:lnTo>
                    <a:pt x="5267418" y="0"/>
                  </a:lnTo>
                  <a:lnTo>
                    <a:pt x="5267418" y="0"/>
                  </a:lnTo>
                  <a:lnTo>
                    <a:pt x="5249192" y="0"/>
                  </a:lnTo>
                  <a:lnTo>
                    <a:pt x="5249192" y="0"/>
                  </a:lnTo>
                  <a:lnTo>
                    <a:pt x="5230965" y="0"/>
                  </a:lnTo>
                  <a:lnTo>
                    <a:pt x="5230965" y="0"/>
                  </a:lnTo>
                  <a:lnTo>
                    <a:pt x="5212739" y="0"/>
                  </a:lnTo>
                  <a:lnTo>
                    <a:pt x="5212739" y="0"/>
                  </a:lnTo>
                  <a:lnTo>
                    <a:pt x="5194512" y="0"/>
                  </a:lnTo>
                  <a:lnTo>
                    <a:pt x="5194512" y="0"/>
                  </a:lnTo>
                  <a:lnTo>
                    <a:pt x="5176286" y="0"/>
                  </a:lnTo>
                  <a:lnTo>
                    <a:pt x="5176286" y="0"/>
                  </a:lnTo>
                  <a:lnTo>
                    <a:pt x="5158060" y="0"/>
                  </a:lnTo>
                  <a:lnTo>
                    <a:pt x="5158060" y="0"/>
                  </a:lnTo>
                  <a:lnTo>
                    <a:pt x="5139833" y="0"/>
                  </a:lnTo>
                  <a:lnTo>
                    <a:pt x="5139833" y="0"/>
                  </a:lnTo>
                  <a:lnTo>
                    <a:pt x="5121607" y="0"/>
                  </a:lnTo>
                  <a:lnTo>
                    <a:pt x="5121607" y="0"/>
                  </a:lnTo>
                  <a:lnTo>
                    <a:pt x="5103381" y="0"/>
                  </a:lnTo>
                  <a:lnTo>
                    <a:pt x="5103381" y="0"/>
                  </a:lnTo>
                  <a:lnTo>
                    <a:pt x="5066928" y="0"/>
                  </a:lnTo>
                  <a:lnTo>
                    <a:pt x="5066928" y="0"/>
                  </a:lnTo>
                  <a:lnTo>
                    <a:pt x="4921117" y="0"/>
                  </a:lnTo>
                  <a:lnTo>
                    <a:pt x="4921117" y="0"/>
                  </a:lnTo>
                  <a:lnTo>
                    <a:pt x="4829985" y="0"/>
                  </a:lnTo>
                  <a:lnTo>
                    <a:pt x="4829985" y="0"/>
                  </a:lnTo>
                  <a:lnTo>
                    <a:pt x="4283194" y="0"/>
                  </a:lnTo>
                  <a:lnTo>
                    <a:pt x="4283194" y="90107"/>
                  </a:lnTo>
                  <a:lnTo>
                    <a:pt x="3882214" y="90107"/>
                  </a:lnTo>
                  <a:lnTo>
                    <a:pt x="3882214" y="178907"/>
                  </a:lnTo>
                  <a:lnTo>
                    <a:pt x="3809309" y="178907"/>
                  </a:lnTo>
                  <a:lnTo>
                    <a:pt x="3809309" y="178907"/>
                  </a:lnTo>
                  <a:lnTo>
                    <a:pt x="3754630" y="178907"/>
                  </a:lnTo>
                  <a:lnTo>
                    <a:pt x="3754630" y="266250"/>
                  </a:lnTo>
                  <a:lnTo>
                    <a:pt x="3736404" y="266250"/>
                  </a:lnTo>
                  <a:lnTo>
                    <a:pt x="3736404" y="351951"/>
                  </a:lnTo>
                  <a:lnTo>
                    <a:pt x="2897991" y="351951"/>
                  </a:lnTo>
                  <a:lnTo>
                    <a:pt x="2897991" y="351951"/>
                  </a:lnTo>
                  <a:lnTo>
                    <a:pt x="2733954" y="351951"/>
                  </a:lnTo>
                  <a:lnTo>
                    <a:pt x="2733954" y="435783"/>
                  </a:lnTo>
                  <a:lnTo>
                    <a:pt x="2551690" y="435783"/>
                  </a:lnTo>
                  <a:lnTo>
                    <a:pt x="2551690" y="517458"/>
                  </a:lnTo>
                  <a:lnTo>
                    <a:pt x="2187163" y="517458"/>
                  </a:lnTo>
                  <a:lnTo>
                    <a:pt x="2187163" y="517458"/>
                  </a:lnTo>
                  <a:lnTo>
                    <a:pt x="1695051" y="517458"/>
                  </a:lnTo>
                  <a:lnTo>
                    <a:pt x="1695051" y="517458"/>
                  </a:lnTo>
                  <a:lnTo>
                    <a:pt x="1567467" y="517458"/>
                  </a:lnTo>
                  <a:lnTo>
                    <a:pt x="1567467" y="596604"/>
                  </a:lnTo>
                  <a:lnTo>
                    <a:pt x="1385203" y="596604"/>
                  </a:lnTo>
                  <a:lnTo>
                    <a:pt x="1385203" y="672723"/>
                  </a:lnTo>
                  <a:lnTo>
                    <a:pt x="1348750" y="672723"/>
                  </a:lnTo>
                  <a:lnTo>
                    <a:pt x="1348750" y="672723"/>
                  </a:lnTo>
                  <a:lnTo>
                    <a:pt x="1330524" y="672723"/>
                  </a:lnTo>
                  <a:lnTo>
                    <a:pt x="1330524" y="812804"/>
                  </a:lnTo>
                  <a:lnTo>
                    <a:pt x="984223" y="812804"/>
                  </a:lnTo>
                  <a:lnTo>
                    <a:pt x="984223" y="874181"/>
                  </a:lnTo>
                  <a:lnTo>
                    <a:pt x="783733" y="874181"/>
                  </a:lnTo>
                  <a:lnTo>
                    <a:pt x="783733" y="926529"/>
                  </a:lnTo>
                  <a:lnTo>
                    <a:pt x="273395" y="926529"/>
                  </a:lnTo>
                  <a:lnTo>
                    <a:pt x="273395" y="964351"/>
                  </a:lnTo>
                  <a:lnTo>
                    <a:pt x="0" y="964351"/>
                  </a:lnTo>
                </a:path>
              </a:pathLst>
            </a:custGeom>
          </p:spPr>
          <p:txBody>
            <a:bodyPr/>
            <a:lstStyle/>
            <a:p>
              <a:pPr>
                <a:defRPr/>
              </a:pPr>
              <a:endParaRPr sz="1050"/>
            </a:p>
          </p:txBody>
        </p:sp>
        <p:sp>
          <p:nvSpPr>
            <p:cNvPr id="33" name="rc39"/>
            <p:cNvSpPr/>
            <p:nvPr/>
          </p:nvSpPr>
          <p:spPr>
            <a:xfrm>
              <a:off x="3935106" y="922915"/>
              <a:ext cx="4612505" cy="2055694"/>
            </a:xfrm>
            <a:prstGeom prst="rect">
              <a:avLst/>
            </a:prstGeom>
            <a:noFill/>
            <a:ln w="9525" cap="rnd">
              <a:solidFill>
                <a:srgbClr val="333333">
                  <a:alpha val="100000"/>
                </a:srgbClr>
              </a:solidFill>
              <a:prstDash val="solid"/>
              <a:round/>
            </a:ln>
          </p:spPr>
          <p:txBody>
            <a:bodyPr/>
            <a:lstStyle/>
            <a:p>
              <a:pPr>
                <a:defRPr/>
              </a:pPr>
              <a:endParaRPr sz="1050"/>
            </a:p>
          </p:txBody>
        </p:sp>
        <p:grpSp>
          <p:nvGrpSpPr>
            <p:cNvPr id="40993" name="Grupo 36897"/>
            <p:cNvGrpSpPr>
              <a:grpSpLocks/>
            </p:cNvGrpSpPr>
            <p:nvPr/>
          </p:nvGrpSpPr>
          <p:grpSpPr bwMode="auto">
            <a:xfrm>
              <a:off x="3674501" y="1229704"/>
              <a:ext cx="131318" cy="1731863"/>
              <a:chOff x="3758909" y="1229704"/>
              <a:chExt cx="131318" cy="1731863"/>
            </a:xfrm>
          </p:grpSpPr>
          <p:sp>
            <p:nvSpPr>
              <p:cNvPr id="34" name="tx40"/>
              <p:cNvSpPr/>
              <p:nvPr/>
            </p:nvSpPr>
            <p:spPr>
              <a:xfrm>
                <a:off x="3759080" y="2897119"/>
                <a:ext cx="131785" cy="64577"/>
              </a:xfrm>
              <a:prstGeom prst="rect">
                <a:avLst/>
              </a:prstGeom>
              <a:noFill/>
            </p:spPr>
            <p:txBody>
              <a:bodyPr wrap="none" lIns="0" tIns="0" rIns="0" bIns="0" anchor="ctr" anchorCtr="1"/>
              <a:lstStyle/>
              <a:p>
                <a:pPr>
                  <a:spcBef>
                    <a:spcPts val="0"/>
                  </a:spcBef>
                  <a:spcAft>
                    <a:spcPts val="0"/>
                  </a:spcAft>
                  <a:defRPr/>
                </a:pPr>
                <a:r>
                  <a:rPr sz="1050" b="0" i="0" dirty="0">
                    <a:solidFill>
                      <a:schemeClr val="bg1"/>
                    </a:solidFill>
                    <a:latin typeface="Arial"/>
                    <a:cs typeface="Arial"/>
                  </a:rPr>
                  <a:t>0%</a:t>
                </a:r>
              </a:p>
            </p:txBody>
          </p:sp>
          <p:sp>
            <p:nvSpPr>
              <p:cNvPr id="35" name="tx41"/>
              <p:cNvSpPr/>
              <p:nvPr/>
            </p:nvSpPr>
            <p:spPr>
              <a:xfrm>
                <a:off x="3759080" y="2340529"/>
                <a:ext cx="131785" cy="66115"/>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2%</a:t>
                </a:r>
              </a:p>
            </p:txBody>
          </p:sp>
          <p:sp>
            <p:nvSpPr>
              <p:cNvPr id="36" name="tx42"/>
              <p:cNvSpPr/>
              <p:nvPr/>
            </p:nvSpPr>
            <p:spPr>
              <a:xfrm>
                <a:off x="3759080" y="1785477"/>
                <a:ext cx="131785" cy="66114"/>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4%</a:t>
                </a:r>
              </a:p>
            </p:txBody>
          </p:sp>
          <p:sp>
            <p:nvSpPr>
              <p:cNvPr id="37" name="tx43"/>
              <p:cNvSpPr/>
              <p:nvPr/>
            </p:nvSpPr>
            <p:spPr>
              <a:xfrm>
                <a:off x="3759080" y="1230424"/>
                <a:ext cx="131785" cy="64577"/>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6%</a:t>
                </a:r>
              </a:p>
            </p:txBody>
          </p:sp>
        </p:grpSp>
        <p:grpSp>
          <p:nvGrpSpPr>
            <p:cNvPr id="40994" name="Grupo 36898"/>
            <p:cNvGrpSpPr>
              <a:grpSpLocks/>
            </p:cNvGrpSpPr>
            <p:nvPr/>
          </p:nvGrpSpPr>
          <p:grpSpPr bwMode="auto">
            <a:xfrm>
              <a:off x="3860896" y="1262240"/>
              <a:ext cx="72000" cy="1666792"/>
              <a:chOff x="3910134" y="1262240"/>
              <a:chExt cx="72000" cy="1666792"/>
            </a:xfrm>
          </p:grpSpPr>
          <p:sp>
            <p:nvSpPr>
              <p:cNvPr id="38" name="pl44"/>
              <p:cNvSpPr/>
              <p:nvPr/>
            </p:nvSpPr>
            <p:spPr>
              <a:xfrm>
                <a:off x="3910607" y="2929408"/>
                <a:ext cx="72168"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a:defRPr/>
                </a:pPr>
                <a:endParaRPr sz="1050"/>
              </a:p>
            </p:txBody>
          </p:sp>
          <p:sp>
            <p:nvSpPr>
              <p:cNvPr id="39" name="pl45"/>
              <p:cNvSpPr/>
              <p:nvPr/>
            </p:nvSpPr>
            <p:spPr>
              <a:xfrm>
                <a:off x="3910607" y="2374355"/>
                <a:ext cx="72168"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a:defRPr/>
                </a:pPr>
                <a:endParaRPr sz="1050"/>
              </a:p>
            </p:txBody>
          </p:sp>
          <p:sp>
            <p:nvSpPr>
              <p:cNvPr id="40" name="pl46"/>
              <p:cNvSpPr/>
              <p:nvPr/>
            </p:nvSpPr>
            <p:spPr>
              <a:xfrm>
                <a:off x="3910607" y="1817765"/>
                <a:ext cx="72168"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a:defRPr/>
                </a:pPr>
                <a:endParaRPr sz="1050"/>
              </a:p>
            </p:txBody>
          </p:sp>
          <p:sp>
            <p:nvSpPr>
              <p:cNvPr id="41" name="pl47"/>
              <p:cNvSpPr/>
              <p:nvPr/>
            </p:nvSpPr>
            <p:spPr>
              <a:xfrm>
                <a:off x="3910607" y="1262713"/>
                <a:ext cx="72168"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a:defRPr/>
                </a:pPr>
                <a:endParaRPr sz="1050"/>
              </a:p>
            </p:txBody>
          </p:sp>
        </p:grpSp>
        <p:sp>
          <p:nvSpPr>
            <p:cNvPr id="55" name="tx61"/>
            <p:cNvSpPr/>
            <p:nvPr/>
          </p:nvSpPr>
          <p:spPr>
            <a:xfrm rot="16200000">
              <a:off x="2134078" y="2076057"/>
              <a:ext cx="2544633" cy="78444"/>
            </a:xfrm>
            <a:prstGeom prst="rect">
              <a:avLst/>
            </a:prstGeom>
            <a:noFill/>
          </p:spPr>
          <p:txBody>
            <a:bodyPr wrap="none" lIns="0" tIns="0" rIns="0" bIns="0" anchor="ctr" anchorCtr="1"/>
            <a:lstStyle/>
            <a:p>
              <a:pPr>
                <a:spcBef>
                  <a:spcPts val="0"/>
                </a:spcBef>
                <a:spcAft>
                  <a:spcPts val="0"/>
                </a:spcAft>
                <a:defRPr/>
              </a:pPr>
              <a:r>
                <a:rPr sz="1050" b="0" i="0" dirty="0">
                  <a:solidFill>
                    <a:srgbClr val="000000">
                      <a:alpha val="100000"/>
                    </a:srgbClr>
                  </a:solidFill>
                  <a:latin typeface="Arial"/>
                  <a:cs typeface="Arial"/>
                </a:rPr>
                <a:t>Cumulative incidence</a:t>
              </a:r>
            </a:p>
          </p:txBody>
        </p:sp>
        <p:sp>
          <p:nvSpPr>
            <p:cNvPr id="36868" name="tx74"/>
            <p:cNvSpPr/>
            <p:nvPr/>
          </p:nvSpPr>
          <p:spPr>
            <a:xfrm>
              <a:off x="3969622" y="3702791"/>
              <a:ext cx="150612"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318</a:t>
              </a:r>
            </a:p>
          </p:txBody>
        </p:sp>
        <p:sp>
          <p:nvSpPr>
            <p:cNvPr id="36869" name="tx75"/>
            <p:cNvSpPr/>
            <p:nvPr/>
          </p:nvSpPr>
          <p:spPr>
            <a:xfrm>
              <a:off x="4019826" y="3878071"/>
              <a:ext cx="50204"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0</a:t>
              </a:r>
            </a:p>
          </p:txBody>
        </p:sp>
        <p:sp>
          <p:nvSpPr>
            <p:cNvPr id="36870" name="tx76"/>
            <p:cNvSpPr/>
            <p:nvPr/>
          </p:nvSpPr>
          <p:spPr>
            <a:xfrm>
              <a:off x="4763474" y="3702791"/>
              <a:ext cx="150612"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318</a:t>
              </a:r>
            </a:p>
          </p:txBody>
        </p:sp>
        <p:sp>
          <p:nvSpPr>
            <p:cNvPr id="36871" name="tx77"/>
            <p:cNvSpPr/>
            <p:nvPr/>
          </p:nvSpPr>
          <p:spPr>
            <a:xfrm>
              <a:off x="4813679" y="3878071"/>
              <a:ext cx="50204"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0</a:t>
              </a:r>
            </a:p>
          </p:txBody>
        </p:sp>
        <p:sp>
          <p:nvSpPr>
            <p:cNvPr id="36872" name="tx78"/>
            <p:cNvSpPr/>
            <p:nvPr/>
          </p:nvSpPr>
          <p:spPr>
            <a:xfrm>
              <a:off x="5557327" y="3702791"/>
              <a:ext cx="150612"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317</a:t>
              </a:r>
            </a:p>
          </p:txBody>
        </p:sp>
        <p:sp>
          <p:nvSpPr>
            <p:cNvPr id="36873" name="tx79"/>
            <p:cNvSpPr/>
            <p:nvPr/>
          </p:nvSpPr>
          <p:spPr>
            <a:xfrm>
              <a:off x="5607531" y="3878071"/>
              <a:ext cx="50204"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1</a:t>
              </a:r>
            </a:p>
          </p:txBody>
        </p:sp>
        <p:sp>
          <p:nvSpPr>
            <p:cNvPr id="36874" name="tx80"/>
            <p:cNvSpPr/>
            <p:nvPr/>
          </p:nvSpPr>
          <p:spPr>
            <a:xfrm>
              <a:off x="6349612" y="3702791"/>
              <a:ext cx="152181"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315</a:t>
              </a:r>
            </a:p>
          </p:txBody>
        </p:sp>
        <p:sp>
          <p:nvSpPr>
            <p:cNvPr id="36875" name="tx81"/>
            <p:cNvSpPr/>
            <p:nvPr/>
          </p:nvSpPr>
          <p:spPr>
            <a:xfrm>
              <a:off x="6399816" y="3878071"/>
              <a:ext cx="50204"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2</a:t>
              </a:r>
            </a:p>
          </p:txBody>
        </p:sp>
        <p:sp>
          <p:nvSpPr>
            <p:cNvPr id="36876" name="tx82"/>
            <p:cNvSpPr/>
            <p:nvPr/>
          </p:nvSpPr>
          <p:spPr>
            <a:xfrm>
              <a:off x="7143465" y="3702791"/>
              <a:ext cx="150612"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312</a:t>
              </a:r>
            </a:p>
          </p:txBody>
        </p:sp>
        <p:sp>
          <p:nvSpPr>
            <p:cNvPr id="36877" name="tx83"/>
            <p:cNvSpPr/>
            <p:nvPr/>
          </p:nvSpPr>
          <p:spPr>
            <a:xfrm>
              <a:off x="7193669" y="3878071"/>
              <a:ext cx="50204"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5</a:t>
              </a:r>
            </a:p>
          </p:txBody>
        </p:sp>
        <p:sp>
          <p:nvSpPr>
            <p:cNvPr id="36878" name="tx84"/>
            <p:cNvSpPr/>
            <p:nvPr/>
          </p:nvSpPr>
          <p:spPr>
            <a:xfrm>
              <a:off x="7940455" y="3702791"/>
              <a:ext cx="144337"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311</a:t>
              </a:r>
            </a:p>
          </p:txBody>
        </p:sp>
        <p:sp>
          <p:nvSpPr>
            <p:cNvPr id="36879" name="tx85"/>
            <p:cNvSpPr/>
            <p:nvPr/>
          </p:nvSpPr>
          <p:spPr>
            <a:xfrm>
              <a:off x="7987522" y="3878071"/>
              <a:ext cx="50204"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5</a:t>
              </a:r>
            </a:p>
          </p:txBody>
        </p:sp>
        <p:sp>
          <p:nvSpPr>
            <p:cNvPr id="36880" name="tx86"/>
            <p:cNvSpPr/>
            <p:nvPr/>
          </p:nvSpPr>
          <p:spPr>
            <a:xfrm>
              <a:off x="3524060" y="3876534"/>
              <a:ext cx="279260" cy="66114"/>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Events</a:t>
              </a:r>
            </a:p>
          </p:txBody>
        </p:sp>
        <p:sp>
          <p:nvSpPr>
            <p:cNvPr id="36881" name="tx87"/>
            <p:cNvSpPr/>
            <p:nvPr/>
          </p:nvSpPr>
          <p:spPr>
            <a:xfrm>
              <a:off x="3514647" y="3702791"/>
              <a:ext cx="288674" cy="64577"/>
            </a:xfrm>
            <a:prstGeom prst="rect">
              <a:avLst/>
            </a:prstGeom>
            <a:noFill/>
          </p:spPr>
          <p:txBody>
            <a:bodyPr wrap="none" lIns="0" tIns="0" rIns="0" bIns="0" anchor="ctr" anchorCtr="1"/>
            <a:lstStyle/>
            <a:p>
              <a:pPr>
                <a:spcBef>
                  <a:spcPts val="0"/>
                </a:spcBef>
                <a:spcAft>
                  <a:spcPts val="0"/>
                </a:spcAft>
                <a:defRPr/>
              </a:pPr>
              <a:r>
                <a:rPr sz="1050" b="0" i="0" dirty="0">
                  <a:solidFill>
                    <a:srgbClr val="000000">
                      <a:alpha val="100000"/>
                    </a:srgbClr>
                  </a:solidFill>
                  <a:latin typeface="Arial"/>
                  <a:cs typeface="Arial"/>
                </a:rPr>
                <a:t>At Risk</a:t>
              </a:r>
            </a:p>
          </p:txBody>
        </p:sp>
        <p:sp>
          <p:nvSpPr>
            <p:cNvPr id="36882" name="tx88"/>
            <p:cNvSpPr/>
            <p:nvPr/>
          </p:nvSpPr>
          <p:spPr>
            <a:xfrm>
              <a:off x="3935106" y="3510599"/>
              <a:ext cx="946035" cy="70727"/>
            </a:xfrm>
            <a:prstGeom prst="rect">
              <a:avLst/>
            </a:prstGeom>
            <a:noFill/>
          </p:spPr>
          <p:txBody>
            <a:bodyPr wrap="none" lIns="0" tIns="0" rIns="0" bIns="0" anchor="ctr" anchorCtr="1"/>
            <a:lstStyle/>
            <a:p>
              <a:pPr>
                <a:spcBef>
                  <a:spcPts val="0"/>
                </a:spcBef>
                <a:spcAft>
                  <a:spcPts val="0"/>
                </a:spcAft>
                <a:defRPr/>
              </a:pPr>
              <a:r>
                <a:rPr sz="1050" b="0" i="0" dirty="0">
                  <a:solidFill>
                    <a:srgbClr val="000000">
                      <a:alpha val="100000"/>
                    </a:srgbClr>
                  </a:solidFill>
                  <a:latin typeface="Arial"/>
                  <a:cs typeface="Arial"/>
                </a:rPr>
                <a:t>Ticagrelor o</a:t>
              </a:r>
              <a:r>
                <a:rPr lang="es-ES" sz="1050" b="0" i="0" dirty="0">
                  <a:solidFill>
                    <a:srgbClr val="000000">
                      <a:alpha val="100000"/>
                    </a:srgbClr>
                  </a:solidFill>
                  <a:latin typeface="Arial"/>
                  <a:cs typeface="Arial"/>
                </a:rPr>
                <a:t>r</a:t>
              </a:r>
              <a:r>
                <a:rPr sz="1050" b="0" i="0" dirty="0">
                  <a:solidFill>
                    <a:srgbClr val="000000">
                      <a:alpha val="100000"/>
                    </a:srgbClr>
                  </a:solidFill>
                  <a:latin typeface="Arial"/>
                  <a:cs typeface="Arial"/>
                </a:rPr>
                <a:t> prasugrel</a:t>
              </a:r>
            </a:p>
          </p:txBody>
        </p:sp>
        <p:sp>
          <p:nvSpPr>
            <p:cNvPr id="36883" name="tx91"/>
            <p:cNvSpPr/>
            <p:nvPr/>
          </p:nvSpPr>
          <p:spPr>
            <a:xfrm>
              <a:off x="3969622" y="4225555"/>
              <a:ext cx="150612"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319</a:t>
              </a:r>
            </a:p>
          </p:txBody>
        </p:sp>
        <p:sp>
          <p:nvSpPr>
            <p:cNvPr id="36884" name="tx92"/>
            <p:cNvSpPr/>
            <p:nvPr/>
          </p:nvSpPr>
          <p:spPr>
            <a:xfrm>
              <a:off x="4019826" y="4400835"/>
              <a:ext cx="50204"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0</a:t>
              </a:r>
            </a:p>
          </p:txBody>
        </p:sp>
        <p:sp>
          <p:nvSpPr>
            <p:cNvPr id="36885" name="tx93"/>
            <p:cNvSpPr/>
            <p:nvPr/>
          </p:nvSpPr>
          <p:spPr>
            <a:xfrm>
              <a:off x="4763474" y="4225555"/>
              <a:ext cx="150612"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317</a:t>
              </a:r>
            </a:p>
          </p:txBody>
        </p:sp>
        <p:sp>
          <p:nvSpPr>
            <p:cNvPr id="36886" name="tx94"/>
            <p:cNvSpPr/>
            <p:nvPr/>
          </p:nvSpPr>
          <p:spPr>
            <a:xfrm>
              <a:off x="4813679" y="4400835"/>
              <a:ext cx="50204"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2</a:t>
              </a:r>
            </a:p>
          </p:txBody>
        </p:sp>
        <p:sp>
          <p:nvSpPr>
            <p:cNvPr id="36887" name="tx95"/>
            <p:cNvSpPr/>
            <p:nvPr/>
          </p:nvSpPr>
          <p:spPr>
            <a:xfrm>
              <a:off x="5560465" y="4225555"/>
              <a:ext cx="144337"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311</a:t>
              </a:r>
            </a:p>
          </p:txBody>
        </p:sp>
        <p:sp>
          <p:nvSpPr>
            <p:cNvPr id="36888" name="tx96"/>
            <p:cNvSpPr/>
            <p:nvPr/>
          </p:nvSpPr>
          <p:spPr>
            <a:xfrm>
              <a:off x="5607531" y="4400835"/>
              <a:ext cx="50204"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8</a:t>
              </a:r>
            </a:p>
          </p:txBody>
        </p:sp>
        <p:sp>
          <p:nvSpPr>
            <p:cNvPr id="36889" name="tx97"/>
            <p:cNvSpPr/>
            <p:nvPr/>
          </p:nvSpPr>
          <p:spPr>
            <a:xfrm>
              <a:off x="6349612" y="4225555"/>
              <a:ext cx="152181"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310</a:t>
              </a:r>
            </a:p>
          </p:txBody>
        </p:sp>
        <p:sp>
          <p:nvSpPr>
            <p:cNvPr id="36890" name="tx98"/>
            <p:cNvSpPr/>
            <p:nvPr/>
          </p:nvSpPr>
          <p:spPr>
            <a:xfrm>
              <a:off x="6399816" y="4400835"/>
              <a:ext cx="50204"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9</a:t>
              </a:r>
            </a:p>
          </p:txBody>
        </p:sp>
        <p:sp>
          <p:nvSpPr>
            <p:cNvPr id="36891" name="tx99"/>
            <p:cNvSpPr/>
            <p:nvPr/>
          </p:nvSpPr>
          <p:spPr>
            <a:xfrm>
              <a:off x="7143465" y="4225555"/>
              <a:ext cx="150612"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307</a:t>
              </a:r>
            </a:p>
          </p:txBody>
        </p:sp>
        <p:sp>
          <p:nvSpPr>
            <p:cNvPr id="36892" name="tx100"/>
            <p:cNvSpPr/>
            <p:nvPr/>
          </p:nvSpPr>
          <p:spPr>
            <a:xfrm>
              <a:off x="7168567" y="4400835"/>
              <a:ext cx="100408"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12</a:t>
              </a:r>
            </a:p>
          </p:txBody>
        </p:sp>
        <p:sp>
          <p:nvSpPr>
            <p:cNvPr id="36893" name="tx101"/>
            <p:cNvSpPr/>
            <p:nvPr/>
          </p:nvSpPr>
          <p:spPr>
            <a:xfrm>
              <a:off x="7937317" y="4225555"/>
              <a:ext cx="150612"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304</a:t>
              </a:r>
            </a:p>
          </p:txBody>
        </p:sp>
        <p:sp>
          <p:nvSpPr>
            <p:cNvPr id="36894" name="tx102"/>
            <p:cNvSpPr/>
            <p:nvPr/>
          </p:nvSpPr>
          <p:spPr>
            <a:xfrm>
              <a:off x="7962420" y="4400835"/>
              <a:ext cx="100408"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14</a:t>
              </a:r>
            </a:p>
          </p:txBody>
        </p:sp>
        <p:sp>
          <p:nvSpPr>
            <p:cNvPr id="36895" name="tx103"/>
            <p:cNvSpPr/>
            <p:nvPr/>
          </p:nvSpPr>
          <p:spPr>
            <a:xfrm>
              <a:off x="3524060" y="4400835"/>
              <a:ext cx="279260" cy="64577"/>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Events</a:t>
              </a:r>
            </a:p>
          </p:txBody>
        </p:sp>
        <p:sp>
          <p:nvSpPr>
            <p:cNvPr id="36896" name="tx104"/>
            <p:cNvSpPr/>
            <p:nvPr/>
          </p:nvSpPr>
          <p:spPr>
            <a:xfrm>
              <a:off x="3514647" y="4225555"/>
              <a:ext cx="288674" cy="66115"/>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At Risk</a:t>
              </a:r>
            </a:p>
          </p:txBody>
        </p:sp>
        <p:sp>
          <p:nvSpPr>
            <p:cNvPr id="36897" name="tx105"/>
            <p:cNvSpPr/>
            <p:nvPr/>
          </p:nvSpPr>
          <p:spPr>
            <a:xfrm>
              <a:off x="3935106" y="4034900"/>
              <a:ext cx="494197" cy="69190"/>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Clopidogrel</a:t>
              </a:r>
            </a:p>
          </p:txBody>
        </p:sp>
        <p:sp>
          <p:nvSpPr>
            <p:cNvPr id="36900" name="tx59"/>
            <p:cNvSpPr/>
            <p:nvPr/>
          </p:nvSpPr>
          <p:spPr>
            <a:xfrm>
              <a:off x="5861690" y="3206166"/>
              <a:ext cx="370255" cy="81489"/>
            </a:xfrm>
            <a:prstGeom prst="rect">
              <a:avLst/>
            </a:prstGeom>
            <a:noFill/>
          </p:spPr>
          <p:txBody>
            <a:bodyPr wrap="none" lIns="0" tIns="0" rIns="0" bIns="0" anchor="ctr" anchorCtr="1"/>
            <a:lstStyle/>
            <a:p>
              <a:pPr>
                <a:spcBef>
                  <a:spcPts val="0"/>
                </a:spcBef>
                <a:spcAft>
                  <a:spcPts val="0"/>
                </a:spcAft>
                <a:defRPr/>
              </a:pPr>
              <a:r>
                <a:rPr sz="1050" b="0" i="0" dirty="0">
                  <a:solidFill>
                    <a:schemeClr val="bg1"/>
                  </a:solidFill>
                  <a:latin typeface="Arial"/>
                  <a:cs typeface="Arial"/>
                </a:rPr>
                <a:t>Months</a:t>
              </a:r>
            </a:p>
          </p:txBody>
        </p:sp>
        <p:grpSp>
          <p:nvGrpSpPr>
            <p:cNvPr id="41027" name="Grupo 36900"/>
            <p:cNvGrpSpPr>
              <a:grpSpLocks/>
            </p:cNvGrpSpPr>
            <p:nvPr/>
          </p:nvGrpSpPr>
          <p:grpSpPr bwMode="auto">
            <a:xfrm>
              <a:off x="4040297" y="2981021"/>
              <a:ext cx="3974347" cy="100830"/>
              <a:chOff x="3948197" y="2913237"/>
              <a:chExt cx="3842921" cy="72000"/>
            </a:xfrm>
          </p:grpSpPr>
          <p:sp>
            <p:nvSpPr>
              <p:cNvPr id="36902" name="pl55"/>
              <p:cNvSpPr/>
              <p:nvPr/>
            </p:nvSpPr>
            <p:spPr>
              <a:xfrm>
                <a:off x="3948124" y="2913711"/>
                <a:ext cx="0" cy="71364"/>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lstStyle/>
              <a:p>
                <a:pPr>
                  <a:defRPr/>
                </a:pPr>
                <a:endParaRPr sz="1050"/>
              </a:p>
            </p:txBody>
          </p:sp>
          <p:sp>
            <p:nvSpPr>
              <p:cNvPr id="36903" name="pl56"/>
              <p:cNvSpPr/>
              <p:nvPr/>
            </p:nvSpPr>
            <p:spPr>
              <a:xfrm>
                <a:off x="4717242" y="2913711"/>
                <a:ext cx="0" cy="71364"/>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lstStyle/>
              <a:p>
                <a:pPr>
                  <a:defRPr/>
                </a:pPr>
                <a:endParaRPr sz="1050"/>
              </a:p>
            </p:txBody>
          </p:sp>
          <p:sp>
            <p:nvSpPr>
              <p:cNvPr id="36904" name="pl57"/>
              <p:cNvSpPr/>
              <p:nvPr/>
            </p:nvSpPr>
            <p:spPr>
              <a:xfrm>
                <a:off x="5484843" y="2913711"/>
                <a:ext cx="0" cy="71364"/>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lstStyle/>
              <a:p>
                <a:pPr>
                  <a:defRPr/>
                </a:pPr>
                <a:endParaRPr sz="1050"/>
              </a:p>
            </p:txBody>
          </p:sp>
          <p:sp>
            <p:nvSpPr>
              <p:cNvPr id="36905" name="pl58"/>
              <p:cNvSpPr/>
              <p:nvPr/>
            </p:nvSpPr>
            <p:spPr>
              <a:xfrm>
                <a:off x="6253962" y="2913711"/>
                <a:ext cx="0" cy="71364"/>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lstStyle/>
              <a:p>
                <a:pPr>
                  <a:defRPr/>
                </a:pPr>
                <a:endParaRPr sz="1050"/>
              </a:p>
            </p:txBody>
          </p:sp>
          <p:sp>
            <p:nvSpPr>
              <p:cNvPr id="36906" name="pl59"/>
              <p:cNvSpPr/>
              <p:nvPr/>
            </p:nvSpPr>
            <p:spPr>
              <a:xfrm>
                <a:off x="7021563" y="2913711"/>
                <a:ext cx="0" cy="71364"/>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lstStyle/>
              <a:p>
                <a:pPr>
                  <a:defRPr/>
                </a:pPr>
                <a:endParaRPr sz="1050"/>
              </a:p>
            </p:txBody>
          </p:sp>
          <p:sp>
            <p:nvSpPr>
              <p:cNvPr id="36907" name="pl60"/>
              <p:cNvSpPr/>
              <p:nvPr/>
            </p:nvSpPr>
            <p:spPr>
              <a:xfrm>
                <a:off x="7790681" y="2913711"/>
                <a:ext cx="0" cy="71364"/>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lstStyle/>
              <a:p>
                <a:pPr>
                  <a:defRPr/>
                </a:pPr>
                <a:endParaRPr sz="1050"/>
              </a:p>
            </p:txBody>
          </p:sp>
        </p:grpSp>
        <p:grpSp>
          <p:nvGrpSpPr>
            <p:cNvPr id="41028" name="Grupo 36907"/>
            <p:cNvGrpSpPr>
              <a:grpSpLocks/>
            </p:cNvGrpSpPr>
            <p:nvPr/>
          </p:nvGrpSpPr>
          <p:grpSpPr bwMode="auto">
            <a:xfrm>
              <a:off x="4015817" y="3126474"/>
              <a:ext cx="4050298" cy="88253"/>
              <a:chOff x="1759239" y="4213242"/>
              <a:chExt cx="5654129" cy="90982"/>
            </a:xfrm>
          </p:grpSpPr>
          <p:sp>
            <p:nvSpPr>
              <p:cNvPr id="36909" name="tx61"/>
              <p:cNvSpPr/>
              <p:nvPr/>
            </p:nvSpPr>
            <p:spPr>
              <a:xfrm>
                <a:off x="1758265" y="4212973"/>
                <a:ext cx="70084" cy="91935"/>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0</a:t>
                </a:r>
              </a:p>
            </p:txBody>
          </p:sp>
          <p:sp>
            <p:nvSpPr>
              <p:cNvPr id="36910" name="tx62"/>
              <p:cNvSpPr/>
              <p:nvPr/>
            </p:nvSpPr>
            <p:spPr>
              <a:xfrm>
                <a:off x="2868656" y="4212973"/>
                <a:ext cx="70084" cy="91935"/>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2</a:t>
                </a:r>
              </a:p>
            </p:txBody>
          </p:sp>
          <p:sp>
            <p:nvSpPr>
              <p:cNvPr id="36911" name="tx63"/>
              <p:cNvSpPr/>
              <p:nvPr/>
            </p:nvSpPr>
            <p:spPr>
              <a:xfrm>
                <a:off x="3976858" y="4212973"/>
                <a:ext cx="72275" cy="91935"/>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4</a:t>
                </a:r>
              </a:p>
            </p:txBody>
          </p:sp>
          <p:sp>
            <p:nvSpPr>
              <p:cNvPr id="36912" name="tx64"/>
              <p:cNvSpPr/>
              <p:nvPr/>
            </p:nvSpPr>
            <p:spPr>
              <a:xfrm>
                <a:off x="5087250" y="4212973"/>
                <a:ext cx="70084" cy="91935"/>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6</a:t>
                </a:r>
              </a:p>
            </p:txBody>
          </p:sp>
          <p:sp>
            <p:nvSpPr>
              <p:cNvPr id="36913" name="tx65"/>
              <p:cNvSpPr/>
              <p:nvPr/>
            </p:nvSpPr>
            <p:spPr>
              <a:xfrm>
                <a:off x="6197641" y="4212973"/>
                <a:ext cx="70084" cy="91935"/>
              </a:xfrm>
              <a:prstGeom prst="rect">
                <a:avLst/>
              </a:prstGeom>
              <a:noFill/>
            </p:spPr>
            <p:txBody>
              <a:bodyPr wrap="none" lIns="0" tIns="0" rIns="0" bIns="0" anchor="ctr" anchorCtr="1"/>
              <a:lstStyle/>
              <a:p>
                <a:pPr>
                  <a:spcBef>
                    <a:spcPts val="0"/>
                  </a:spcBef>
                  <a:spcAft>
                    <a:spcPts val="0"/>
                  </a:spcAft>
                  <a:defRPr/>
                </a:pPr>
                <a:r>
                  <a:rPr sz="1050" b="0" i="0">
                    <a:solidFill>
                      <a:schemeClr val="bg1"/>
                    </a:solidFill>
                    <a:latin typeface="Arial"/>
                    <a:cs typeface="Arial"/>
                  </a:rPr>
                  <a:t>8</a:t>
                </a:r>
              </a:p>
            </p:txBody>
          </p:sp>
          <p:sp>
            <p:nvSpPr>
              <p:cNvPr id="36914" name="tx66"/>
              <p:cNvSpPr/>
              <p:nvPr/>
            </p:nvSpPr>
            <p:spPr>
              <a:xfrm>
                <a:off x="7270801" y="4212973"/>
                <a:ext cx="142359" cy="91935"/>
              </a:xfrm>
              <a:prstGeom prst="rect">
                <a:avLst/>
              </a:prstGeom>
              <a:noFill/>
            </p:spPr>
            <p:txBody>
              <a:bodyPr wrap="none" lIns="0" tIns="0" rIns="0" bIns="0" anchor="ctr" anchorCtr="1"/>
              <a:lstStyle/>
              <a:p>
                <a:pPr>
                  <a:spcBef>
                    <a:spcPts val="0"/>
                  </a:spcBef>
                  <a:spcAft>
                    <a:spcPts val="0"/>
                  </a:spcAft>
                  <a:defRPr/>
                </a:pPr>
                <a:r>
                  <a:rPr sz="1050" b="0" i="0" dirty="0">
                    <a:solidFill>
                      <a:schemeClr val="bg1"/>
                    </a:solidFill>
                    <a:latin typeface="Arial"/>
                    <a:cs typeface="Arial"/>
                  </a:rPr>
                  <a:t>10</a:t>
                </a:r>
              </a:p>
            </p:txBody>
          </p:sp>
        </p:grpSp>
        <p:grpSp>
          <p:nvGrpSpPr>
            <p:cNvPr id="41029" name="Grupo 36914"/>
            <p:cNvGrpSpPr>
              <a:grpSpLocks/>
            </p:cNvGrpSpPr>
            <p:nvPr/>
          </p:nvGrpSpPr>
          <p:grpSpPr bwMode="auto">
            <a:xfrm>
              <a:off x="5204729" y="3349496"/>
              <a:ext cx="2441815" cy="152007"/>
              <a:chOff x="4760394" y="3314577"/>
              <a:chExt cx="2441815" cy="152007"/>
            </a:xfrm>
          </p:grpSpPr>
          <p:sp>
            <p:nvSpPr>
              <p:cNvPr id="36916" name="rc69"/>
              <p:cNvSpPr/>
              <p:nvPr/>
            </p:nvSpPr>
            <p:spPr>
              <a:xfrm>
                <a:off x="5210262" y="3314237"/>
                <a:ext cx="1730474" cy="152217"/>
              </a:xfrm>
              <a:prstGeom prst="rect">
                <a:avLst/>
              </a:prstGeom>
              <a:solidFill>
                <a:srgbClr val="FFFFFF">
                  <a:alpha val="100000"/>
                </a:srgbClr>
              </a:solidFill>
            </p:spPr>
            <p:txBody>
              <a:bodyPr/>
              <a:lstStyle/>
              <a:p>
                <a:pPr>
                  <a:defRPr/>
                </a:pPr>
                <a:endParaRPr sz="1050"/>
              </a:p>
            </p:txBody>
          </p:sp>
          <p:sp>
            <p:nvSpPr>
              <p:cNvPr id="36917" name="rc70"/>
              <p:cNvSpPr/>
              <p:nvPr/>
            </p:nvSpPr>
            <p:spPr>
              <a:xfrm>
                <a:off x="4759995" y="3314237"/>
                <a:ext cx="152181" cy="152217"/>
              </a:xfrm>
              <a:prstGeom prst="rect">
                <a:avLst/>
              </a:prstGeom>
              <a:solidFill>
                <a:srgbClr val="FFFFFF">
                  <a:alpha val="100000"/>
                </a:srgbClr>
              </a:solidFill>
            </p:spPr>
            <p:txBody>
              <a:bodyPr/>
              <a:lstStyle/>
              <a:p>
                <a:pPr>
                  <a:defRPr/>
                </a:pPr>
                <a:endParaRPr sz="1050"/>
              </a:p>
            </p:txBody>
          </p:sp>
          <p:sp>
            <p:nvSpPr>
              <p:cNvPr id="36918" name="pl71"/>
              <p:cNvSpPr/>
              <p:nvPr/>
            </p:nvSpPr>
            <p:spPr>
              <a:xfrm>
                <a:off x="4775684" y="3391114"/>
                <a:ext cx="120803" cy="0"/>
              </a:xfrm>
              <a:custGeom>
                <a:avLst/>
                <a:gdLst/>
                <a:ahLst/>
                <a:cxnLst/>
                <a:rect l="0" t="0" r="0" b="0"/>
                <a:pathLst>
                  <a:path w="175564">
                    <a:moveTo>
                      <a:pt x="0" y="0"/>
                    </a:moveTo>
                    <a:lnTo>
                      <a:pt x="175564" y="0"/>
                    </a:lnTo>
                  </a:path>
                </a:pathLst>
              </a:custGeom>
              <a:ln w="13550" cap="flat">
                <a:solidFill>
                  <a:srgbClr val="F8766D">
                    <a:alpha val="100000"/>
                  </a:srgbClr>
                </a:solidFill>
                <a:prstDash val="solid"/>
                <a:round/>
              </a:ln>
            </p:spPr>
            <p:txBody>
              <a:bodyPr/>
              <a:lstStyle/>
              <a:p>
                <a:pPr>
                  <a:defRPr/>
                </a:pPr>
                <a:endParaRPr sz="1050"/>
              </a:p>
            </p:txBody>
          </p:sp>
          <p:sp>
            <p:nvSpPr>
              <p:cNvPr id="36919" name="rc72"/>
              <p:cNvSpPr/>
              <p:nvPr/>
            </p:nvSpPr>
            <p:spPr>
              <a:xfrm>
                <a:off x="4766270" y="3320387"/>
                <a:ext cx="139630" cy="139917"/>
              </a:xfrm>
              <a:prstGeom prst="rect">
                <a:avLst/>
              </a:prstGeom>
              <a:solidFill>
                <a:srgbClr val="F8766D">
                  <a:alpha val="20000"/>
                </a:srgbClr>
              </a:solidFill>
            </p:spPr>
            <p:txBody>
              <a:bodyPr/>
              <a:lstStyle/>
              <a:p>
                <a:pPr>
                  <a:defRPr/>
                </a:pPr>
                <a:endParaRPr sz="1050"/>
              </a:p>
            </p:txBody>
          </p:sp>
          <p:sp>
            <p:nvSpPr>
              <p:cNvPr id="36920" name="rc73"/>
              <p:cNvSpPr/>
              <p:nvPr/>
            </p:nvSpPr>
            <p:spPr>
              <a:xfrm>
                <a:off x="6473211" y="3314237"/>
                <a:ext cx="150612" cy="152217"/>
              </a:xfrm>
              <a:prstGeom prst="rect">
                <a:avLst/>
              </a:prstGeom>
              <a:solidFill>
                <a:srgbClr val="FFFFFF">
                  <a:alpha val="100000"/>
                </a:srgbClr>
              </a:solidFill>
            </p:spPr>
            <p:txBody>
              <a:bodyPr/>
              <a:lstStyle/>
              <a:p>
                <a:pPr>
                  <a:defRPr/>
                </a:pPr>
                <a:endParaRPr sz="1050"/>
              </a:p>
            </p:txBody>
          </p:sp>
          <p:sp>
            <p:nvSpPr>
              <p:cNvPr id="36921" name="pl74"/>
              <p:cNvSpPr/>
              <p:nvPr/>
            </p:nvSpPr>
            <p:spPr>
              <a:xfrm>
                <a:off x="6487330" y="3391114"/>
                <a:ext cx="122373" cy="0"/>
              </a:xfrm>
              <a:custGeom>
                <a:avLst/>
                <a:gdLst/>
                <a:ahLst/>
                <a:cxnLst/>
                <a:rect l="0" t="0" r="0" b="0"/>
                <a:pathLst>
                  <a:path w="175564">
                    <a:moveTo>
                      <a:pt x="0" y="0"/>
                    </a:moveTo>
                    <a:lnTo>
                      <a:pt x="175564" y="0"/>
                    </a:lnTo>
                  </a:path>
                </a:pathLst>
              </a:custGeom>
              <a:ln w="13550" cap="flat">
                <a:solidFill>
                  <a:srgbClr val="00BFC4">
                    <a:alpha val="100000"/>
                  </a:srgbClr>
                </a:solidFill>
                <a:prstDash val="solid"/>
                <a:round/>
              </a:ln>
            </p:spPr>
            <p:txBody>
              <a:bodyPr/>
              <a:lstStyle/>
              <a:p>
                <a:pPr>
                  <a:defRPr/>
                </a:pPr>
                <a:endParaRPr sz="1050"/>
              </a:p>
            </p:txBody>
          </p:sp>
          <p:sp>
            <p:nvSpPr>
              <p:cNvPr id="36922" name="rc75"/>
              <p:cNvSpPr/>
              <p:nvPr/>
            </p:nvSpPr>
            <p:spPr>
              <a:xfrm>
                <a:off x="6479486" y="3320387"/>
                <a:ext cx="139630" cy="139917"/>
              </a:xfrm>
              <a:prstGeom prst="rect">
                <a:avLst/>
              </a:prstGeom>
              <a:solidFill>
                <a:srgbClr val="00BFC4">
                  <a:alpha val="20000"/>
                </a:srgbClr>
              </a:solidFill>
            </p:spPr>
            <p:txBody>
              <a:bodyPr/>
              <a:lstStyle/>
              <a:p>
                <a:pPr>
                  <a:defRPr/>
                </a:pPr>
                <a:endParaRPr sz="1050"/>
              </a:p>
            </p:txBody>
          </p:sp>
          <p:sp>
            <p:nvSpPr>
              <p:cNvPr id="36923" name="tx76"/>
              <p:cNvSpPr/>
              <p:nvPr/>
            </p:nvSpPr>
            <p:spPr>
              <a:xfrm>
                <a:off x="5249485" y="3358826"/>
                <a:ext cx="851901" cy="63039"/>
              </a:xfrm>
              <a:prstGeom prst="rect">
                <a:avLst/>
              </a:prstGeom>
              <a:noFill/>
            </p:spPr>
            <p:txBody>
              <a:bodyPr wrap="none" lIns="0" tIns="0" rIns="0" bIns="0" anchor="ctr" anchorCtr="1"/>
              <a:lstStyle/>
              <a:p>
                <a:pPr>
                  <a:spcBef>
                    <a:spcPts val="0"/>
                  </a:spcBef>
                  <a:spcAft>
                    <a:spcPts val="0"/>
                  </a:spcAft>
                  <a:defRPr/>
                </a:pPr>
                <a:r>
                  <a:rPr sz="1050" b="0" i="0" dirty="0">
                    <a:solidFill>
                      <a:srgbClr val="000000">
                        <a:alpha val="100000"/>
                      </a:srgbClr>
                    </a:solidFill>
                    <a:latin typeface="Arial"/>
                    <a:cs typeface="Arial"/>
                  </a:rPr>
                  <a:t>Ticagrelor o</a:t>
                </a:r>
                <a:r>
                  <a:rPr lang="es-ES" sz="1050" b="0" i="0" dirty="0">
                    <a:solidFill>
                      <a:srgbClr val="000000">
                        <a:alpha val="100000"/>
                      </a:srgbClr>
                    </a:solidFill>
                    <a:latin typeface="Arial"/>
                    <a:cs typeface="Arial"/>
                  </a:rPr>
                  <a:t>r</a:t>
                </a:r>
                <a:r>
                  <a:rPr sz="1050" b="0" i="0" dirty="0">
                    <a:solidFill>
                      <a:srgbClr val="000000">
                        <a:alpha val="100000"/>
                      </a:srgbClr>
                    </a:solidFill>
                    <a:latin typeface="Arial"/>
                    <a:cs typeface="Arial"/>
                  </a:rPr>
                  <a:t> prasugrel</a:t>
                </a:r>
              </a:p>
            </p:txBody>
          </p:sp>
          <p:sp>
            <p:nvSpPr>
              <p:cNvPr id="36924" name="tx77"/>
              <p:cNvSpPr/>
              <p:nvPr/>
            </p:nvSpPr>
            <p:spPr>
              <a:xfrm>
                <a:off x="6757177" y="3358826"/>
                <a:ext cx="445562" cy="63039"/>
              </a:xfrm>
              <a:prstGeom prst="rect">
                <a:avLst/>
              </a:prstGeom>
              <a:noFill/>
            </p:spPr>
            <p:txBody>
              <a:bodyPr wrap="none" lIns="0" tIns="0" rIns="0" bIns="0" anchor="ctr" anchorCtr="1"/>
              <a:lstStyle/>
              <a:p>
                <a:pPr>
                  <a:spcBef>
                    <a:spcPts val="0"/>
                  </a:spcBef>
                  <a:spcAft>
                    <a:spcPts val="0"/>
                  </a:spcAft>
                  <a:defRPr/>
                </a:pPr>
                <a:r>
                  <a:rPr sz="1050" b="0" i="0">
                    <a:solidFill>
                      <a:srgbClr val="000000">
                        <a:alpha val="100000"/>
                      </a:srgbClr>
                    </a:solidFill>
                    <a:latin typeface="Arial"/>
                    <a:cs typeface="Arial"/>
                  </a:rPr>
                  <a:t>Clopidogrel</a:t>
                </a:r>
              </a:p>
            </p:txBody>
          </p:sp>
        </p:grpSp>
      </p:grpSp>
      <p:sp>
        <p:nvSpPr>
          <p:cNvPr id="32" name="CuadroTexto 31">
            <a:extLst>
              <a:ext uri="{FF2B5EF4-FFF2-40B4-BE49-F238E27FC236}">
                <a16:creationId xmlns:a16="http://schemas.microsoft.com/office/drawing/2014/main" id="{04FBC198-B7C5-5C8F-F37A-662D6D62EC51}"/>
              </a:ext>
            </a:extLst>
          </p:cNvPr>
          <p:cNvSpPr txBox="1"/>
          <p:nvPr/>
        </p:nvSpPr>
        <p:spPr>
          <a:xfrm>
            <a:off x="30480" y="1622206"/>
            <a:ext cx="3059907" cy="52322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i="0" u="none" strike="noStrike" cap="none" normalizeH="0" baseline="0" dirty="0">
                <a:ln>
                  <a:noFill/>
                </a:ln>
                <a:solidFill>
                  <a:srgbClr val="404040"/>
                </a:solidFill>
                <a:effectLst/>
                <a:latin typeface="Arial" charset="0"/>
                <a:ea typeface="ヒラギノ角ゴ Pro W3"/>
                <a:cs typeface="ヒラギノ角ゴ Pro W3"/>
              </a:rPr>
              <a:t> HR= 2.88 (1.03 to </a:t>
            </a:r>
            <a:r>
              <a:rPr lang="en-US" sz="1400" i="0" dirty="0">
                <a:solidFill>
                  <a:srgbClr val="404040"/>
                </a:solidFill>
                <a:cs typeface="ヒラギノ角ゴ Pro W3"/>
              </a:rPr>
              <a:t>8.06</a:t>
            </a:r>
            <a:r>
              <a:rPr kumimoji="0" lang="en-US" sz="1400" i="0" u="none" strike="noStrike" cap="none" normalizeH="0" baseline="0" dirty="0">
                <a:ln>
                  <a:noFill/>
                </a:ln>
                <a:solidFill>
                  <a:srgbClr val="404040"/>
                </a:solidFill>
                <a:effectLst/>
                <a:latin typeface="Arial" charset="0"/>
                <a:ea typeface="ヒラギノ角ゴ Pro W3"/>
                <a:cs typeface="ヒラギノ角ゴ Pro W3"/>
              </a:rPr>
              <a:t>); </a:t>
            </a:r>
            <a:r>
              <a:rPr lang="en-US" sz="1400" i="0" dirty="0">
                <a:solidFill>
                  <a:srgbClr val="404040"/>
                </a:solidFill>
                <a:cs typeface="ヒラギノ角ゴ Pro W3"/>
              </a:rPr>
              <a:t>p</a:t>
            </a:r>
            <a:r>
              <a:rPr lang="en-US" sz="1400" i="0" baseline="30000" dirty="0">
                <a:solidFill>
                  <a:srgbClr val="404040"/>
                </a:solidFill>
                <a:cs typeface="ヒラギノ角ゴ Pro W3"/>
              </a:rPr>
              <a:t>1</a:t>
            </a:r>
            <a:r>
              <a:rPr kumimoji="0" lang="en-US" sz="1400" i="0" u="none" strike="noStrike" cap="none" normalizeH="0" baseline="0" dirty="0">
                <a:ln>
                  <a:noFill/>
                </a:ln>
                <a:solidFill>
                  <a:srgbClr val="404040"/>
                </a:solidFill>
                <a:effectLst/>
                <a:latin typeface="Arial" charset="0"/>
                <a:ea typeface="ヒラギノ角ゴ Pro W3"/>
                <a:cs typeface="ヒラギノ角ゴ Pro W3"/>
              </a:rPr>
              <a:t> = </a:t>
            </a:r>
            <a:r>
              <a:rPr kumimoji="0" lang="en-US" sz="1400" i="0" u="none" strike="noStrike" kern="1200" cap="none" normalizeH="0" baseline="0" dirty="0">
                <a:ln>
                  <a:noFill/>
                </a:ln>
                <a:solidFill>
                  <a:srgbClr val="404040"/>
                </a:solidFill>
                <a:effectLst/>
                <a:latin typeface="Arial" charset="0"/>
                <a:ea typeface="ヒラギノ角ゴ Pro W3"/>
                <a:cs typeface="ヒラギノ角ゴ Pro W3"/>
              </a:rPr>
              <a:t>0.173</a:t>
            </a:r>
            <a:endParaRPr kumimoji="0" lang="en-US" sz="1400" i="0" u="none" strike="noStrike" kern="1200" cap="none" normalizeH="0" baseline="30000" dirty="0">
              <a:ln>
                <a:noFill/>
              </a:ln>
              <a:solidFill>
                <a:srgbClr val="404040"/>
              </a:solidFill>
              <a:effectLst/>
              <a:latin typeface="Arial" charset="0"/>
              <a:ea typeface="ヒラギノ角ゴ Pro W3"/>
              <a:cs typeface="ヒラギノ角ゴ Pro W3"/>
            </a:endParaRPr>
          </a:p>
          <a:p>
            <a:pPr algn="ctr"/>
            <a:r>
              <a:rPr lang="en-US" sz="1400" b="0" baseline="30000" dirty="0">
                <a:solidFill>
                  <a:srgbClr val="404040"/>
                </a:solidFill>
                <a:cs typeface="ヒラギノ角ゴ Pro W3"/>
              </a:rPr>
              <a:t>1 </a:t>
            </a:r>
            <a:r>
              <a:rPr lang="en-US" sz="1400" b="0" i="0" dirty="0">
                <a:solidFill>
                  <a:schemeClr val="bg2">
                    <a:lumMod val="75000"/>
                    <a:lumOff val="25000"/>
                  </a:schemeClr>
                </a:solidFill>
              </a:rPr>
              <a:t>Holm-adjusted p-value</a:t>
            </a:r>
            <a:endParaRPr kumimoji="0" lang="en-US" sz="1400" b="0" i="0" u="none" strike="noStrike" kern="1200" cap="none" normalizeH="0" baseline="0" dirty="0">
              <a:ln>
                <a:noFill/>
              </a:ln>
              <a:solidFill>
                <a:srgbClr val="404040"/>
              </a:solidFill>
              <a:effectLst/>
              <a:latin typeface="Arial" charset="0"/>
              <a:ea typeface="ヒラギノ角ゴ Pro W3"/>
              <a:cs typeface="ヒラギノ角ゴ Pro W3"/>
            </a:endParaRPr>
          </a:p>
        </p:txBody>
      </p:sp>
    </p:spTree>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949" name="Group 61"/>
          <p:cNvGraphicFramePr>
            <a:graphicFrameLocks noGrp="1"/>
          </p:cNvGraphicFramePr>
          <p:nvPr/>
        </p:nvGraphicFramePr>
        <p:xfrm>
          <a:off x="411163" y="960438"/>
          <a:ext cx="3930650" cy="2283841"/>
        </p:xfrm>
        <a:graphic>
          <a:graphicData uri="http://schemas.openxmlformats.org/drawingml/2006/table">
            <a:tbl>
              <a:tblPr/>
              <a:tblGrid>
                <a:gridCol w="1830387">
                  <a:extLst>
                    <a:ext uri="{9D8B030D-6E8A-4147-A177-3AD203B41FA5}">
                      <a16:colId xmlns:a16="http://schemas.microsoft.com/office/drawing/2014/main" val="20000"/>
                    </a:ext>
                  </a:extLst>
                </a:gridCol>
                <a:gridCol w="1049338">
                  <a:extLst>
                    <a:ext uri="{9D8B030D-6E8A-4147-A177-3AD203B41FA5}">
                      <a16:colId xmlns:a16="http://schemas.microsoft.com/office/drawing/2014/main" val="20001"/>
                    </a:ext>
                  </a:extLst>
                </a:gridCol>
                <a:gridCol w="1050925">
                  <a:extLst>
                    <a:ext uri="{9D8B030D-6E8A-4147-A177-3AD203B41FA5}">
                      <a16:colId xmlns:a16="http://schemas.microsoft.com/office/drawing/2014/main" val="20002"/>
                    </a:ext>
                  </a:extLst>
                </a:gridCol>
              </a:tblGrid>
              <a:tr h="5794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ea typeface="ヒラギノ角ゴ Pro W3"/>
                          <a:cs typeface="ヒラギノ角ゴ Pro W3"/>
                        </a:rPr>
                        <a:t>Myocardial infarction</a:t>
                      </a:r>
                    </a:p>
                  </a:txBody>
                  <a:tcPr marL="68580" marR="68580" marT="18288" marB="18288" anchor="ctr" horzOverflow="overflow">
                    <a:lnL>
                      <a:noFill/>
                    </a:lnL>
                    <a:lnR>
                      <a:noFill/>
                    </a:lnR>
                    <a:lnT>
                      <a:noFill/>
                    </a:lnT>
                    <a:lnB w="12700" cap="flat" cmpd="sng" algn="ctr">
                      <a:solidFill>
                        <a:srgbClr val="40404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ea typeface="ヒラギノ角ゴ Pro W3"/>
                          <a:cs typeface="ヒラギノ角ゴ Pro W3"/>
                        </a:rPr>
                        <a:t>Ticagrelor/</a:t>
                      </a:r>
                      <a:br>
                        <a:rPr kumimoji="0" lang="en-US" sz="1200" b="0" i="0" u="none" strike="noStrike" cap="none" normalizeH="0" baseline="0">
                          <a:ln>
                            <a:noFill/>
                          </a:ln>
                          <a:solidFill>
                            <a:schemeClr val="tx1"/>
                          </a:solidFill>
                          <a:effectLst/>
                          <a:latin typeface="Arial" charset="0"/>
                          <a:ea typeface="ヒラギノ角ゴ Pro W3"/>
                          <a:cs typeface="ヒラギノ角ゴ Pro W3"/>
                        </a:rPr>
                      </a:br>
                      <a:r>
                        <a:rPr kumimoji="0" lang="en-US" sz="1200" b="1" i="0" u="none" strike="noStrike" cap="none" normalizeH="0" baseline="0">
                          <a:ln>
                            <a:noFill/>
                          </a:ln>
                          <a:solidFill>
                            <a:schemeClr val="tx1"/>
                          </a:solidFill>
                          <a:effectLst/>
                          <a:latin typeface="Arial" charset="0"/>
                          <a:ea typeface="ヒラギノ角ゴ Pro W3"/>
                          <a:cs typeface="ヒラギノ角ゴ Pro W3"/>
                        </a:rPr>
                        <a:t>Prasugrel</a:t>
                      </a:r>
                      <a:br>
                        <a:rPr kumimoji="0" lang="en-US" sz="1200" b="0" i="0" u="none" strike="noStrike" cap="none" normalizeH="0" baseline="0">
                          <a:ln>
                            <a:noFill/>
                          </a:ln>
                          <a:solidFill>
                            <a:schemeClr val="tx1"/>
                          </a:solidFill>
                          <a:effectLst/>
                          <a:latin typeface="Arial" charset="0"/>
                          <a:ea typeface="ヒラギノ角ゴ Pro W3"/>
                          <a:cs typeface="ヒラギノ角ゴ Pro W3"/>
                        </a:rPr>
                      </a:br>
                      <a:r>
                        <a:rPr kumimoji="0" lang="en-US" sz="1200" b="1" i="0" u="none" strike="noStrike" cap="none" normalizeH="0" baseline="0">
                          <a:ln>
                            <a:noFill/>
                          </a:ln>
                          <a:solidFill>
                            <a:schemeClr val="tx1"/>
                          </a:solidFill>
                          <a:effectLst/>
                          <a:latin typeface="Arial" charset="0"/>
                          <a:ea typeface="ヒラギノ角ゴ Pro W3"/>
                          <a:cs typeface="ヒラギノ角ゴ Pro W3"/>
                        </a:rPr>
                        <a:t>(n = 318)</a:t>
                      </a:r>
                    </a:p>
                  </a:txBody>
                  <a:tcPr marL="68580" marR="68580" marT="18288" marB="18288" anchor="ctr" horzOverflow="overflow">
                    <a:lnL>
                      <a:noFill/>
                    </a:lnL>
                    <a:lnR>
                      <a:noFill/>
                    </a:lnR>
                    <a:lnT>
                      <a:noFill/>
                    </a:lnT>
                    <a:lnB w="12700" cap="flat" cmpd="sng" algn="ctr">
                      <a:solidFill>
                        <a:srgbClr val="40404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ea typeface="ヒラギノ角ゴ Pro W3"/>
                          <a:cs typeface="ヒラギノ角ゴ Pro W3"/>
                        </a:rPr>
                        <a:t>Clopidogrel</a:t>
                      </a:r>
                      <a:br>
                        <a:rPr kumimoji="0" lang="en-US" sz="1200" b="0" i="0" u="none" strike="noStrike" cap="none" normalizeH="0" baseline="0">
                          <a:ln>
                            <a:noFill/>
                          </a:ln>
                          <a:solidFill>
                            <a:schemeClr val="tx1"/>
                          </a:solidFill>
                          <a:effectLst/>
                          <a:latin typeface="Arial" charset="0"/>
                          <a:ea typeface="ヒラギノ角ゴ Pro W3"/>
                          <a:cs typeface="ヒラギノ角ゴ Pro W3"/>
                        </a:rPr>
                      </a:br>
                      <a:r>
                        <a:rPr kumimoji="0" lang="en-US" sz="1200" b="1" i="0" u="none" strike="noStrike" cap="none" normalizeH="0" baseline="0">
                          <a:ln>
                            <a:noFill/>
                          </a:ln>
                          <a:solidFill>
                            <a:schemeClr val="tx1"/>
                          </a:solidFill>
                          <a:effectLst/>
                          <a:latin typeface="Arial" charset="0"/>
                          <a:ea typeface="ヒラギノ角ゴ Pro W3"/>
                          <a:cs typeface="ヒラギノ角ゴ Pro W3"/>
                        </a:rPr>
                        <a:t>(n = 319)</a:t>
                      </a:r>
                    </a:p>
                  </a:txBody>
                  <a:tcPr marL="68580" marR="68580" marT="18288" marB="18288" anchor="ctr" horzOverflow="overflow">
                    <a:lnL>
                      <a:noFill/>
                    </a:lnL>
                    <a:lnR>
                      <a:noFill/>
                    </a:lnR>
                    <a:lnT>
                      <a:noFill/>
                    </a:lnT>
                    <a:lnB w="12700" cap="flat" cmpd="sng" algn="ctr">
                      <a:solidFill>
                        <a:srgbClr val="40404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0"/>
                  </a:ext>
                </a:extLst>
              </a:tr>
              <a:tr h="339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404040"/>
                          </a:solidFill>
                          <a:effectLst/>
                          <a:latin typeface="Arial" charset="0"/>
                          <a:ea typeface="ヒラギノ角ゴ Pro W3"/>
                          <a:cs typeface="ヒラギノ角ゴ Pro W3"/>
                        </a:rPr>
                        <a:t>Patients, n (%)</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404040"/>
                          </a:solidFill>
                          <a:effectLst/>
                          <a:latin typeface="Arial" charset="0"/>
                          <a:ea typeface="ヒラギノ角ゴ Pro W3"/>
                          <a:cs typeface="ヒラギノ角ゴ Pro W3"/>
                        </a:rPr>
                        <a:t>4 (1.3)</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404040"/>
                          </a:solidFill>
                          <a:effectLst/>
                          <a:latin typeface="Arial" charset="0"/>
                          <a:ea typeface="ヒラギノ角ゴ Pro W3"/>
                          <a:cs typeface="ヒラギノ角ゴ Pro W3"/>
                        </a:rPr>
                        <a:t>9 (2.8)</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339725">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rgbClr val="404040"/>
                          </a:solidFill>
                          <a:effectLst/>
                          <a:latin typeface="Arial" charset="0"/>
                          <a:ea typeface="ヒラギノ角ゴ Pro W3"/>
                          <a:cs typeface="ヒラギノ角ゴ Pro W3"/>
                        </a:rPr>
                        <a:t>HR 2.38 (95%CI 0.73 to 7.78); adjusted p</a:t>
                      </a:r>
                      <a:r>
                        <a:rPr kumimoji="0" lang="en-US" sz="1200" b="0" i="1" u="none" strike="noStrike" cap="none" normalizeH="0" baseline="30000" dirty="0">
                          <a:ln>
                            <a:noFill/>
                          </a:ln>
                          <a:solidFill>
                            <a:srgbClr val="404040"/>
                          </a:solidFill>
                          <a:effectLst/>
                          <a:latin typeface="Arial" charset="0"/>
                          <a:ea typeface="ヒラギノ角ゴ Pro W3"/>
                          <a:cs typeface="ヒラギノ角ゴ Pro W3"/>
                        </a:rPr>
                        <a:t>1</a:t>
                      </a:r>
                      <a:r>
                        <a:rPr kumimoji="0" lang="en-US" sz="1200" b="0" i="1" u="none" strike="noStrike" cap="none" normalizeH="0" baseline="0" dirty="0">
                          <a:ln>
                            <a:noFill/>
                          </a:ln>
                          <a:solidFill>
                            <a:srgbClr val="404040"/>
                          </a:solidFill>
                          <a:effectLst/>
                          <a:latin typeface="Arial" charset="0"/>
                          <a:ea typeface="ヒラギノ角ゴ Pro W3"/>
                          <a:cs typeface="ヒラギノ角ゴ Pro W3"/>
                        </a:rPr>
                        <a:t>: </a:t>
                      </a:r>
                      <a:r>
                        <a:rPr kumimoji="0" lang="en-US" sz="1200" b="0" i="1" u="none" strike="noStrike" cap="none" normalizeH="0" baseline="0" dirty="0">
                          <a:ln>
                            <a:noFill/>
                          </a:ln>
                          <a:solidFill>
                            <a:schemeClr val="bg1"/>
                          </a:solidFill>
                          <a:effectLst/>
                          <a:latin typeface="Arial" charset="0"/>
                          <a:ea typeface="ヒラギノ角ゴ Pro W3"/>
                          <a:cs typeface="ヒラギノ角ゴ Pro W3"/>
                        </a:rPr>
                        <a:t>0.453</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2"/>
                  </a:ext>
                </a:extLst>
              </a:tr>
              <a:tr h="339725">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rgbClr val="404040"/>
                          </a:solidFill>
                          <a:effectLst/>
                          <a:latin typeface="Arial" charset="0"/>
                          <a:ea typeface="ヒラギノ角ゴ Pro W3"/>
                          <a:cs typeface="ヒラギノ角ゴ Pro W3"/>
                        </a:rPr>
                        <a:t>Type (Fourth Universal Definition)</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rgbClr val="E7ECF5"/>
                    </a:solidFill>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3"/>
                  </a:ext>
                </a:extLst>
              </a:tr>
              <a:tr h="339725">
                <a:tc>
                  <a:txBody>
                    <a:bodyPr/>
                    <a:lstStyle/>
                    <a:p>
                      <a:pPr marL="182563"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404040"/>
                          </a:solidFill>
                          <a:effectLst/>
                          <a:latin typeface="Arial" charset="0"/>
                          <a:ea typeface="ヒラギノ角ゴ Pro W3"/>
                          <a:cs typeface="ヒラギノ角ゴ Pro W3"/>
                        </a:rPr>
                        <a:t>Type 1</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404040"/>
                          </a:solidFill>
                          <a:effectLst/>
                          <a:latin typeface="Arial" charset="0"/>
                          <a:ea typeface="ヒラギノ角ゴ Pro W3"/>
                          <a:cs typeface="ヒラギノ角ゴ Pro W3"/>
                        </a:rPr>
                        <a:t>3</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404040"/>
                          </a:solidFill>
                          <a:effectLst/>
                          <a:latin typeface="Arial" charset="0"/>
                          <a:ea typeface="ヒラギノ角ゴ Pro W3"/>
                          <a:cs typeface="ヒラギノ角ゴ Pro W3"/>
                        </a:rPr>
                        <a:t>5</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r h="339725">
                <a:tc>
                  <a:txBody>
                    <a:bodyPr/>
                    <a:lstStyle/>
                    <a:p>
                      <a:pPr marL="182563"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404040"/>
                          </a:solidFill>
                          <a:effectLst/>
                          <a:latin typeface="Arial" charset="0"/>
                          <a:ea typeface="ヒラギノ角ゴ Pro W3"/>
                          <a:cs typeface="ヒラギノ角ゴ Pro W3"/>
                        </a:rPr>
                        <a:t>Type 4c</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404040"/>
                          </a:solidFill>
                          <a:effectLst/>
                          <a:latin typeface="Arial" charset="0"/>
                          <a:ea typeface="ヒラギノ角ゴ Pro W3"/>
                          <a:cs typeface="ヒラギノ角ゴ Pro W3"/>
                        </a:rPr>
                        <a:t>1</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404040"/>
                          </a:solidFill>
                          <a:effectLst/>
                          <a:latin typeface="Arial" charset="0"/>
                          <a:ea typeface="ヒラギノ角ゴ Pro W3"/>
                          <a:cs typeface="ヒラギノ角ゴ Pro W3"/>
                        </a:rPr>
                        <a:t>4</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bl>
          </a:graphicData>
        </a:graphic>
      </p:graphicFrame>
      <p:graphicFrame>
        <p:nvGraphicFramePr>
          <p:cNvPr id="37947" name="Group 59"/>
          <p:cNvGraphicFramePr>
            <a:graphicFrameLocks noGrp="1"/>
          </p:cNvGraphicFramePr>
          <p:nvPr/>
        </p:nvGraphicFramePr>
        <p:xfrm>
          <a:off x="4802188" y="960438"/>
          <a:ext cx="3930650" cy="2623566"/>
        </p:xfrm>
        <a:graphic>
          <a:graphicData uri="http://schemas.openxmlformats.org/drawingml/2006/table">
            <a:tbl>
              <a:tblPr/>
              <a:tblGrid>
                <a:gridCol w="1830387">
                  <a:extLst>
                    <a:ext uri="{9D8B030D-6E8A-4147-A177-3AD203B41FA5}">
                      <a16:colId xmlns:a16="http://schemas.microsoft.com/office/drawing/2014/main" val="20000"/>
                    </a:ext>
                  </a:extLst>
                </a:gridCol>
                <a:gridCol w="1049338">
                  <a:extLst>
                    <a:ext uri="{9D8B030D-6E8A-4147-A177-3AD203B41FA5}">
                      <a16:colId xmlns:a16="http://schemas.microsoft.com/office/drawing/2014/main" val="20001"/>
                    </a:ext>
                  </a:extLst>
                </a:gridCol>
                <a:gridCol w="1050925">
                  <a:extLst>
                    <a:ext uri="{9D8B030D-6E8A-4147-A177-3AD203B41FA5}">
                      <a16:colId xmlns:a16="http://schemas.microsoft.com/office/drawing/2014/main" val="20002"/>
                    </a:ext>
                  </a:extLst>
                </a:gridCol>
              </a:tblGrid>
              <a:tr h="5794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ea typeface="ヒラギノ角ゴ Pro W3"/>
                          <a:cs typeface="ヒラギノ角ゴ Pro W3"/>
                        </a:rPr>
                        <a:t>Unplanned revascularization</a:t>
                      </a:r>
                    </a:p>
                  </a:txBody>
                  <a:tcPr marL="68580" marR="68580" marT="18288" marB="18288" anchor="ctr" horzOverflow="overflow">
                    <a:lnL>
                      <a:noFill/>
                    </a:lnL>
                    <a:lnR>
                      <a:noFill/>
                    </a:lnR>
                    <a:lnT>
                      <a:noFill/>
                    </a:lnT>
                    <a:lnB w="12700" cap="flat" cmpd="sng" algn="ctr">
                      <a:solidFill>
                        <a:srgbClr val="40404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ea typeface="ヒラギノ角ゴ Pro W3"/>
                          <a:cs typeface="ヒラギノ角ゴ Pro W3"/>
                        </a:rPr>
                        <a:t>Ticagrelor/</a:t>
                      </a:r>
                      <a:br>
                        <a:rPr kumimoji="0" lang="en-US" sz="1200" b="0" i="0" u="none" strike="noStrike" cap="none" normalizeH="0" baseline="0">
                          <a:ln>
                            <a:noFill/>
                          </a:ln>
                          <a:solidFill>
                            <a:schemeClr val="tx1"/>
                          </a:solidFill>
                          <a:effectLst/>
                          <a:latin typeface="Arial" charset="0"/>
                          <a:ea typeface="ヒラギノ角ゴ Pro W3"/>
                          <a:cs typeface="ヒラギノ角ゴ Pro W3"/>
                        </a:rPr>
                      </a:br>
                      <a:r>
                        <a:rPr kumimoji="0" lang="en-US" sz="1200" b="1" i="0" u="none" strike="noStrike" cap="none" normalizeH="0" baseline="0">
                          <a:ln>
                            <a:noFill/>
                          </a:ln>
                          <a:solidFill>
                            <a:schemeClr val="tx1"/>
                          </a:solidFill>
                          <a:effectLst/>
                          <a:latin typeface="Arial" charset="0"/>
                          <a:ea typeface="ヒラギノ角ゴ Pro W3"/>
                          <a:cs typeface="ヒラギノ角ゴ Pro W3"/>
                        </a:rPr>
                        <a:t>Prasugrel</a:t>
                      </a:r>
                      <a:br>
                        <a:rPr kumimoji="0" lang="en-US" sz="1200" b="0" i="0" u="none" strike="noStrike" cap="none" normalizeH="0" baseline="0">
                          <a:ln>
                            <a:noFill/>
                          </a:ln>
                          <a:solidFill>
                            <a:schemeClr val="tx1"/>
                          </a:solidFill>
                          <a:effectLst/>
                          <a:latin typeface="Arial" charset="0"/>
                          <a:ea typeface="ヒラギノ角ゴ Pro W3"/>
                          <a:cs typeface="ヒラギノ角ゴ Pro W3"/>
                        </a:rPr>
                      </a:br>
                      <a:r>
                        <a:rPr kumimoji="0" lang="en-US" sz="1200" b="1" i="0" u="none" strike="noStrike" cap="none" normalizeH="0" baseline="0">
                          <a:ln>
                            <a:noFill/>
                          </a:ln>
                          <a:solidFill>
                            <a:schemeClr val="tx1"/>
                          </a:solidFill>
                          <a:effectLst/>
                          <a:latin typeface="Arial" charset="0"/>
                          <a:ea typeface="ヒラギノ角ゴ Pro W3"/>
                          <a:cs typeface="ヒラギノ角ゴ Pro W3"/>
                        </a:rPr>
                        <a:t>(n = 318)</a:t>
                      </a:r>
                    </a:p>
                  </a:txBody>
                  <a:tcPr marL="68580" marR="68580" marT="18288" marB="18288" anchor="ctr" horzOverflow="overflow">
                    <a:lnL>
                      <a:noFill/>
                    </a:lnL>
                    <a:lnR>
                      <a:noFill/>
                    </a:lnR>
                    <a:lnT>
                      <a:noFill/>
                    </a:lnT>
                    <a:lnB w="12700" cap="flat" cmpd="sng" algn="ctr">
                      <a:solidFill>
                        <a:srgbClr val="40404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charset="0"/>
                          <a:ea typeface="ヒラギノ角ゴ Pro W3"/>
                          <a:cs typeface="ヒラギノ角ゴ Pro W3"/>
                        </a:rPr>
                        <a:t>Clopidogrel</a:t>
                      </a:r>
                      <a:br>
                        <a:rPr kumimoji="0" lang="en-US" sz="1200" b="0" i="0" u="none" strike="noStrike" cap="none" normalizeH="0" baseline="0">
                          <a:ln>
                            <a:noFill/>
                          </a:ln>
                          <a:solidFill>
                            <a:schemeClr val="tx1"/>
                          </a:solidFill>
                          <a:effectLst/>
                          <a:latin typeface="Arial" charset="0"/>
                          <a:ea typeface="ヒラギノ角ゴ Pro W3"/>
                          <a:cs typeface="ヒラギノ角ゴ Pro W3"/>
                        </a:rPr>
                      </a:br>
                      <a:r>
                        <a:rPr kumimoji="0" lang="en-US" sz="1200" b="1" i="0" u="none" strike="noStrike" cap="none" normalizeH="0" baseline="0">
                          <a:ln>
                            <a:noFill/>
                          </a:ln>
                          <a:solidFill>
                            <a:schemeClr val="tx1"/>
                          </a:solidFill>
                          <a:effectLst/>
                          <a:latin typeface="Arial" charset="0"/>
                          <a:ea typeface="ヒラギノ角ゴ Pro W3"/>
                          <a:cs typeface="ヒラギノ角ゴ Pro W3"/>
                        </a:rPr>
                        <a:t>(n = 319)</a:t>
                      </a:r>
                    </a:p>
                  </a:txBody>
                  <a:tcPr marL="68580" marR="68580" marT="18288" marB="18288" anchor="ctr" horzOverflow="overflow">
                    <a:lnL>
                      <a:noFill/>
                    </a:lnL>
                    <a:lnR>
                      <a:noFill/>
                    </a:lnR>
                    <a:lnT>
                      <a:noFill/>
                    </a:lnT>
                    <a:lnB w="12700" cap="flat" cmpd="sng" algn="ctr">
                      <a:solidFill>
                        <a:srgbClr val="40404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0"/>
                  </a:ext>
                </a:extLst>
              </a:tr>
              <a:tr h="339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404040"/>
                          </a:solidFill>
                          <a:effectLst/>
                          <a:latin typeface="Arial" charset="0"/>
                          <a:ea typeface="ヒラギノ角ゴ Pro W3"/>
                          <a:cs typeface="ヒラギノ角ゴ Pro W3"/>
                        </a:rPr>
                        <a:t>Patients, n (%)</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404040"/>
                          </a:solidFill>
                          <a:effectLst/>
                          <a:latin typeface="Arial" charset="0"/>
                          <a:ea typeface="ヒラギノ角ゴ Pro W3"/>
                          <a:cs typeface="ヒラギノ角ゴ Pro W3"/>
                        </a:rPr>
                        <a:t>6 (1.9)</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404040"/>
                          </a:solidFill>
                          <a:effectLst/>
                          <a:latin typeface="Arial" charset="0"/>
                          <a:ea typeface="ヒラギノ角ゴ Pro W3"/>
                          <a:cs typeface="ヒラギノ角ゴ Pro W3"/>
                        </a:rPr>
                        <a:t>13 (4.1)</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339725">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dirty="0">
                          <a:ln>
                            <a:noFill/>
                          </a:ln>
                          <a:solidFill>
                            <a:srgbClr val="404040"/>
                          </a:solidFill>
                          <a:effectLst/>
                          <a:latin typeface="Arial" charset="0"/>
                          <a:ea typeface="ヒラギノ角ゴ Pro W3"/>
                          <a:cs typeface="ヒラギノ角ゴ Pro W3"/>
                        </a:rPr>
                        <a:t>HR 2.88 (95%CI 1.03 to 8.06); adjusted p</a:t>
                      </a:r>
                      <a:r>
                        <a:rPr kumimoji="0" lang="en-US" sz="1200" b="0" i="1" u="none" strike="noStrike" cap="none" normalizeH="0" baseline="30000" dirty="0">
                          <a:ln>
                            <a:noFill/>
                          </a:ln>
                          <a:solidFill>
                            <a:srgbClr val="404040"/>
                          </a:solidFill>
                          <a:effectLst/>
                          <a:latin typeface="Arial" charset="0"/>
                          <a:ea typeface="ヒラギノ角ゴ Pro W3"/>
                          <a:cs typeface="ヒラギノ角ゴ Pro W3"/>
                        </a:rPr>
                        <a:t>1</a:t>
                      </a:r>
                      <a:r>
                        <a:rPr kumimoji="0" lang="en-US" sz="1200" b="0" i="1" u="none" strike="noStrike" cap="none" normalizeH="0" baseline="0" dirty="0">
                          <a:ln>
                            <a:noFill/>
                          </a:ln>
                          <a:solidFill>
                            <a:srgbClr val="404040"/>
                          </a:solidFill>
                          <a:effectLst/>
                          <a:latin typeface="Arial" charset="0"/>
                          <a:ea typeface="ヒラギノ角ゴ Pro W3"/>
                          <a:cs typeface="ヒラギノ角ゴ Pro W3"/>
                        </a:rPr>
                        <a:t>: </a:t>
                      </a:r>
                      <a:r>
                        <a:rPr kumimoji="0" lang="en-US" sz="1200" b="0" i="1" u="none" strike="noStrike" cap="none" normalizeH="0" baseline="0" dirty="0">
                          <a:ln>
                            <a:noFill/>
                          </a:ln>
                          <a:solidFill>
                            <a:schemeClr val="bg1"/>
                          </a:solidFill>
                          <a:effectLst/>
                          <a:latin typeface="Arial" charset="0"/>
                          <a:ea typeface="ヒラギノ角ゴ Pro W3"/>
                          <a:cs typeface="ヒラギノ角ゴ Pro W3"/>
                        </a:rPr>
                        <a:t>0.173</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2"/>
                  </a:ext>
                </a:extLst>
              </a:tr>
              <a:tr h="339725">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rgbClr val="404040"/>
                          </a:solidFill>
                          <a:effectLst/>
                          <a:latin typeface="Arial" charset="0"/>
                          <a:ea typeface="ヒラギノ角ゴ Pro W3"/>
                          <a:cs typeface="ヒラギノ角ゴ Pro W3"/>
                        </a:rPr>
                        <a:t>Procedures, both groups (n = 19)</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rgbClr val="E7ECF5"/>
                    </a:solidFill>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3"/>
                  </a:ext>
                </a:extLst>
              </a:tr>
              <a:tr h="339725">
                <a:tc>
                  <a:txBody>
                    <a:bodyPr/>
                    <a:lstStyle/>
                    <a:p>
                      <a:pPr marL="182563"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404040"/>
                          </a:solidFill>
                          <a:effectLst/>
                          <a:latin typeface="Arial" charset="0"/>
                          <a:ea typeface="ヒラギノ角ゴ Pro W3"/>
                          <a:cs typeface="ヒラギノ角ゴ Pro W3"/>
                        </a:rPr>
                        <a:t>PCI / CABG</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404040"/>
                          </a:solidFill>
                          <a:effectLst/>
                          <a:latin typeface="Arial" charset="0"/>
                          <a:ea typeface="ヒラギノ角ゴ Pro W3"/>
                          <a:cs typeface="ヒラギノ角ゴ Pro W3"/>
                        </a:rPr>
                        <a:t>17 / 2</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hMerge="1">
                  <a:txBody>
                    <a:bodyPr/>
                    <a:lstStyle/>
                    <a:p>
                      <a:endParaRPr lang="es-ES"/>
                    </a:p>
                  </a:txBody>
                  <a:tcPr/>
                </a:tc>
                <a:extLst>
                  <a:ext uri="{0D108BD9-81ED-4DB2-BD59-A6C34878D82A}">
                    <a16:rowId xmlns:a16="http://schemas.microsoft.com/office/drawing/2014/main" val="10004"/>
                  </a:ext>
                </a:extLst>
              </a:tr>
              <a:tr h="339725">
                <a:tc>
                  <a:txBody>
                    <a:bodyPr/>
                    <a:lstStyle/>
                    <a:p>
                      <a:pPr marL="182563"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404040"/>
                          </a:solidFill>
                          <a:effectLst/>
                          <a:latin typeface="Arial" charset="0"/>
                          <a:ea typeface="ヒラギノ角ゴ Pro W3"/>
                          <a:cs typeface="ヒラギノ角ゴ Pro W3"/>
                        </a:rPr>
                        <a:t>Restenosis</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404040"/>
                          </a:solidFill>
                          <a:effectLst/>
                          <a:latin typeface="Arial" charset="0"/>
                          <a:ea typeface="ヒラギノ角ゴ Pro W3"/>
                          <a:cs typeface="ヒラギノ角ゴ Pro W3"/>
                        </a:rPr>
                        <a:t>6 (5 with NSTEMI)</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hMerge="1">
                  <a:txBody>
                    <a:bodyPr/>
                    <a:lstStyle/>
                    <a:p>
                      <a:endParaRPr lang="es-ES"/>
                    </a:p>
                  </a:txBody>
                  <a:tcPr/>
                </a:tc>
                <a:extLst>
                  <a:ext uri="{0D108BD9-81ED-4DB2-BD59-A6C34878D82A}">
                    <a16:rowId xmlns:a16="http://schemas.microsoft.com/office/drawing/2014/main" val="10005"/>
                  </a:ext>
                </a:extLst>
              </a:tr>
              <a:tr h="339725">
                <a:tc>
                  <a:txBody>
                    <a:bodyPr/>
                    <a:lstStyle/>
                    <a:p>
                      <a:pPr marL="182563"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404040"/>
                          </a:solidFill>
                          <a:effectLst/>
                          <a:latin typeface="Arial" charset="0"/>
                          <a:ea typeface="ヒラギノ角ゴ Pro W3"/>
                          <a:cs typeface="ヒラギノ角ゴ Pro W3"/>
                        </a:rPr>
                        <a:t>Different lesion</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404040"/>
                          </a:solidFill>
                          <a:effectLst/>
                          <a:latin typeface="Arial" charset="0"/>
                          <a:ea typeface="ヒラギノ角ゴ Pro W3"/>
                          <a:cs typeface="ヒラギノ角ゴ Pro W3"/>
                        </a:rPr>
                        <a:t>13</a:t>
                      </a:r>
                    </a:p>
                  </a:txBody>
                  <a:tcPr marL="68580" marR="68580" marT="18288" marB="18288"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hMerge="1">
                  <a:txBody>
                    <a:bodyPr/>
                    <a:lstStyle/>
                    <a:p>
                      <a:endParaRPr lang="es-ES"/>
                    </a:p>
                  </a:txBody>
                  <a:tcPr/>
                </a:tc>
                <a:extLst>
                  <a:ext uri="{0D108BD9-81ED-4DB2-BD59-A6C34878D82A}">
                    <a16:rowId xmlns:a16="http://schemas.microsoft.com/office/drawing/2014/main" val="10006"/>
                  </a:ext>
                </a:extLst>
              </a:tr>
            </a:tbl>
          </a:graphicData>
        </a:graphic>
      </p:graphicFrame>
      <p:sp>
        <p:nvSpPr>
          <p:cNvPr id="802" name="Notes"/>
          <p:cNvSpPr txBox="1"/>
          <p:nvPr/>
        </p:nvSpPr>
        <p:spPr>
          <a:xfrm>
            <a:off x="411163" y="3652838"/>
            <a:ext cx="8321675" cy="366712"/>
          </a:xfrm>
          <a:prstGeom prst="rect">
            <a:avLst/>
          </a:prstGeom>
          <a:noFill/>
        </p:spPr>
        <p:txBody>
          <a:bodyPr lIns="0" tIns="0" rIns="0" bIns="0"/>
          <a:lstStyle/>
          <a:p>
            <a:pPr>
              <a:defRPr/>
            </a:pPr>
            <a:r>
              <a:rPr lang="en-US" sz="900" b="0" i="0" dirty="0">
                <a:solidFill>
                  <a:schemeClr val="bg2">
                    <a:lumMod val="75000"/>
                    <a:lumOff val="25000"/>
                  </a:schemeClr>
                </a:solidFill>
              </a:rPr>
              <a:t>Intention-to-treat analysis. No definite stent thrombosis in either group.</a:t>
            </a:r>
          </a:p>
          <a:p>
            <a:pPr>
              <a:defRPr/>
            </a:pPr>
            <a:r>
              <a:rPr lang="en-US" sz="900" b="0" baseline="30000" dirty="0">
                <a:solidFill>
                  <a:srgbClr val="404040"/>
                </a:solidFill>
                <a:cs typeface="ヒラギノ角ゴ Pro W3"/>
              </a:rPr>
              <a:t>1 </a:t>
            </a:r>
            <a:r>
              <a:rPr lang="en-US" sz="900" b="0" i="0" dirty="0">
                <a:solidFill>
                  <a:schemeClr val="bg2">
                    <a:lumMod val="75000"/>
                    <a:lumOff val="25000"/>
                  </a:schemeClr>
                </a:solidFill>
              </a:rPr>
              <a:t>Holm-adjusted p-values</a:t>
            </a:r>
          </a:p>
        </p:txBody>
      </p:sp>
      <p:sp>
        <p:nvSpPr>
          <p:cNvPr id="43064" name="Title 2"/>
          <p:cNvSpPr>
            <a:spLocks noGrp="1"/>
          </p:cNvSpPr>
          <p:nvPr>
            <p:ph type="title"/>
          </p:nvPr>
        </p:nvSpPr>
        <p:spPr>
          <a:xfrm>
            <a:off x="452438" y="276225"/>
            <a:ext cx="7769225" cy="566738"/>
          </a:xfrm>
        </p:spPr>
        <p:txBody>
          <a:bodyPr/>
          <a:lstStyle/>
          <a:p>
            <a:r>
              <a:rPr lang="en-US">
                <a:latin typeface="Aptos"/>
              </a:rPr>
              <a:t>Results: MI and Revascularization</a:t>
            </a:r>
          </a:p>
        </p:txBody>
      </p:sp>
      <p:pic>
        <p:nvPicPr>
          <p:cNvPr id="43065" name="Imagen 2"/>
          <p:cNvPicPr>
            <a:picLocks noChangeAspect="1"/>
          </p:cNvPicPr>
          <p:nvPr/>
        </p:nvPicPr>
        <p:blipFill>
          <a:blip r:embed="rId3"/>
          <a:srcRect/>
          <a:stretch>
            <a:fillRect/>
          </a:stretch>
        </p:blipFill>
        <p:spPr bwMode="auto">
          <a:xfrm>
            <a:off x="8235950" y="4719638"/>
            <a:ext cx="758825" cy="295275"/>
          </a:xfrm>
          <a:prstGeom prst="rect">
            <a:avLst/>
          </a:prstGeom>
          <a:noFill/>
          <a:ln w="9525">
            <a:noFill/>
            <a:miter lim="800000"/>
            <a:headEnd/>
            <a:tailEnd/>
          </a:ln>
        </p:spPr>
      </p:pic>
    </p:spTree>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58" name="Group 46"/>
          <p:cNvGraphicFramePr>
            <a:graphicFrameLocks noGrp="1"/>
          </p:cNvGraphicFramePr>
          <p:nvPr/>
        </p:nvGraphicFramePr>
        <p:xfrm>
          <a:off x="411163" y="960438"/>
          <a:ext cx="4206875" cy="2707640"/>
        </p:xfrm>
        <a:graphic>
          <a:graphicData uri="http://schemas.openxmlformats.org/drawingml/2006/table">
            <a:tbl>
              <a:tblPr/>
              <a:tblGrid>
                <a:gridCol w="1738312">
                  <a:extLst>
                    <a:ext uri="{9D8B030D-6E8A-4147-A177-3AD203B41FA5}">
                      <a16:colId xmlns:a16="http://schemas.microsoft.com/office/drawing/2014/main" val="20000"/>
                    </a:ext>
                  </a:extLst>
                </a:gridCol>
                <a:gridCol w="1233488">
                  <a:extLst>
                    <a:ext uri="{9D8B030D-6E8A-4147-A177-3AD203B41FA5}">
                      <a16:colId xmlns:a16="http://schemas.microsoft.com/office/drawing/2014/main" val="20001"/>
                    </a:ext>
                  </a:extLst>
                </a:gridCol>
                <a:gridCol w="1235075">
                  <a:extLst>
                    <a:ext uri="{9D8B030D-6E8A-4147-A177-3AD203B41FA5}">
                      <a16:colId xmlns:a16="http://schemas.microsoft.com/office/drawing/2014/main" val="20002"/>
                    </a:ext>
                  </a:extLst>
                </a:gridCol>
              </a:tblGrid>
              <a:tr h="4794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charset="0"/>
                          <a:ea typeface="ヒラギノ角ゴ Pro W3"/>
                          <a:cs typeface="ヒラギノ角ゴ Pro W3"/>
                        </a:rPr>
                        <a:t>Bleeding, No. (%)</a:t>
                      </a:r>
                    </a:p>
                  </a:txBody>
                  <a:tcPr marL="68580" marR="68580" marT="22860" marB="22860" anchor="ctr" horzOverflow="overflow">
                    <a:lnL>
                      <a:noFill/>
                    </a:lnL>
                    <a:lnR>
                      <a:noFill/>
                    </a:lnR>
                    <a:lnT>
                      <a:noFill/>
                    </a:lnT>
                    <a:lnB w="12700" cap="flat" cmpd="sng" algn="ctr">
                      <a:solidFill>
                        <a:srgbClr val="40404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charset="0"/>
                          <a:ea typeface="ヒラギノ角ゴ Pro W3"/>
                          <a:cs typeface="ヒラギノ角ゴ Pro W3"/>
                        </a:rPr>
                        <a:t>Ticagrelor/</a:t>
                      </a:r>
                      <a:br>
                        <a:rPr kumimoji="0" lang="en-US" sz="1100" b="0" i="0" u="none" strike="noStrike" cap="none" normalizeH="0" baseline="0">
                          <a:ln>
                            <a:noFill/>
                          </a:ln>
                          <a:solidFill>
                            <a:schemeClr val="tx1"/>
                          </a:solidFill>
                          <a:effectLst/>
                          <a:latin typeface="Arial" charset="0"/>
                          <a:ea typeface="ヒラギノ角ゴ Pro W3"/>
                          <a:cs typeface="ヒラギノ角ゴ Pro W3"/>
                        </a:rPr>
                      </a:br>
                      <a:r>
                        <a:rPr kumimoji="0" lang="en-US" sz="1100" b="1" i="0" u="none" strike="noStrike" cap="none" normalizeH="0" baseline="0">
                          <a:ln>
                            <a:noFill/>
                          </a:ln>
                          <a:solidFill>
                            <a:schemeClr val="tx1"/>
                          </a:solidFill>
                          <a:effectLst/>
                          <a:latin typeface="Arial" charset="0"/>
                          <a:ea typeface="ヒラギノ角ゴ Pro W3"/>
                          <a:cs typeface="ヒラギノ角ゴ Pro W3"/>
                        </a:rPr>
                        <a:t>Prasugrel</a:t>
                      </a:r>
                      <a:br>
                        <a:rPr kumimoji="0" lang="en-US" sz="1100" b="0" i="0" u="none" strike="noStrike" cap="none" normalizeH="0" baseline="0">
                          <a:ln>
                            <a:noFill/>
                          </a:ln>
                          <a:solidFill>
                            <a:schemeClr val="tx1"/>
                          </a:solidFill>
                          <a:effectLst/>
                          <a:latin typeface="Arial" charset="0"/>
                          <a:ea typeface="ヒラギノ角ゴ Pro W3"/>
                          <a:cs typeface="ヒラギノ角ゴ Pro W3"/>
                        </a:rPr>
                      </a:br>
                      <a:r>
                        <a:rPr kumimoji="0" lang="en-US" sz="1100" b="1" i="0" u="none" strike="noStrike" cap="none" normalizeH="0" baseline="0">
                          <a:ln>
                            <a:noFill/>
                          </a:ln>
                          <a:solidFill>
                            <a:schemeClr val="tx1"/>
                          </a:solidFill>
                          <a:effectLst/>
                          <a:latin typeface="Arial" charset="0"/>
                          <a:ea typeface="ヒラギノ角ゴ Pro W3"/>
                          <a:cs typeface="ヒラギノ角ゴ Pro W3"/>
                        </a:rPr>
                        <a:t>(n = 318)</a:t>
                      </a:r>
                    </a:p>
                  </a:txBody>
                  <a:tcPr marL="68580" marR="68580" marT="22860" marB="22860" anchor="ctr" horzOverflow="overflow">
                    <a:lnL>
                      <a:noFill/>
                    </a:lnL>
                    <a:lnR>
                      <a:noFill/>
                    </a:lnR>
                    <a:lnT>
                      <a:noFill/>
                    </a:lnT>
                    <a:lnB w="12700" cap="flat" cmpd="sng" algn="ctr">
                      <a:solidFill>
                        <a:srgbClr val="40404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a:ln>
                            <a:noFill/>
                          </a:ln>
                          <a:solidFill>
                            <a:schemeClr val="tx1"/>
                          </a:solidFill>
                          <a:effectLst/>
                          <a:latin typeface="Arial" charset="0"/>
                          <a:ea typeface="ヒラギノ角ゴ Pro W3"/>
                          <a:cs typeface="ヒラギノ角ゴ Pro W3"/>
                        </a:rPr>
                        <a:t>Clopidogrel</a:t>
                      </a:r>
                      <a:br>
                        <a:rPr kumimoji="0" lang="en-US" sz="1100" b="0" i="0" u="none" strike="noStrike" cap="none" normalizeH="0" baseline="0">
                          <a:ln>
                            <a:noFill/>
                          </a:ln>
                          <a:solidFill>
                            <a:schemeClr val="tx1"/>
                          </a:solidFill>
                          <a:effectLst/>
                          <a:latin typeface="Arial" charset="0"/>
                          <a:ea typeface="ヒラギノ角ゴ Pro W3"/>
                          <a:cs typeface="ヒラギノ角ゴ Pro W3"/>
                        </a:rPr>
                      </a:br>
                      <a:r>
                        <a:rPr kumimoji="0" lang="en-US" sz="1100" b="1" i="0" u="none" strike="noStrike" cap="none" normalizeH="0" baseline="0">
                          <a:ln>
                            <a:noFill/>
                          </a:ln>
                          <a:solidFill>
                            <a:schemeClr val="tx1"/>
                          </a:solidFill>
                          <a:effectLst/>
                          <a:latin typeface="Arial" charset="0"/>
                          <a:ea typeface="ヒラギノ角ゴ Pro W3"/>
                          <a:cs typeface="ヒラギノ角ゴ Pro W3"/>
                        </a:rPr>
                        <a:t>(n = 319)</a:t>
                      </a:r>
                    </a:p>
                  </a:txBody>
                  <a:tcPr marL="68580" marR="68580" marT="22860" marB="22860" anchor="ctr" horzOverflow="overflow">
                    <a:lnL>
                      <a:noFill/>
                    </a:lnL>
                    <a:lnR>
                      <a:noFill/>
                    </a:lnR>
                    <a:lnT>
                      <a:noFill/>
                    </a:lnT>
                    <a:lnB w="12700" cap="flat" cmpd="sng" algn="ctr">
                      <a:solidFill>
                        <a:srgbClr val="40404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0"/>
                  </a:ext>
                </a:extLst>
              </a:tr>
              <a:tr h="279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a:ln>
                            <a:noFill/>
                          </a:ln>
                          <a:solidFill>
                            <a:srgbClr val="404040"/>
                          </a:solidFill>
                          <a:effectLst/>
                          <a:latin typeface="Arial" charset="0"/>
                          <a:ea typeface="ヒラギノ角ゴ Pro W3"/>
                          <a:cs typeface="ヒラギノ角ゴ Pro W3"/>
                        </a:rPr>
                        <a:t>Patients, BARC ≥ 2</a:t>
                      </a:r>
                    </a:p>
                  </a:txBody>
                  <a:tcPr marL="68580" marR="68580" marT="22860" marB="22860"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a:ln>
                            <a:noFill/>
                          </a:ln>
                          <a:solidFill>
                            <a:srgbClr val="404040"/>
                          </a:solidFill>
                          <a:effectLst/>
                          <a:latin typeface="Arial" charset="0"/>
                          <a:ea typeface="ヒラギノ角ゴ Pro W3"/>
                          <a:cs typeface="ヒラギノ角ゴ Pro W3"/>
                        </a:rPr>
                        <a:t>38 (11.9)</a:t>
                      </a:r>
                    </a:p>
                  </a:txBody>
                  <a:tcPr marL="68580" marR="68580" marT="22860" marB="22860"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a:ln>
                            <a:noFill/>
                          </a:ln>
                          <a:solidFill>
                            <a:srgbClr val="404040"/>
                          </a:solidFill>
                          <a:effectLst/>
                          <a:latin typeface="Arial" charset="0"/>
                          <a:ea typeface="ヒラギノ角ゴ Pro W3"/>
                          <a:cs typeface="ヒラギノ角ゴ Pro W3"/>
                        </a:rPr>
                        <a:t>28 (8.8)</a:t>
                      </a:r>
                    </a:p>
                  </a:txBody>
                  <a:tcPr marL="68580" marR="68580" marT="22860" marB="22860"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279400">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1" u="none" strike="noStrike" cap="none" normalizeH="0" baseline="0" dirty="0">
                          <a:ln>
                            <a:noFill/>
                          </a:ln>
                          <a:solidFill>
                            <a:srgbClr val="404040"/>
                          </a:solidFill>
                          <a:effectLst/>
                          <a:latin typeface="Arial" charset="0"/>
                          <a:ea typeface="ヒラギノ角ゴ Pro W3"/>
                          <a:cs typeface="ヒラギノ角ゴ Pro W3"/>
                        </a:rPr>
                        <a:t>HR 0.76 (95% CI 0.46 to 1.24); adjusted p</a:t>
                      </a:r>
                      <a:r>
                        <a:rPr kumimoji="0" lang="en-US" sz="1100" b="0" i="1" u="none" strike="noStrike" cap="none" normalizeH="0" baseline="30000" dirty="0">
                          <a:ln>
                            <a:noFill/>
                          </a:ln>
                          <a:solidFill>
                            <a:srgbClr val="404040"/>
                          </a:solidFill>
                          <a:effectLst/>
                          <a:latin typeface="Arial" charset="0"/>
                          <a:ea typeface="ヒラギノ角ゴ Pro W3"/>
                          <a:cs typeface="ヒラギノ角ゴ Pro W3"/>
                        </a:rPr>
                        <a:t>1</a:t>
                      </a:r>
                      <a:r>
                        <a:rPr kumimoji="0" lang="en-US" sz="1100" b="0" i="1" u="none" strike="noStrike" cap="none" normalizeH="0" baseline="0" dirty="0">
                          <a:ln>
                            <a:noFill/>
                          </a:ln>
                          <a:solidFill>
                            <a:srgbClr val="404040"/>
                          </a:solidFill>
                          <a:effectLst/>
                          <a:latin typeface="Arial" charset="0"/>
                          <a:ea typeface="ヒラギノ角ゴ Pro W3"/>
                          <a:cs typeface="ヒラギノ角ゴ Pro W3"/>
                        </a:rPr>
                        <a:t>: </a:t>
                      </a:r>
                      <a:r>
                        <a:rPr kumimoji="0" lang="en-US" sz="1100" b="0" i="1" u="none" strike="noStrike" cap="none" normalizeH="0" baseline="0" dirty="0">
                          <a:ln>
                            <a:noFill/>
                          </a:ln>
                          <a:solidFill>
                            <a:schemeClr val="bg1"/>
                          </a:solidFill>
                          <a:effectLst/>
                          <a:latin typeface="Arial" charset="0"/>
                          <a:ea typeface="ヒラギノ角ゴ Pro W3"/>
                          <a:cs typeface="ヒラギノ角ゴ Pro W3"/>
                        </a:rPr>
                        <a:t>0.527</a:t>
                      </a:r>
                    </a:p>
                  </a:txBody>
                  <a:tcPr marL="68580" marR="68580" marT="22860" marB="22860"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2"/>
                  </a:ext>
                </a:extLst>
              </a:tr>
              <a:tr h="279400">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a:ln>
                            <a:noFill/>
                          </a:ln>
                          <a:solidFill>
                            <a:srgbClr val="404040"/>
                          </a:solidFill>
                          <a:effectLst/>
                          <a:latin typeface="Arial" charset="0"/>
                          <a:ea typeface="ヒラギノ角ゴ Pro W3"/>
                          <a:cs typeface="ヒラギノ角ゴ Pro W3"/>
                        </a:rPr>
                        <a:t>Type of bleeding (events)ᵃ</a:t>
                      </a:r>
                    </a:p>
                  </a:txBody>
                  <a:tcPr marL="68580" marR="68580" marT="22860" marB="22860"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rgbClr val="E7ECF5"/>
                    </a:solidFill>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3"/>
                  </a:ext>
                </a:extLst>
              </a:tr>
              <a:tr h="260350">
                <a:tc>
                  <a:txBody>
                    <a:bodyPr/>
                    <a:lstStyle/>
                    <a:p>
                      <a:pPr marL="182563"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rgbClr val="404040"/>
                          </a:solidFill>
                          <a:effectLst/>
                          <a:latin typeface="Arial" charset="0"/>
                          <a:ea typeface="ヒラギノ角ゴ Pro W3"/>
                          <a:cs typeface="ヒラギノ角ゴ Pro W3"/>
                        </a:rPr>
                        <a:t>BARC 2</a:t>
                      </a:r>
                    </a:p>
                  </a:txBody>
                  <a:tcPr marL="68580" marR="68580" marT="22860" marB="22860"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rgbClr val="404040"/>
                          </a:solidFill>
                          <a:effectLst/>
                          <a:latin typeface="Arial" charset="0"/>
                          <a:ea typeface="ヒラギノ角ゴ Pro W3"/>
                          <a:cs typeface="ヒラギノ角ゴ Pro W3"/>
                        </a:rPr>
                        <a:t>35 (83.3)</a:t>
                      </a:r>
                    </a:p>
                  </a:txBody>
                  <a:tcPr marL="68580" marR="68580" marT="22860" marB="22860"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rgbClr val="404040"/>
                          </a:solidFill>
                          <a:effectLst/>
                          <a:latin typeface="Arial" charset="0"/>
                          <a:ea typeface="ヒラギノ角ゴ Pro W3"/>
                          <a:cs typeface="ヒラギノ角ゴ Pro W3"/>
                        </a:rPr>
                        <a:t>27 (79.4)</a:t>
                      </a:r>
                    </a:p>
                  </a:txBody>
                  <a:tcPr marL="68580" marR="68580" marT="22860" marB="22860"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r h="260350">
                <a:tc>
                  <a:txBody>
                    <a:bodyPr/>
                    <a:lstStyle/>
                    <a:p>
                      <a:pPr marL="182563"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rgbClr val="404040"/>
                          </a:solidFill>
                          <a:effectLst/>
                          <a:latin typeface="Arial" charset="0"/>
                          <a:ea typeface="ヒラギノ角ゴ Pro W3"/>
                          <a:cs typeface="ヒラギノ角ゴ Pro W3"/>
                        </a:rPr>
                        <a:t>BARC 3a</a:t>
                      </a:r>
                    </a:p>
                  </a:txBody>
                  <a:tcPr marL="68580" marR="68580" marT="22860" marB="22860"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rgbClr val="404040"/>
                          </a:solidFill>
                          <a:effectLst/>
                          <a:latin typeface="Arial" charset="0"/>
                          <a:ea typeface="ヒラギノ角ゴ Pro W3"/>
                          <a:cs typeface="ヒラギノ角ゴ Pro W3"/>
                        </a:rPr>
                        <a:t>2 (4.8)</a:t>
                      </a:r>
                    </a:p>
                  </a:txBody>
                  <a:tcPr marL="68580" marR="68580" marT="22860" marB="22860"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rgbClr val="404040"/>
                          </a:solidFill>
                          <a:effectLst/>
                          <a:latin typeface="Arial" charset="0"/>
                          <a:ea typeface="ヒラギノ角ゴ Pro W3"/>
                          <a:cs typeface="ヒラギノ角ゴ Pro W3"/>
                        </a:rPr>
                        <a:t>2 (5.9)</a:t>
                      </a:r>
                    </a:p>
                  </a:txBody>
                  <a:tcPr marL="68580" marR="68580" marT="22860" marB="22860"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r h="260350">
                <a:tc>
                  <a:txBody>
                    <a:bodyPr/>
                    <a:lstStyle/>
                    <a:p>
                      <a:pPr marL="182563"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rgbClr val="404040"/>
                          </a:solidFill>
                          <a:effectLst/>
                          <a:latin typeface="Arial" charset="0"/>
                          <a:ea typeface="ヒラギノ角ゴ Pro W3"/>
                          <a:cs typeface="ヒラギノ角ゴ Pro W3"/>
                        </a:rPr>
                        <a:t>BARC 3b</a:t>
                      </a:r>
                    </a:p>
                  </a:txBody>
                  <a:tcPr marL="68580" marR="68580" marT="22860" marB="22860"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rgbClr val="404040"/>
                          </a:solidFill>
                          <a:effectLst/>
                          <a:latin typeface="Arial" charset="0"/>
                          <a:ea typeface="ヒラギノ角ゴ Pro W3"/>
                          <a:cs typeface="ヒラギノ角ゴ Pro W3"/>
                        </a:rPr>
                        <a:t>3 (7.1)</a:t>
                      </a:r>
                    </a:p>
                  </a:txBody>
                  <a:tcPr marL="68580" marR="68580" marT="22860" marB="22860"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rgbClr val="404040"/>
                          </a:solidFill>
                          <a:effectLst/>
                          <a:latin typeface="Arial" charset="0"/>
                          <a:ea typeface="ヒラギノ角ゴ Pro W3"/>
                          <a:cs typeface="ヒラギノ角ゴ Pro W3"/>
                        </a:rPr>
                        <a:t>2 (5.9)</a:t>
                      </a:r>
                    </a:p>
                  </a:txBody>
                  <a:tcPr marL="68580" marR="68580" marT="22860" marB="22860"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6"/>
                  </a:ext>
                </a:extLst>
              </a:tr>
              <a:tr h="260350">
                <a:tc>
                  <a:txBody>
                    <a:bodyPr/>
                    <a:lstStyle/>
                    <a:p>
                      <a:pPr marL="182563"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rgbClr val="404040"/>
                          </a:solidFill>
                          <a:effectLst/>
                          <a:latin typeface="Arial" charset="0"/>
                          <a:ea typeface="ヒラギノ角ゴ Pro W3"/>
                          <a:cs typeface="ヒラギノ角ゴ Pro W3"/>
                        </a:rPr>
                        <a:t>BARC 3c</a:t>
                      </a:r>
                    </a:p>
                  </a:txBody>
                  <a:tcPr marL="68580" marR="68580" marT="22860" marB="22860"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rgbClr val="404040"/>
                          </a:solidFill>
                          <a:effectLst/>
                          <a:latin typeface="Arial" charset="0"/>
                          <a:ea typeface="ヒラギノ角ゴ Pro W3"/>
                          <a:cs typeface="ヒラギノ角ゴ Pro W3"/>
                        </a:rPr>
                        <a:t>2 (4.8)</a:t>
                      </a:r>
                    </a:p>
                  </a:txBody>
                  <a:tcPr marL="68580" marR="68580" marT="22860" marB="22860"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a:ln>
                            <a:noFill/>
                          </a:ln>
                          <a:solidFill>
                            <a:srgbClr val="404040"/>
                          </a:solidFill>
                          <a:effectLst/>
                          <a:latin typeface="Arial" charset="0"/>
                          <a:ea typeface="ヒラギノ角ゴ Pro W3"/>
                          <a:cs typeface="ヒラギノ角ゴ Pro W3"/>
                        </a:rPr>
                        <a:t>3 (8.8)</a:t>
                      </a:r>
                    </a:p>
                  </a:txBody>
                  <a:tcPr marL="68580" marR="68580" marT="22860" marB="22860"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7"/>
                  </a:ext>
                </a:extLst>
              </a:tr>
              <a:tr h="279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a:ln>
                            <a:noFill/>
                          </a:ln>
                          <a:solidFill>
                            <a:srgbClr val="404040"/>
                          </a:solidFill>
                          <a:effectLst/>
                          <a:latin typeface="Arial" charset="0"/>
                          <a:ea typeface="ヒラギノ角ゴ Pro W3"/>
                          <a:cs typeface="ヒラギノ角ゴ Pro W3"/>
                        </a:rPr>
                        <a:t>Total bleeding events</a:t>
                      </a:r>
                    </a:p>
                  </a:txBody>
                  <a:tcPr marL="68580" marR="68580" marT="22860" marB="22860"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a:ln>
                            <a:noFill/>
                          </a:ln>
                          <a:solidFill>
                            <a:srgbClr val="404040"/>
                          </a:solidFill>
                          <a:effectLst/>
                          <a:latin typeface="Arial" charset="0"/>
                          <a:ea typeface="ヒラギノ角ゴ Pro W3"/>
                          <a:cs typeface="ヒラギノ角ゴ Pro W3"/>
                        </a:rPr>
                        <a:t>42</a:t>
                      </a:r>
                    </a:p>
                  </a:txBody>
                  <a:tcPr marL="68580" marR="68580" marT="22860" marB="22860"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a:ln>
                            <a:noFill/>
                          </a:ln>
                          <a:solidFill>
                            <a:srgbClr val="404040"/>
                          </a:solidFill>
                          <a:effectLst/>
                          <a:latin typeface="Arial" charset="0"/>
                          <a:ea typeface="ヒラギノ角ゴ Pro W3"/>
                          <a:cs typeface="ヒラギノ角ゴ Pro W3"/>
                        </a:rPr>
                        <a:t>34</a:t>
                      </a:r>
                    </a:p>
                  </a:txBody>
                  <a:tcPr marL="68580" marR="68580" marT="22860" marB="22860" anchor="ctr" horzOverflow="overflow">
                    <a:lnL w="12700" cap="flat" cmpd="sng" algn="ctr">
                      <a:solidFill>
                        <a:srgbClr val="404040"/>
                      </a:solidFill>
                      <a:prstDash val="solid"/>
                      <a:round/>
                      <a:headEnd type="none" w="med" len="med"/>
                      <a:tailEnd type="none" w="med" len="med"/>
                    </a:lnL>
                    <a:lnR w="12700" cap="flat" cmpd="sng" algn="ctr">
                      <a:solidFill>
                        <a:srgbClr val="404040"/>
                      </a:solidFill>
                      <a:prstDash val="solid"/>
                      <a:round/>
                      <a:headEnd type="none" w="med" len="med"/>
                      <a:tailEnd type="none" w="med" len="med"/>
                    </a:lnR>
                    <a:lnT w="12700" cap="flat" cmpd="sng" algn="ctr">
                      <a:solidFill>
                        <a:srgbClr val="404040"/>
                      </a:solidFill>
                      <a:prstDash val="solid"/>
                      <a:round/>
                      <a:headEnd type="none" w="med" len="med"/>
                      <a:tailEnd type="none" w="med" len="med"/>
                    </a:lnT>
                    <a:lnB w="12700" cap="flat" cmpd="sng" algn="ctr">
                      <a:solidFill>
                        <a:srgbClr val="404040"/>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8"/>
                  </a:ext>
                </a:extLst>
              </a:tr>
            </a:tbl>
          </a:graphicData>
        </a:graphic>
      </p:graphicFrame>
      <p:sp>
        <p:nvSpPr>
          <p:cNvPr id="601" name="Table note"/>
          <p:cNvSpPr txBox="1"/>
          <p:nvPr/>
        </p:nvSpPr>
        <p:spPr>
          <a:xfrm>
            <a:off x="411163" y="3673475"/>
            <a:ext cx="4206875" cy="411163"/>
          </a:xfrm>
          <a:prstGeom prst="rect">
            <a:avLst/>
          </a:prstGeom>
          <a:noFill/>
        </p:spPr>
        <p:txBody>
          <a:bodyPr lIns="0" tIns="0" rIns="0" bIns="0"/>
          <a:lstStyle/>
          <a:p>
            <a:pPr>
              <a:defRPr/>
            </a:pPr>
            <a:r>
              <a:rPr lang="en-US" sz="900" b="0" i="0" dirty="0">
                <a:solidFill>
                  <a:schemeClr val="bg2">
                    <a:lumMod val="75000"/>
                    <a:lumOff val="25000"/>
                  </a:schemeClr>
                </a:solidFill>
              </a:rPr>
              <a:t>ᵃ Percentages of all BARC ≥2 events per group; some patients had &gt;1 event. Distribution of bleeding severity, P = .90 (χ²).</a:t>
            </a:r>
          </a:p>
          <a:p>
            <a:pPr>
              <a:defRPr/>
            </a:pPr>
            <a:r>
              <a:rPr lang="en-US" sz="900" b="0" i="0" dirty="0">
                <a:solidFill>
                  <a:schemeClr val="bg2">
                    <a:lumMod val="75000"/>
                    <a:lumOff val="25000"/>
                  </a:schemeClr>
                </a:solidFill>
              </a:rPr>
              <a:t>ITT </a:t>
            </a:r>
          </a:p>
          <a:p>
            <a:pPr>
              <a:defRPr/>
            </a:pPr>
            <a:r>
              <a:rPr lang="en-US" sz="900" b="0" baseline="30000" dirty="0">
                <a:solidFill>
                  <a:srgbClr val="404040"/>
                </a:solidFill>
                <a:cs typeface="ヒラギノ角ゴ Pro W3"/>
              </a:rPr>
              <a:t>1 </a:t>
            </a:r>
            <a:r>
              <a:rPr lang="en-US" sz="900" b="0" i="0" dirty="0">
                <a:solidFill>
                  <a:schemeClr val="bg2">
                    <a:lumMod val="75000"/>
                    <a:lumOff val="25000"/>
                  </a:schemeClr>
                </a:solidFill>
              </a:rPr>
              <a:t>Holm-adjusted p-values</a:t>
            </a:r>
          </a:p>
          <a:p>
            <a:pPr>
              <a:defRPr/>
            </a:pPr>
            <a:endParaRPr lang="en-US" sz="900" b="0" i="0" dirty="0">
              <a:solidFill>
                <a:schemeClr val="bg2">
                  <a:lumMod val="75000"/>
                  <a:lumOff val="25000"/>
                </a:schemeClr>
              </a:solidFill>
            </a:endParaRPr>
          </a:p>
        </p:txBody>
      </p:sp>
      <p:sp>
        <p:nvSpPr>
          <p:cNvPr id="45097" name="Figure caption"/>
          <p:cNvSpPr txBox="1">
            <a:spLocks noChangeArrowheads="1"/>
          </p:cNvSpPr>
          <p:nvPr/>
        </p:nvSpPr>
        <p:spPr bwMode="auto">
          <a:xfrm>
            <a:off x="4937125" y="960438"/>
            <a:ext cx="3613150" cy="228600"/>
          </a:xfrm>
          <a:prstGeom prst="rect">
            <a:avLst/>
          </a:prstGeom>
          <a:noFill/>
          <a:ln w="9525">
            <a:noFill/>
            <a:miter lim="800000"/>
            <a:headEnd/>
            <a:tailEnd/>
          </a:ln>
        </p:spPr>
        <p:txBody>
          <a:bodyPr lIns="0" tIns="0" rIns="0" bIns="0"/>
          <a:lstStyle/>
          <a:p>
            <a:pPr algn="ctr"/>
            <a:r>
              <a:rPr lang="en-US" sz="1200">
                <a:solidFill>
                  <a:srgbClr val="002060"/>
                </a:solidFill>
                <a:cs typeface="ヒラギノ角ゴ Pro W3"/>
              </a:rPr>
              <a:t>Anatomical site, all BARC ≥2 events (n = 76)</a:t>
            </a:r>
          </a:p>
        </p:txBody>
      </p:sp>
      <p:pic>
        <p:nvPicPr>
          <p:cNvPr id="45098" name="eFigure 5" descr="Anatomical distribution of BARC 2 or greater bleeding events"/>
          <p:cNvPicPr>
            <a:picLocks noChangeAspect="1"/>
          </p:cNvPicPr>
          <p:nvPr/>
        </p:nvPicPr>
        <p:blipFill>
          <a:blip r:embed="rId3"/>
          <a:srcRect/>
          <a:stretch>
            <a:fillRect/>
          </a:stretch>
        </p:blipFill>
        <p:spPr bwMode="auto">
          <a:xfrm>
            <a:off x="4937125" y="1279525"/>
            <a:ext cx="3613150" cy="2438400"/>
          </a:xfrm>
          <a:prstGeom prst="rect">
            <a:avLst/>
          </a:prstGeom>
          <a:noFill/>
          <a:ln w="9525">
            <a:noFill/>
            <a:miter lim="800000"/>
            <a:headEnd/>
            <a:tailEnd/>
          </a:ln>
        </p:spPr>
      </p:pic>
      <p:sp>
        <p:nvSpPr>
          <p:cNvPr id="45099" name="Title 2"/>
          <p:cNvSpPr>
            <a:spLocks noGrp="1"/>
          </p:cNvSpPr>
          <p:nvPr>
            <p:ph type="title"/>
          </p:nvPr>
        </p:nvSpPr>
        <p:spPr>
          <a:xfrm>
            <a:off x="452438" y="276225"/>
            <a:ext cx="7769225" cy="566738"/>
          </a:xfrm>
        </p:spPr>
        <p:txBody>
          <a:bodyPr/>
          <a:lstStyle/>
          <a:p>
            <a:r>
              <a:rPr lang="en-US">
                <a:latin typeface="Aptos"/>
              </a:rPr>
              <a:t>Results: Bleeding Outcomes</a:t>
            </a:r>
          </a:p>
        </p:txBody>
      </p:sp>
      <p:pic>
        <p:nvPicPr>
          <p:cNvPr id="45100" name="Imagen 2"/>
          <p:cNvPicPr>
            <a:picLocks noChangeAspect="1"/>
          </p:cNvPicPr>
          <p:nvPr/>
        </p:nvPicPr>
        <p:blipFill>
          <a:blip r:embed="rId4"/>
          <a:srcRect/>
          <a:stretch>
            <a:fillRect/>
          </a:stretch>
        </p:blipFill>
        <p:spPr bwMode="auto">
          <a:xfrm>
            <a:off x="8235950" y="4719638"/>
            <a:ext cx="758825" cy="295275"/>
          </a:xfrm>
          <a:prstGeom prst="rect">
            <a:avLst/>
          </a:prstGeom>
          <a:noFill/>
          <a:ln w="9525">
            <a:noFill/>
            <a:miter lim="800000"/>
            <a:headEnd/>
            <a:tailEnd/>
          </a:ln>
        </p:spPr>
      </p:pic>
    </p:spTree>
  </p:cSld>
  <p:clrMapOvr>
    <a:masterClrMapping/>
  </p:clrMapOvr>
  <p:transition>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title"/>
          </p:nvPr>
        </p:nvSpPr>
        <p:spPr>
          <a:xfrm>
            <a:off x="455613" y="276225"/>
            <a:ext cx="7769225" cy="566738"/>
          </a:xfrm>
        </p:spPr>
        <p:txBody>
          <a:bodyPr/>
          <a:lstStyle/>
          <a:p>
            <a:pPr eaLnBrk="1" hangingPunct="1">
              <a:defRPr/>
            </a:pPr>
            <a:r>
              <a:rPr lang="en-US" kern="1200" dirty="0"/>
              <a:t>Conclusions</a:t>
            </a:r>
          </a:p>
        </p:txBody>
      </p:sp>
      <p:sp>
        <p:nvSpPr>
          <p:cNvPr id="47106" name="Rectangle 3"/>
          <p:cNvSpPr>
            <a:spLocks noGrp="1" noChangeArrowheads="1"/>
          </p:cNvSpPr>
          <p:nvPr>
            <p:ph idx="1"/>
          </p:nvPr>
        </p:nvSpPr>
        <p:spPr>
          <a:xfrm>
            <a:off x="455613" y="1209675"/>
            <a:ext cx="8586787" cy="2673350"/>
          </a:xfrm>
        </p:spPr>
        <p:txBody>
          <a:bodyPr/>
          <a:lstStyle/>
          <a:p>
            <a:pPr marL="214313" indent="-214313" eaLnBrk="1" hangingPunct="1">
              <a:spcBef>
                <a:spcPct val="20000"/>
              </a:spcBef>
              <a:spcAft>
                <a:spcPts val="600"/>
              </a:spcAft>
            </a:pPr>
            <a:r>
              <a:rPr lang="en-US" sz="1800" b="1" dirty="0">
                <a:solidFill>
                  <a:srgbClr val="00B0F0"/>
                </a:solidFill>
                <a:latin typeface="Aptos"/>
              </a:rPr>
              <a:t>First trial </a:t>
            </a:r>
            <a:r>
              <a:rPr lang="en-US" sz="1800" dirty="0">
                <a:solidFill>
                  <a:srgbClr val="404040"/>
                </a:solidFill>
                <a:latin typeface="Aptos"/>
              </a:rPr>
              <a:t>to select candidates by confirmed very low reactivity (PRU ≤30)</a:t>
            </a:r>
          </a:p>
          <a:p>
            <a:pPr marL="214313" indent="-214313" eaLnBrk="1" hangingPunct="1">
              <a:spcBef>
                <a:spcPct val="20000"/>
              </a:spcBef>
              <a:spcAft>
                <a:spcPts val="600"/>
              </a:spcAft>
            </a:pPr>
            <a:r>
              <a:rPr lang="en-US" sz="1800" b="1" dirty="0">
                <a:solidFill>
                  <a:srgbClr val="00B0F0"/>
                </a:solidFill>
                <a:latin typeface="Aptos"/>
              </a:rPr>
              <a:t>Event rates were lower than anticipated</a:t>
            </a:r>
            <a:r>
              <a:rPr lang="en-US" sz="1800" dirty="0">
                <a:solidFill>
                  <a:srgbClr val="404040"/>
                </a:solidFill>
                <a:latin typeface="Aptos"/>
              </a:rPr>
              <a:t>, limiting the power of the trial.</a:t>
            </a:r>
          </a:p>
          <a:p>
            <a:pPr marL="214313" indent="-214313" eaLnBrk="1" hangingPunct="1">
              <a:spcBef>
                <a:spcPct val="20000"/>
              </a:spcBef>
              <a:spcAft>
                <a:spcPts val="600"/>
              </a:spcAft>
            </a:pPr>
            <a:r>
              <a:rPr lang="en-US" sz="1800" b="1" dirty="0">
                <a:solidFill>
                  <a:srgbClr val="00B0F0"/>
                </a:solidFill>
                <a:latin typeface="Aptos"/>
              </a:rPr>
              <a:t>Neutral result: </a:t>
            </a:r>
            <a:r>
              <a:rPr lang="en-US" sz="1800" dirty="0">
                <a:solidFill>
                  <a:srgbClr val="00B0F0"/>
                </a:solidFill>
                <a:latin typeface="Aptos"/>
              </a:rPr>
              <a:t> </a:t>
            </a:r>
            <a:r>
              <a:rPr lang="en-US" sz="1800" dirty="0">
                <a:solidFill>
                  <a:schemeClr val="bg1"/>
                </a:solidFill>
                <a:latin typeface="Aptos"/>
              </a:rPr>
              <a:t>No evidence that guided d</a:t>
            </a:r>
            <a:r>
              <a:rPr lang="en-US" sz="1800" dirty="0">
                <a:solidFill>
                  <a:srgbClr val="404040"/>
                </a:solidFill>
                <a:latin typeface="Aptos"/>
              </a:rPr>
              <a:t>e-escalation reduces NACE.</a:t>
            </a:r>
          </a:p>
          <a:p>
            <a:pPr marL="214313" indent="-214313" eaLnBrk="1" hangingPunct="1">
              <a:spcBef>
                <a:spcPct val="20000"/>
              </a:spcBef>
              <a:spcAft>
                <a:spcPts val="600"/>
              </a:spcAft>
            </a:pPr>
            <a:r>
              <a:rPr lang="en-US" sz="1800" b="1" dirty="0">
                <a:solidFill>
                  <a:srgbClr val="00B0F0"/>
                </a:solidFill>
                <a:latin typeface="Aptos"/>
              </a:rPr>
              <a:t>Take-home: </a:t>
            </a:r>
            <a:r>
              <a:rPr lang="en-US" sz="1800" dirty="0">
                <a:solidFill>
                  <a:srgbClr val="404040"/>
                </a:solidFill>
                <a:latin typeface="Aptos"/>
              </a:rPr>
              <a:t>cannot recommend </a:t>
            </a:r>
            <a:r>
              <a:rPr lang="en-US" sz="1800" b="1" u="sng" dirty="0">
                <a:solidFill>
                  <a:srgbClr val="404040"/>
                </a:solidFill>
                <a:latin typeface="Aptos"/>
              </a:rPr>
              <a:t>routine</a:t>
            </a:r>
            <a:r>
              <a:rPr lang="en-US" sz="1800" dirty="0">
                <a:solidFill>
                  <a:srgbClr val="404040"/>
                </a:solidFill>
                <a:latin typeface="Aptos"/>
              </a:rPr>
              <a:t> PFT-guided de-escalation over standard therapy in patients with low platelet reactivity.</a:t>
            </a:r>
          </a:p>
        </p:txBody>
      </p:sp>
      <p:pic>
        <p:nvPicPr>
          <p:cNvPr id="47107" name="Imagen 2"/>
          <p:cNvPicPr>
            <a:picLocks noChangeAspect="1"/>
          </p:cNvPicPr>
          <p:nvPr/>
        </p:nvPicPr>
        <p:blipFill>
          <a:blip r:embed="rId3"/>
          <a:srcRect/>
          <a:stretch>
            <a:fillRect/>
          </a:stretch>
        </p:blipFill>
        <p:spPr bwMode="auto">
          <a:xfrm>
            <a:off x="8235950" y="4719638"/>
            <a:ext cx="758825" cy="295275"/>
          </a:xfrm>
          <a:prstGeom prst="rect">
            <a:avLst/>
          </a:prstGeom>
          <a:noFill/>
          <a:ln w="9525">
            <a:noFill/>
            <a:miter lim="800000"/>
            <a:headEnd/>
            <a:tailEnd/>
          </a:ln>
        </p:spPr>
      </p:pic>
    </p:spTree>
  </p:cSld>
  <p:clrMapOvr>
    <a:masterClrMapping/>
  </p:clrMapOvr>
  <p:transition>
    <p:wipe dir="r"/>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CRF 2007 Template&amp;#x0D;&amp;#x0A;Title 44 pt Bold Arial&amp;quot;&quot;/&gt;&lt;property id=&quot;20307&quot; value=&quot;404&quot;/&gt;&lt;/object&gt;&lt;object type=&quot;3&quot; unique_id=&quot;10005&quot;&gt;&lt;property id=&quot;20148&quot; value=&quot;5&quot;/&gt;&lt;property id=&quot;20300&quot; value=&quot;Slide 2 - &amp;quot;Text Slide – Titles Need to be Titlecase&amp;quot;&quot;/&gt;&lt;property id=&quot;20307&quot; value=&quot;405&quot;/&gt;&lt;/object&gt;&lt;object type=&quot;3&quot; unique_id=&quot;10006&quot;&gt;&lt;property id=&quot;20148&quot; value=&quot;5&quot;/&gt;&lt;property id=&quot;20300&quot; value=&quot;Slide 3 - &amp;quot;Color Palette&amp;quot;&quot;/&gt;&lt;property id=&quot;20307&quot; value=&quot;409&quot;/&gt;&lt;/object&gt;&lt;object type=&quot;3&quot; unique_id=&quot;10007&quot;&gt;&lt;property id=&quot;20148&quot; value=&quot;5&quot;/&gt;&lt;property id=&quot;20300&quot; value=&quot;Slide 4 - &amp;quot;Charts Slide&amp;quot;&quot;/&gt;&lt;property id=&quot;20307&quot; value=&quot;406&quot;/&gt;&lt;/object&gt;&lt;object type=&quot;3&quot; unique_id=&quot;10008&quot;&gt;&lt;property id=&quot;20148&quot; value=&quot;5&quot;/&gt;&lt;property id=&quot;20300&quot; value=&quot;Slide 6 - &amp;quot;Table Slide&amp;quot;&quot;/&gt;&lt;property id=&quot;20307&quot; value=&quot;398&quot;/&gt;&lt;/object&gt;&lt;object type=&quot;3&quot; unique_id=&quot;10009&quot;&gt;&lt;property id=&quot;20148&quot; value=&quot;5&quot;/&gt;&lt;property id=&quot;20300&quot; value=&quot;Slide 7 - &amp;quot;Sample Org Chart&amp;quot;&quot;/&gt;&lt;property id=&quot;20307&quot; value=&quot;403&quot;/&gt;&lt;/object&gt;&lt;object type=&quot;3&quot; unique_id=&quot;10010&quot;&gt;&lt;property id=&quot;20148&quot; value=&quot;5&quot;/&gt;&lt;property id=&quot;20300&quot; value=&quot;Slide 8 - &amp;quot;Sample Line Chart&amp;quot;&quot;/&gt;&lt;property id=&quot;20307&quot; value=&quot;407&quot;/&gt;&lt;/object&gt;&lt;object type=&quot;3&quot; unique_id=&quot;10011&quot;&gt;&lt;property id=&quot;20148&quot; value=&quot;5&quot;/&gt;&lt;property id=&quot;20300&quot; value=&quot;Slide 10 - &amp;quot;Photos &amp;amp; Bulleted Text&amp;quot;&quot;/&gt;&lt;property id=&quot;20307&quot; value=&quot;410&quot;/&gt;&lt;/object&gt;&lt;object type=&quot;3&quot; unique_id=&quot;10012&quot;&gt;&lt;property id=&quot;20148&quot; value=&quot;5&quot;/&gt;&lt;property id=&quot;20300&quot; value=&quot;Slide 11 - &amp;quot;Photo&amp;quot;&quot;/&gt;&lt;property id=&quot;20307&quot; value=&quot;411&quot;/&gt;&lt;/object&gt;&lt;object type=&quot;3&quot; unique_id=&quot;17581&quot;&gt;&lt;property id=&quot;20148&quot; value=&quot;5&quot;/&gt;&lt;property id=&quot;20300&quot; value=&quot;Slide 5&quot;/&gt;&lt;property id=&quot;20307&quot; value=&quot;414&quot;/&gt;&lt;/object&gt;&lt;object type=&quot;3&quot; unique_id=&quot;17582&quot;&gt;&lt;property id=&quot;20148&quot; value=&quot;5&quot;/&gt;&lt;property id=&quot;20300&quot; value=&quot;Slide 9 - &amp;quot;Sample Line Chart&amp;quot;&quot;/&gt;&lt;property id=&quot;20307&quot; value=&quot;413&quot;/&gt;&lt;/object&gt;&lt;/object&gt;&lt;/object&gt;&lt;/database&gt;"/>
</p:tagLst>
</file>

<file path=ppt/theme/theme1.xml><?xml version="1.0" encoding="utf-8"?>
<a:theme xmlns:a="http://schemas.openxmlformats.org/drawingml/2006/main" name="CRF_2006_background">
  <a:themeElements>
    <a:clrScheme name="TCT 2026">
      <a:dk1>
        <a:srgbClr val="000000"/>
      </a:dk1>
      <a:lt1>
        <a:srgbClr val="FFFFFF"/>
      </a:lt1>
      <a:dk2>
        <a:srgbClr val="03063D"/>
      </a:dk2>
      <a:lt2>
        <a:srgbClr val="0008FF"/>
      </a:lt2>
      <a:accent1>
        <a:srgbClr val="05AFEF"/>
      </a:accent1>
      <a:accent2>
        <a:srgbClr val="23FE06"/>
      </a:accent2>
      <a:accent3>
        <a:srgbClr val="F4C402"/>
      </a:accent3>
      <a:accent4>
        <a:srgbClr val="FF009D"/>
      </a:accent4>
      <a:accent5>
        <a:srgbClr val="7100FD"/>
      </a:accent5>
      <a:accent6>
        <a:srgbClr val="060755"/>
      </a:accent6>
      <a:hlink>
        <a:srgbClr val="01AEEF"/>
      </a:hlink>
      <a:folHlink>
        <a:srgbClr val="0007FF"/>
      </a:folHlink>
    </a:clrScheme>
    <a:fontScheme name="CRF_2006_backgrou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1" i="1" u="none" strike="noStrike" cap="none" normalizeH="0" baseline="0" smtClean="0">
            <a:ln>
              <a:noFill/>
            </a:ln>
            <a:solidFill>
              <a:srgbClr val="FFCC99"/>
            </a:solidFill>
            <a:effectLst>
              <a:outerShdw blurRad="38100" dist="38100" dir="2700000" algn="tl">
                <a:srgbClr val="000000">
                  <a:alpha val="43137"/>
                </a:srgbClr>
              </a:outerShdw>
            </a:effectLst>
            <a:latin typeface="Arial" charset="0"/>
            <a:ea typeface="ヒラギノ角ゴ Pro W3" pitchFamily="-11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1" i="1" u="none" strike="noStrike" cap="none" normalizeH="0" baseline="0" smtClean="0">
            <a:ln>
              <a:noFill/>
            </a:ln>
            <a:solidFill>
              <a:srgbClr val="FFCC99"/>
            </a:solidFill>
            <a:effectLst>
              <a:outerShdw blurRad="38100" dist="38100" dir="2700000" algn="tl">
                <a:srgbClr val="000000">
                  <a:alpha val="43137"/>
                </a:srgbClr>
              </a:outerShdw>
            </a:effectLst>
            <a:latin typeface="Arial" charset="0"/>
            <a:ea typeface="ヒラギノ角ゴ Pro W3" pitchFamily="-111" charset="-128"/>
          </a:defRPr>
        </a:defPPr>
      </a:lstStyle>
    </a:lnDef>
    <a:txDef>
      <a:spPr>
        <a:noFill/>
      </a:spPr>
      <a:bodyPr wrap="none" rtlCol="0">
        <a:spAutoFit/>
      </a:bodyPr>
      <a:lstStyle>
        <a:defPPr>
          <a:defRPr i="0" dirty="0" err="1" smtClean="0">
            <a:solidFill>
              <a:schemeClr val="tx1"/>
            </a:solidFill>
          </a:defRPr>
        </a:defPPr>
      </a:lstStyle>
    </a:txDef>
  </a:objectDefaults>
  <a:extraClrSchemeLst>
    <a:extraClrScheme>
      <a:clrScheme name="CRF_2006_background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RF_2006_background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RF_2006_background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RF_2006_background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RF_2006_background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RF_2006_background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RF_2006_background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CRF_2006_background 8">
        <a:dk1>
          <a:srgbClr val="000000"/>
        </a:dk1>
        <a:lt1>
          <a:srgbClr val="FFFFFF"/>
        </a:lt1>
        <a:dk2>
          <a:srgbClr val="002E4B"/>
        </a:dk2>
        <a:lt2>
          <a:srgbClr val="FDE25E"/>
        </a:lt2>
        <a:accent1>
          <a:srgbClr val="FF3300"/>
        </a:accent1>
        <a:accent2>
          <a:srgbClr val="3333FF"/>
        </a:accent2>
        <a:accent3>
          <a:srgbClr val="AAADB1"/>
        </a:accent3>
        <a:accent4>
          <a:srgbClr val="DADADA"/>
        </a:accent4>
        <a:accent5>
          <a:srgbClr val="FFADAA"/>
        </a:accent5>
        <a:accent6>
          <a:srgbClr val="2D2DE7"/>
        </a:accent6>
        <a:hlink>
          <a:srgbClr val="FFCC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5853</TotalTime>
  <Words>2785</Words>
  <Application>Microsoft Office PowerPoint</Application>
  <PresentationFormat>Presentación en pantalla (16:9)</PresentationFormat>
  <Paragraphs>461</Paragraphs>
  <Slides>18</Slides>
  <Notes>18</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18</vt:i4>
      </vt:variant>
    </vt:vector>
  </HeadingPairs>
  <TitlesOfParts>
    <vt:vector size="25" baseType="lpstr">
      <vt:lpstr>Aptos</vt:lpstr>
      <vt:lpstr>Arial</vt:lpstr>
      <vt:lpstr>Shaker2Lancet-Bold</vt:lpstr>
      <vt:lpstr>Shaker2Lancet-BoldItalic</vt:lpstr>
      <vt:lpstr>Wingdings 2</vt:lpstr>
      <vt:lpstr>ヒラギノ角ゴ Pro W3</vt:lpstr>
      <vt:lpstr>CRF_2006_background</vt:lpstr>
      <vt:lpstr>Presentación de PowerPoint</vt:lpstr>
      <vt:lpstr>Disclosure of Relevant Financial Relationships</vt:lpstr>
      <vt:lpstr>Background</vt:lpstr>
      <vt:lpstr>Presentación de PowerPoint</vt:lpstr>
      <vt:lpstr>Background: the low-PRU evidence gap</vt:lpstr>
      <vt:lpstr>Aims and design</vt:lpstr>
      <vt:lpstr>Roadmap </vt:lpstr>
      <vt:lpstr>Statistics</vt:lpstr>
      <vt:lpstr>Results: Patient Flow</vt:lpstr>
      <vt:lpstr>Results: Baseline Characteristics</vt:lpstr>
      <vt:lpstr>Results: Primary and secondary</vt:lpstr>
      <vt:lpstr>Results: Primary Endpoint (NACE)</vt:lpstr>
      <vt:lpstr>Results: Myocardial infarction</vt:lpstr>
      <vt:lpstr>Results: Bleeding BARC ≥ 2</vt:lpstr>
      <vt:lpstr>Results: Unplanned revascularization</vt:lpstr>
      <vt:lpstr>Results: MI and Revascularization</vt:lpstr>
      <vt:lpstr>Results: Bleeding Outcomes</vt:lpstr>
      <vt:lpstr>Conclusions</vt:lpstr>
    </vt:vector>
  </TitlesOfParts>
  <Company>CRF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Detrimental Impact of Chronic Renal Insufficiency</dc:title>
  <dc:creator>jzuccardy</dc:creator>
  <cp:lastModifiedBy>IÑIGO LOZANO MARTINEZ-LUENGAS</cp:lastModifiedBy>
  <cp:revision>434</cp:revision>
  <dcterms:created xsi:type="dcterms:W3CDTF">2015-03-17T14:58:49Z</dcterms:created>
  <dcterms:modified xsi:type="dcterms:W3CDTF">2026-10-25T07:40:31Z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875247-fc7d-4d41-8390-d518ed7d8085_Enabled">
    <vt:lpwstr>true</vt:lpwstr>
  </property>
  <property fmtid="{D5CDD505-2E9C-101B-9397-08002B2CF9AE}" pid="3" name="MSIP_Label_2f875247-fc7d-4d41-8390-d518ed7d8085_SetDate">
    <vt:lpwstr>2026-10-22T11:11:05Z</vt:lpwstr>
  </property>
  <property fmtid="{D5CDD505-2E9C-101B-9397-08002B2CF9AE}" pid="4" name="MSIP_Label_2f875247-fc7d-4d41-8390-d518ed7d8085_Method">
    <vt:lpwstr>Standard</vt:lpwstr>
  </property>
  <property fmtid="{D5CDD505-2E9C-101B-9397-08002B2CF9AE}" pid="5" name="MSIP_Label_2f875247-fc7d-4d41-8390-d518ed7d8085_Name">
    <vt:lpwstr>Interno</vt:lpwstr>
  </property>
  <property fmtid="{D5CDD505-2E9C-101B-9397-08002B2CF9AE}" pid="6" name="MSIP_Label_2f875247-fc7d-4d41-8390-d518ed7d8085_SiteId">
    <vt:lpwstr>2c62cfdf-7b11-4a83-a0a5-1c8ae3d4f5c6</vt:lpwstr>
  </property>
  <property fmtid="{D5CDD505-2E9C-101B-9397-08002B2CF9AE}" pid="7" name="MSIP_Label_2f875247-fc7d-4d41-8390-d518ed7d8085_ActionId">
    <vt:lpwstr>16306821-02db-47e8-91cb-fd7e79731467</vt:lpwstr>
  </property>
  <property fmtid="{D5CDD505-2E9C-101B-9397-08002B2CF9AE}" pid="8" name="MSIP_Label_2f875247-fc7d-4d41-8390-d518ed7d8085_ContentBits">
    <vt:lpwstr>0</vt:lpwstr>
  </property>
  <property fmtid="{D5CDD505-2E9C-101B-9397-08002B2CF9AE}" pid="9" name="MSIP_Label_2f875247-fc7d-4d41-8390-d518ed7d8085_Tag">
    <vt:lpwstr>10, 3, 0, 1</vt:lpwstr>
  </property>
</Properties>
</file>