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701" r:id="rId2"/>
    <p:sldId id="702" r:id="rId3"/>
    <p:sldId id="704" r:id="rId4"/>
    <p:sldId id="730" r:id="rId5"/>
    <p:sldId id="703" r:id="rId6"/>
    <p:sldId id="729" r:id="rId7"/>
    <p:sldId id="706" r:id="rId8"/>
    <p:sldId id="724" r:id="rId9"/>
    <p:sldId id="708" r:id="rId10"/>
    <p:sldId id="710" r:id="rId11"/>
    <p:sldId id="711" r:id="rId12"/>
    <p:sldId id="712" r:id="rId13"/>
    <p:sldId id="713" r:id="rId14"/>
    <p:sldId id="733" r:id="rId15"/>
    <p:sldId id="714" r:id="rId16"/>
    <p:sldId id="731" r:id="rId17"/>
    <p:sldId id="728" r:id="rId18"/>
    <p:sldId id="256" r:id="rId19"/>
    <p:sldId id="715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A3E9C05-3849-BC46-823C-1E6E9E5AAB07}" name="Lewis, Gregory D.,MD" initials="GL" userId="S::glewis@mgb.org::5ca5f5ae-7c8c-4b2b-9846-5eb641c3ea4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3451A3"/>
    <a:srgbClr val="00B050"/>
    <a:srgbClr val="FFFFFF"/>
    <a:srgbClr val="C10E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8E1855-66CA-4394-863C-64641AD93F4E}" v="1" dt="2026-11-08T05:29:34.1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32"/>
    <p:restoredTop sz="96164" autoAdjust="0"/>
  </p:normalViewPr>
  <p:slideViewPr>
    <p:cSldViewPr snapToGrid="0" snapToObjects="1">
      <p:cViewPr varScale="1">
        <p:scale>
          <a:sx n="127" d="100"/>
          <a:sy n="127" d="100"/>
        </p:scale>
        <p:origin x="9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97" d="100"/>
          <a:sy n="97" d="100"/>
        </p:scale>
        <p:origin x="3120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wis, Gregory D.,MD" userId="5ca5f5ae-7c8c-4b2b-9846-5eb641c3ea47" providerId="ADAL" clId="{BF0AA1F0-39A2-4A17-BE7C-6A800617F6FE}"/>
    <pc:docChg chg="custSel modSld">
      <pc:chgData name="Lewis, Gregory D.,MD" userId="5ca5f5ae-7c8c-4b2b-9846-5eb641c3ea47" providerId="ADAL" clId="{BF0AA1F0-39A2-4A17-BE7C-6A800617F6FE}" dt="2026-11-08T05:32:41.114" v="167" actId="14100"/>
      <pc:docMkLst>
        <pc:docMk/>
      </pc:docMkLst>
      <pc:sldChg chg="addSp delSp modSp mod">
        <pc:chgData name="Lewis, Gregory D.,MD" userId="5ca5f5ae-7c8c-4b2b-9846-5eb641c3ea47" providerId="ADAL" clId="{BF0AA1F0-39A2-4A17-BE7C-6A800617F6FE}" dt="2026-11-08T05:32:02.208" v="165" actId="20577"/>
        <pc:sldMkLst>
          <pc:docMk/>
          <pc:sldMk cId="176656073" sldId="706"/>
        </pc:sldMkLst>
        <pc:spChg chg="add mod">
          <ac:chgData name="Lewis, Gregory D.,MD" userId="5ca5f5ae-7c8c-4b2b-9846-5eb641c3ea47" providerId="ADAL" clId="{BF0AA1F0-39A2-4A17-BE7C-6A800617F6FE}" dt="2026-11-08T05:32:02.208" v="165" actId="20577"/>
          <ac:spMkLst>
            <pc:docMk/>
            <pc:sldMk cId="176656073" sldId="706"/>
            <ac:spMk id="5" creationId="{714BD97F-6732-005B-213E-AB25E262A66D}"/>
          </ac:spMkLst>
        </pc:spChg>
        <pc:picChg chg="mod ord modCrop">
          <ac:chgData name="Lewis, Gregory D.,MD" userId="5ca5f5ae-7c8c-4b2b-9846-5eb641c3ea47" providerId="ADAL" clId="{BF0AA1F0-39A2-4A17-BE7C-6A800617F6FE}" dt="2026-11-08T05:31:28.962" v="125" actId="1076"/>
          <ac:picMkLst>
            <pc:docMk/>
            <pc:sldMk cId="176656073" sldId="706"/>
            <ac:picMk id="4" creationId="{8E7B3767-AF08-4D20-CA44-55C443B27BBC}"/>
          </ac:picMkLst>
        </pc:picChg>
        <pc:cxnChg chg="del">
          <ac:chgData name="Lewis, Gregory D.,MD" userId="5ca5f5ae-7c8c-4b2b-9846-5eb641c3ea47" providerId="ADAL" clId="{BF0AA1F0-39A2-4A17-BE7C-6A800617F6FE}" dt="2026-11-08T05:31:22.947" v="124" actId="478"/>
          <ac:cxnSpMkLst>
            <pc:docMk/>
            <pc:sldMk cId="176656073" sldId="706"/>
            <ac:cxnSpMk id="3" creationId="{7D0700BE-4BD1-157D-F64D-9E6FED439C1E}"/>
          </ac:cxnSpMkLst>
        </pc:cxnChg>
      </pc:sldChg>
      <pc:sldChg chg="modSp mod">
        <pc:chgData name="Lewis, Gregory D.,MD" userId="5ca5f5ae-7c8c-4b2b-9846-5eb641c3ea47" providerId="ADAL" clId="{BF0AA1F0-39A2-4A17-BE7C-6A800617F6FE}" dt="2026-11-08T05:32:41.114" v="167" actId="14100"/>
        <pc:sldMkLst>
          <pc:docMk/>
          <pc:sldMk cId="4259333700" sldId="733"/>
        </pc:sldMkLst>
        <pc:spChg chg="mod">
          <ac:chgData name="Lewis, Gregory D.,MD" userId="5ca5f5ae-7c8c-4b2b-9846-5eb641c3ea47" providerId="ADAL" clId="{BF0AA1F0-39A2-4A17-BE7C-6A800617F6FE}" dt="2026-11-08T05:32:41.114" v="167" actId="14100"/>
          <ac:spMkLst>
            <pc:docMk/>
            <pc:sldMk cId="4259333700" sldId="733"/>
            <ac:spMk id="4" creationId="{4D375414-410B-8AD5-9A6C-CD42A4984A7C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652377691943061E-2"/>
          <c:y val="5.0752112939496608E-2"/>
          <c:w val="0.94434759436565407"/>
          <c:h val="0.914021385660023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38BF-4B69-BC2F-77369E85371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1-38BF-4B69-BC2F-77369E85371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38BF-4B69-BC2F-77369E8537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15598344"/>
        <c:axId val="715603384"/>
      </c:barChart>
      <c:catAx>
        <c:axId val="715598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5603384"/>
        <c:crosses val="autoZero"/>
        <c:auto val="1"/>
        <c:lblAlgn val="ctr"/>
        <c:lblOffset val="100"/>
        <c:noMultiLvlLbl val="0"/>
      </c:catAx>
      <c:valAx>
        <c:axId val="715603384"/>
        <c:scaling>
          <c:orientation val="minMax"/>
          <c:max val="20"/>
          <c:min val="-5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715598344"/>
        <c:crosses val="autoZero"/>
        <c:crossBetween val="between"/>
        <c:majorUnit val="5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0.04025</cdr:x>
      <cdr:y>0.77618</cdr:y>
    </cdr:from>
    <cdr:to>
      <cdr:x>1</cdr:x>
      <cdr:y>0.77618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4959F56D-2788-EFE0-61E0-19ECADBBA6FE}"/>
            </a:ext>
          </a:extLst>
        </cdr:cNvPr>
        <cdr:cNvCxnSpPr/>
      </cdr:nvCxnSpPr>
      <cdr:spPr>
        <a:xfrm xmlns:a="http://schemas.openxmlformats.org/drawingml/2006/main">
          <a:off x="453433" y="3386196"/>
          <a:ext cx="10811974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1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2D2D93-8703-F275-E6AD-C4A00BDE97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EE0A0C-5DF0-2508-F618-0992764054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146F13-2EF1-8641-A22D-4C3265C6FB12}" type="datetimeFigureOut">
              <a:rPr lang="en-US" smtClean="0"/>
              <a:t>11/7/2026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83426C-578C-1C65-8CBC-3E444761CA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7E0831-6407-672B-F1A0-BBD1CCEDE0D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20111-FE5F-DE44-97F4-05E258531D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5722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90480647-A374-2E40-8098-CFEA282B3582}" type="datetimeFigureOut">
              <a:rPr lang="en-US" smtClean="0"/>
              <a:pPr/>
              <a:t>11/7/2026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ABB1E8CF-6542-954F-8DA2-B9786D13B5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41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ackground Image">
            <a:extLst>
              <a:ext uri="{FF2B5EF4-FFF2-40B4-BE49-F238E27FC236}">
                <a16:creationId xmlns:a16="http://schemas.microsoft.com/office/drawing/2014/main" id="{1F96157B-11C9-D6DC-8750-C54931318D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5127811"/>
          </a:xfrm>
          <a:prstGeom prst="rect">
            <a:avLst/>
          </a:prstGeom>
        </p:spPr>
      </p:pic>
      <p:pic>
        <p:nvPicPr>
          <p:cNvPr id="6" name="Scientific Sessions Logo" descr="A picture containing text&#10;&#10;Description automatically generated">
            <a:extLst>
              <a:ext uri="{FF2B5EF4-FFF2-40B4-BE49-F238E27FC236}">
                <a16:creationId xmlns:a16="http://schemas.microsoft.com/office/drawing/2014/main" id="{8E02BAED-CC48-57A9-BC2D-A1B0B27A27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1851" y="319942"/>
            <a:ext cx="1599934" cy="507410"/>
          </a:xfrm>
          <a:prstGeom prst="rect">
            <a:avLst/>
          </a:prstGeom>
        </p:spPr>
      </p:pic>
      <p:pic>
        <p:nvPicPr>
          <p:cNvPr id="20" name="AHA Logo" descr="Logo&#10;&#10;Description automatically generated">
            <a:extLst>
              <a:ext uri="{FF2B5EF4-FFF2-40B4-BE49-F238E27FC236}">
                <a16:creationId xmlns:a16="http://schemas.microsoft.com/office/drawing/2014/main" id="{2B3697C3-0036-5549-A91B-324D999E268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22" y="4186936"/>
            <a:ext cx="1164473" cy="631145"/>
          </a:xfrm>
          <a:prstGeom prst="rect">
            <a:avLst/>
          </a:prstGeom>
        </p:spPr>
      </p:pic>
      <p:sp>
        <p:nvSpPr>
          <p:cNvPr id="9" name="Presentation Title">
            <a:extLst>
              <a:ext uri="{FF2B5EF4-FFF2-40B4-BE49-F238E27FC236}">
                <a16:creationId xmlns:a16="http://schemas.microsoft.com/office/drawing/2014/main" id="{B7FB9AEF-A2C3-1655-A7C0-E94911D5CEFD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493922" y="1392872"/>
            <a:ext cx="4943632" cy="1989851"/>
          </a:xfrm>
        </p:spPr>
        <p:txBody>
          <a:bodyPr anchor="t">
            <a:normAutofit/>
          </a:bodyPr>
          <a:lstStyle>
            <a:lvl1pPr algn="l">
              <a:lnSpc>
                <a:spcPct val="110000"/>
              </a:lnSpc>
              <a:defRPr sz="3200" b="1" i="0" cap="all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PRESENTATION TITLE Arial black ALL CAPS</a:t>
            </a:r>
          </a:p>
        </p:txBody>
      </p:sp>
      <p:sp>
        <p:nvSpPr>
          <p:cNvPr id="10" name="Subtitle">
            <a:extLst>
              <a:ext uri="{FF2B5EF4-FFF2-40B4-BE49-F238E27FC236}">
                <a16:creationId xmlns:a16="http://schemas.microsoft.com/office/drawing/2014/main" id="{2913BAD4-6B08-AD33-D98B-166C53B85B1E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493922" y="3404069"/>
            <a:ext cx="4943632" cy="409793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Presenter name(s)</a:t>
            </a:r>
          </a:p>
        </p:txBody>
      </p:sp>
      <p:sp>
        <p:nvSpPr>
          <p:cNvPr id="11" name="Logo Placeholder">
            <a:extLst>
              <a:ext uri="{FF2B5EF4-FFF2-40B4-BE49-F238E27FC236}">
                <a16:creationId xmlns:a16="http://schemas.microsoft.com/office/drawing/2014/main" id="{93A0C854-DD11-8BDB-128D-35B687EB7C6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493923" y="487900"/>
            <a:ext cx="1873838" cy="67872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Your Company Logo</a:t>
            </a:r>
          </a:p>
        </p:txBody>
      </p:sp>
      <p:sp>
        <p:nvSpPr>
          <p:cNvPr id="4" name="#AHA24">
            <a:extLst>
              <a:ext uri="{FF2B5EF4-FFF2-40B4-BE49-F238E27FC236}">
                <a16:creationId xmlns:a16="http://schemas.microsoft.com/office/drawing/2014/main" id="{FB2618F7-8B9A-3E31-72AC-B7BE77E31F13}"/>
              </a:ext>
            </a:extLst>
          </p:cNvPr>
          <p:cNvSpPr txBox="1">
            <a:spLocks/>
          </p:cNvSpPr>
          <p:nvPr userDrawn="1"/>
        </p:nvSpPr>
        <p:spPr>
          <a:xfrm>
            <a:off x="6620132" y="4818081"/>
            <a:ext cx="2091455" cy="2596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r">
              <a:lnSpc>
                <a:spcPts val="0"/>
              </a:lnSpc>
            </a:pPr>
            <a:r>
              <a:rPr lang="en-US" sz="1400" i="0" dirty="0">
                <a:solidFill>
                  <a:schemeClr val="accent1"/>
                </a:solidFill>
                <a:latin typeface="+mn-lt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27534482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BCD42D-0ED6-DC29-6DAC-7551714C56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8F8657-13E2-DC82-D248-3633F0A94CA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#AHA24">
            <a:extLst>
              <a:ext uri="{FF2B5EF4-FFF2-40B4-BE49-F238E27FC236}">
                <a16:creationId xmlns:a16="http://schemas.microsoft.com/office/drawing/2014/main" id="{91AE4E72-D6CE-B9DA-2CE2-14D35DA3D062}"/>
              </a:ext>
            </a:extLst>
          </p:cNvPr>
          <p:cNvSpPr txBox="1">
            <a:spLocks/>
          </p:cNvSpPr>
          <p:nvPr userDrawn="1"/>
        </p:nvSpPr>
        <p:spPr>
          <a:xfrm>
            <a:off x="493924" y="4506214"/>
            <a:ext cx="3074029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  <p:sp>
        <p:nvSpPr>
          <p:cNvPr id="17" name="Section Number" descr="Section number">
            <a:extLst>
              <a:ext uri="{FF2B5EF4-FFF2-40B4-BE49-F238E27FC236}">
                <a16:creationId xmlns:a16="http://schemas.microsoft.com/office/drawing/2014/main" id="{3AB1FEA1-9B68-F95B-5D90-13F2C14953A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5602" y="1445693"/>
            <a:ext cx="1698747" cy="1653063"/>
          </a:xfrm>
        </p:spPr>
        <p:txBody>
          <a:bodyPr>
            <a:noAutofit/>
          </a:bodyPr>
          <a:lstStyle>
            <a:lvl1pPr algn="l">
              <a:defRPr sz="8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5" name="Section Title" descr="Section title ">
            <a:extLst>
              <a:ext uri="{FF2B5EF4-FFF2-40B4-BE49-F238E27FC236}">
                <a16:creationId xmlns:a16="http://schemas.microsoft.com/office/drawing/2014/main" id="{7F56B85B-9113-0166-079D-DDAE66D6200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164349" y="1626884"/>
            <a:ext cx="4583923" cy="1530082"/>
          </a:xfrm>
        </p:spPr>
        <p:txBody>
          <a:bodyPr anchor="t">
            <a:normAutofit/>
          </a:bodyPr>
          <a:lstStyle>
            <a:lvl1pPr algn="l">
              <a:lnSpc>
                <a:spcPts val="4000"/>
              </a:lnSpc>
              <a:defRPr sz="3200" b="0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TITLE, ARIAL BLACK, ALL CAPS 32 PTS</a:t>
            </a:r>
          </a:p>
        </p:txBody>
      </p:sp>
    </p:spTree>
    <p:extLst>
      <p:ext uri="{BB962C8B-B14F-4D97-AF65-F5344CB8AC3E}">
        <p14:creationId xmlns:p14="http://schemas.microsoft.com/office/powerpoint/2010/main" val="2462922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05BF88-A6D3-33DE-2969-C1CED5F5AA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0800000"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05A333C-D907-C4E4-0077-4CD1808D78A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ection Number" descr="Section number">
            <a:extLst>
              <a:ext uri="{FF2B5EF4-FFF2-40B4-BE49-F238E27FC236}">
                <a16:creationId xmlns:a16="http://schemas.microsoft.com/office/drawing/2014/main" id="{3AB1FEA1-9B68-F95B-5D90-13F2C14953A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5602" y="1445693"/>
            <a:ext cx="1698747" cy="1653063"/>
          </a:xfrm>
        </p:spPr>
        <p:txBody>
          <a:bodyPr>
            <a:noAutofit/>
          </a:bodyPr>
          <a:lstStyle>
            <a:lvl1pPr algn="l">
              <a:defRPr sz="8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15" name="Section Title" descr="Section title ">
            <a:extLst>
              <a:ext uri="{FF2B5EF4-FFF2-40B4-BE49-F238E27FC236}">
                <a16:creationId xmlns:a16="http://schemas.microsoft.com/office/drawing/2014/main" id="{7F56B85B-9113-0166-079D-DDAE66D6200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164349" y="1626884"/>
            <a:ext cx="4583923" cy="1530082"/>
          </a:xfrm>
        </p:spPr>
        <p:txBody>
          <a:bodyPr anchor="t">
            <a:normAutofit/>
          </a:bodyPr>
          <a:lstStyle>
            <a:lvl1pPr algn="l">
              <a:lnSpc>
                <a:spcPts val="4000"/>
              </a:lnSpc>
              <a:defRPr sz="3200" b="0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TITLE, ARIAL BLACK, ALL CAPS 32 PTS</a:t>
            </a:r>
          </a:p>
        </p:txBody>
      </p:sp>
      <p:sp>
        <p:nvSpPr>
          <p:cNvPr id="2" name="#AHA24">
            <a:extLst>
              <a:ext uri="{FF2B5EF4-FFF2-40B4-BE49-F238E27FC236}">
                <a16:creationId xmlns:a16="http://schemas.microsoft.com/office/drawing/2014/main" id="{762C46FF-4318-93F8-DAFA-B9BD0238FE01}"/>
              </a:ext>
            </a:extLst>
          </p:cNvPr>
          <p:cNvSpPr txBox="1">
            <a:spLocks/>
          </p:cNvSpPr>
          <p:nvPr userDrawn="1"/>
        </p:nvSpPr>
        <p:spPr>
          <a:xfrm>
            <a:off x="493924" y="4506214"/>
            <a:ext cx="3074029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181079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v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4D1B86-483C-4C2E-A938-10C81CFC0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 rot="10800000" flipH="1"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8E43D52-313D-6AF5-9036-CF2E06A110A5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Section Number" descr="Section number">
            <a:extLst>
              <a:ext uri="{FF2B5EF4-FFF2-40B4-BE49-F238E27FC236}">
                <a16:creationId xmlns:a16="http://schemas.microsoft.com/office/drawing/2014/main" id="{3AB1FEA1-9B68-F95B-5D90-13F2C14953A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5602" y="1445693"/>
            <a:ext cx="1698747" cy="1653063"/>
          </a:xfrm>
        </p:spPr>
        <p:txBody>
          <a:bodyPr>
            <a:noAutofit/>
          </a:bodyPr>
          <a:lstStyle>
            <a:lvl1pPr algn="l">
              <a:defRPr sz="8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15" name="Section Title" descr="Section title ">
            <a:extLst>
              <a:ext uri="{FF2B5EF4-FFF2-40B4-BE49-F238E27FC236}">
                <a16:creationId xmlns:a16="http://schemas.microsoft.com/office/drawing/2014/main" id="{7F56B85B-9113-0166-079D-DDAE66D6200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164349" y="1626884"/>
            <a:ext cx="4583923" cy="1530082"/>
          </a:xfrm>
        </p:spPr>
        <p:txBody>
          <a:bodyPr anchor="t">
            <a:normAutofit/>
          </a:bodyPr>
          <a:lstStyle>
            <a:lvl1pPr algn="l">
              <a:lnSpc>
                <a:spcPts val="4000"/>
              </a:lnSpc>
              <a:defRPr sz="3200" b="0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SECTION TITLE, ARIAL BLACK, ALL CAPS 32 PTS</a:t>
            </a:r>
          </a:p>
        </p:txBody>
      </p:sp>
      <p:sp>
        <p:nvSpPr>
          <p:cNvPr id="3" name="#AHA24">
            <a:extLst>
              <a:ext uri="{FF2B5EF4-FFF2-40B4-BE49-F238E27FC236}">
                <a16:creationId xmlns:a16="http://schemas.microsoft.com/office/drawing/2014/main" id="{DFC35F36-241B-2CF2-E192-8A16936DDEFA}"/>
              </a:ext>
            </a:extLst>
          </p:cNvPr>
          <p:cNvSpPr txBox="1">
            <a:spLocks/>
          </p:cNvSpPr>
          <p:nvPr userDrawn="1"/>
        </p:nvSpPr>
        <p:spPr>
          <a:xfrm>
            <a:off x="493924" y="4506214"/>
            <a:ext cx="3074029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1339175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0">
            <a:extLst>
              <a:ext uri="{FF2B5EF4-FFF2-40B4-BE49-F238E27FC236}">
                <a16:creationId xmlns:a16="http://schemas.microsoft.com/office/drawing/2014/main" id="{7BA80F05-5F38-9BCC-5DF3-A545CEFB6910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119909" y="0"/>
            <a:ext cx="4025570" cy="5153081"/>
          </a:xfrm>
          <a:custGeom>
            <a:avLst/>
            <a:gdLst>
              <a:gd name="connsiteX0" fmla="*/ 2522315 w 3877235"/>
              <a:gd name="connsiteY0" fmla="*/ 0 h 5143500"/>
              <a:gd name="connsiteX1" fmla="*/ 3047439 w 3877235"/>
              <a:gd name="connsiteY1" fmla="*/ 0 h 5143500"/>
              <a:gd name="connsiteX2" fmla="*/ 3047439 w 3877235"/>
              <a:gd name="connsiteY2" fmla="*/ 0 h 5143500"/>
              <a:gd name="connsiteX3" fmla="*/ 3258110 w 3877235"/>
              <a:gd name="connsiteY3" fmla="*/ 0 h 5143500"/>
              <a:gd name="connsiteX4" fmla="*/ 3877235 w 3877235"/>
              <a:gd name="connsiteY4" fmla="*/ 0 h 5143500"/>
              <a:gd name="connsiteX5" fmla="*/ 3877235 w 3877235"/>
              <a:gd name="connsiteY5" fmla="*/ 5143500 h 5143500"/>
              <a:gd name="connsiteX6" fmla="*/ 1672607 w 3877235"/>
              <a:gd name="connsiteY6" fmla="*/ 5143500 h 5143500"/>
              <a:gd name="connsiteX7" fmla="*/ 1591235 w 3877235"/>
              <a:gd name="connsiteY7" fmla="*/ 5143500 h 5143500"/>
              <a:gd name="connsiteX8" fmla="*/ 1461936 w 3877235"/>
              <a:gd name="connsiteY8" fmla="*/ 5143500 h 5143500"/>
              <a:gd name="connsiteX9" fmla="*/ 1147483 w 3877235"/>
              <a:gd name="connsiteY9" fmla="*/ 5143500 h 5143500"/>
              <a:gd name="connsiteX10" fmla="*/ 1031630 w 3877235"/>
              <a:gd name="connsiteY10" fmla="*/ 5143500 h 5143500"/>
              <a:gd name="connsiteX11" fmla="*/ 936812 w 3877235"/>
              <a:gd name="connsiteY11" fmla="*/ 5143500 h 5143500"/>
              <a:gd name="connsiteX12" fmla="*/ 525124 w 3877235"/>
              <a:gd name="connsiteY12" fmla="*/ 5143500 h 5143500"/>
              <a:gd name="connsiteX13" fmla="*/ 506506 w 3877235"/>
              <a:gd name="connsiteY13" fmla="*/ 5143500 h 5143500"/>
              <a:gd name="connsiteX14" fmla="*/ 0 w 3877235"/>
              <a:gd name="connsiteY14" fmla="*/ 5143500 h 5143500"/>
              <a:gd name="connsiteX15" fmla="*/ 1585503 w 3877235"/>
              <a:gd name="connsiteY15" fmla="*/ 0 h 5143500"/>
              <a:gd name="connsiteX16" fmla="*/ 2092009 w 3877235"/>
              <a:gd name="connsiteY16" fmla="*/ 0 h 5143500"/>
              <a:gd name="connsiteX17" fmla="*/ 2092009 w 3877235"/>
              <a:gd name="connsiteY17" fmla="*/ 0 h 5143500"/>
              <a:gd name="connsiteX18" fmla="*/ 2522315 w 3877235"/>
              <a:gd name="connsiteY18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461936 w 3877235"/>
              <a:gd name="csY8" fmla="*/ 5143500 h 5143500"/>
              <a:gd name="csX9" fmla="*/ 1147483 w 3877235"/>
              <a:gd name="csY9" fmla="*/ 5143500 h 5143500"/>
              <a:gd name="csX10" fmla="*/ 1031630 w 3877235"/>
              <a:gd name="csY10" fmla="*/ 5143500 h 5143500"/>
              <a:gd name="csX11" fmla="*/ 936812 w 3877235"/>
              <a:gd name="csY11" fmla="*/ 5143500 h 5143500"/>
              <a:gd name="csX12" fmla="*/ 525124 w 3877235"/>
              <a:gd name="csY12" fmla="*/ 5143500 h 5143500"/>
              <a:gd name="csX13" fmla="*/ 0 w 3877235"/>
              <a:gd name="csY13" fmla="*/ 5143500 h 5143500"/>
              <a:gd name="csX14" fmla="*/ 1585503 w 3877235"/>
              <a:gd name="csY14" fmla="*/ 0 h 5143500"/>
              <a:gd name="csX15" fmla="*/ 2092009 w 3877235"/>
              <a:gd name="csY15" fmla="*/ 0 h 5143500"/>
              <a:gd name="csX16" fmla="*/ 2092009 w 3877235"/>
              <a:gd name="csY16" fmla="*/ 0 h 5143500"/>
              <a:gd name="csX17" fmla="*/ 2522315 w 3877235"/>
              <a:gd name="csY17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147483 w 3877235"/>
              <a:gd name="csY8" fmla="*/ 5143500 h 5143500"/>
              <a:gd name="csX9" fmla="*/ 1031630 w 3877235"/>
              <a:gd name="csY9" fmla="*/ 5143500 h 5143500"/>
              <a:gd name="csX10" fmla="*/ 936812 w 3877235"/>
              <a:gd name="csY10" fmla="*/ 5143500 h 5143500"/>
              <a:gd name="csX11" fmla="*/ 525124 w 3877235"/>
              <a:gd name="csY11" fmla="*/ 5143500 h 5143500"/>
              <a:gd name="csX12" fmla="*/ 0 w 3877235"/>
              <a:gd name="csY12" fmla="*/ 5143500 h 5143500"/>
              <a:gd name="csX13" fmla="*/ 1585503 w 3877235"/>
              <a:gd name="csY13" fmla="*/ 0 h 5143500"/>
              <a:gd name="csX14" fmla="*/ 2092009 w 3877235"/>
              <a:gd name="csY14" fmla="*/ 0 h 5143500"/>
              <a:gd name="csX15" fmla="*/ 2092009 w 3877235"/>
              <a:gd name="csY15" fmla="*/ 0 h 5143500"/>
              <a:gd name="csX16" fmla="*/ 2522315 w 3877235"/>
              <a:gd name="csY16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147483 w 3877235"/>
              <a:gd name="csY7" fmla="*/ 5143500 h 5143500"/>
              <a:gd name="csX8" fmla="*/ 1031630 w 3877235"/>
              <a:gd name="csY8" fmla="*/ 5143500 h 5143500"/>
              <a:gd name="csX9" fmla="*/ 936812 w 3877235"/>
              <a:gd name="csY9" fmla="*/ 5143500 h 5143500"/>
              <a:gd name="csX10" fmla="*/ 525124 w 3877235"/>
              <a:gd name="csY10" fmla="*/ 5143500 h 5143500"/>
              <a:gd name="csX11" fmla="*/ 0 w 3877235"/>
              <a:gd name="csY11" fmla="*/ 5143500 h 5143500"/>
              <a:gd name="csX12" fmla="*/ 1585503 w 3877235"/>
              <a:gd name="csY12" fmla="*/ 0 h 5143500"/>
              <a:gd name="csX13" fmla="*/ 2092009 w 3877235"/>
              <a:gd name="csY13" fmla="*/ 0 h 5143500"/>
              <a:gd name="csX14" fmla="*/ 2092009 w 3877235"/>
              <a:gd name="csY14" fmla="*/ 0 h 5143500"/>
              <a:gd name="csX15" fmla="*/ 2522315 w 3877235"/>
              <a:gd name="csY15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147483 w 3877235"/>
              <a:gd name="csY6" fmla="*/ 5143500 h 5143500"/>
              <a:gd name="csX7" fmla="*/ 1031630 w 3877235"/>
              <a:gd name="csY7" fmla="*/ 5143500 h 5143500"/>
              <a:gd name="csX8" fmla="*/ 936812 w 3877235"/>
              <a:gd name="csY8" fmla="*/ 5143500 h 5143500"/>
              <a:gd name="csX9" fmla="*/ 525124 w 3877235"/>
              <a:gd name="csY9" fmla="*/ 5143500 h 5143500"/>
              <a:gd name="csX10" fmla="*/ 0 w 3877235"/>
              <a:gd name="csY10" fmla="*/ 5143500 h 5143500"/>
              <a:gd name="csX11" fmla="*/ 1585503 w 3877235"/>
              <a:gd name="csY11" fmla="*/ 0 h 5143500"/>
              <a:gd name="csX12" fmla="*/ 2092009 w 3877235"/>
              <a:gd name="csY12" fmla="*/ 0 h 5143500"/>
              <a:gd name="csX13" fmla="*/ 2092009 w 3877235"/>
              <a:gd name="csY13" fmla="*/ 0 h 5143500"/>
              <a:gd name="csX14" fmla="*/ 2522315 w 3877235"/>
              <a:gd name="csY14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031630 w 3877235"/>
              <a:gd name="csY6" fmla="*/ 5143500 h 5143500"/>
              <a:gd name="csX7" fmla="*/ 936812 w 3877235"/>
              <a:gd name="csY7" fmla="*/ 5143500 h 5143500"/>
              <a:gd name="csX8" fmla="*/ 525124 w 3877235"/>
              <a:gd name="csY8" fmla="*/ 5143500 h 5143500"/>
              <a:gd name="csX9" fmla="*/ 0 w 3877235"/>
              <a:gd name="csY9" fmla="*/ 5143500 h 5143500"/>
              <a:gd name="csX10" fmla="*/ 1585503 w 3877235"/>
              <a:gd name="csY10" fmla="*/ 0 h 5143500"/>
              <a:gd name="csX11" fmla="*/ 2092009 w 3877235"/>
              <a:gd name="csY11" fmla="*/ 0 h 5143500"/>
              <a:gd name="csX12" fmla="*/ 2092009 w 3877235"/>
              <a:gd name="csY12" fmla="*/ 0 h 5143500"/>
              <a:gd name="csX13" fmla="*/ 2522315 w 3877235"/>
              <a:gd name="csY13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525124 w 3877235"/>
              <a:gd name="csY7" fmla="*/ 5143500 h 5143500"/>
              <a:gd name="csX8" fmla="*/ 0 w 3877235"/>
              <a:gd name="csY8" fmla="*/ 5143500 h 5143500"/>
              <a:gd name="csX9" fmla="*/ 1585503 w 3877235"/>
              <a:gd name="csY9" fmla="*/ 0 h 5143500"/>
              <a:gd name="csX10" fmla="*/ 2092009 w 3877235"/>
              <a:gd name="csY10" fmla="*/ 0 h 5143500"/>
              <a:gd name="csX11" fmla="*/ 2092009 w 3877235"/>
              <a:gd name="csY11" fmla="*/ 0 h 5143500"/>
              <a:gd name="csX12" fmla="*/ 2522315 w 3877235"/>
              <a:gd name="csY12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0 w 3877235"/>
              <a:gd name="csY7" fmla="*/ 5143500 h 5143500"/>
              <a:gd name="csX8" fmla="*/ 1585503 w 3877235"/>
              <a:gd name="csY8" fmla="*/ 0 h 5143500"/>
              <a:gd name="csX9" fmla="*/ 2092009 w 3877235"/>
              <a:gd name="csY9" fmla="*/ 0 h 5143500"/>
              <a:gd name="csX10" fmla="*/ 2092009 w 3877235"/>
              <a:gd name="csY10" fmla="*/ 0 h 5143500"/>
              <a:gd name="csX11" fmla="*/ 2522315 w 3877235"/>
              <a:gd name="csY11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877235 w 3877235"/>
              <a:gd name="csY3" fmla="*/ 0 h 5143500"/>
              <a:gd name="csX4" fmla="*/ 3877235 w 3877235"/>
              <a:gd name="csY4" fmla="*/ 5143500 h 5143500"/>
              <a:gd name="csX5" fmla="*/ 936812 w 3877235"/>
              <a:gd name="csY5" fmla="*/ 5143500 h 5143500"/>
              <a:gd name="csX6" fmla="*/ 0 w 3877235"/>
              <a:gd name="csY6" fmla="*/ 5143500 h 5143500"/>
              <a:gd name="csX7" fmla="*/ 1585503 w 3877235"/>
              <a:gd name="csY7" fmla="*/ 0 h 5143500"/>
              <a:gd name="csX8" fmla="*/ 2092009 w 3877235"/>
              <a:gd name="csY8" fmla="*/ 0 h 5143500"/>
              <a:gd name="csX9" fmla="*/ 2092009 w 3877235"/>
              <a:gd name="csY9" fmla="*/ 0 h 5143500"/>
              <a:gd name="csX10" fmla="*/ 2522315 w 3877235"/>
              <a:gd name="csY10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9" fmla="*/ 2522315 w 3877235"/>
              <a:gd name="csY9" fmla="*/ 0 h 5143500"/>
              <a:gd name="csX0" fmla="*/ 2092009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7" fmla="*/ 2092009 w 3877235"/>
              <a:gd name="csY7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0 w 3877235"/>
              <a:gd name="csY3" fmla="*/ 5143500 h 5143500"/>
              <a:gd name="csX4" fmla="*/ 1585503 w 3877235"/>
              <a:gd name="csY4" fmla="*/ 0 h 5143500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2891273 w 3543280"/>
              <a:gd name="csY2" fmla="*/ 1590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75085"/>
              <a:gd name="csY0" fmla="*/ 15903 h 5159403"/>
              <a:gd name="csX1" fmla="*/ 607505 w 3575085"/>
              <a:gd name="csY1" fmla="*/ 0 h 5159403"/>
              <a:gd name="csX2" fmla="*/ 3575085 w 3575085"/>
              <a:gd name="csY2" fmla="*/ 15903 h 5159403"/>
              <a:gd name="csX3" fmla="*/ 3543280 w 3575085"/>
              <a:gd name="csY3" fmla="*/ 5159403 h 5159403"/>
              <a:gd name="csX4" fmla="*/ 0 w 3575085"/>
              <a:gd name="csY4" fmla="*/ 5151451 h 5159403"/>
              <a:gd name="csX5" fmla="*/ 599541 w 357508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11474 w 3543280"/>
              <a:gd name="csY2" fmla="*/ 7951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7674"/>
              <a:gd name="csY0" fmla="*/ 15903 h 5159403"/>
              <a:gd name="csX1" fmla="*/ 607505 w 3557674"/>
              <a:gd name="csY1" fmla="*/ 0 h 5159403"/>
              <a:gd name="csX2" fmla="*/ 3543280 w 3557674"/>
              <a:gd name="csY2" fmla="*/ 23854 h 5159403"/>
              <a:gd name="csX3" fmla="*/ 3543280 w 3557674"/>
              <a:gd name="csY3" fmla="*/ 5159403 h 5159403"/>
              <a:gd name="csX4" fmla="*/ 0 w 3557674"/>
              <a:gd name="csY4" fmla="*/ 5151451 h 5159403"/>
              <a:gd name="csX5" fmla="*/ 599541 w 3557674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262393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31805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69245"/>
              <a:gd name="csY0" fmla="*/ 15903 h 5159403"/>
              <a:gd name="csX1" fmla="*/ 607505 w 3569245"/>
              <a:gd name="csY1" fmla="*/ 0 h 5159403"/>
              <a:gd name="csX2" fmla="*/ 3559183 w 3569245"/>
              <a:gd name="csY2" fmla="*/ 31805 h 5159403"/>
              <a:gd name="csX3" fmla="*/ 3543280 w 3569245"/>
              <a:gd name="csY3" fmla="*/ 5159403 h 5159403"/>
              <a:gd name="csX4" fmla="*/ 0 w 3569245"/>
              <a:gd name="csY4" fmla="*/ 5151451 h 5159403"/>
              <a:gd name="csX5" fmla="*/ 599541 w 356924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264985 w 3543280"/>
              <a:gd name="csY2" fmla="*/ 95415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62660"/>
              <a:gd name="csY0" fmla="*/ 15903 h 5159403"/>
              <a:gd name="csX1" fmla="*/ 607505 w 3562660"/>
              <a:gd name="csY1" fmla="*/ 0 h 5159403"/>
              <a:gd name="csX2" fmla="*/ 3551232 w 3562660"/>
              <a:gd name="csY2" fmla="*/ 23853 h 5159403"/>
              <a:gd name="csX3" fmla="*/ 3543280 w 3562660"/>
              <a:gd name="csY3" fmla="*/ 5159403 h 5159403"/>
              <a:gd name="csX4" fmla="*/ 0 w 3562660"/>
              <a:gd name="csY4" fmla="*/ 5151451 h 5159403"/>
              <a:gd name="csX5" fmla="*/ 599541 w 3562660"/>
              <a:gd name="csY5" fmla="*/ 15903 h 5159403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551234"/>
              <a:gd name="csY0" fmla="*/ 4425 h 5147925"/>
              <a:gd name="csX1" fmla="*/ 591630 w 3551234"/>
              <a:gd name="csY1" fmla="*/ 1222 h 5147925"/>
              <a:gd name="csX2" fmla="*/ 3551232 w 3551234"/>
              <a:gd name="csY2" fmla="*/ 12375 h 5147925"/>
              <a:gd name="csX3" fmla="*/ 3543280 w 3551234"/>
              <a:gd name="csY3" fmla="*/ 5147925 h 5147925"/>
              <a:gd name="csX4" fmla="*/ 0 w 3551234"/>
              <a:gd name="csY4" fmla="*/ 5139973 h 5147925"/>
              <a:gd name="csX5" fmla="*/ 599541 w 3551234"/>
              <a:gd name="csY5" fmla="*/ 4425 h 5147925"/>
              <a:gd name="csX0" fmla="*/ 599541 w 3551232"/>
              <a:gd name="csY0" fmla="*/ 3224 h 5146724"/>
              <a:gd name="csX1" fmla="*/ 591630 w 3551232"/>
              <a:gd name="csY1" fmla="*/ 21 h 5146724"/>
              <a:gd name="csX2" fmla="*/ 3551232 w 3551232"/>
              <a:gd name="csY2" fmla="*/ 4824 h 5146724"/>
              <a:gd name="csX3" fmla="*/ 3543280 w 3551232"/>
              <a:gd name="csY3" fmla="*/ 5146724 h 5146724"/>
              <a:gd name="csX4" fmla="*/ 0 w 3551232"/>
              <a:gd name="csY4" fmla="*/ 5138772 h 5146724"/>
              <a:gd name="csX5" fmla="*/ 599541 w 3551232"/>
              <a:gd name="csY5" fmla="*/ 3224 h 5146724"/>
              <a:gd name="csX0" fmla="*/ 596366 w 3551232"/>
              <a:gd name="csY0" fmla="*/ 56940 h 5149640"/>
              <a:gd name="csX1" fmla="*/ 591630 w 3551232"/>
              <a:gd name="csY1" fmla="*/ 2937 h 5149640"/>
              <a:gd name="csX2" fmla="*/ 3551232 w 3551232"/>
              <a:gd name="csY2" fmla="*/ 7740 h 5149640"/>
              <a:gd name="csX3" fmla="*/ 3543280 w 3551232"/>
              <a:gd name="csY3" fmla="*/ 5149640 h 5149640"/>
              <a:gd name="csX4" fmla="*/ 0 w 3551232"/>
              <a:gd name="csY4" fmla="*/ 5141688 h 5149640"/>
              <a:gd name="csX5" fmla="*/ 596366 w 3551232"/>
              <a:gd name="csY5" fmla="*/ 56940 h 5149640"/>
              <a:gd name="csX0" fmla="*/ 596366 w 3551232"/>
              <a:gd name="csY0" fmla="*/ 54405 h 5147105"/>
              <a:gd name="csX1" fmla="*/ 591630 w 3551232"/>
              <a:gd name="csY1" fmla="*/ 402 h 5147105"/>
              <a:gd name="csX2" fmla="*/ 3551232 w 3551232"/>
              <a:gd name="csY2" fmla="*/ 5205 h 5147105"/>
              <a:gd name="csX3" fmla="*/ 3543280 w 3551232"/>
              <a:gd name="csY3" fmla="*/ 5147105 h 5147105"/>
              <a:gd name="csX4" fmla="*/ 0 w 3551232"/>
              <a:gd name="csY4" fmla="*/ 5139153 h 5147105"/>
              <a:gd name="csX5" fmla="*/ 596366 w 3551232"/>
              <a:gd name="csY5" fmla="*/ 54405 h 5147105"/>
              <a:gd name="csX0" fmla="*/ 596366 w 3551232"/>
              <a:gd name="csY0" fmla="*/ 664225 h 5756925"/>
              <a:gd name="csX1" fmla="*/ 3551232 w 3551232"/>
              <a:gd name="csY1" fmla="*/ 615025 h 5756925"/>
              <a:gd name="csX2" fmla="*/ 3543280 w 3551232"/>
              <a:gd name="csY2" fmla="*/ 5756925 h 5756925"/>
              <a:gd name="csX3" fmla="*/ 0 w 3551232"/>
              <a:gd name="csY3" fmla="*/ 5748973 h 5756925"/>
              <a:gd name="csX4" fmla="*/ 596366 w 3551232"/>
              <a:gd name="csY4" fmla="*/ 664225 h 5756925"/>
              <a:gd name="csX0" fmla="*/ 596366 w 3767479"/>
              <a:gd name="csY0" fmla="*/ 665676 h 5755201"/>
              <a:gd name="csX1" fmla="*/ 3551232 w 3767479"/>
              <a:gd name="csY1" fmla="*/ 613301 h 5755201"/>
              <a:gd name="csX2" fmla="*/ 3543280 w 3767479"/>
              <a:gd name="csY2" fmla="*/ 5755201 h 5755201"/>
              <a:gd name="csX3" fmla="*/ 0 w 3767479"/>
              <a:gd name="csY3" fmla="*/ 5747249 h 5755201"/>
              <a:gd name="csX4" fmla="*/ 596366 w 3767479"/>
              <a:gd name="csY4" fmla="*/ 665676 h 5755201"/>
              <a:gd name="csX0" fmla="*/ 596366 w 3767479"/>
              <a:gd name="csY0" fmla="*/ 415929 h 5505454"/>
              <a:gd name="csX1" fmla="*/ 3551232 w 3767479"/>
              <a:gd name="csY1" fmla="*/ 363554 h 5505454"/>
              <a:gd name="csX2" fmla="*/ 3543280 w 3767479"/>
              <a:gd name="csY2" fmla="*/ 5505454 h 5505454"/>
              <a:gd name="csX3" fmla="*/ 0 w 3767479"/>
              <a:gd name="csY3" fmla="*/ 5497502 h 5505454"/>
              <a:gd name="csX4" fmla="*/ 596366 w 3767479"/>
              <a:gd name="csY4" fmla="*/ 415929 h 5505454"/>
              <a:gd name="csX0" fmla="*/ 599541 w 3767243"/>
              <a:gd name="csY0" fmla="*/ 379461 h 5522961"/>
              <a:gd name="csX1" fmla="*/ 3551232 w 3767243"/>
              <a:gd name="csY1" fmla="*/ 381061 h 5522961"/>
              <a:gd name="csX2" fmla="*/ 3543280 w 3767243"/>
              <a:gd name="csY2" fmla="*/ 5522961 h 5522961"/>
              <a:gd name="csX3" fmla="*/ 0 w 3767243"/>
              <a:gd name="csY3" fmla="*/ 5515009 h 5522961"/>
              <a:gd name="csX4" fmla="*/ 599541 w 3767243"/>
              <a:gd name="csY4" fmla="*/ 379461 h 5522961"/>
              <a:gd name="csX0" fmla="*/ 599541 w 3764880"/>
              <a:gd name="csY0" fmla="*/ 377112 h 5520612"/>
              <a:gd name="csX1" fmla="*/ 3548057 w 3764880"/>
              <a:gd name="csY1" fmla="*/ 381887 h 5520612"/>
              <a:gd name="csX2" fmla="*/ 3543280 w 3764880"/>
              <a:gd name="csY2" fmla="*/ 5520612 h 5520612"/>
              <a:gd name="csX3" fmla="*/ 0 w 3764880"/>
              <a:gd name="csY3" fmla="*/ 5512660 h 5520612"/>
              <a:gd name="csX4" fmla="*/ 599541 w 3764880"/>
              <a:gd name="csY4" fmla="*/ 377112 h 5520612"/>
              <a:gd name="csX0" fmla="*/ 599541 w 3548057"/>
              <a:gd name="csY0" fmla="*/ 0 h 5143500"/>
              <a:gd name="csX1" fmla="*/ 3548057 w 3548057"/>
              <a:gd name="csY1" fmla="*/ 4775 h 5143500"/>
              <a:gd name="csX2" fmla="*/ 3543280 w 3548057"/>
              <a:gd name="csY2" fmla="*/ 5143500 h 5143500"/>
              <a:gd name="csX3" fmla="*/ 0 w 3548057"/>
              <a:gd name="csY3" fmla="*/ 5135548 h 5143500"/>
              <a:gd name="csX4" fmla="*/ 599541 w 3548057"/>
              <a:gd name="csY4" fmla="*/ 0 h 5143500"/>
              <a:gd name="csX0" fmla="*/ 599541 w 3551232"/>
              <a:gd name="csY0" fmla="*/ 1575 h 5145075"/>
              <a:gd name="csX1" fmla="*/ 3551232 w 3551232"/>
              <a:gd name="csY1" fmla="*/ 0 h 5145075"/>
              <a:gd name="csX2" fmla="*/ 3543280 w 3551232"/>
              <a:gd name="csY2" fmla="*/ 5145075 h 5145075"/>
              <a:gd name="csX3" fmla="*/ 0 w 3551232"/>
              <a:gd name="csY3" fmla="*/ 5137123 h 5145075"/>
              <a:gd name="csX4" fmla="*/ 599541 w 3551232"/>
              <a:gd name="csY4" fmla="*/ 1575 h 5145075"/>
              <a:gd name="csX0" fmla="*/ 599541 w 3769342"/>
              <a:gd name="csY0" fmla="*/ 381814 h 5525314"/>
              <a:gd name="csX1" fmla="*/ 3551232 w 3769342"/>
              <a:gd name="csY1" fmla="*/ 380239 h 5525314"/>
              <a:gd name="csX2" fmla="*/ 3549630 w 3769342"/>
              <a:gd name="csY2" fmla="*/ 5525314 h 5525314"/>
              <a:gd name="csX3" fmla="*/ 0 w 3769342"/>
              <a:gd name="csY3" fmla="*/ 5517362 h 5525314"/>
              <a:gd name="csX4" fmla="*/ 599541 w 3769342"/>
              <a:gd name="csY4" fmla="*/ 381814 h 5525314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5077 h 5150150"/>
              <a:gd name="csX1" fmla="*/ 3563932 w 3782042"/>
              <a:gd name="csY1" fmla="*/ 3502 h 5150150"/>
              <a:gd name="csX2" fmla="*/ 3562330 w 3782042"/>
              <a:gd name="csY2" fmla="*/ 5148577 h 5150150"/>
              <a:gd name="csX3" fmla="*/ 0 w 3782042"/>
              <a:gd name="csY3" fmla="*/ 5150150 h 5150150"/>
              <a:gd name="csX4" fmla="*/ 612241 w 3782042"/>
              <a:gd name="csY4" fmla="*/ 5077 h 5150150"/>
              <a:gd name="csX0" fmla="*/ 612241 w 3563932"/>
              <a:gd name="csY0" fmla="*/ 5077 h 5150150"/>
              <a:gd name="csX1" fmla="*/ 3563932 w 3563932"/>
              <a:gd name="csY1" fmla="*/ 3502 h 5150150"/>
              <a:gd name="csX2" fmla="*/ 3562330 w 3563932"/>
              <a:gd name="csY2" fmla="*/ 5148577 h 5150150"/>
              <a:gd name="csX3" fmla="*/ 0 w 3563932"/>
              <a:gd name="csY3" fmla="*/ 5150150 h 5150150"/>
              <a:gd name="csX4" fmla="*/ 612241 w 3563932"/>
              <a:gd name="csY4" fmla="*/ 5077 h 5150150"/>
              <a:gd name="csX0" fmla="*/ 612241 w 4012820"/>
              <a:gd name="csY0" fmla="*/ 0 h 5145073"/>
              <a:gd name="csX1" fmla="*/ 4012820 w 4012820"/>
              <a:gd name="csY1" fmla="*/ 15050 h 5145073"/>
              <a:gd name="csX2" fmla="*/ 3562330 w 4012820"/>
              <a:gd name="csY2" fmla="*/ 5143500 h 5145073"/>
              <a:gd name="csX3" fmla="*/ 0 w 4012820"/>
              <a:gd name="csY3" fmla="*/ 5145073 h 5145073"/>
              <a:gd name="csX4" fmla="*/ 612241 w 4012820"/>
              <a:gd name="csY4" fmla="*/ 0 h 5145073"/>
              <a:gd name="csX0" fmla="*/ 612241 w 4012820"/>
              <a:gd name="csY0" fmla="*/ 0 h 5151813"/>
              <a:gd name="csX1" fmla="*/ 4012820 w 4012820"/>
              <a:gd name="csY1" fmla="*/ 15050 h 5151813"/>
              <a:gd name="csX2" fmla="*/ 4011217 w 4012820"/>
              <a:gd name="csY2" fmla="*/ 5151813 h 5151813"/>
              <a:gd name="csX3" fmla="*/ 0 w 4012820"/>
              <a:gd name="csY3" fmla="*/ 5145073 h 5151813"/>
              <a:gd name="csX4" fmla="*/ 612241 w 4012820"/>
              <a:gd name="csY4" fmla="*/ 0 h 5151813"/>
              <a:gd name="csX0" fmla="*/ 612241 w 4022345"/>
              <a:gd name="csY0" fmla="*/ 2085 h 5153898"/>
              <a:gd name="csX1" fmla="*/ 4022345 w 4022345"/>
              <a:gd name="csY1" fmla="*/ 4435 h 5153898"/>
              <a:gd name="csX2" fmla="*/ 4011217 w 4022345"/>
              <a:gd name="csY2" fmla="*/ 5153898 h 5153898"/>
              <a:gd name="csX3" fmla="*/ 0 w 4022345"/>
              <a:gd name="csY3" fmla="*/ 5147158 h 5153898"/>
              <a:gd name="csX4" fmla="*/ 612241 w 4022345"/>
              <a:gd name="csY4" fmla="*/ 2085 h 5153898"/>
              <a:gd name="csX0" fmla="*/ 612241 w 4022926"/>
              <a:gd name="csY0" fmla="*/ 2085 h 5153898"/>
              <a:gd name="csX1" fmla="*/ 4022345 w 4022926"/>
              <a:gd name="csY1" fmla="*/ 4435 h 5153898"/>
              <a:gd name="csX2" fmla="*/ 4011217 w 4022926"/>
              <a:gd name="csY2" fmla="*/ 5153898 h 5153898"/>
              <a:gd name="csX3" fmla="*/ 0 w 4022926"/>
              <a:gd name="csY3" fmla="*/ 5147158 h 5153898"/>
              <a:gd name="csX4" fmla="*/ 612241 w 4022926"/>
              <a:gd name="csY4" fmla="*/ 2085 h 5153898"/>
              <a:gd name="csX0" fmla="*/ 612241 w 4022433"/>
              <a:gd name="csY0" fmla="*/ 2085 h 5147158"/>
              <a:gd name="csX1" fmla="*/ 4022345 w 4022433"/>
              <a:gd name="csY1" fmla="*/ 4435 h 5147158"/>
              <a:gd name="csX2" fmla="*/ 3915385 w 4022433"/>
              <a:gd name="csY2" fmla="*/ 5046087 h 5147158"/>
              <a:gd name="csX3" fmla="*/ 0 w 4022433"/>
              <a:gd name="csY3" fmla="*/ 5147158 h 5147158"/>
              <a:gd name="csX4" fmla="*/ 612241 w 4022433"/>
              <a:gd name="csY4" fmla="*/ 2085 h 5147158"/>
              <a:gd name="csX0" fmla="*/ 612241 w 4023424"/>
              <a:gd name="csY0" fmla="*/ 2085 h 5149906"/>
              <a:gd name="csX1" fmla="*/ 4022345 w 4023424"/>
              <a:gd name="csY1" fmla="*/ 4435 h 5149906"/>
              <a:gd name="csX2" fmla="*/ 4019203 w 4023424"/>
              <a:gd name="csY2" fmla="*/ 5149906 h 5149906"/>
              <a:gd name="csX3" fmla="*/ 0 w 4023424"/>
              <a:gd name="csY3" fmla="*/ 5147158 h 5149906"/>
              <a:gd name="csX4" fmla="*/ 612241 w 4023424"/>
              <a:gd name="csY4" fmla="*/ 2085 h 5149906"/>
              <a:gd name="csX0" fmla="*/ 612241 w 4025570"/>
              <a:gd name="csY0" fmla="*/ 2085 h 5153081"/>
              <a:gd name="csX1" fmla="*/ 4022345 w 4025570"/>
              <a:gd name="csY1" fmla="*/ 4435 h 5153081"/>
              <a:gd name="csX2" fmla="*/ 4025553 w 4025570"/>
              <a:gd name="csY2" fmla="*/ 5153081 h 5153081"/>
              <a:gd name="csX3" fmla="*/ 0 w 4025570"/>
              <a:gd name="csY3" fmla="*/ 5147158 h 5153081"/>
              <a:gd name="csX4" fmla="*/ 612241 w 4025570"/>
              <a:gd name="csY4" fmla="*/ 2085 h 51530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025570" h="5153081">
                <a:moveTo>
                  <a:pt x="612241" y="2085"/>
                </a:moveTo>
                <a:cubicBezTo>
                  <a:pt x="616738" y="3677"/>
                  <a:pt x="4021114" y="-4917"/>
                  <a:pt x="4022345" y="4435"/>
                </a:cubicBezTo>
                <a:cubicBezTo>
                  <a:pt x="4026000" y="-7226"/>
                  <a:pt x="4025553" y="3441231"/>
                  <a:pt x="4025553" y="5153081"/>
                </a:cubicBezTo>
                <a:lnTo>
                  <a:pt x="0" y="5147158"/>
                </a:lnTo>
                <a:cubicBezTo>
                  <a:pt x="552355" y="3289534"/>
                  <a:pt x="592624" y="1986930"/>
                  <a:pt x="612241" y="2085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>
          <a:xfrm>
            <a:off x="725854" y="614723"/>
            <a:ext cx="4134010" cy="430887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OVERVIEW</a:t>
            </a:r>
          </a:p>
        </p:txBody>
      </p:sp>
      <p:sp>
        <p:nvSpPr>
          <p:cNvPr id="16" name="Section Title 1">
            <a:extLst>
              <a:ext uri="{FF2B5EF4-FFF2-40B4-BE49-F238E27FC236}">
                <a16:creationId xmlns:a16="http://schemas.microsoft.com/office/drawing/2014/main" id="{BDE20D5A-7A0A-7942-8181-49182956A38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25854" y="1320330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7" name="Section Title 2">
            <a:extLst>
              <a:ext uri="{FF2B5EF4-FFF2-40B4-BE49-F238E27FC236}">
                <a16:creationId xmlns:a16="http://schemas.microsoft.com/office/drawing/2014/main" id="{5F83694E-3CBA-8E4C-BA3A-E8737D97BC7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5854" y="1927432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8" name="Section Title 3">
            <a:extLst>
              <a:ext uri="{FF2B5EF4-FFF2-40B4-BE49-F238E27FC236}">
                <a16:creationId xmlns:a16="http://schemas.microsoft.com/office/drawing/2014/main" id="{93A2D9D6-4C2D-5644-B032-0EB60965587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5854" y="2534534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0" name="Section Title 4">
            <a:extLst>
              <a:ext uri="{FF2B5EF4-FFF2-40B4-BE49-F238E27FC236}">
                <a16:creationId xmlns:a16="http://schemas.microsoft.com/office/drawing/2014/main" id="{9A731685-2B28-FC4E-B526-710512888A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6965" y="3139749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1" name="Section Title 5">
            <a:extLst>
              <a:ext uri="{FF2B5EF4-FFF2-40B4-BE49-F238E27FC236}">
                <a16:creationId xmlns:a16="http://schemas.microsoft.com/office/drawing/2014/main" id="{94CD233F-C2E5-4542-9A2C-BCFA9F561C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6965" y="3746851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3" name="Section Title 6">
            <a:extLst>
              <a:ext uri="{FF2B5EF4-FFF2-40B4-BE49-F238E27FC236}">
                <a16:creationId xmlns:a16="http://schemas.microsoft.com/office/drawing/2014/main" id="{E3BA4AAB-3B49-2C4D-B8C3-798DFFD555B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44201" y="1320330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4" name="Section Title 7">
            <a:extLst>
              <a:ext uri="{FF2B5EF4-FFF2-40B4-BE49-F238E27FC236}">
                <a16:creationId xmlns:a16="http://schemas.microsoft.com/office/drawing/2014/main" id="{1D60067C-731E-9648-B342-43C7239F111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44201" y="1927432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5" name="Section Title 8">
            <a:extLst>
              <a:ext uri="{FF2B5EF4-FFF2-40B4-BE49-F238E27FC236}">
                <a16:creationId xmlns:a16="http://schemas.microsoft.com/office/drawing/2014/main" id="{D75C609B-2858-7C45-8CE5-6212F5D8D5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44201" y="2534534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12" name="Section Title 9">
            <a:extLst>
              <a:ext uri="{FF2B5EF4-FFF2-40B4-BE49-F238E27FC236}">
                <a16:creationId xmlns:a16="http://schemas.microsoft.com/office/drawing/2014/main" id="{56596EAB-F026-B147-8900-63F5E69E41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44201" y="3139749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  <p:sp>
        <p:nvSpPr>
          <p:cNvPr id="25" name="Section Title 10">
            <a:extLst>
              <a:ext uri="{FF2B5EF4-FFF2-40B4-BE49-F238E27FC236}">
                <a16:creationId xmlns:a16="http://schemas.microsoft.com/office/drawing/2014/main" id="{C745BDBF-EE7A-014E-B736-0750AA47F51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44201" y="3741224"/>
            <a:ext cx="2055666" cy="430887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Section Title</a:t>
            </a:r>
            <a:br>
              <a:rPr lang="en-US" dirty="0"/>
            </a:br>
            <a:r>
              <a:rPr lang="en-US" dirty="0"/>
              <a:t>Slide #</a:t>
            </a:r>
          </a:p>
        </p:txBody>
      </p:sp>
    </p:spTree>
    <p:extLst>
      <p:ext uri="{BB962C8B-B14F-4D97-AF65-F5344CB8AC3E}">
        <p14:creationId xmlns:p14="http://schemas.microsoft.com/office/powerpoint/2010/main" val="24079811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eak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aker Photo Placeholder">
            <a:extLst>
              <a:ext uri="{FF2B5EF4-FFF2-40B4-BE49-F238E27FC236}">
                <a16:creationId xmlns:a16="http://schemas.microsoft.com/office/drawing/2014/main" id="{26E59B99-B64D-2B4E-852B-35C13E24674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-1157288" y="249892"/>
            <a:ext cx="4159549" cy="415954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 anchor="ctr"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2" name="Speaker Name"/>
          <p:cNvSpPr>
            <a:spLocks noGrp="1"/>
          </p:cNvSpPr>
          <p:nvPr>
            <p:ph type="title" hasCustomPrompt="1"/>
          </p:nvPr>
        </p:nvSpPr>
        <p:spPr>
          <a:xfrm>
            <a:off x="3570489" y="939161"/>
            <a:ext cx="3419396" cy="373994"/>
          </a:xfrm>
        </p:spPr>
        <p:txBody>
          <a:bodyPr anchor="t">
            <a:norm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ONE SPEAKER</a:t>
            </a:r>
          </a:p>
        </p:txBody>
      </p:sp>
      <p:sp>
        <p:nvSpPr>
          <p:cNvPr id="11" name="Speaker Title">
            <a:extLst>
              <a:ext uri="{FF2B5EF4-FFF2-40B4-BE49-F238E27FC236}">
                <a16:creationId xmlns:a16="http://schemas.microsoft.com/office/drawing/2014/main" id="{07B8CBA4-47BB-754D-9401-004AE1AF292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570489" y="1353862"/>
            <a:ext cx="4024924" cy="321610"/>
          </a:xfrm>
        </p:spPr>
        <p:txBody>
          <a:bodyPr>
            <a:normAutofit/>
          </a:bodyPr>
          <a:lstStyle>
            <a:lvl1pPr>
              <a:defRPr sz="15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4" name="Body Copy"/>
          <p:cNvSpPr>
            <a:spLocks noGrp="1"/>
          </p:cNvSpPr>
          <p:nvPr>
            <p:ph sz="half" idx="2" hasCustomPrompt="1"/>
          </p:nvPr>
        </p:nvSpPr>
        <p:spPr>
          <a:xfrm>
            <a:off x="3570488" y="1716179"/>
            <a:ext cx="5150339" cy="2345867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Footer Text 1">
            <a:extLst>
              <a:ext uri="{FF2B5EF4-FFF2-40B4-BE49-F238E27FC236}">
                <a16:creationId xmlns:a16="http://schemas.microsoft.com/office/drawing/2014/main" id="{748CEBA3-75F4-C44D-B73D-0B7023186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7" name="Footer Text 2">
            <a:extLst>
              <a:ext uri="{FF2B5EF4-FFF2-40B4-BE49-F238E27FC236}">
                <a16:creationId xmlns:a16="http://schemas.microsoft.com/office/drawing/2014/main" id="{B4FB5A2F-7334-4843-A818-7D4A8529D3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6" name="Logo Placeholder">
            <a:extLst>
              <a:ext uri="{FF2B5EF4-FFF2-40B4-BE49-F238E27FC236}">
                <a16:creationId xmlns:a16="http://schemas.microsoft.com/office/drawing/2014/main" id="{6AB790E6-53F5-E64B-BCDD-9FFA227D63B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5" name="Straight Line Connector">
            <a:extLst>
              <a:ext uri="{FF2B5EF4-FFF2-40B4-BE49-F238E27FC236}">
                <a16:creationId xmlns:a16="http://schemas.microsoft.com/office/drawing/2014/main" id="{FA568A94-D992-3F4C-9B74-91659939C96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">
            <a:extLst>
              <a:ext uri="{FF2B5EF4-FFF2-40B4-BE49-F238E27FC236}">
                <a16:creationId xmlns:a16="http://schemas.microsoft.com/office/drawing/2014/main" id="{D30CDFCE-7C23-674A-B775-292BE8CCF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358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peak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9A7D779C-7B02-3CA6-4C3A-C61766686FCC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ircle Photo" descr="Circle headshot 1">
            <a:extLst>
              <a:ext uri="{FF2B5EF4-FFF2-40B4-BE49-F238E27FC236}">
                <a16:creationId xmlns:a16="http://schemas.microsoft.com/office/drawing/2014/main" id="{DDB5D280-A138-2FE7-E723-8AAC3E6B2A7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94568" y="475555"/>
            <a:ext cx="1297175" cy="1297175"/>
          </a:xfrm>
          <a:prstGeom prst="ellipse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peaker name" descr="Speaker name 1">
            <a:extLst>
              <a:ext uri="{FF2B5EF4-FFF2-40B4-BE49-F238E27FC236}">
                <a16:creationId xmlns:a16="http://schemas.microsoft.com/office/drawing/2014/main" id="{C91924A7-4DB4-D752-7D3C-787A64EF114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995616" y="1266736"/>
            <a:ext cx="2226318" cy="337157"/>
          </a:xfrm>
        </p:spPr>
        <p:txBody>
          <a:bodyPr>
            <a:normAutofit/>
          </a:bodyPr>
          <a:lstStyle>
            <a:lvl1pPr>
              <a:defRPr sz="1400" b="1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SPEAKER NAME</a:t>
            </a:r>
          </a:p>
        </p:txBody>
      </p:sp>
      <p:sp>
        <p:nvSpPr>
          <p:cNvPr id="18" name="Job title" descr="Speaker title 1">
            <a:extLst>
              <a:ext uri="{FF2B5EF4-FFF2-40B4-BE49-F238E27FC236}">
                <a16:creationId xmlns:a16="http://schemas.microsoft.com/office/drawing/2014/main" id="{5C3247AE-5DBA-C8F5-9731-67947A3414B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995616" y="1515979"/>
            <a:ext cx="2226318" cy="321610"/>
          </a:xfrm>
        </p:spPr>
        <p:txBody>
          <a:bodyPr>
            <a:normAutofit/>
          </a:bodyPr>
          <a:lstStyle>
            <a:lvl1pPr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cxnSp>
        <p:nvCxnSpPr>
          <p:cNvPr id="19" name="Horizontal Line 1">
            <a:extLst>
              <a:ext uri="{FF2B5EF4-FFF2-40B4-BE49-F238E27FC236}">
                <a16:creationId xmlns:a16="http://schemas.microsoft.com/office/drawing/2014/main" id="{C8F16978-3AE7-ECCD-252B-F10E6F3A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29709" y="1968061"/>
            <a:ext cx="38922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Textbox 1" descr="Content Textbox 1">
            <a:extLst>
              <a:ext uri="{FF2B5EF4-FFF2-40B4-BE49-F238E27FC236}">
                <a16:creationId xmlns:a16="http://schemas.microsoft.com/office/drawing/2014/main" id="{35F654C3-35BC-0892-6F93-35F6F55975BA}"/>
              </a:ext>
            </a:extLst>
          </p:cNvPr>
          <p:cNvSpPr>
            <a:spLocks noGrp="1"/>
          </p:cNvSpPr>
          <p:nvPr>
            <p:ph sz="half" idx="25" hasCustomPrompt="1"/>
          </p:nvPr>
        </p:nvSpPr>
        <p:spPr>
          <a:xfrm>
            <a:off x="329709" y="2116668"/>
            <a:ext cx="3892225" cy="240882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Bio copy is Arial at 10pts</a:t>
            </a:r>
          </a:p>
        </p:txBody>
      </p:sp>
      <p:sp>
        <p:nvSpPr>
          <p:cNvPr id="22" name="Circle Photo 2" descr="Circle Headshot 2">
            <a:extLst>
              <a:ext uri="{FF2B5EF4-FFF2-40B4-BE49-F238E27FC236}">
                <a16:creationId xmlns:a16="http://schemas.microsoft.com/office/drawing/2014/main" id="{6D183BC3-63BE-7B5F-4CDB-8091B683B16B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022094" y="475555"/>
            <a:ext cx="1297175" cy="1297175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/>
          <a:lstStyle/>
          <a:p>
            <a:endParaRPr lang="en-US" dirty="0"/>
          </a:p>
        </p:txBody>
      </p:sp>
      <p:sp>
        <p:nvSpPr>
          <p:cNvPr id="23" name="Speaker name 2" descr="Speaker name ">
            <a:extLst>
              <a:ext uri="{FF2B5EF4-FFF2-40B4-BE49-F238E27FC236}">
                <a16:creationId xmlns:a16="http://schemas.microsoft.com/office/drawing/2014/main" id="{AD421897-73AD-93F2-49CF-B9CB2018B9B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623142" y="1247195"/>
            <a:ext cx="2226318" cy="376238"/>
          </a:xfrm>
        </p:spPr>
        <p:txBody>
          <a:bodyPr>
            <a:normAutofit/>
          </a:bodyPr>
          <a:lstStyle>
            <a:lvl1pPr>
              <a:defRPr sz="14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sp>
        <p:nvSpPr>
          <p:cNvPr id="24" name="Speaker title 2" descr="Speaker title 2 ">
            <a:extLst>
              <a:ext uri="{FF2B5EF4-FFF2-40B4-BE49-F238E27FC236}">
                <a16:creationId xmlns:a16="http://schemas.microsoft.com/office/drawing/2014/main" id="{40AF8D05-600F-478C-6472-17B4560D64B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623142" y="1515979"/>
            <a:ext cx="2226318" cy="321610"/>
          </a:xfrm>
        </p:spPr>
        <p:txBody>
          <a:bodyPr>
            <a:normAutofit/>
          </a:bodyPr>
          <a:lstStyle>
            <a:lvl1pPr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cxnSp>
        <p:nvCxnSpPr>
          <p:cNvPr id="25" name="Horizontal Line 2">
            <a:extLst>
              <a:ext uri="{FF2B5EF4-FFF2-40B4-BE49-F238E27FC236}">
                <a16:creationId xmlns:a16="http://schemas.microsoft.com/office/drawing/2014/main" id="{0C20B609-7C97-FEC6-4637-915429F8C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957235" y="1968061"/>
            <a:ext cx="3892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Textbox 2" descr="Content Textbox 2 ">
            <a:extLst>
              <a:ext uri="{FF2B5EF4-FFF2-40B4-BE49-F238E27FC236}">
                <a16:creationId xmlns:a16="http://schemas.microsoft.com/office/drawing/2014/main" id="{3B7A4B7A-3A6A-F8DA-B8B0-D056D0D2A42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957235" y="2116668"/>
            <a:ext cx="3892225" cy="2408828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10pts</a:t>
            </a:r>
          </a:p>
        </p:txBody>
      </p:sp>
      <p:sp>
        <p:nvSpPr>
          <p:cNvPr id="28" name="Footer Placeholder 1" descr="Footer placeholder 1">
            <a:extLst>
              <a:ext uri="{FF2B5EF4-FFF2-40B4-BE49-F238E27FC236}">
                <a16:creationId xmlns:a16="http://schemas.microsoft.com/office/drawing/2014/main" id="{0AA91F18-19A0-B0AE-DCCA-74A8D82E80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9" name="Footer placeholder 2" descr="Footer placeholder 2">
            <a:extLst>
              <a:ext uri="{FF2B5EF4-FFF2-40B4-BE49-F238E27FC236}">
                <a16:creationId xmlns:a16="http://schemas.microsoft.com/office/drawing/2014/main" id="{228E91B6-8A9C-192A-25EA-49446C74C5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30" name="Logo Placeholder" descr="Logo placeholder&#10;">
            <a:extLst>
              <a:ext uri="{FF2B5EF4-FFF2-40B4-BE49-F238E27FC236}">
                <a16:creationId xmlns:a16="http://schemas.microsoft.com/office/drawing/2014/main" id="{AE00430C-7066-EA0C-10B5-2CAF53A4775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31" name="Vertical Line Connector">
            <a:extLst>
              <a:ext uri="{FF2B5EF4-FFF2-40B4-BE49-F238E27FC236}">
                <a16:creationId xmlns:a16="http://schemas.microsoft.com/office/drawing/2014/main" id="{79EECC78-D68C-AE45-0687-B089287121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Slide Number Placeholder " descr="Slide Number Placeholder ">
            <a:extLst>
              <a:ext uri="{FF2B5EF4-FFF2-40B4-BE49-F238E27FC236}">
                <a16:creationId xmlns:a16="http://schemas.microsoft.com/office/drawing/2014/main" id="{AD05AF25-FE00-A300-AC24-6EE1FD91A9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39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ultiple Speak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E1979674-69C4-134A-9F2E-9B4270B8634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146018" y="2698533"/>
            <a:ext cx="1153419" cy="1153410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B7179E21-BD5D-E049-B49A-E14D188634B4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7554542" y="2698533"/>
            <a:ext cx="1153419" cy="1153413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46" name="Picture Placeholder 5">
            <a:extLst>
              <a:ext uri="{FF2B5EF4-FFF2-40B4-BE49-F238E27FC236}">
                <a16:creationId xmlns:a16="http://schemas.microsoft.com/office/drawing/2014/main" id="{9B4EAA43-3C2D-AD46-BE5A-0E43167C0FAB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842355" y="552084"/>
            <a:ext cx="1153419" cy="1151130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8" name="Picture Placeholder 5">
            <a:extLst>
              <a:ext uri="{FF2B5EF4-FFF2-40B4-BE49-F238E27FC236}">
                <a16:creationId xmlns:a16="http://schemas.microsoft.com/office/drawing/2014/main" id="{D44AB674-4C73-2B43-963E-D19737407D1B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433833" y="552083"/>
            <a:ext cx="1153419" cy="1151131"/>
          </a:xfrm>
          <a:prstGeom prst="ellipse">
            <a:avLst/>
          </a:prstGeom>
          <a:ln w="19050">
            <a:solidFill>
              <a:schemeClr val="accent1"/>
            </a:solidFill>
          </a:ln>
        </p:spPr>
        <p:txBody>
          <a:bodyPr/>
          <a:lstStyle/>
          <a:p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BAECE01-A90F-354F-84AE-393CAD1D8C16}"/>
              </a:ext>
            </a:extLst>
          </p:cNvPr>
          <p:cNvCxnSpPr>
            <a:cxnSpLocks/>
          </p:cNvCxnSpPr>
          <p:nvPr userDrawn="1"/>
        </p:nvCxnSpPr>
        <p:spPr>
          <a:xfrm>
            <a:off x="437989" y="2591216"/>
            <a:ext cx="82828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3">
            <a:extLst>
              <a:ext uri="{FF2B5EF4-FFF2-40B4-BE49-F238E27FC236}">
                <a16:creationId xmlns:a16="http://schemas.microsoft.com/office/drawing/2014/main" id="{1347EFDA-D0AA-404B-92BF-D37D4D0840AA}"/>
              </a:ext>
            </a:extLst>
          </p:cNvPr>
          <p:cNvSpPr>
            <a:spLocks noGrp="1"/>
          </p:cNvSpPr>
          <p:nvPr>
            <p:ph sz="half" idx="28" hasCustomPrompt="1"/>
          </p:nvPr>
        </p:nvSpPr>
        <p:spPr>
          <a:xfrm>
            <a:off x="1685351" y="1073548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F0A9A6E2-5A4E-A440-85D9-F0BF6646DD5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685351" y="785263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37A3589-955B-C44C-A985-A16AB19A762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685352" y="552084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sp>
        <p:nvSpPr>
          <p:cNvPr id="40" name="Content Placeholder 3">
            <a:extLst>
              <a:ext uri="{FF2B5EF4-FFF2-40B4-BE49-F238E27FC236}">
                <a16:creationId xmlns:a16="http://schemas.microsoft.com/office/drawing/2014/main" id="{9CCDE359-564D-9749-A758-92B1E3AFDBD4}"/>
              </a:ext>
            </a:extLst>
          </p:cNvPr>
          <p:cNvSpPr>
            <a:spLocks noGrp="1"/>
          </p:cNvSpPr>
          <p:nvPr>
            <p:ph sz="half" idx="32" hasCustomPrompt="1"/>
          </p:nvPr>
        </p:nvSpPr>
        <p:spPr>
          <a:xfrm>
            <a:off x="439687" y="3219997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id="{254903E8-E662-7648-99E3-A95DED9CF69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9687" y="2931712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42" name="Text Placeholder 9">
            <a:extLst>
              <a:ext uri="{FF2B5EF4-FFF2-40B4-BE49-F238E27FC236}">
                <a16:creationId xmlns:a16="http://schemas.microsoft.com/office/drawing/2014/main" id="{170E7596-B217-1F4D-B61F-F298B8473FA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9688" y="2698533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sp>
        <p:nvSpPr>
          <p:cNvPr id="44" name="Content Placeholder 3">
            <a:extLst>
              <a:ext uri="{FF2B5EF4-FFF2-40B4-BE49-F238E27FC236}">
                <a16:creationId xmlns:a16="http://schemas.microsoft.com/office/drawing/2014/main" id="{B1B30404-E374-9D4A-9CB4-C585E5F54186}"/>
              </a:ext>
            </a:extLst>
          </p:cNvPr>
          <p:cNvSpPr>
            <a:spLocks noGrp="1"/>
          </p:cNvSpPr>
          <p:nvPr>
            <p:ph sz="half" idx="36" hasCustomPrompt="1"/>
          </p:nvPr>
        </p:nvSpPr>
        <p:spPr>
          <a:xfrm>
            <a:off x="6093873" y="1073548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0F6DEDD0-1A3D-574E-A757-4BAE97011BD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93873" y="785263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47" name="Text Placeholder 9">
            <a:extLst>
              <a:ext uri="{FF2B5EF4-FFF2-40B4-BE49-F238E27FC236}">
                <a16:creationId xmlns:a16="http://schemas.microsoft.com/office/drawing/2014/main" id="{F8239200-5449-9748-B343-ABD0F850A51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093874" y="552084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sp>
        <p:nvSpPr>
          <p:cNvPr id="48" name="Content Placeholder 3">
            <a:extLst>
              <a:ext uri="{FF2B5EF4-FFF2-40B4-BE49-F238E27FC236}">
                <a16:creationId xmlns:a16="http://schemas.microsoft.com/office/drawing/2014/main" id="{F59DE951-0DBC-0846-95EB-FFC654617B2F}"/>
              </a:ext>
            </a:extLst>
          </p:cNvPr>
          <p:cNvSpPr>
            <a:spLocks noGrp="1"/>
          </p:cNvSpPr>
          <p:nvPr>
            <p:ph sz="half" idx="40" hasCustomPrompt="1"/>
          </p:nvPr>
        </p:nvSpPr>
        <p:spPr>
          <a:xfrm>
            <a:off x="4839255" y="3219997"/>
            <a:ext cx="2614088" cy="1336199"/>
          </a:xfrm>
        </p:spPr>
        <p:txBody>
          <a:bodyPr>
            <a:normAutofit/>
          </a:bodyPr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Bio copy is Arial at 8pts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863A8223-5C32-B74C-8449-25744121366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839255" y="2931712"/>
            <a:ext cx="2614086" cy="193240"/>
          </a:xfrm>
        </p:spPr>
        <p:txBody>
          <a:bodyPr>
            <a:normAutofit/>
          </a:bodyPr>
          <a:lstStyle>
            <a:lvl1pPr>
              <a:defRPr sz="1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Speaker title</a:t>
            </a:r>
          </a:p>
        </p:txBody>
      </p:sp>
      <p:sp>
        <p:nvSpPr>
          <p:cNvPr id="50" name="Text Placeholder 9">
            <a:extLst>
              <a:ext uri="{FF2B5EF4-FFF2-40B4-BE49-F238E27FC236}">
                <a16:creationId xmlns:a16="http://schemas.microsoft.com/office/drawing/2014/main" id="{918CDF96-87CE-784C-B28C-784D85E5A55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839256" y="2698533"/>
            <a:ext cx="2614086" cy="227271"/>
          </a:xfrm>
        </p:spPr>
        <p:txBody>
          <a:bodyPr/>
          <a:lstStyle>
            <a:lvl1pPr>
              <a:defRPr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SPEAKER NAME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4933B37-A120-7A4D-AA84-4B2D9103D561}"/>
              </a:ext>
            </a:extLst>
          </p:cNvPr>
          <p:cNvCxnSpPr>
            <a:cxnSpLocks/>
          </p:cNvCxnSpPr>
          <p:nvPr userDrawn="1"/>
        </p:nvCxnSpPr>
        <p:spPr>
          <a:xfrm flipV="1">
            <a:off x="4520297" y="444767"/>
            <a:ext cx="0" cy="41173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BCB53E3-B0E9-534A-980C-D7C215BE8609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A46BDAA7-4D20-994C-9DF7-B41DA82602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E4F39A5B-4892-9341-848A-CC1C986FE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F609EFF-D0D4-D74D-BFE0-9EC5949B21A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EB733357-00BC-4B40-958F-84EA067FFAF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408877F4-239D-C44C-A6CD-4F9550F39B6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2824551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89" y="614723"/>
            <a:ext cx="6828720" cy="4659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IS ALL CAPS AT 25-30PTS</a:t>
            </a:r>
          </a:p>
        </p:txBody>
      </p:sp>
      <p:sp>
        <p:nvSpPr>
          <p:cNvPr id="12" name="Subhead">
            <a:extLst>
              <a:ext uri="{FF2B5EF4-FFF2-40B4-BE49-F238E27FC236}">
                <a16:creationId xmlns:a16="http://schemas.microsoft.com/office/drawing/2014/main" id="{6DC98DEA-6D76-4A43-B147-9AD2CA56B74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3" name="Body Copy"/>
          <p:cNvSpPr>
            <a:spLocks noGrp="1"/>
          </p:cNvSpPr>
          <p:nvPr>
            <p:ph idx="1" hasCustomPrompt="1"/>
          </p:nvPr>
        </p:nvSpPr>
        <p:spPr>
          <a:xfrm>
            <a:off x="437990" y="1536807"/>
            <a:ext cx="5962810" cy="2868139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Red Bottom Footer Bar ">
            <a:extLst>
              <a:ext uri="{FF2B5EF4-FFF2-40B4-BE49-F238E27FC236}">
                <a16:creationId xmlns:a16="http://schemas.microsoft.com/office/drawing/2014/main" id="{4EA4FD0A-CC71-0E48-8282-25BE57F29E74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ooter Text 1">
            <a:extLst>
              <a:ext uri="{FF2B5EF4-FFF2-40B4-BE49-F238E27FC236}">
                <a16:creationId xmlns:a16="http://schemas.microsoft.com/office/drawing/2014/main" id="{B193F017-EA19-7442-9BB0-474F22193C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6" name="Footer Text 2">
            <a:extLst>
              <a:ext uri="{FF2B5EF4-FFF2-40B4-BE49-F238E27FC236}">
                <a16:creationId xmlns:a16="http://schemas.microsoft.com/office/drawing/2014/main" id="{F1748314-5DB7-A74F-8D02-592833BCA7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5" name="Logo">
            <a:extLst>
              <a:ext uri="{FF2B5EF4-FFF2-40B4-BE49-F238E27FC236}">
                <a16:creationId xmlns:a16="http://schemas.microsoft.com/office/drawing/2014/main" id="{59E3429F-98DB-7A4C-B73A-11BAF0B8C2A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24" name="Straight Line Connector">
            <a:extLst>
              <a:ext uri="{FF2B5EF4-FFF2-40B4-BE49-F238E27FC236}">
                <a16:creationId xmlns:a16="http://schemas.microsoft.com/office/drawing/2014/main" id="{A975C766-C30F-5445-9526-2CE36881A02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ide Number">
            <a:extLst>
              <a:ext uri="{FF2B5EF4-FFF2-40B4-BE49-F238E27FC236}">
                <a16:creationId xmlns:a16="http://schemas.microsoft.com/office/drawing/2014/main" id="{273F7D3E-5CDA-4840-AA44-2AB4E261E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347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deb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343721-F228-A548-F1B7-C0C68BB1F7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36139" y="-4578"/>
            <a:ext cx="9180139" cy="5148077"/>
          </a:xfrm>
          <a:prstGeom prst="rect">
            <a:avLst/>
          </a:prstGeom>
        </p:spPr>
      </p:pic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4823557" cy="92208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IS ALL CAPS AT </a:t>
            </a:r>
            <a:br>
              <a:rPr lang="en-US" dirty="0"/>
            </a:br>
            <a:r>
              <a:rPr lang="en-US" dirty="0"/>
              <a:t>25-30PTS</a:t>
            </a:r>
          </a:p>
        </p:txBody>
      </p:sp>
      <p:sp>
        <p:nvSpPr>
          <p:cNvPr id="3" name="Body Copy"/>
          <p:cNvSpPr>
            <a:spLocks noGrp="1"/>
          </p:cNvSpPr>
          <p:nvPr>
            <p:ph idx="1" hasCustomPrompt="1"/>
          </p:nvPr>
        </p:nvSpPr>
        <p:spPr>
          <a:xfrm>
            <a:off x="437991" y="1536807"/>
            <a:ext cx="4823557" cy="3095915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8" name="Body Copy 2">
            <a:extLst>
              <a:ext uri="{FF2B5EF4-FFF2-40B4-BE49-F238E27FC236}">
                <a16:creationId xmlns:a16="http://schemas.microsoft.com/office/drawing/2014/main" id="{33BCCF38-2231-F649-A3B9-F89E71CCE29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15076" y="614722"/>
            <a:ext cx="2390934" cy="3814403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  <a:latin typeface="+mn-lt"/>
              </a:defRPr>
            </a:lvl2pPr>
            <a:lvl3pPr>
              <a:defRPr>
                <a:solidFill>
                  <a:schemeClr val="bg1"/>
                </a:solidFill>
                <a:latin typeface="+mn-lt"/>
              </a:defRPr>
            </a:lvl3pPr>
            <a:lvl4pPr>
              <a:defRPr>
                <a:solidFill>
                  <a:schemeClr val="bg1"/>
                </a:solidFill>
                <a:latin typeface="+mn-lt"/>
              </a:defRPr>
            </a:lvl4pPr>
            <a:lvl5pPr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">
            <a:extLst>
              <a:ext uri="{FF2B5EF4-FFF2-40B4-BE49-F238E27FC236}">
                <a16:creationId xmlns:a16="http://schemas.microsoft.com/office/drawing/2014/main" id="{B03E27E2-3451-C846-B98C-5A73FA5975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723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926208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1" name="Subtitle">
            <a:extLst>
              <a:ext uri="{FF2B5EF4-FFF2-40B4-BE49-F238E27FC236}">
                <a16:creationId xmlns:a16="http://schemas.microsoft.com/office/drawing/2014/main" id="{07B8CBA4-47BB-754D-9401-004AE1AF292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3" name="Body Copy 1"/>
          <p:cNvSpPr>
            <a:spLocks noGrp="1"/>
          </p:cNvSpPr>
          <p:nvPr>
            <p:ph sz="half" idx="1" hasCustomPrompt="1"/>
          </p:nvPr>
        </p:nvSpPr>
        <p:spPr>
          <a:xfrm>
            <a:off x="437990" y="1540933"/>
            <a:ext cx="4010105" cy="3091790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4" name="Body Copy 2"/>
          <p:cNvSpPr>
            <a:spLocks noGrp="1"/>
          </p:cNvSpPr>
          <p:nvPr>
            <p:ph sz="half" idx="2" hasCustomPrompt="1"/>
          </p:nvPr>
        </p:nvSpPr>
        <p:spPr>
          <a:xfrm>
            <a:off x="4710722" y="1540931"/>
            <a:ext cx="4010105" cy="3091791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Footer Placeholder ">
            <a:extLst>
              <a:ext uri="{FF2B5EF4-FFF2-40B4-BE49-F238E27FC236}">
                <a16:creationId xmlns:a16="http://schemas.microsoft.com/office/drawing/2014/main" id="{748CEBA3-75F4-C44D-B73D-0B7023186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7" name="Text Placeholder ">
            <a:extLst>
              <a:ext uri="{FF2B5EF4-FFF2-40B4-BE49-F238E27FC236}">
                <a16:creationId xmlns:a16="http://schemas.microsoft.com/office/drawing/2014/main" id="{B4FB5A2F-7334-4843-A818-7D4A8529D3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6" name="Logo Placeholder in footer">
            <a:extLst>
              <a:ext uri="{FF2B5EF4-FFF2-40B4-BE49-F238E27FC236}">
                <a16:creationId xmlns:a16="http://schemas.microsoft.com/office/drawing/2014/main" id="{6AB790E6-53F5-E64B-BCDD-9FFA227D63B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A568A94-D992-3F4C-9B74-91659939C96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">
            <a:extLst>
              <a:ext uri="{FF2B5EF4-FFF2-40B4-BE49-F238E27FC236}">
                <a16:creationId xmlns:a16="http://schemas.microsoft.com/office/drawing/2014/main" id="{D30CDFCE-7C23-674A-B775-292BE8CCF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7922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3" name="Subtitle">
            <a:extLst>
              <a:ext uri="{FF2B5EF4-FFF2-40B4-BE49-F238E27FC236}">
                <a16:creationId xmlns:a16="http://schemas.microsoft.com/office/drawing/2014/main" id="{AEAA2984-2A59-A54C-B427-DEE957944C2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8" name="Sub Subhead 1">
            <a:extLst>
              <a:ext uri="{FF2B5EF4-FFF2-40B4-BE49-F238E27FC236}">
                <a16:creationId xmlns:a16="http://schemas.microsoft.com/office/drawing/2014/main" id="{6E09E779-4AA7-8C41-A5C4-09B386E84A3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37990" y="1690626"/>
            <a:ext cx="4010105" cy="458982"/>
          </a:xfr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title is Arial bold at 14pts</a:t>
            </a:r>
          </a:p>
        </p:txBody>
      </p:sp>
      <p:sp>
        <p:nvSpPr>
          <p:cNvPr id="3" name="Body Copy 1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4010105" cy="2483113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9" name="Sub Subhead 2">
            <a:extLst>
              <a:ext uri="{FF2B5EF4-FFF2-40B4-BE49-F238E27FC236}">
                <a16:creationId xmlns:a16="http://schemas.microsoft.com/office/drawing/2014/main" id="{3C97490B-A0CA-6842-B0D4-A768FEA98C5C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710722" y="1690626"/>
            <a:ext cx="4010105" cy="458982"/>
          </a:xfr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title is Arial bold at 14pts</a:t>
            </a:r>
          </a:p>
        </p:txBody>
      </p:sp>
      <p:sp>
        <p:nvSpPr>
          <p:cNvPr id="4" name="Body Copy 2"/>
          <p:cNvSpPr>
            <a:spLocks noGrp="1"/>
          </p:cNvSpPr>
          <p:nvPr>
            <p:ph sz="half" idx="2" hasCustomPrompt="1"/>
          </p:nvPr>
        </p:nvSpPr>
        <p:spPr>
          <a:xfrm>
            <a:off x="4710722" y="2149608"/>
            <a:ext cx="4010105" cy="2483114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4" name="Footer Placeholder ">
            <a:extLst>
              <a:ext uri="{FF2B5EF4-FFF2-40B4-BE49-F238E27FC236}">
                <a16:creationId xmlns:a16="http://schemas.microsoft.com/office/drawing/2014/main" id="{9CC32C2C-31DF-2F46-9F16-B24E13AB2D1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8" name="Footer Placeholder 2">
            <a:extLst>
              <a:ext uri="{FF2B5EF4-FFF2-40B4-BE49-F238E27FC236}">
                <a16:creationId xmlns:a16="http://schemas.microsoft.com/office/drawing/2014/main" id="{5DBB586A-F86C-9D47-9EF2-03050CD089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7" name="Footer Logo ">
            <a:extLst>
              <a:ext uri="{FF2B5EF4-FFF2-40B4-BE49-F238E27FC236}">
                <a16:creationId xmlns:a16="http://schemas.microsoft.com/office/drawing/2014/main" id="{C675CE23-848D-C840-90DB-5DDA76AD10F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38EEC2-8575-094C-9FAF-3E4F66EF6C7F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lide Number">
            <a:extLst>
              <a:ext uri="{FF2B5EF4-FFF2-40B4-BE49-F238E27FC236}">
                <a16:creationId xmlns:a16="http://schemas.microsoft.com/office/drawing/2014/main" id="{51E718DA-AD40-AD44-96F9-28BF816909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789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22" name="Primary Subhead">
            <a:extLst>
              <a:ext uri="{FF2B5EF4-FFF2-40B4-BE49-F238E27FC236}">
                <a16:creationId xmlns:a16="http://schemas.microsoft.com/office/drawing/2014/main" id="{9C2E350C-0407-EC4A-8E78-CB557D816F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9" name="Secondary Subhead 1">
            <a:extLst>
              <a:ext uri="{FF2B5EF4-FFF2-40B4-BE49-F238E27FC236}">
                <a16:creationId xmlns:a16="http://schemas.microsoft.com/office/drawing/2014/main" id="{C9AB6A60-17CA-6742-8005-008F7B7B5FC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37990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3" name="Body Copy 1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11" name="Secondary Subhead 2">
            <a:extLst>
              <a:ext uri="{FF2B5EF4-FFF2-40B4-BE49-F238E27FC236}">
                <a16:creationId xmlns:a16="http://schemas.microsoft.com/office/drawing/2014/main" id="{2D9FE39B-E297-9347-B65D-D304684C468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367537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8" name="Body Copy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367537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12" name="Secondary Subhead 3">
            <a:extLst>
              <a:ext uri="{FF2B5EF4-FFF2-40B4-BE49-F238E27FC236}">
                <a16:creationId xmlns:a16="http://schemas.microsoft.com/office/drawing/2014/main" id="{FD70EABA-222E-8543-A021-DA7CA30518F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297083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4" name="Body Copy 3"/>
          <p:cNvSpPr>
            <a:spLocks noGrp="1"/>
          </p:cNvSpPr>
          <p:nvPr>
            <p:ph sz="half" idx="2" hasCustomPrompt="1"/>
          </p:nvPr>
        </p:nvSpPr>
        <p:spPr>
          <a:xfrm>
            <a:off x="6297084" y="2149607"/>
            <a:ext cx="2423743" cy="2379169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17" name="Footer Text 1">
            <a:extLst>
              <a:ext uri="{FF2B5EF4-FFF2-40B4-BE49-F238E27FC236}">
                <a16:creationId xmlns:a16="http://schemas.microsoft.com/office/drawing/2014/main" id="{E8E69C78-53AB-1A4F-95D4-5A724053EE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1" name="Footer Text 2">
            <a:extLst>
              <a:ext uri="{FF2B5EF4-FFF2-40B4-BE49-F238E27FC236}">
                <a16:creationId xmlns:a16="http://schemas.microsoft.com/office/drawing/2014/main" id="{F4B41CC0-36A5-9148-81AE-EE3BAA8363C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0" name="Logo Placeholder">
            <a:extLst>
              <a:ext uri="{FF2B5EF4-FFF2-40B4-BE49-F238E27FC236}">
                <a16:creationId xmlns:a16="http://schemas.microsoft.com/office/drawing/2014/main" id="{717C4081-D4F6-A443-A222-9EC692BB5A6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9" name="Straight Line Connector">
            <a:extLst>
              <a:ext uri="{FF2B5EF4-FFF2-40B4-BE49-F238E27FC236}">
                <a16:creationId xmlns:a16="http://schemas.microsoft.com/office/drawing/2014/main" id="{978E947B-51A0-2B4C-8987-3D7864C88FA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">
            <a:extLst>
              <a:ext uri="{FF2B5EF4-FFF2-40B4-BE49-F238E27FC236}">
                <a16:creationId xmlns:a16="http://schemas.microsoft.com/office/drawing/2014/main" id="{24FB4381-77B7-2D49-B182-BDBED84A95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193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7084" y="2149607"/>
            <a:ext cx="2423743" cy="2379169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367537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10-12pts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9AB6A60-17CA-6742-8005-008F7B7B5FC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37990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2D9FE39B-E297-9347-B65D-D304684C468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367537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FD70EABA-222E-8543-A021-DA7CA30518F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297083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9C2E350C-0407-EC4A-8E78-CB557D816F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61DD87-D092-9A4D-B163-D06BE572AA6F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3F5BDFF5-9AAB-F748-93B5-E892E41EE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82B99EB5-DA84-8341-A001-DC968393A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B8771D9-2C08-5541-AE36-77D389CF66BE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10">
            <a:extLst>
              <a:ext uri="{FF2B5EF4-FFF2-40B4-BE49-F238E27FC236}">
                <a16:creationId xmlns:a16="http://schemas.microsoft.com/office/drawing/2014/main" id="{F8B7DF30-2E70-F048-AC92-756805EC44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id="{69D2FE19-F35E-A847-86CB-A2E0D36AD6E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2018898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ree Content -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 descr="Headline&#10;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8268020" cy="107590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TITLE IS ALL CAPS 25-30PTS</a:t>
            </a:r>
          </a:p>
        </p:txBody>
      </p:sp>
      <p:sp>
        <p:nvSpPr>
          <p:cNvPr id="15" name="Primary Subhead" descr="Primary Subhead">
            <a:extLst>
              <a:ext uri="{FF2B5EF4-FFF2-40B4-BE49-F238E27FC236}">
                <a16:creationId xmlns:a16="http://schemas.microsoft.com/office/drawing/2014/main" id="{DDC3EE99-CD14-5047-BFF3-677423A1E2B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9" name="Secondary Subhead 1" descr="Secondary Subhead 1">
            <a:extLst>
              <a:ext uri="{FF2B5EF4-FFF2-40B4-BE49-F238E27FC236}">
                <a16:creationId xmlns:a16="http://schemas.microsoft.com/office/drawing/2014/main" id="{C9AB6A60-17CA-6742-8005-008F7B7B5FC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37990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3" name="Content Textbox 1" descr="Content Textbox 1"/>
          <p:cNvSpPr>
            <a:spLocks noGrp="1"/>
          </p:cNvSpPr>
          <p:nvPr>
            <p:ph sz="half" idx="1" hasCustomPrompt="1"/>
          </p:nvPr>
        </p:nvSpPr>
        <p:spPr>
          <a:xfrm>
            <a:off x="437990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1" name="Secondary Subhead 2" descr="Secondary Subhead 2">
            <a:extLst>
              <a:ext uri="{FF2B5EF4-FFF2-40B4-BE49-F238E27FC236}">
                <a16:creationId xmlns:a16="http://schemas.microsoft.com/office/drawing/2014/main" id="{2D9FE39B-E297-9347-B65D-D304684C468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367537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8" name="Content Textbox 2" descr="Content Textbox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367537" y="2149609"/>
            <a:ext cx="2423743" cy="2379168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2" name="Secondary Subhead 3" descr="Secondary Subhead 3">
            <a:extLst>
              <a:ext uri="{FF2B5EF4-FFF2-40B4-BE49-F238E27FC236}">
                <a16:creationId xmlns:a16="http://schemas.microsoft.com/office/drawing/2014/main" id="{FD70EABA-222E-8543-A021-DA7CA30518F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297083" y="1690626"/>
            <a:ext cx="2423743" cy="458982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Header is bold at 14pts</a:t>
            </a:r>
          </a:p>
        </p:txBody>
      </p:sp>
      <p:sp>
        <p:nvSpPr>
          <p:cNvPr id="4" name="Content Textbox 3" descr="Content Textbox 3"/>
          <p:cNvSpPr>
            <a:spLocks noGrp="1"/>
          </p:cNvSpPr>
          <p:nvPr>
            <p:ph sz="half" idx="2" hasCustomPrompt="1"/>
          </p:nvPr>
        </p:nvSpPr>
        <p:spPr>
          <a:xfrm>
            <a:off x="6297084" y="2149607"/>
            <a:ext cx="2423743" cy="2379169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5" name="Bottom Border">
            <a:extLst>
              <a:ext uri="{FF2B5EF4-FFF2-40B4-BE49-F238E27FC236}">
                <a16:creationId xmlns:a16="http://schemas.microsoft.com/office/drawing/2014/main" id="{AB0B32BF-3044-3F9E-91F2-76D10059453E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17" name="Footer Text 1" descr="Footer Text 1">
            <a:extLst>
              <a:ext uri="{FF2B5EF4-FFF2-40B4-BE49-F238E27FC236}">
                <a16:creationId xmlns:a16="http://schemas.microsoft.com/office/drawing/2014/main" id="{291A53FE-1EDA-434C-AD2D-43D7C1349E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1" name="Footer Text 2" descr="Footer Text 2">
            <a:extLst>
              <a:ext uri="{FF2B5EF4-FFF2-40B4-BE49-F238E27FC236}">
                <a16:creationId xmlns:a16="http://schemas.microsoft.com/office/drawing/2014/main" id="{C0F627A2-EF0A-A34A-814D-747419ED48F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0" name="Logo" descr="Logo&#10;">
            <a:extLst>
              <a:ext uri="{FF2B5EF4-FFF2-40B4-BE49-F238E27FC236}">
                <a16:creationId xmlns:a16="http://schemas.microsoft.com/office/drawing/2014/main" id="{BD4C97E7-0429-7A45-82CE-2FFEB3F8AEC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18" name="Slide Number " descr="Slide number">
            <a:extLst>
              <a:ext uri="{FF2B5EF4-FFF2-40B4-BE49-F238E27FC236}">
                <a16:creationId xmlns:a16="http://schemas.microsoft.com/office/drawing/2014/main" id="{76F9E6B8-8DB4-C240-ABC9-CE235C9040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9" name="Line Connector">
            <a:extLst>
              <a:ext uri="{FF2B5EF4-FFF2-40B4-BE49-F238E27FC236}">
                <a16:creationId xmlns:a16="http://schemas.microsoft.com/office/drawing/2014/main" id="{FD7797FB-A08E-2445-8AEA-6A04DABFD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7933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ree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ge 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2" name="Subtitle">
            <a:extLst>
              <a:ext uri="{FF2B5EF4-FFF2-40B4-BE49-F238E27FC236}">
                <a16:creationId xmlns:a16="http://schemas.microsoft.com/office/drawing/2014/main" id="{A8C6698E-3A17-2C4B-A772-35E80587AD5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3" name="Content Placeholder Box 1"/>
          <p:cNvSpPr>
            <a:spLocks noGrp="1"/>
          </p:cNvSpPr>
          <p:nvPr>
            <p:ph sz="half" idx="1" hasCustomPrompt="1"/>
          </p:nvPr>
        </p:nvSpPr>
        <p:spPr>
          <a:xfrm>
            <a:off x="504970" y="1762897"/>
            <a:ext cx="2331816" cy="26443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28" name="Content Placeholder Box 2">
            <a:extLst>
              <a:ext uri="{FF2B5EF4-FFF2-40B4-BE49-F238E27FC236}">
                <a16:creationId xmlns:a16="http://schemas.microsoft.com/office/drawing/2014/main" id="{8120CBB7-A2A4-E74E-B87E-2D76A9E46746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3386450" y="1762897"/>
            <a:ext cx="2331816" cy="26443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29" name="Content Placeholder Box 3">
            <a:extLst>
              <a:ext uri="{FF2B5EF4-FFF2-40B4-BE49-F238E27FC236}">
                <a16:creationId xmlns:a16="http://schemas.microsoft.com/office/drawing/2014/main" id="{487B6099-C961-B743-A222-7C76DF372EC0}"/>
              </a:ext>
            </a:extLst>
          </p:cNvPr>
          <p:cNvSpPr>
            <a:spLocks noGrp="1"/>
          </p:cNvSpPr>
          <p:nvPr>
            <p:ph sz="half" idx="25" hasCustomPrompt="1"/>
          </p:nvPr>
        </p:nvSpPr>
        <p:spPr>
          <a:xfrm>
            <a:off x="6364063" y="1762897"/>
            <a:ext cx="2331816" cy="26443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anchor="ctr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3" name="Footer Placeholder 1">
            <a:extLst>
              <a:ext uri="{FF2B5EF4-FFF2-40B4-BE49-F238E27FC236}">
                <a16:creationId xmlns:a16="http://schemas.microsoft.com/office/drawing/2014/main" id="{86B82A6A-55B3-9D47-9DE3-33378D4845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2">
            <a:extLst>
              <a:ext uri="{FF2B5EF4-FFF2-40B4-BE49-F238E27FC236}">
                <a16:creationId xmlns:a16="http://schemas.microsoft.com/office/drawing/2014/main" id="{69F20A52-3F30-6848-B02A-CC784D394B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6" name="Footer Logo">
            <a:extLst>
              <a:ext uri="{FF2B5EF4-FFF2-40B4-BE49-F238E27FC236}">
                <a16:creationId xmlns:a16="http://schemas.microsoft.com/office/drawing/2014/main" id="{D66F458C-2735-9B48-946D-FEF3C31F50D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2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5" name="Vertical Line Connector">
            <a:extLst>
              <a:ext uri="{FF2B5EF4-FFF2-40B4-BE49-F238E27FC236}">
                <a16:creationId xmlns:a16="http://schemas.microsoft.com/office/drawing/2014/main" id="{FFB29AEA-9063-F540-B560-B6DE4146B920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">
            <a:extLst>
              <a:ext uri="{FF2B5EF4-FFF2-40B4-BE49-F238E27FC236}">
                <a16:creationId xmlns:a16="http://schemas.microsoft.com/office/drawing/2014/main" id="{E1ED4A31-F45A-AD47-979B-DA3BA52F4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700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4"/>
            <a:ext cx="8268020" cy="41821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000"/>
            </a:lvl1pPr>
          </a:lstStyle>
          <a:p>
            <a:r>
              <a:rPr lang="en-US" dirty="0"/>
              <a:t>SLIDE HEADER IS Arial black ALL CAPS AT 20PTS</a:t>
            </a:r>
          </a:p>
        </p:txBody>
      </p:sp>
      <p:sp>
        <p:nvSpPr>
          <p:cNvPr id="3" name="Subhead Section Number 1 with a Circle"/>
          <p:cNvSpPr>
            <a:spLocks noGrp="1"/>
          </p:cNvSpPr>
          <p:nvPr>
            <p:ph sz="half" idx="1" hasCustomPrompt="1"/>
          </p:nvPr>
        </p:nvSpPr>
        <p:spPr>
          <a:xfrm>
            <a:off x="437991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8" name="Body Copy 1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2" y="1753129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9" name="Subhead Section Number 2 with a Circle">
            <a:extLst>
              <a:ext uri="{FF2B5EF4-FFF2-40B4-BE49-F238E27FC236}">
                <a16:creationId xmlns:a16="http://schemas.microsoft.com/office/drawing/2014/main" id="{4B16A25D-27F6-844F-B866-D1D8F748178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806950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10" name="Body Copy 2">
            <a:extLst>
              <a:ext uri="{FF2B5EF4-FFF2-40B4-BE49-F238E27FC236}">
                <a16:creationId xmlns:a16="http://schemas.microsoft.com/office/drawing/2014/main" id="{CDCE5C14-0907-0040-B016-5A3EB79D35DA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806951" y="1753129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1" name="Subhead Section Number 3 with a Circle">
            <a:extLst>
              <a:ext uri="{FF2B5EF4-FFF2-40B4-BE49-F238E27FC236}">
                <a16:creationId xmlns:a16="http://schemas.microsoft.com/office/drawing/2014/main" id="{1313D73A-419F-CF44-A231-C8789EC6BF94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37991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2" name="Body Copy 3">
            <a:extLst>
              <a:ext uri="{FF2B5EF4-FFF2-40B4-BE49-F238E27FC236}">
                <a16:creationId xmlns:a16="http://schemas.microsoft.com/office/drawing/2014/main" id="{3D2A72FB-4A53-D744-8854-CE9C11F1FD2A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437992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13" name="Subhead Section Number 4 with a Circle">
            <a:extLst>
              <a:ext uri="{FF2B5EF4-FFF2-40B4-BE49-F238E27FC236}">
                <a16:creationId xmlns:a16="http://schemas.microsoft.com/office/drawing/2014/main" id="{1E014EB3-3E20-0B43-BCC5-ADCA9FF75706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4806950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14" name="Body Copy 4">
            <a:extLst>
              <a:ext uri="{FF2B5EF4-FFF2-40B4-BE49-F238E27FC236}">
                <a16:creationId xmlns:a16="http://schemas.microsoft.com/office/drawing/2014/main" id="{8D9FFC47-78CD-D246-9A49-216376CD840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4806951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10-12pts</a:t>
            </a:r>
          </a:p>
        </p:txBody>
      </p:sp>
      <p:sp>
        <p:nvSpPr>
          <p:cNvPr id="28" name="Red Rectangle at Footer">
            <a:extLst>
              <a:ext uri="{FF2B5EF4-FFF2-40B4-BE49-F238E27FC236}">
                <a16:creationId xmlns:a16="http://schemas.microsoft.com/office/drawing/2014/main" id="{FA1CDB2B-BA8C-1F4C-BD9D-A37069FF0311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ooter Text 1">
            <a:extLst>
              <a:ext uri="{FF2B5EF4-FFF2-40B4-BE49-F238E27FC236}">
                <a16:creationId xmlns:a16="http://schemas.microsoft.com/office/drawing/2014/main" id="{99D6B3EA-317A-7545-805F-3A5DEE3B72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7" name="Footer Text 2">
            <a:extLst>
              <a:ext uri="{FF2B5EF4-FFF2-40B4-BE49-F238E27FC236}">
                <a16:creationId xmlns:a16="http://schemas.microsoft.com/office/drawing/2014/main" id="{A6260234-959A-A24A-91C8-9EB5708B3B8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46" name="Logo Placeholder">
            <a:extLst>
              <a:ext uri="{FF2B5EF4-FFF2-40B4-BE49-F238E27FC236}">
                <a16:creationId xmlns:a16="http://schemas.microsoft.com/office/drawing/2014/main" id="{57C42273-4ACE-D242-87CE-89630D2257B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45" name="Straight Line Connector">
            <a:extLst>
              <a:ext uri="{FF2B5EF4-FFF2-40B4-BE49-F238E27FC236}">
                <a16:creationId xmlns:a16="http://schemas.microsoft.com/office/drawing/2014/main" id="{158F4B84-3B6A-3C4A-81E0-8BF5B683E479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lide Number">
            <a:extLst>
              <a:ext uri="{FF2B5EF4-FFF2-40B4-BE49-F238E27FC236}">
                <a16:creationId xmlns:a16="http://schemas.microsoft.com/office/drawing/2014/main" id="{063C635A-6153-9345-953B-68FCC3EA2D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375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ist - Dar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7990" y="614724"/>
            <a:ext cx="8268020" cy="41821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SLIDE HEADER IS Arial ALL CAPS AT 20PTS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2" y="1753129"/>
            <a:ext cx="3913876" cy="1022944"/>
          </a:xfrm>
          <a:ln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CE5C14-0907-0040-B016-5A3EB79D35DA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4806951" y="1753129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D2A72FB-4A53-D744-8854-CE9C11F1FD2A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437992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D9FFC47-78CD-D246-9A49-216376CD840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4806951" y="3515984"/>
            <a:ext cx="3913876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</a:lstStyle>
          <a:p>
            <a:pPr lvl="0"/>
            <a:r>
              <a:rPr lang="en-US" dirty="0"/>
              <a:t>Body copy is Arial at 10-12pts 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05911E3C-A0CB-9B4A-A53F-CF700E9002B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7991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44EA4460-3772-A84F-B580-A575E36AFE17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806950" y="1204183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BC387B01-3627-1B46-834C-B744A1E28402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437991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2B24D04F-3524-BF4F-8FAB-491AFB60F3D8}"/>
              </a:ext>
            </a:extLst>
          </p:cNvPr>
          <p:cNvSpPr>
            <a:spLocks noGrp="1"/>
          </p:cNvSpPr>
          <p:nvPr>
            <p:ph sz="half" idx="18" hasCustomPrompt="1"/>
          </p:nvPr>
        </p:nvSpPr>
        <p:spPr>
          <a:xfrm>
            <a:off x="4806950" y="2967038"/>
            <a:ext cx="457200" cy="457200"/>
          </a:xfrm>
          <a:prstGeom prst="ellipse">
            <a:avLst/>
          </a:prstGeom>
          <a:ln>
            <a:solidFill>
              <a:schemeClr val="accent1"/>
            </a:solidFill>
          </a:ln>
        </p:spPr>
        <p:txBody>
          <a:bodyPr anchor="ctr">
            <a:normAutofit/>
          </a:bodyPr>
          <a:lstStyle>
            <a:lvl1pPr algn="ctr"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A8E5501-6375-F44D-B2E4-B49E3AF40026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45" name="Footer Placeholder 4">
            <a:extLst>
              <a:ext uri="{FF2B5EF4-FFF2-40B4-BE49-F238E27FC236}">
                <a16:creationId xmlns:a16="http://schemas.microsoft.com/office/drawing/2014/main" id="{29C65F5E-061A-6B49-A416-E64FC42F9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6" name="Slide Number Placeholder 5">
            <a:extLst>
              <a:ext uri="{FF2B5EF4-FFF2-40B4-BE49-F238E27FC236}">
                <a16:creationId xmlns:a16="http://schemas.microsoft.com/office/drawing/2014/main" id="{ED2893FE-CECA-B540-B80B-B02EFAF65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83E75D7-5703-6049-80B1-94ADE6BD30CE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Picture Placeholder 10">
            <a:extLst>
              <a:ext uri="{FF2B5EF4-FFF2-40B4-BE49-F238E27FC236}">
                <a16:creationId xmlns:a16="http://schemas.microsoft.com/office/drawing/2014/main" id="{A634BF51-E6D3-6B48-9F97-9ED947F56FB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id="{36CD95AA-2DBD-A943-82C9-D1372495D6C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1165786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i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 descr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4"/>
            <a:ext cx="8268020" cy="41821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2000"/>
            </a:lvl1pPr>
          </a:lstStyle>
          <a:p>
            <a:r>
              <a:rPr lang="en-US" dirty="0"/>
              <a:t>SLIDE HEADER IS Arial BOLD ALL CAPS AT 20PTS</a:t>
            </a:r>
          </a:p>
        </p:txBody>
      </p:sp>
      <p:sp>
        <p:nvSpPr>
          <p:cNvPr id="8" name="Content Textbox 1" descr="Content Textbox 1">
            <a:extLst>
              <a:ext uri="{FF2B5EF4-FFF2-40B4-BE49-F238E27FC236}">
                <a16:creationId xmlns:a16="http://schemas.microsoft.com/office/drawing/2014/main" id="{AA9F94AD-4803-4842-B9CD-1D2365C7EA8E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71264" y="2136871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29" name="Content Textbox 2" descr="Content Textbox 2">
            <a:extLst>
              <a:ext uri="{FF2B5EF4-FFF2-40B4-BE49-F238E27FC236}">
                <a16:creationId xmlns:a16="http://schemas.microsoft.com/office/drawing/2014/main" id="{1ACFD52E-6004-544B-AFFF-BD5AA425275C}"/>
              </a:ext>
            </a:extLst>
          </p:cNvPr>
          <p:cNvSpPr>
            <a:spLocks noGrp="1"/>
          </p:cNvSpPr>
          <p:nvPr>
            <p:ph sz="half" idx="21" hasCustomPrompt="1"/>
          </p:nvPr>
        </p:nvSpPr>
        <p:spPr>
          <a:xfrm>
            <a:off x="3331395" y="2136871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31" name="Content Textbox 3" descr="Content Textbox 3">
            <a:extLst>
              <a:ext uri="{FF2B5EF4-FFF2-40B4-BE49-F238E27FC236}">
                <a16:creationId xmlns:a16="http://schemas.microsoft.com/office/drawing/2014/main" id="{107B16FF-735F-A64A-B33C-54E56AE3B823}"/>
              </a:ext>
            </a:extLst>
          </p:cNvPr>
          <p:cNvSpPr>
            <a:spLocks noGrp="1"/>
          </p:cNvSpPr>
          <p:nvPr>
            <p:ph sz="half" idx="23" hasCustomPrompt="1"/>
          </p:nvPr>
        </p:nvSpPr>
        <p:spPr>
          <a:xfrm>
            <a:off x="6091527" y="2136871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24" name="Content Textbox 4" descr="Content Textbox 4">
            <a:extLst>
              <a:ext uri="{FF2B5EF4-FFF2-40B4-BE49-F238E27FC236}">
                <a16:creationId xmlns:a16="http://schemas.microsoft.com/office/drawing/2014/main" id="{96E95F10-C34D-7F43-A256-A388515E73BA}"/>
              </a:ext>
            </a:extLst>
          </p:cNvPr>
          <p:cNvSpPr>
            <a:spLocks noGrp="1"/>
          </p:cNvSpPr>
          <p:nvPr>
            <p:ph sz="half" idx="20" hasCustomPrompt="1"/>
          </p:nvPr>
        </p:nvSpPr>
        <p:spPr>
          <a:xfrm>
            <a:off x="571264" y="3505832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30" name="Content Textbox 5" descr="Content Textbox 5">
            <a:extLst>
              <a:ext uri="{FF2B5EF4-FFF2-40B4-BE49-F238E27FC236}">
                <a16:creationId xmlns:a16="http://schemas.microsoft.com/office/drawing/2014/main" id="{528731D6-EC72-E441-8779-C46A2F54FA42}"/>
              </a:ext>
            </a:extLst>
          </p:cNvPr>
          <p:cNvSpPr>
            <a:spLocks noGrp="1"/>
          </p:cNvSpPr>
          <p:nvPr>
            <p:ph sz="half" idx="22" hasCustomPrompt="1"/>
          </p:nvPr>
        </p:nvSpPr>
        <p:spPr>
          <a:xfrm>
            <a:off x="3331395" y="3505832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32" name="Content Textbox 6" descr="Content Textbox 6">
            <a:extLst>
              <a:ext uri="{FF2B5EF4-FFF2-40B4-BE49-F238E27FC236}">
                <a16:creationId xmlns:a16="http://schemas.microsoft.com/office/drawing/2014/main" id="{5426962D-170F-A74B-B88B-22AE085E85DF}"/>
              </a:ext>
            </a:extLst>
          </p:cNvPr>
          <p:cNvSpPr>
            <a:spLocks noGrp="1"/>
          </p:cNvSpPr>
          <p:nvPr>
            <p:ph sz="half" idx="24" hasCustomPrompt="1"/>
          </p:nvPr>
        </p:nvSpPr>
        <p:spPr>
          <a:xfrm>
            <a:off x="6091527" y="3505832"/>
            <a:ext cx="2442790" cy="1022944"/>
          </a:xfrm>
          <a:ln>
            <a:noFill/>
          </a:ln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4820398-385A-7148-B5E7-FC8EA8B5704C}"/>
              </a:ext>
            </a:extLst>
          </p:cNvPr>
          <p:cNvCxnSpPr>
            <a:cxnSpLocks/>
          </p:cNvCxnSpPr>
          <p:nvPr userDrawn="1"/>
        </p:nvCxnSpPr>
        <p:spPr>
          <a:xfrm>
            <a:off x="423171" y="3318669"/>
            <a:ext cx="822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9BD7414-9A1B-8F43-ADB2-096FA6175BE8}"/>
              </a:ext>
            </a:extLst>
          </p:cNvPr>
          <p:cNvCxnSpPr>
            <a:cxnSpLocks/>
          </p:cNvCxnSpPr>
          <p:nvPr userDrawn="1"/>
        </p:nvCxnSpPr>
        <p:spPr>
          <a:xfrm flipV="1">
            <a:off x="3181190" y="2108563"/>
            <a:ext cx="0" cy="2420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6BBFB5B-EEE9-664B-8974-09F468851D3A}"/>
              </a:ext>
            </a:extLst>
          </p:cNvPr>
          <p:cNvCxnSpPr>
            <a:cxnSpLocks/>
          </p:cNvCxnSpPr>
          <p:nvPr userDrawn="1"/>
        </p:nvCxnSpPr>
        <p:spPr>
          <a:xfrm flipV="1">
            <a:off x="5924390" y="2108563"/>
            <a:ext cx="0" cy="2420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ooter Text 1" descr="Footer Text 1">
            <a:extLst>
              <a:ext uri="{FF2B5EF4-FFF2-40B4-BE49-F238E27FC236}">
                <a16:creationId xmlns:a16="http://schemas.microsoft.com/office/drawing/2014/main" id="{C2C53305-F3F2-584B-8515-1364A864DF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5" name="Footer Text 2" descr="Footer Text 2">
            <a:extLst>
              <a:ext uri="{FF2B5EF4-FFF2-40B4-BE49-F238E27FC236}">
                <a16:creationId xmlns:a16="http://schemas.microsoft.com/office/drawing/2014/main" id="{28826ED9-A7D4-5644-8EA8-1426CE1EBA7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3" name="Logo" descr="Logo">
            <a:extLst>
              <a:ext uri="{FF2B5EF4-FFF2-40B4-BE49-F238E27FC236}">
                <a16:creationId xmlns:a16="http://schemas.microsoft.com/office/drawing/2014/main" id="{08D40720-91AD-AF45-BAC3-147CE2ADB71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CB08A2A-9341-7F45-84BF-DC878AC48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lide Number Placeholder 5" descr="Slide number">
            <a:extLst>
              <a:ext uri="{FF2B5EF4-FFF2-40B4-BE49-F238E27FC236}">
                <a16:creationId xmlns:a16="http://schemas.microsoft.com/office/drawing/2014/main" id="{03F3A79D-DB6D-2F4B-9012-04674A7C0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7349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Description -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eadline">
            <a:extLst>
              <a:ext uri="{FF2B5EF4-FFF2-40B4-BE49-F238E27FC236}">
                <a16:creationId xmlns:a16="http://schemas.microsoft.com/office/drawing/2014/main" id="{FC2F8558-E6DB-004E-A03C-EA462CF643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7990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IS ALL CAPS AT 20PTS</a:t>
            </a:r>
          </a:p>
        </p:txBody>
      </p:sp>
      <p:sp>
        <p:nvSpPr>
          <p:cNvPr id="9" name="Body Copy 1">
            <a:extLst>
              <a:ext uri="{FF2B5EF4-FFF2-40B4-BE49-F238E27FC236}">
                <a16:creationId xmlns:a16="http://schemas.microsoft.com/office/drawing/2014/main" id="{275FFA47-9D3C-304F-B1AD-52D413E045F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1" y="1540933"/>
            <a:ext cx="2965346" cy="2988575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3" name="Body Copy 2"/>
          <p:cNvSpPr>
            <a:spLocks noGrp="1"/>
          </p:cNvSpPr>
          <p:nvPr>
            <p:ph idx="1" hasCustomPrompt="1"/>
          </p:nvPr>
        </p:nvSpPr>
        <p:spPr>
          <a:xfrm>
            <a:off x="3887390" y="614723"/>
            <a:ext cx="4803243" cy="3914785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10" name="Red Bottom Bar Footer Background">
            <a:extLst>
              <a:ext uri="{FF2B5EF4-FFF2-40B4-BE49-F238E27FC236}">
                <a16:creationId xmlns:a16="http://schemas.microsoft.com/office/drawing/2014/main" id="{91C36C70-6984-F844-9B89-610E280DB462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ooter Text 1">
            <a:extLst>
              <a:ext uri="{FF2B5EF4-FFF2-40B4-BE49-F238E27FC236}">
                <a16:creationId xmlns:a16="http://schemas.microsoft.com/office/drawing/2014/main" id="{66CE10C6-24F1-9C4E-90BB-62E54EF86F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6" name="Footer Text 2">
            <a:extLst>
              <a:ext uri="{FF2B5EF4-FFF2-40B4-BE49-F238E27FC236}">
                <a16:creationId xmlns:a16="http://schemas.microsoft.com/office/drawing/2014/main" id="{CF277811-1B33-C14C-AF48-5681448874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4" name="Logo">
            <a:extLst>
              <a:ext uri="{FF2B5EF4-FFF2-40B4-BE49-F238E27FC236}">
                <a16:creationId xmlns:a16="http://schemas.microsoft.com/office/drawing/2014/main" id="{D8CD58D3-E0E5-7E45-A69F-3F7F710BAC3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3" name="Straight Line Connector">
            <a:extLst>
              <a:ext uri="{FF2B5EF4-FFF2-40B4-BE49-F238E27FC236}">
                <a16:creationId xmlns:a16="http://schemas.microsoft.com/office/drawing/2014/main" id="{3A092D5A-A769-B149-BAC0-55CC99431EDA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">
            <a:extLst>
              <a:ext uri="{FF2B5EF4-FFF2-40B4-BE49-F238E27FC236}">
                <a16:creationId xmlns:a16="http://schemas.microsoft.com/office/drawing/2014/main" id="{32C9CE65-BF18-1343-810D-4388E77B80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512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Description -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37989" y="614723"/>
            <a:ext cx="4362611" cy="3842729"/>
          </a:xfrm>
        </p:spPr>
        <p:txBody>
          <a:bodyPr>
            <a:normAutofit/>
          </a:bodyPr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Body copy is Arial at 10pts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75FFA47-9D3C-304F-B1AD-52D413E045F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725287" y="1540933"/>
            <a:ext cx="2965346" cy="2916519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C2F8558-E6DB-004E-A03C-EA462CF643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25286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ALL CAPS AT 20PTS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5FB03C-64BB-E244-9F9A-5888AD7CA614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EBAD528E-D07C-2E44-8CC6-93B2048CF2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9547D5FA-C76C-0B45-BFA9-DF3904A8B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6AD7C8-C0F8-344A-AB05-B7501F17FE53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icture Placeholder 10">
            <a:extLst>
              <a:ext uri="{FF2B5EF4-FFF2-40B4-BE49-F238E27FC236}">
                <a16:creationId xmlns:a16="http://schemas.microsoft.com/office/drawing/2014/main" id="{D4F8AD3F-F663-7442-8072-EAE33D78FC2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id="{03BA3C6F-95DE-804F-9CB4-B0A70FDAFFB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1881330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Description -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hoto Placeholder"/>
          <p:cNvSpPr>
            <a:spLocks noGrp="1"/>
          </p:cNvSpPr>
          <p:nvPr>
            <p:ph idx="1" hasCustomPrompt="1"/>
          </p:nvPr>
        </p:nvSpPr>
        <p:spPr>
          <a:xfrm>
            <a:off x="0" y="1"/>
            <a:ext cx="52360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t">
            <a:normAutofit/>
          </a:bodyPr>
          <a:lstStyle>
            <a:lvl1pPr algn="l"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Photo</a:t>
            </a:r>
          </a:p>
        </p:txBody>
      </p:sp>
      <p:sp>
        <p:nvSpPr>
          <p:cNvPr id="15" name="Page Title">
            <a:extLst>
              <a:ext uri="{FF2B5EF4-FFF2-40B4-BE49-F238E27FC236}">
                <a16:creationId xmlns:a16="http://schemas.microsoft.com/office/drawing/2014/main" id="{FC2F8558-E6DB-004E-A03C-EA462CF643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25286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ALL CAPS AT 20PTS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275FFA47-9D3C-304F-B1AD-52D413E045F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725287" y="1540933"/>
            <a:ext cx="2965346" cy="2916519"/>
          </a:xfrm>
        </p:spPr>
        <p:txBody>
          <a:bodyPr/>
          <a:lstStyle/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18" name="Footer Placeholder ">
            <a:extLst>
              <a:ext uri="{FF2B5EF4-FFF2-40B4-BE49-F238E27FC236}">
                <a16:creationId xmlns:a16="http://schemas.microsoft.com/office/drawing/2014/main" id="{F158AF67-9967-EF42-85B9-D848F8100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5" name="Text Placeholder in footer">
            <a:extLst>
              <a:ext uri="{FF2B5EF4-FFF2-40B4-BE49-F238E27FC236}">
                <a16:creationId xmlns:a16="http://schemas.microsoft.com/office/drawing/2014/main" id="{0F0B4CCC-056A-DB46-832F-2B61D39AEFB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4" name="Logo Placeholder in footer">
            <a:extLst>
              <a:ext uri="{FF2B5EF4-FFF2-40B4-BE49-F238E27FC236}">
                <a16:creationId xmlns:a16="http://schemas.microsoft.com/office/drawing/2014/main" id="{190059EC-225E-9B45-8BE7-52DC1BDEF73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23" name="Vertical Line Connector">
            <a:extLst>
              <a:ext uri="{FF2B5EF4-FFF2-40B4-BE49-F238E27FC236}">
                <a16:creationId xmlns:a16="http://schemas.microsoft.com/office/drawing/2014/main" id="{B7DC13AB-CC8B-F449-8219-6093A5F4E89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lide Number ">
            <a:extLst>
              <a:ext uri="{FF2B5EF4-FFF2-40B4-BE49-F238E27FC236}">
                <a16:creationId xmlns:a16="http://schemas.microsoft.com/office/drawing/2014/main" id="{EEEFBD87-2F27-B545-98FB-006AA9B34B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7980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 Title">
            <a:extLst>
              <a:ext uri="{FF2B5EF4-FFF2-40B4-BE49-F238E27FC236}">
                <a16:creationId xmlns:a16="http://schemas.microsoft.com/office/drawing/2014/main" id="{0045DB72-C43B-A649-8162-F4D1DC0FF0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7990" y="613992"/>
            <a:ext cx="2965346" cy="80682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 b="1" i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HEADER TITLE ALL CAPS AT 20PTS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7991" y="1540933"/>
            <a:ext cx="2965346" cy="309179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Body copy is Arial at 12pts</a:t>
            </a:r>
          </a:p>
        </p:txBody>
      </p:sp>
      <p:sp>
        <p:nvSpPr>
          <p:cNvPr id="2" name="Picture Placeholder 20">
            <a:extLst>
              <a:ext uri="{FF2B5EF4-FFF2-40B4-BE49-F238E27FC236}">
                <a16:creationId xmlns:a16="http://schemas.microsoft.com/office/drawing/2014/main" id="{ED4951F4-AAA9-B9B4-5A5A-67B16CEAC19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403336" y="1"/>
            <a:ext cx="5775119" cy="5151813"/>
          </a:xfrm>
          <a:custGeom>
            <a:avLst/>
            <a:gdLst>
              <a:gd name="connsiteX0" fmla="*/ 2522315 w 3877235"/>
              <a:gd name="connsiteY0" fmla="*/ 0 h 5143500"/>
              <a:gd name="connsiteX1" fmla="*/ 3047439 w 3877235"/>
              <a:gd name="connsiteY1" fmla="*/ 0 h 5143500"/>
              <a:gd name="connsiteX2" fmla="*/ 3047439 w 3877235"/>
              <a:gd name="connsiteY2" fmla="*/ 0 h 5143500"/>
              <a:gd name="connsiteX3" fmla="*/ 3258110 w 3877235"/>
              <a:gd name="connsiteY3" fmla="*/ 0 h 5143500"/>
              <a:gd name="connsiteX4" fmla="*/ 3877235 w 3877235"/>
              <a:gd name="connsiteY4" fmla="*/ 0 h 5143500"/>
              <a:gd name="connsiteX5" fmla="*/ 3877235 w 3877235"/>
              <a:gd name="connsiteY5" fmla="*/ 5143500 h 5143500"/>
              <a:gd name="connsiteX6" fmla="*/ 1672607 w 3877235"/>
              <a:gd name="connsiteY6" fmla="*/ 5143500 h 5143500"/>
              <a:gd name="connsiteX7" fmla="*/ 1591235 w 3877235"/>
              <a:gd name="connsiteY7" fmla="*/ 5143500 h 5143500"/>
              <a:gd name="connsiteX8" fmla="*/ 1461936 w 3877235"/>
              <a:gd name="connsiteY8" fmla="*/ 5143500 h 5143500"/>
              <a:gd name="connsiteX9" fmla="*/ 1147483 w 3877235"/>
              <a:gd name="connsiteY9" fmla="*/ 5143500 h 5143500"/>
              <a:gd name="connsiteX10" fmla="*/ 1031630 w 3877235"/>
              <a:gd name="connsiteY10" fmla="*/ 5143500 h 5143500"/>
              <a:gd name="connsiteX11" fmla="*/ 936812 w 3877235"/>
              <a:gd name="connsiteY11" fmla="*/ 5143500 h 5143500"/>
              <a:gd name="connsiteX12" fmla="*/ 525124 w 3877235"/>
              <a:gd name="connsiteY12" fmla="*/ 5143500 h 5143500"/>
              <a:gd name="connsiteX13" fmla="*/ 506506 w 3877235"/>
              <a:gd name="connsiteY13" fmla="*/ 5143500 h 5143500"/>
              <a:gd name="connsiteX14" fmla="*/ 0 w 3877235"/>
              <a:gd name="connsiteY14" fmla="*/ 5143500 h 5143500"/>
              <a:gd name="connsiteX15" fmla="*/ 1585503 w 3877235"/>
              <a:gd name="connsiteY15" fmla="*/ 0 h 5143500"/>
              <a:gd name="connsiteX16" fmla="*/ 2092009 w 3877235"/>
              <a:gd name="connsiteY16" fmla="*/ 0 h 5143500"/>
              <a:gd name="connsiteX17" fmla="*/ 2092009 w 3877235"/>
              <a:gd name="connsiteY17" fmla="*/ 0 h 5143500"/>
              <a:gd name="connsiteX18" fmla="*/ 2522315 w 3877235"/>
              <a:gd name="connsiteY18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461936 w 3877235"/>
              <a:gd name="csY8" fmla="*/ 5143500 h 5143500"/>
              <a:gd name="csX9" fmla="*/ 1147483 w 3877235"/>
              <a:gd name="csY9" fmla="*/ 5143500 h 5143500"/>
              <a:gd name="csX10" fmla="*/ 1031630 w 3877235"/>
              <a:gd name="csY10" fmla="*/ 5143500 h 5143500"/>
              <a:gd name="csX11" fmla="*/ 936812 w 3877235"/>
              <a:gd name="csY11" fmla="*/ 5143500 h 5143500"/>
              <a:gd name="csX12" fmla="*/ 525124 w 3877235"/>
              <a:gd name="csY12" fmla="*/ 5143500 h 5143500"/>
              <a:gd name="csX13" fmla="*/ 0 w 3877235"/>
              <a:gd name="csY13" fmla="*/ 5143500 h 5143500"/>
              <a:gd name="csX14" fmla="*/ 1585503 w 3877235"/>
              <a:gd name="csY14" fmla="*/ 0 h 5143500"/>
              <a:gd name="csX15" fmla="*/ 2092009 w 3877235"/>
              <a:gd name="csY15" fmla="*/ 0 h 5143500"/>
              <a:gd name="csX16" fmla="*/ 2092009 w 3877235"/>
              <a:gd name="csY16" fmla="*/ 0 h 5143500"/>
              <a:gd name="csX17" fmla="*/ 2522315 w 3877235"/>
              <a:gd name="csY17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147483 w 3877235"/>
              <a:gd name="csY8" fmla="*/ 5143500 h 5143500"/>
              <a:gd name="csX9" fmla="*/ 1031630 w 3877235"/>
              <a:gd name="csY9" fmla="*/ 5143500 h 5143500"/>
              <a:gd name="csX10" fmla="*/ 936812 w 3877235"/>
              <a:gd name="csY10" fmla="*/ 5143500 h 5143500"/>
              <a:gd name="csX11" fmla="*/ 525124 w 3877235"/>
              <a:gd name="csY11" fmla="*/ 5143500 h 5143500"/>
              <a:gd name="csX12" fmla="*/ 0 w 3877235"/>
              <a:gd name="csY12" fmla="*/ 5143500 h 5143500"/>
              <a:gd name="csX13" fmla="*/ 1585503 w 3877235"/>
              <a:gd name="csY13" fmla="*/ 0 h 5143500"/>
              <a:gd name="csX14" fmla="*/ 2092009 w 3877235"/>
              <a:gd name="csY14" fmla="*/ 0 h 5143500"/>
              <a:gd name="csX15" fmla="*/ 2092009 w 3877235"/>
              <a:gd name="csY15" fmla="*/ 0 h 5143500"/>
              <a:gd name="csX16" fmla="*/ 2522315 w 3877235"/>
              <a:gd name="csY16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147483 w 3877235"/>
              <a:gd name="csY7" fmla="*/ 5143500 h 5143500"/>
              <a:gd name="csX8" fmla="*/ 1031630 w 3877235"/>
              <a:gd name="csY8" fmla="*/ 5143500 h 5143500"/>
              <a:gd name="csX9" fmla="*/ 936812 w 3877235"/>
              <a:gd name="csY9" fmla="*/ 5143500 h 5143500"/>
              <a:gd name="csX10" fmla="*/ 525124 w 3877235"/>
              <a:gd name="csY10" fmla="*/ 5143500 h 5143500"/>
              <a:gd name="csX11" fmla="*/ 0 w 3877235"/>
              <a:gd name="csY11" fmla="*/ 5143500 h 5143500"/>
              <a:gd name="csX12" fmla="*/ 1585503 w 3877235"/>
              <a:gd name="csY12" fmla="*/ 0 h 5143500"/>
              <a:gd name="csX13" fmla="*/ 2092009 w 3877235"/>
              <a:gd name="csY13" fmla="*/ 0 h 5143500"/>
              <a:gd name="csX14" fmla="*/ 2092009 w 3877235"/>
              <a:gd name="csY14" fmla="*/ 0 h 5143500"/>
              <a:gd name="csX15" fmla="*/ 2522315 w 3877235"/>
              <a:gd name="csY15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147483 w 3877235"/>
              <a:gd name="csY6" fmla="*/ 5143500 h 5143500"/>
              <a:gd name="csX7" fmla="*/ 1031630 w 3877235"/>
              <a:gd name="csY7" fmla="*/ 5143500 h 5143500"/>
              <a:gd name="csX8" fmla="*/ 936812 w 3877235"/>
              <a:gd name="csY8" fmla="*/ 5143500 h 5143500"/>
              <a:gd name="csX9" fmla="*/ 525124 w 3877235"/>
              <a:gd name="csY9" fmla="*/ 5143500 h 5143500"/>
              <a:gd name="csX10" fmla="*/ 0 w 3877235"/>
              <a:gd name="csY10" fmla="*/ 5143500 h 5143500"/>
              <a:gd name="csX11" fmla="*/ 1585503 w 3877235"/>
              <a:gd name="csY11" fmla="*/ 0 h 5143500"/>
              <a:gd name="csX12" fmla="*/ 2092009 w 3877235"/>
              <a:gd name="csY12" fmla="*/ 0 h 5143500"/>
              <a:gd name="csX13" fmla="*/ 2092009 w 3877235"/>
              <a:gd name="csY13" fmla="*/ 0 h 5143500"/>
              <a:gd name="csX14" fmla="*/ 2522315 w 3877235"/>
              <a:gd name="csY14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031630 w 3877235"/>
              <a:gd name="csY6" fmla="*/ 5143500 h 5143500"/>
              <a:gd name="csX7" fmla="*/ 936812 w 3877235"/>
              <a:gd name="csY7" fmla="*/ 5143500 h 5143500"/>
              <a:gd name="csX8" fmla="*/ 525124 w 3877235"/>
              <a:gd name="csY8" fmla="*/ 5143500 h 5143500"/>
              <a:gd name="csX9" fmla="*/ 0 w 3877235"/>
              <a:gd name="csY9" fmla="*/ 5143500 h 5143500"/>
              <a:gd name="csX10" fmla="*/ 1585503 w 3877235"/>
              <a:gd name="csY10" fmla="*/ 0 h 5143500"/>
              <a:gd name="csX11" fmla="*/ 2092009 w 3877235"/>
              <a:gd name="csY11" fmla="*/ 0 h 5143500"/>
              <a:gd name="csX12" fmla="*/ 2092009 w 3877235"/>
              <a:gd name="csY12" fmla="*/ 0 h 5143500"/>
              <a:gd name="csX13" fmla="*/ 2522315 w 3877235"/>
              <a:gd name="csY13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525124 w 3877235"/>
              <a:gd name="csY7" fmla="*/ 5143500 h 5143500"/>
              <a:gd name="csX8" fmla="*/ 0 w 3877235"/>
              <a:gd name="csY8" fmla="*/ 5143500 h 5143500"/>
              <a:gd name="csX9" fmla="*/ 1585503 w 3877235"/>
              <a:gd name="csY9" fmla="*/ 0 h 5143500"/>
              <a:gd name="csX10" fmla="*/ 2092009 w 3877235"/>
              <a:gd name="csY10" fmla="*/ 0 h 5143500"/>
              <a:gd name="csX11" fmla="*/ 2092009 w 3877235"/>
              <a:gd name="csY11" fmla="*/ 0 h 5143500"/>
              <a:gd name="csX12" fmla="*/ 2522315 w 3877235"/>
              <a:gd name="csY12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0 w 3877235"/>
              <a:gd name="csY7" fmla="*/ 5143500 h 5143500"/>
              <a:gd name="csX8" fmla="*/ 1585503 w 3877235"/>
              <a:gd name="csY8" fmla="*/ 0 h 5143500"/>
              <a:gd name="csX9" fmla="*/ 2092009 w 3877235"/>
              <a:gd name="csY9" fmla="*/ 0 h 5143500"/>
              <a:gd name="csX10" fmla="*/ 2092009 w 3877235"/>
              <a:gd name="csY10" fmla="*/ 0 h 5143500"/>
              <a:gd name="csX11" fmla="*/ 2522315 w 3877235"/>
              <a:gd name="csY11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877235 w 3877235"/>
              <a:gd name="csY3" fmla="*/ 0 h 5143500"/>
              <a:gd name="csX4" fmla="*/ 3877235 w 3877235"/>
              <a:gd name="csY4" fmla="*/ 5143500 h 5143500"/>
              <a:gd name="csX5" fmla="*/ 936812 w 3877235"/>
              <a:gd name="csY5" fmla="*/ 5143500 h 5143500"/>
              <a:gd name="csX6" fmla="*/ 0 w 3877235"/>
              <a:gd name="csY6" fmla="*/ 5143500 h 5143500"/>
              <a:gd name="csX7" fmla="*/ 1585503 w 3877235"/>
              <a:gd name="csY7" fmla="*/ 0 h 5143500"/>
              <a:gd name="csX8" fmla="*/ 2092009 w 3877235"/>
              <a:gd name="csY8" fmla="*/ 0 h 5143500"/>
              <a:gd name="csX9" fmla="*/ 2092009 w 3877235"/>
              <a:gd name="csY9" fmla="*/ 0 h 5143500"/>
              <a:gd name="csX10" fmla="*/ 2522315 w 3877235"/>
              <a:gd name="csY10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9" fmla="*/ 2522315 w 3877235"/>
              <a:gd name="csY9" fmla="*/ 0 h 5143500"/>
              <a:gd name="csX0" fmla="*/ 2092009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7" fmla="*/ 2092009 w 3877235"/>
              <a:gd name="csY7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0 w 3877235"/>
              <a:gd name="csY3" fmla="*/ 5143500 h 5143500"/>
              <a:gd name="csX4" fmla="*/ 1585503 w 3877235"/>
              <a:gd name="csY4" fmla="*/ 0 h 5143500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2891273 w 3543280"/>
              <a:gd name="csY2" fmla="*/ 1590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75085"/>
              <a:gd name="csY0" fmla="*/ 15903 h 5159403"/>
              <a:gd name="csX1" fmla="*/ 607505 w 3575085"/>
              <a:gd name="csY1" fmla="*/ 0 h 5159403"/>
              <a:gd name="csX2" fmla="*/ 3575085 w 3575085"/>
              <a:gd name="csY2" fmla="*/ 15903 h 5159403"/>
              <a:gd name="csX3" fmla="*/ 3543280 w 3575085"/>
              <a:gd name="csY3" fmla="*/ 5159403 h 5159403"/>
              <a:gd name="csX4" fmla="*/ 0 w 3575085"/>
              <a:gd name="csY4" fmla="*/ 5151451 h 5159403"/>
              <a:gd name="csX5" fmla="*/ 599541 w 357508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11474 w 3543280"/>
              <a:gd name="csY2" fmla="*/ 7951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7674"/>
              <a:gd name="csY0" fmla="*/ 15903 h 5159403"/>
              <a:gd name="csX1" fmla="*/ 607505 w 3557674"/>
              <a:gd name="csY1" fmla="*/ 0 h 5159403"/>
              <a:gd name="csX2" fmla="*/ 3543280 w 3557674"/>
              <a:gd name="csY2" fmla="*/ 23854 h 5159403"/>
              <a:gd name="csX3" fmla="*/ 3543280 w 3557674"/>
              <a:gd name="csY3" fmla="*/ 5159403 h 5159403"/>
              <a:gd name="csX4" fmla="*/ 0 w 3557674"/>
              <a:gd name="csY4" fmla="*/ 5151451 h 5159403"/>
              <a:gd name="csX5" fmla="*/ 599541 w 3557674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262393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31805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69245"/>
              <a:gd name="csY0" fmla="*/ 15903 h 5159403"/>
              <a:gd name="csX1" fmla="*/ 607505 w 3569245"/>
              <a:gd name="csY1" fmla="*/ 0 h 5159403"/>
              <a:gd name="csX2" fmla="*/ 3559183 w 3569245"/>
              <a:gd name="csY2" fmla="*/ 31805 h 5159403"/>
              <a:gd name="csX3" fmla="*/ 3543280 w 3569245"/>
              <a:gd name="csY3" fmla="*/ 5159403 h 5159403"/>
              <a:gd name="csX4" fmla="*/ 0 w 3569245"/>
              <a:gd name="csY4" fmla="*/ 5151451 h 5159403"/>
              <a:gd name="csX5" fmla="*/ 599541 w 356924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264985 w 3543280"/>
              <a:gd name="csY2" fmla="*/ 95415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62660"/>
              <a:gd name="csY0" fmla="*/ 15903 h 5159403"/>
              <a:gd name="csX1" fmla="*/ 607505 w 3562660"/>
              <a:gd name="csY1" fmla="*/ 0 h 5159403"/>
              <a:gd name="csX2" fmla="*/ 3551232 w 3562660"/>
              <a:gd name="csY2" fmla="*/ 23853 h 5159403"/>
              <a:gd name="csX3" fmla="*/ 3543280 w 3562660"/>
              <a:gd name="csY3" fmla="*/ 5159403 h 5159403"/>
              <a:gd name="csX4" fmla="*/ 0 w 3562660"/>
              <a:gd name="csY4" fmla="*/ 5151451 h 5159403"/>
              <a:gd name="csX5" fmla="*/ 599541 w 3562660"/>
              <a:gd name="csY5" fmla="*/ 15903 h 5159403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551234"/>
              <a:gd name="csY0" fmla="*/ 4425 h 5147925"/>
              <a:gd name="csX1" fmla="*/ 591630 w 3551234"/>
              <a:gd name="csY1" fmla="*/ 1222 h 5147925"/>
              <a:gd name="csX2" fmla="*/ 3551232 w 3551234"/>
              <a:gd name="csY2" fmla="*/ 12375 h 5147925"/>
              <a:gd name="csX3" fmla="*/ 3543280 w 3551234"/>
              <a:gd name="csY3" fmla="*/ 5147925 h 5147925"/>
              <a:gd name="csX4" fmla="*/ 0 w 3551234"/>
              <a:gd name="csY4" fmla="*/ 5139973 h 5147925"/>
              <a:gd name="csX5" fmla="*/ 599541 w 3551234"/>
              <a:gd name="csY5" fmla="*/ 4425 h 5147925"/>
              <a:gd name="csX0" fmla="*/ 599541 w 3551232"/>
              <a:gd name="csY0" fmla="*/ 3224 h 5146724"/>
              <a:gd name="csX1" fmla="*/ 591630 w 3551232"/>
              <a:gd name="csY1" fmla="*/ 21 h 5146724"/>
              <a:gd name="csX2" fmla="*/ 3551232 w 3551232"/>
              <a:gd name="csY2" fmla="*/ 4824 h 5146724"/>
              <a:gd name="csX3" fmla="*/ 3543280 w 3551232"/>
              <a:gd name="csY3" fmla="*/ 5146724 h 5146724"/>
              <a:gd name="csX4" fmla="*/ 0 w 3551232"/>
              <a:gd name="csY4" fmla="*/ 5138772 h 5146724"/>
              <a:gd name="csX5" fmla="*/ 599541 w 3551232"/>
              <a:gd name="csY5" fmla="*/ 3224 h 5146724"/>
              <a:gd name="csX0" fmla="*/ 596366 w 3551232"/>
              <a:gd name="csY0" fmla="*/ 56940 h 5149640"/>
              <a:gd name="csX1" fmla="*/ 591630 w 3551232"/>
              <a:gd name="csY1" fmla="*/ 2937 h 5149640"/>
              <a:gd name="csX2" fmla="*/ 3551232 w 3551232"/>
              <a:gd name="csY2" fmla="*/ 7740 h 5149640"/>
              <a:gd name="csX3" fmla="*/ 3543280 w 3551232"/>
              <a:gd name="csY3" fmla="*/ 5149640 h 5149640"/>
              <a:gd name="csX4" fmla="*/ 0 w 3551232"/>
              <a:gd name="csY4" fmla="*/ 5141688 h 5149640"/>
              <a:gd name="csX5" fmla="*/ 596366 w 3551232"/>
              <a:gd name="csY5" fmla="*/ 56940 h 5149640"/>
              <a:gd name="csX0" fmla="*/ 596366 w 3551232"/>
              <a:gd name="csY0" fmla="*/ 54405 h 5147105"/>
              <a:gd name="csX1" fmla="*/ 591630 w 3551232"/>
              <a:gd name="csY1" fmla="*/ 402 h 5147105"/>
              <a:gd name="csX2" fmla="*/ 3551232 w 3551232"/>
              <a:gd name="csY2" fmla="*/ 5205 h 5147105"/>
              <a:gd name="csX3" fmla="*/ 3543280 w 3551232"/>
              <a:gd name="csY3" fmla="*/ 5147105 h 5147105"/>
              <a:gd name="csX4" fmla="*/ 0 w 3551232"/>
              <a:gd name="csY4" fmla="*/ 5139153 h 5147105"/>
              <a:gd name="csX5" fmla="*/ 596366 w 3551232"/>
              <a:gd name="csY5" fmla="*/ 54405 h 5147105"/>
              <a:gd name="csX0" fmla="*/ 596366 w 3551232"/>
              <a:gd name="csY0" fmla="*/ 664225 h 5756925"/>
              <a:gd name="csX1" fmla="*/ 3551232 w 3551232"/>
              <a:gd name="csY1" fmla="*/ 615025 h 5756925"/>
              <a:gd name="csX2" fmla="*/ 3543280 w 3551232"/>
              <a:gd name="csY2" fmla="*/ 5756925 h 5756925"/>
              <a:gd name="csX3" fmla="*/ 0 w 3551232"/>
              <a:gd name="csY3" fmla="*/ 5748973 h 5756925"/>
              <a:gd name="csX4" fmla="*/ 596366 w 3551232"/>
              <a:gd name="csY4" fmla="*/ 664225 h 5756925"/>
              <a:gd name="csX0" fmla="*/ 596366 w 3767479"/>
              <a:gd name="csY0" fmla="*/ 665676 h 5755201"/>
              <a:gd name="csX1" fmla="*/ 3551232 w 3767479"/>
              <a:gd name="csY1" fmla="*/ 613301 h 5755201"/>
              <a:gd name="csX2" fmla="*/ 3543280 w 3767479"/>
              <a:gd name="csY2" fmla="*/ 5755201 h 5755201"/>
              <a:gd name="csX3" fmla="*/ 0 w 3767479"/>
              <a:gd name="csY3" fmla="*/ 5747249 h 5755201"/>
              <a:gd name="csX4" fmla="*/ 596366 w 3767479"/>
              <a:gd name="csY4" fmla="*/ 665676 h 5755201"/>
              <a:gd name="csX0" fmla="*/ 596366 w 3767479"/>
              <a:gd name="csY0" fmla="*/ 415929 h 5505454"/>
              <a:gd name="csX1" fmla="*/ 3551232 w 3767479"/>
              <a:gd name="csY1" fmla="*/ 363554 h 5505454"/>
              <a:gd name="csX2" fmla="*/ 3543280 w 3767479"/>
              <a:gd name="csY2" fmla="*/ 5505454 h 5505454"/>
              <a:gd name="csX3" fmla="*/ 0 w 3767479"/>
              <a:gd name="csY3" fmla="*/ 5497502 h 5505454"/>
              <a:gd name="csX4" fmla="*/ 596366 w 3767479"/>
              <a:gd name="csY4" fmla="*/ 415929 h 5505454"/>
              <a:gd name="csX0" fmla="*/ 599541 w 3767243"/>
              <a:gd name="csY0" fmla="*/ 379461 h 5522961"/>
              <a:gd name="csX1" fmla="*/ 3551232 w 3767243"/>
              <a:gd name="csY1" fmla="*/ 381061 h 5522961"/>
              <a:gd name="csX2" fmla="*/ 3543280 w 3767243"/>
              <a:gd name="csY2" fmla="*/ 5522961 h 5522961"/>
              <a:gd name="csX3" fmla="*/ 0 w 3767243"/>
              <a:gd name="csY3" fmla="*/ 5515009 h 5522961"/>
              <a:gd name="csX4" fmla="*/ 599541 w 3767243"/>
              <a:gd name="csY4" fmla="*/ 379461 h 5522961"/>
              <a:gd name="csX0" fmla="*/ 599541 w 3764880"/>
              <a:gd name="csY0" fmla="*/ 377112 h 5520612"/>
              <a:gd name="csX1" fmla="*/ 3548057 w 3764880"/>
              <a:gd name="csY1" fmla="*/ 381887 h 5520612"/>
              <a:gd name="csX2" fmla="*/ 3543280 w 3764880"/>
              <a:gd name="csY2" fmla="*/ 5520612 h 5520612"/>
              <a:gd name="csX3" fmla="*/ 0 w 3764880"/>
              <a:gd name="csY3" fmla="*/ 5512660 h 5520612"/>
              <a:gd name="csX4" fmla="*/ 599541 w 3764880"/>
              <a:gd name="csY4" fmla="*/ 377112 h 5520612"/>
              <a:gd name="csX0" fmla="*/ 599541 w 3548057"/>
              <a:gd name="csY0" fmla="*/ 0 h 5143500"/>
              <a:gd name="csX1" fmla="*/ 3548057 w 3548057"/>
              <a:gd name="csY1" fmla="*/ 4775 h 5143500"/>
              <a:gd name="csX2" fmla="*/ 3543280 w 3548057"/>
              <a:gd name="csY2" fmla="*/ 5143500 h 5143500"/>
              <a:gd name="csX3" fmla="*/ 0 w 3548057"/>
              <a:gd name="csY3" fmla="*/ 5135548 h 5143500"/>
              <a:gd name="csX4" fmla="*/ 599541 w 3548057"/>
              <a:gd name="csY4" fmla="*/ 0 h 5143500"/>
              <a:gd name="csX0" fmla="*/ 599541 w 3551232"/>
              <a:gd name="csY0" fmla="*/ 1575 h 5145075"/>
              <a:gd name="csX1" fmla="*/ 3551232 w 3551232"/>
              <a:gd name="csY1" fmla="*/ 0 h 5145075"/>
              <a:gd name="csX2" fmla="*/ 3543280 w 3551232"/>
              <a:gd name="csY2" fmla="*/ 5145075 h 5145075"/>
              <a:gd name="csX3" fmla="*/ 0 w 3551232"/>
              <a:gd name="csY3" fmla="*/ 5137123 h 5145075"/>
              <a:gd name="csX4" fmla="*/ 599541 w 3551232"/>
              <a:gd name="csY4" fmla="*/ 1575 h 5145075"/>
              <a:gd name="csX0" fmla="*/ 599541 w 3769342"/>
              <a:gd name="csY0" fmla="*/ 381814 h 5525314"/>
              <a:gd name="csX1" fmla="*/ 3551232 w 3769342"/>
              <a:gd name="csY1" fmla="*/ 380239 h 5525314"/>
              <a:gd name="csX2" fmla="*/ 3549630 w 3769342"/>
              <a:gd name="csY2" fmla="*/ 5525314 h 5525314"/>
              <a:gd name="csX3" fmla="*/ 0 w 3769342"/>
              <a:gd name="csY3" fmla="*/ 5517362 h 5525314"/>
              <a:gd name="csX4" fmla="*/ 599541 w 3769342"/>
              <a:gd name="csY4" fmla="*/ 381814 h 5525314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5077 h 5150150"/>
              <a:gd name="csX1" fmla="*/ 3563932 w 3782042"/>
              <a:gd name="csY1" fmla="*/ 3502 h 5150150"/>
              <a:gd name="csX2" fmla="*/ 3562330 w 3782042"/>
              <a:gd name="csY2" fmla="*/ 5148577 h 5150150"/>
              <a:gd name="csX3" fmla="*/ 0 w 3782042"/>
              <a:gd name="csY3" fmla="*/ 5150150 h 5150150"/>
              <a:gd name="csX4" fmla="*/ 612241 w 3782042"/>
              <a:gd name="csY4" fmla="*/ 5077 h 5150150"/>
              <a:gd name="csX0" fmla="*/ 612241 w 3563932"/>
              <a:gd name="csY0" fmla="*/ 5077 h 5150150"/>
              <a:gd name="csX1" fmla="*/ 3563932 w 3563932"/>
              <a:gd name="csY1" fmla="*/ 3502 h 5150150"/>
              <a:gd name="csX2" fmla="*/ 3562330 w 3563932"/>
              <a:gd name="csY2" fmla="*/ 5148577 h 5150150"/>
              <a:gd name="csX3" fmla="*/ 0 w 3563932"/>
              <a:gd name="csY3" fmla="*/ 5150150 h 5150150"/>
              <a:gd name="csX4" fmla="*/ 612241 w 3563932"/>
              <a:gd name="csY4" fmla="*/ 5077 h 5150150"/>
              <a:gd name="csX0" fmla="*/ 612241 w 4012820"/>
              <a:gd name="csY0" fmla="*/ 0 h 5145073"/>
              <a:gd name="csX1" fmla="*/ 4012820 w 4012820"/>
              <a:gd name="csY1" fmla="*/ 15050 h 5145073"/>
              <a:gd name="csX2" fmla="*/ 3562330 w 4012820"/>
              <a:gd name="csY2" fmla="*/ 5143500 h 5145073"/>
              <a:gd name="csX3" fmla="*/ 0 w 4012820"/>
              <a:gd name="csY3" fmla="*/ 5145073 h 5145073"/>
              <a:gd name="csX4" fmla="*/ 612241 w 4012820"/>
              <a:gd name="csY4" fmla="*/ 0 h 5145073"/>
              <a:gd name="csX0" fmla="*/ 612241 w 4012820"/>
              <a:gd name="csY0" fmla="*/ 0 h 5151813"/>
              <a:gd name="csX1" fmla="*/ 4012820 w 4012820"/>
              <a:gd name="csY1" fmla="*/ 15050 h 5151813"/>
              <a:gd name="csX2" fmla="*/ 4011217 w 4012820"/>
              <a:gd name="csY2" fmla="*/ 5151813 h 5151813"/>
              <a:gd name="csX3" fmla="*/ 0 w 4012820"/>
              <a:gd name="csY3" fmla="*/ 5145073 h 5151813"/>
              <a:gd name="csX4" fmla="*/ 612241 w 4012820"/>
              <a:gd name="csY4" fmla="*/ 0 h 5151813"/>
              <a:gd name="csX0" fmla="*/ 612241 w 5775119"/>
              <a:gd name="csY0" fmla="*/ 0 h 5151813"/>
              <a:gd name="csX1" fmla="*/ 5775119 w 5775119"/>
              <a:gd name="csY1" fmla="*/ 6737 h 5151813"/>
              <a:gd name="csX2" fmla="*/ 4011217 w 5775119"/>
              <a:gd name="csY2" fmla="*/ 5151813 h 5151813"/>
              <a:gd name="csX3" fmla="*/ 0 w 5775119"/>
              <a:gd name="csY3" fmla="*/ 5145073 h 5151813"/>
              <a:gd name="csX4" fmla="*/ 612241 w 5775119"/>
              <a:gd name="csY4" fmla="*/ 0 h 5151813"/>
              <a:gd name="csX0" fmla="*/ 612241 w 5775119"/>
              <a:gd name="csY0" fmla="*/ 0 h 5151813"/>
              <a:gd name="csX1" fmla="*/ 5775119 w 5775119"/>
              <a:gd name="csY1" fmla="*/ 6737 h 5151813"/>
              <a:gd name="csX2" fmla="*/ 5740264 w 5775119"/>
              <a:gd name="csY2" fmla="*/ 5151813 h 5151813"/>
              <a:gd name="csX3" fmla="*/ 0 w 5775119"/>
              <a:gd name="csY3" fmla="*/ 5145073 h 5151813"/>
              <a:gd name="csX4" fmla="*/ 612241 w 5775119"/>
              <a:gd name="csY4" fmla="*/ 0 h 515181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5775119" h="5151813">
                <a:moveTo>
                  <a:pt x="612241" y="0"/>
                </a:moveTo>
                <a:cubicBezTo>
                  <a:pt x="616738" y="1592"/>
                  <a:pt x="5773888" y="-2615"/>
                  <a:pt x="5775119" y="6737"/>
                </a:cubicBezTo>
                <a:cubicBezTo>
                  <a:pt x="5759724" y="7776"/>
                  <a:pt x="5740264" y="3439963"/>
                  <a:pt x="5740264" y="5151813"/>
                </a:cubicBezTo>
                <a:lnTo>
                  <a:pt x="0" y="5145073"/>
                </a:lnTo>
                <a:cubicBezTo>
                  <a:pt x="552355" y="3287449"/>
                  <a:pt x="592624" y="1984845"/>
                  <a:pt x="61224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1077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ultiple Photos -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"/>
          <p:cNvSpPr>
            <a:spLocks noGrp="1" noChangeAspect="1"/>
          </p:cNvSpPr>
          <p:nvPr>
            <p:ph type="pic" idx="1"/>
          </p:nvPr>
        </p:nvSpPr>
        <p:spPr>
          <a:xfrm>
            <a:off x="182881" y="184149"/>
            <a:ext cx="3799838" cy="4758267"/>
          </a:xfrm>
          <a:solidFill>
            <a:schemeClr val="bg2"/>
          </a:solidFill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Red Rectangle">
            <a:extLst>
              <a:ext uri="{FF2B5EF4-FFF2-40B4-BE49-F238E27FC236}">
                <a16:creationId xmlns:a16="http://schemas.microsoft.com/office/drawing/2014/main" id="{22367E71-969D-4942-BCB8-C6EA3BEFC946}"/>
              </a:ext>
            </a:extLst>
          </p:cNvPr>
          <p:cNvSpPr/>
          <p:nvPr userDrawn="1"/>
        </p:nvSpPr>
        <p:spPr>
          <a:xfrm>
            <a:off x="4185919" y="184149"/>
            <a:ext cx="2286000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age Title">
            <a:extLst>
              <a:ext uri="{FF2B5EF4-FFF2-40B4-BE49-F238E27FC236}">
                <a16:creationId xmlns:a16="http://schemas.microsoft.com/office/drawing/2014/main" id="{002268EC-C85F-134D-AA45-4C26B9405E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49325" y="373063"/>
            <a:ext cx="1932413" cy="422804"/>
          </a:xfrm>
        </p:spPr>
        <p:txBody>
          <a:bodyPr>
            <a:noAutofit/>
          </a:bodyPr>
          <a:lstStyle>
            <a:lvl1pPr>
              <a:defRPr sz="1400" b="1">
                <a:solidFill>
                  <a:schemeClr val="bg1"/>
                </a:solidFill>
              </a:defRPr>
            </a:lvl1pPr>
            <a:lvl2pPr>
              <a:defRPr sz="1700" b="1">
                <a:solidFill>
                  <a:schemeClr val="bg1"/>
                </a:solidFill>
              </a:defRPr>
            </a:lvl2pPr>
            <a:lvl3pPr>
              <a:defRPr sz="1700" b="1">
                <a:solidFill>
                  <a:schemeClr val="bg1"/>
                </a:solidFill>
              </a:defRPr>
            </a:lvl3pPr>
            <a:lvl4pPr>
              <a:defRPr sz="1700" b="1">
                <a:solidFill>
                  <a:schemeClr val="bg1"/>
                </a:solidFill>
              </a:defRPr>
            </a:lvl4pPr>
            <a:lvl5pPr>
              <a:defRPr sz="17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 title is bold at 12-14pts</a:t>
            </a:r>
          </a:p>
        </p:txBody>
      </p:sp>
      <p:sp>
        <p:nvSpPr>
          <p:cNvPr id="9" name="Body Copy Textbox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349854" y="900545"/>
            <a:ext cx="1932413" cy="1440873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bg1"/>
                </a:solidFill>
              </a:defRPr>
            </a:lvl1pPr>
            <a:lvl2pPr>
              <a:defRPr sz="10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1000">
                <a:solidFill>
                  <a:schemeClr val="bg1"/>
                </a:solidFill>
              </a:defRPr>
            </a:lvl4pPr>
            <a:lvl5pP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Body copy at 10pts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49294975-E3E6-C648-9CA2-6F190BDE541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85919" y="2656415"/>
            <a:ext cx="2286000" cy="2286000"/>
          </a:xfrm>
          <a:solidFill>
            <a:schemeClr val="bg2"/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CA28BD7C-47CD-6745-8B8D-62BCC849D99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675119" y="184149"/>
            <a:ext cx="2286000" cy="2286000"/>
          </a:xfrm>
          <a:solidFill>
            <a:schemeClr val="bg2"/>
          </a:solidFill>
        </p:spPr>
        <p:txBody>
          <a:bodyPr/>
          <a:lstStyle/>
          <a:p>
            <a:endParaRPr lang="en-US"/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81F2C5C7-0437-A34D-9353-1372F6F8AB8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75119" y="2656415"/>
            <a:ext cx="2286000" cy="2286000"/>
          </a:xfrm>
          <a:solidFill>
            <a:schemeClr val="bg2"/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672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hoto Placeholder"/>
          <p:cNvSpPr>
            <a:spLocks noGrp="1" noChangeAspect="1"/>
          </p:cNvSpPr>
          <p:nvPr>
            <p:ph type="pic" idx="1" hasCustomPrompt="1"/>
          </p:nvPr>
        </p:nvSpPr>
        <p:spPr>
          <a:xfrm>
            <a:off x="182881" y="184149"/>
            <a:ext cx="8778238" cy="4758267"/>
          </a:xfrm>
          <a:solidFill>
            <a:schemeClr val="bg2"/>
          </a:solidFill>
        </p:spPr>
        <p:txBody>
          <a:bodyPr anchor="t">
            <a:normAutofit/>
          </a:bodyPr>
          <a:lstStyle>
            <a:lvl1pPr marL="0" indent="0" algn="l">
              <a:buNone/>
              <a:defRPr sz="12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 &gt; right-click image &gt; send to back</a:t>
            </a:r>
          </a:p>
        </p:txBody>
      </p:sp>
      <p:sp>
        <p:nvSpPr>
          <p:cNvPr id="4" name="White Rectangle">
            <a:extLst>
              <a:ext uri="{FF2B5EF4-FFF2-40B4-BE49-F238E27FC236}">
                <a16:creationId xmlns:a16="http://schemas.microsoft.com/office/drawing/2014/main" id="{67A3357E-9A90-C04F-AC39-A75CDBC19F8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62000" y="971550"/>
            <a:ext cx="2286000" cy="3200400"/>
          </a:xfrm>
          <a:solidFill>
            <a:schemeClr val="bg1"/>
          </a:solidFill>
        </p:spPr>
        <p:txBody>
          <a:bodyPr/>
          <a:lstStyle/>
          <a:p>
            <a:r>
              <a:rPr lang="en-US" dirty="0"/>
              <a:t>Box</a:t>
            </a:r>
          </a:p>
        </p:txBody>
      </p:sp>
      <p:sp>
        <p:nvSpPr>
          <p:cNvPr id="21" name="Headline">
            <a:extLst>
              <a:ext uri="{FF2B5EF4-FFF2-40B4-BE49-F238E27FC236}">
                <a16:creationId xmlns:a16="http://schemas.microsoft.com/office/drawing/2014/main" id="{002268EC-C85F-134D-AA45-4C26B9405E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45724" y="1218672"/>
            <a:ext cx="1932413" cy="676802"/>
          </a:xfrm>
        </p:spPr>
        <p:txBody>
          <a:bodyPr>
            <a:noAutofit/>
          </a:bodyPr>
          <a:lstStyle>
            <a:lvl1pPr>
              <a:defRPr sz="1400" b="1" i="0" cap="all" baseline="0">
                <a:solidFill>
                  <a:schemeClr val="accent1"/>
                </a:solidFill>
                <a:latin typeface="+mn-lt"/>
              </a:defRPr>
            </a:lvl1pPr>
            <a:lvl2pPr>
              <a:defRPr sz="1700" b="1">
                <a:solidFill>
                  <a:schemeClr val="bg1"/>
                </a:solidFill>
              </a:defRPr>
            </a:lvl2pPr>
            <a:lvl3pPr>
              <a:defRPr sz="1700" b="1">
                <a:solidFill>
                  <a:schemeClr val="bg1"/>
                </a:solidFill>
              </a:defRPr>
            </a:lvl3pPr>
            <a:lvl4pPr>
              <a:defRPr sz="1700" b="1">
                <a:solidFill>
                  <a:schemeClr val="bg1"/>
                </a:solidFill>
              </a:defRPr>
            </a:lvl4pPr>
            <a:lvl5pPr>
              <a:defRPr sz="17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Title is Arial bold at 12-14pts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946253" y="1895474"/>
            <a:ext cx="1932413" cy="2097086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1000">
                <a:solidFill>
                  <a:schemeClr val="tx1"/>
                </a:solidFill>
              </a:defRPr>
            </a:lvl1pPr>
            <a:lvl2pPr>
              <a:defRPr sz="1000">
                <a:solidFill>
                  <a:schemeClr val="tx1"/>
                </a:solidFill>
              </a:defRPr>
            </a:lvl2pPr>
            <a:lvl3pPr>
              <a:defRPr sz="10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Body copy is Arial at 10pts</a:t>
            </a:r>
          </a:p>
        </p:txBody>
      </p:sp>
    </p:spTree>
    <p:extLst>
      <p:ext uri="{BB962C8B-B14F-4D97-AF65-F5344CB8AC3E}">
        <p14:creationId xmlns:p14="http://schemas.microsoft.com/office/powerpoint/2010/main" val="591744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98B131-CB9B-4EAA-C44D-8168D8D1EA01}"/>
              </a:ext>
            </a:extLst>
          </p:cNvPr>
          <p:cNvSpPr/>
          <p:nvPr userDrawn="1"/>
        </p:nvSpPr>
        <p:spPr>
          <a:xfrm>
            <a:off x="0" y="0"/>
            <a:ext cx="9143333" cy="51435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0">
            <a:extLst>
              <a:ext uri="{FF2B5EF4-FFF2-40B4-BE49-F238E27FC236}">
                <a16:creationId xmlns:a16="http://schemas.microsoft.com/office/drawing/2014/main" id="{1F0CD126-B9D6-0428-07A1-0EB9C83BFABF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119909" y="0"/>
            <a:ext cx="4025570" cy="5153081"/>
          </a:xfrm>
          <a:custGeom>
            <a:avLst/>
            <a:gdLst>
              <a:gd name="connsiteX0" fmla="*/ 2522315 w 3877235"/>
              <a:gd name="connsiteY0" fmla="*/ 0 h 5143500"/>
              <a:gd name="connsiteX1" fmla="*/ 3047439 w 3877235"/>
              <a:gd name="connsiteY1" fmla="*/ 0 h 5143500"/>
              <a:gd name="connsiteX2" fmla="*/ 3047439 w 3877235"/>
              <a:gd name="connsiteY2" fmla="*/ 0 h 5143500"/>
              <a:gd name="connsiteX3" fmla="*/ 3258110 w 3877235"/>
              <a:gd name="connsiteY3" fmla="*/ 0 h 5143500"/>
              <a:gd name="connsiteX4" fmla="*/ 3877235 w 3877235"/>
              <a:gd name="connsiteY4" fmla="*/ 0 h 5143500"/>
              <a:gd name="connsiteX5" fmla="*/ 3877235 w 3877235"/>
              <a:gd name="connsiteY5" fmla="*/ 5143500 h 5143500"/>
              <a:gd name="connsiteX6" fmla="*/ 1672607 w 3877235"/>
              <a:gd name="connsiteY6" fmla="*/ 5143500 h 5143500"/>
              <a:gd name="connsiteX7" fmla="*/ 1591235 w 3877235"/>
              <a:gd name="connsiteY7" fmla="*/ 5143500 h 5143500"/>
              <a:gd name="connsiteX8" fmla="*/ 1461936 w 3877235"/>
              <a:gd name="connsiteY8" fmla="*/ 5143500 h 5143500"/>
              <a:gd name="connsiteX9" fmla="*/ 1147483 w 3877235"/>
              <a:gd name="connsiteY9" fmla="*/ 5143500 h 5143500"/>
              <a:gd name="connsiteX10" fmla="*/ 1031630 w 3877235"/>
              <a:gd name="connsiteY10" fmla="*/ 5143500 h 5143500"/>
              <a:gd name="connsiteX11" fmla="*/ 936812 w 3877235"/>
              <a:gd name="connsiteY11" fmla="*/ 5143500 h 5143500"/>
              <a:gd name="connsiteX12" fmla="*/ 525124 w 3877235"/>
              <a:gd name="connsiteY12" fmla="*/ 5143500 h 5143500"/>
              <a:gd name="connsiteX13" fmla="*/ 506506 w 3877235"/>
              <a:gd name="connsiteY13" fmla="*/ 5143500 h 5143500"/>
              <a:gd name="connsiteX14" fmla="*/ 0 w 3877235"/>
              <a:gd name="connsiteY14" fmla="*/ 5143500 h 5143500"/>
              <a:gd name="connsiteX15" fmla="*/ 1585503 w 3877235"/>
              <a:gd name="connsiteY15" fmla="*/ 0 h 5143500"/>
              <a:gd name="connsiteX16" fmla="*/ 2092009 w 3877235"/>
              <a:gd name="connsiteY16" fmla="*/ 0 h 5143500"/>
              <a:gd name="connsiteX17" fmla="*/ 2092009 w 3877235"/>
              <a:gd name="connsiteY17" fmla="*/ 0 h 5143500"/>
              <a:gd name="connsiteX18" fmla="*/ 2522315 w 3877235"/>
              <a:gd name="connsiteY18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461936 w 3877235"/>
              <a:gd name="csY8" fmla="*/ 5143500 h 5143500"/>
              <a:gd name="csX9" fmla="*/ 1147483 w 3877235"/>
              <a:gd name="csY9" fmla="*/ 5143500 h 5143500"/>
              <a:gd name="csX10" fmla="*/ 1031630 w 3877235"/>
              <a:gd name="csY10" fmla="*/ 5143500 h 5143500"/>
              <a:gd name="csX11" fmla="*/ 936812 w 3877235"/>
              <a:gd name="csY11" fmla="*/ 5143500 h 5143500"/>
              <a:gd name="csX12" fmla="*/ 525124 w 3877235"/>
              <a:gd name="csY12" fmla="*/ 5143500 h 5143500"/>
              <a:gd name="csX13" fmla="*/ 0 w 3877235"/>
              <a:gd name="csY13" fmla="*/ 5143500 h 5143500"/>
              <a:gd name="csX14" fmla="*/ 1585503 w 3877235"/>
              <a:gd name="csY14" fmla="*/ 0 h 5143500"/>
              <a:gd name="csX15" fmla="*/ 2092009 w 3877235"/>
              <a:gd name="csY15" fmla="*/ 0 h 5143500"/>
              <a:gd name="csX16" fmla="*/ 2092009 w 3877235"/>
              <a:gd name="csY16" fmla="*/ 0 h 5143500"/>
              <a:gd name="csX17" fmla="*/ 2522315 w 3877235"/>
              <a:gd name="csY17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591235 w 3877235"/>
              <a:gd name="csY7" fmla="*/ 5143500 h 5143500"/>
              <a:gd name="csX8" fmla="*/ 1147483 w 3877235"/>
              <a:gd name="csY8" fmla="*/ 5143500 h 5143500"/>
              <a:gd name="csX9" fmla="*/ 1031630 w 3877235"/>
              <a:gd name="csY9" fmla="*/ 5143500 h 5143500"/>
              <a:gd name="csX10" fmla="*/ 936812 w 3877235"/>
              <a:gd name="csY10" fmla="*/ 5143500 h 5143500"/>
              <a:gd name="csX11" fmla="*/ 525124 w 3877235"/>
              <a:gd name="csY11" fmla="*/ 5143500 h 5143500"/>
              <a:gd name="csX12" fmla="*/ 0 w 3877235"/>
              <a:gd name="csY12" fmla="*/ 5143500 h 5143500"/>
              <a:gd name="csX13" fmla="*/ 1585503 w 3877235"/>
              <a:gd name="csY13" fmla="*/ 0 h 5143500"/>
              <a:gd name="csX14" fmla="*/ 2092009 w 3877235"/>
              <a:gd name="csY14" fmla="*/ 0 h 5143500"/>
              <a:gd name="csX15" fmla="*/ 2092009 w 3877235"/>
              <a:gd name="csY15" fmla="*/ 0 h 5143500"/>
              <a:gd name="csX16" fmla="*/ 2522315 w 3877235"/>
              <a:gd name="csY16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672607 w 3877235"/>
              <a:gd name="csY6" fmla="*/ 5143500 h 5143500"/>
              <a:gd name="csX7" fmla="*/ 1147483 w 3877235"/>
              <a:gd name="csY7" fmla="*/ 5143500 h 5143500"/>
              <a:gd name="csX8" fmla="*/ 1031630 w 3877235"/>
              <a:gd name="csY8" fmla="*/ 5143500 h 5143500"/>
              <a:gd name="csX9" fmla="*/ 936812 w 3877235"/>
              <a:gd name="csY9" fmla="*/ 5143500 h 5143500"/>
              <a:gd name="csX10" fmla="*/ 525124 w 3877235"/>
              <a:gd name="csY10" fmla="*/ 5143500 h 5143500"/>
              <a:gd name="csX11" fmla="*/ 0 w 3877235"/>
              <a:gd name="csY11" fmla="*/ 5143500 h 5143500"/>
              <a:gd name="csX12" fmla="*/ 1585503 w 3877235"/>
              <a:gd name="csY12" fmla="*/ 0 h 5143500"/>
              <a:gd name="csX13" fmla="*/ 2092009 w 3877235"/>
              <a:gd name="csY13" fmla="*/ 0 h 5143500"/>
              <a:gd name="csX14" fmla="*/ 2092009 w 3877235"/>
              <a:gd name="csY14" fmla="*/ 0 h 5143500"/>
              <a:gd name="csX15" fmla="*/ 2522315 w 3877235"/>
              <a:gd name="csY15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147483 w 3877235"/>
              <a:gd name="csY6" fmla="*/ 5143500 h 5143500"/>
              <a:gd name="csX7" fmla="*/ 1031630 w 3877235"/>
              <a:gd name="csY7" fmla="*/ 5143500 h 5143500"/>
              <a:gd name="csX8" fmla="*/ 936812 w 3877235"/>
              <a:gd name="csY8" fmla="*/ 5143500 h 5143500"/>
              <a:gd name="csX9" fmla="*/ 525124 w 3877235"/>
              <a:gd name="csY9" fmla="*/ 5143500 h 5143500"/>
              <a:gd name="csX10" fmla="*/ 0 w 3877235"/>
              <a:gd name="csY10" fmla="*/ 5143500 h 5143500"/>
              <a:gd name="csX11" fmla="*/ 1585503 w 3877235"/>
              <a:gd name="csY11" fmla="*/ 0 h 5143500"/>
              <a:gd name="csX12" fmla="*/ 2092009 w 3877235"/>
              <a:gd name="csY12" fmla="*/ 0 h 5143500"/>
              <a:gd name="csX13" fmla="*/ 2092009 w 3877235"/>
              <a:gd name="csY13" fmla="*/ 0 h 5143500"/>
              <a:gd name="csX14" fmla="*/ 2522315 w 3877235"/>
              <a:gd name="csY14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1031630 w 3877235"/>
              <a:gd name="csY6" fmla="*/ 5143500 h 5143500"/>
              <a:gd name="csX7" fmla="*/ 936812 w 3877235"/>
              <a:gd name="csY7" fmla="*/ 5143500 h 5143500"/>
              <a:gd name="csX8" fmla="*/ 525124 w 3877235"/>
              <a:gd name="csY8" fmla="*/ 5143500 h 5143500"/>
              <a:gd name="csX9" fmla="*/ 0 w 3877235"/>
              <a:gd name="csY9" fmla="*/ 5143500 h 5143500"/>
              <a:gd name="csX10" fmla="*/ 1585503 w 3877235"/>
              <a:gd name="csY10" fmla="*/ 0 h 5143500"/>
              <a:gd name="csX11" fmla="*/ 2092009 w 3877235"/>
              <a:gd name="csY11" fmla="*/ 0 h 5143500"/>
              <a:gd name="csX12" fmla="*/ 2092009 w 3877235"/>
              <a:gd name="csY12" fmla="*/ 0 h 5143500"/>
              <a:gd name="csX13" fmla="*/ 2522315 w 3877235"/>
              <a:gd name="csY13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525124 w 3877235"/>
              <a:gd name="csY7" fmla="*/ 5143500 h 5143500"/>
              <a:gd name="csX8" fmla="*/ 0 w 3877235"/>
              <a:gd name="csY8" fmla="*/ 5143500 h 5143500"/>
              <a:gd name="csX9" fmla="*/ 1585503 w 3877235"/>
              <a:gd name="csY9" fmla="*/ 0 h 5143500"/>
              <a:gd name="csX10" fmla="*/ 2092009 w 3877235"/>
              <a:gd name="csY10" fmla="*/ 0 h 5143500"/>
              <a:gd name="csX11" fmla="*/ 2092009 w 3877235"/>
              <a:gd name="csY11" fmla="*/ 0 h 5143500"/>
              <a:gd name="csX12" fmla="*/ 2522315 w 3877235"/>
              <a:gd name="csY12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258110 w 3877235"/>
              <a:gd name="csY3" fmla="*/ 0 h 5143500"/>
              <a:gd name="csX4" fmla="*/ 3877235 w 3877235"/>
              <a:gd name="csY4" fmla="*/ 0 h 5143500"/>
              <a:gd name="csX5" fmla="*/ 3877235 w 3877235"/>
              <a:gd name="csY5" fmla="*/ 5143500 h 5143500"/>
              <a:gd name="csX6" fmla="*/ 936812 w 3877235"/>
              <a:gd name="csY6" fmla="*/ 5143500 h 5143500"/>
              <a:gd name="csX7" fmla="*/ 0 w 3877235"/>
              <a:gd name="csY7" fmla="*/ 5143500 h 5143500"/>
              <a:gd name="csX8" fmla="*/ 1585503 w 3877235"/>
              <a:gd name="csY8" fmla="*/ 0 h 5143500"/>
              <a:gd name="csX9" fmla="*/ 2092009 w 3877235"/>
              <a:gd name="csY9" fmla="*/ 0 h 5143500"/>
              <a:gd name="csX10" fmla="*/ 2092009 w 3877235"/>
              <a:gd name="csY10" fmla="*/ 0 h 5143500"/>
              <a:gd name="csX11" fmla="*/ 2522315 w 3877235"/>
              <a:gd name="csY11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047439 w 3877235"/>
              <a:gd name="csY2" fmla="*/ 0 h 5143500"/>
              <a:gd name="csX3" fmla="*/ 3877235 w 3877235"/>
              <a:gd name="csY3" fmla="*/ 0 h 5143500"/>
              <a:gd name="csX4" fmla="*/ 3877235 w 3877235"/>
              <a:gd name="csY4" fmla="*/ 5143500 h 5143500"/>
              <a:gd name="csX5" fmla="*/ 936812 w 3877235"/>
              <a:gd name="csY5" fmla="*/ 5143500 h 5143500"/>
              <a:gd name="csX6" fmla="*/ 0 w 3877235"/>
              <a:gd name="csY6" fmla="*/ 5143500 h 5143500"/>
              <a:gd name="csX7" fmla="*/ 1585503 w 3877235"/>
              <a:gd name="csY7" fmla="*/ 0 h 5143500"/>
              <a:gd name="csX8" fmla="*/ 2092009 w 3877235"/>
              <a:gd name="csY8" fmla="*/ 0 h 5143500"/>
              <a:gd name="csX9" fmla="*/ 2092009 w 3877235"/>
              <a:gd name="csY9" fmla="*/ 0 h 5143500"/>
              <a:gd name="csX10" fmla="*/ 2522315 w 3877235"/>
              <a:gd name="csY10" fmla="*/ 0 h 5143500"/>
              <a:gd name="csX0" fmla="*/ 2522315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9" fmla="*/ 2522315 w 3877235"/>
              <a:gd name="csY9" fmla="*/ 0 h 5143500"/>
              <a:gd name="csX0" fmla="*/ 2092009 w 3877235"/>
              <a:gd name="csY0" fmla="*/ 0 h 5143500"/>
              <a:gd name="csX1" fmla="*/ 3047439 w 3877235"/>
              <a:gd name="csY1" fmla="*/ 0 h 5143500"/>
              <a:gd name="csX2" fmla="*/ 3877235 w 3877235"/>
              <a:gd name="csY2" fmla="*/ 0 h 5143500"/>
              <a:gd name="csX3" fmla="*/ 3877235 w 3877235"/>
              <a:gd name="csY3" fmla="*/ 5143500 h 5143500"/>
              <a:gd name="csX4" fmla="*/ 936812 w 3877235"/>
              <a:gd name="csY4" fmla="*/ 5143500 h 5143500"/>
              <a:gd name="csX5" fmla="*/ 0 w 3877235"/>
              <a:gd name="csY5" fmla="*/ 5143500 h 5143500"/>
              <a:gd name="csX6" fmla="*/ 1585503 w 3877235"/>
              <a:gd name="csY6" fmla="*/ 0 h 5143500"/>
              <a:gd name="csX7" fmla="*/ 2092009 w 3877235"/>
              <a:gd name="csY7" fmla="*/ 0 h 5143500"/>
              <a:gd name="csX8" fmla="*/ 2092009 w 3877235"/>
              <a:gd name="csY8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7" fmla="*/ 2092009 w 3877235"/>
              <a:gd name="csY7" fmla="*/ 0 h 5143500"/>
              <a:gd name="csX0" fmla="*/ 2092009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6" fmla="*/ 2092009 w 3877235"/>
              <a:gd name="csY6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936812 w 3877235"/>
              <a:gd name="csY3" fmla="*/ 5143500 h 5143500"/>
              <a:gd name="csX4" fmla="*/ 0 w 3877235"/>
              <a:gd name="csY4" fmla="*/ 5143500 h 5143500"/>
              <a:gd name="csX5" fmla="*/ 1585503 w 3877235"/>
              <a:gd name="csY5" fmla="*/ 0 h 5143500"/>
              <a:gd name="csX0" fmla="*/ 1585503 w 3877235"/>
              <a:gd name="csY0" fmla="*/ 0 h 5143500"/>
              <a:gd name="csX1" fmla="*/ 3877235 w 3877235"/>
              <a:gd name="csY1" fmla="*/ 0 h 5143500"/>
              <a:gd name="csX2" fmla="*/ 3877235 w 3877235"/>
              <a:gd name="csY2" fmla="*/ 5143500 h 5143500"/>
              <a:gd name="csX3" fmla="*/ 0 w 3877235"/>
              <a:gd name="csY3" fmla="*/ 5143500 h 5143500"/>
              <a:gd name="csX4" fmla="*/ 1585503 w 3877235"/>
              <a:gd name="csY4" fmla="*/ 0 h 5143500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1585503 w 3877235"/>
              <a:gd name="csY0" fmla="*/ 15903 h 5159403"/>
              <a:gd name="csX1" fmla="*/ 1593467 w 3877235"/>
              <a:gd name="csY1" fmla="*/ 0 h 5159403"/>
              <a:gd name="csX2" fmla="*/ 3877235 w 3877235"/>
              <a:gd name="csY2" fmla="*/ 15903 h 5159403"/>
              <a:gd name="csX3" fmla="*/ 3877235 w 3877235"/>
              <a:gd name="csY3" fmla="*/ 5159403 h 5159403"/>
              <a:gd name="csX4" fmla="*/ 0 w 3877235"/>
              <a:gd name="csY4" fmla="*/ 5159403 h 5159403"/>
              <a:gd name="csX5" fmla="*/ 1585503 w 3877235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2891273"/>
              <a:gd name="csY0" fmla="*/ 15903 h 5159403"/>
              <a:gd name="csX1" fmla="*/ 607505 w 2891273"/>
              <a:gd name="csY1" fmla="*/ 0 h 5159403"/>
              <a:gd name="csX2" fmla="*/ 2891273 w 2891273"/>
              <a:gd name="csY2" fmla="*/ 15903 h 5159403"/>
              <a:gd name="csX3" fmla="*/ 2891273 w 2891273"/>
              <a:gd name="csY3" fmla="*/ 5159403 h 5159403"/>
              <a:gd name="csX4" fmla="*/ 0 w 2891273"/>
              <a:gd name="csY4" fmla="*/ 5151451 h 5159403"/>
              <a:gd name="csX5" fmla="*/ 599541 w 2891273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2891273 w 3543280"/>
              <a:gd name="csY2" fmla="*/ 1590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75085"/>
              <a:gd name="csY0" fmla="*/ 15903 h 5159403"/>
              <a:gd name="csX1" fmla="*/ 607505 w 3575085"/>
              <a:gd name="csY1" fmla="*/ 0 h 5159403"/>
              <a:gd name="csX2" fmla="*/ 3575085 w 3575085"/>
              <a:gd name="csY2" fmla="*/ 15903 h 5159403"/>
              <a:gd name="csX3" fmla="*/ 3543280 w 3575085"/>
              <a:gd name="csY3" fmla="*/ 5159403 h 5159403"/>
              <a:gd name="csX4" fmla="*/ 0 w 3575085"/>
              <a:gd name="csY4" fmla="*/ 5151451 h 5159403"/>
              <a:gd name="csX5" fmla="*/ 599541 w 357508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11474 w 3543280"/>
              <a:gd name="csY2" fmla="*/ 79513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7674"/>
              <a:gd name="csY0" fmla="*/ 15903 h 5159403"/>
              <a:gd name="csX1" fmla="*/ 607505 w 3557674"/>
              <a:gd name="csY1" fmla="*/ 0 h 5159403"/>
              <a:gd name="csX2" fmla="*/ 3543280 w 3557674"/>
              <a:gd name="csY2" fmla="*/ 23854 h 5159403"/>
              <a:gd name="csX3" fmla="*/ 3543280 w 3557674"/>
              <a:gd name="csY3" fmla="*/ 5159403 h 5159403"/>
              <a:gd name="csX4" fmla="*/ 0 w 3557674"/>
              <a:gd name="csY4" fmla="*/ 5151451 h 5159403"/>
              <a:gd name="csX5" fmla="*/ 599541 w 3557674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543280 w 3543280"/>
              <a:gd name="csY2" fmla="*/ 23854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262393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59183"/>
              <a:gd name="csY0" fmla="*/ 15903 h 5159403"/>
              <a:gd name="csX1" fmla="*/ 607505 w 3559183"/>
              <a:gd name="csY1" fmla="*/ 0 h 5159403"/>
              <a:gd name="csX2" fmla="*/ 3559183 w 3559183"/>
              <a:gd name="csY2" fmla="*/ 31805 h 5159403"/>
              <a:gd name="csX3" fmla="*/ 3543280 w 3559183"/>
              <a:gd name="csY3" fmla="*/ 5159403 h 5159403"/>
              <a:gd name="csX4" fmla="*/ 0 w 3559183"/>
              <a:gd name="csY4" fmla="*/ 5151451 h 5159403"/>
              <a:gd name="csX5" fmla="*/ 599541 w 3559183"/>
              <a:gd name="csY5" fmla="*/ 15903 h 5159403"/>
              <a:gd name="csX0" fmla="*/ 599541 w 3569245"/>
              <a:gd name="csY0" fmla="*/ 15903 h 5159403"/>
              <a:gd name="csX1" fmla="*/ 607505 w 3569245"/>
              <a:gd name="csY1" fmla="*/ 0 h 5159403"/>
              <a:gd name="csX2" fmla="*/ 3559183 w 3569245"/>
              <a:gd name="csY2" fmla="*/ 31805 h 5159403"/>
              <a:gd name="csX3" fmla="*/ 3543280 w 3569245"/>
              <a:gd name="csY3" fmla="*/ 5159403 h 5159403"/>
              <a:gd name="csX4" fmla="*/ 0 w 3569245"/>
              <a:gd name="csY4" fmla="*/ 5151451 h 5159403"/>
              <a:gd name="csX5" fmla="*/ 599541 w 3569245"/>
              <a:gd name="csY5" fmla="*/ 15903 h 5159403"/>
              <a:gd name="csX0" fmla="*/ 599541 w 3543280"/>
              <a:gd name="csY0" fmla="*/ 15903 h 5159403"/>
              <a:gd name="csX1" fmla="*/ 607505 w 3543280"/>
              <a:gd name="csY1" fmla="*/ 0 h 5159403"/>
              <a:gd name="csX2" fmla="*/ 3264985 w 3543280"/>
              <a:gd name="csY2" fmla="*/ 95415 h 5159403"/>
              <a:gd name="csX3" fmla="*/ 3543280 w 3543280"/>
              <a:gd name="csY3" fmla="*/ 5159403 h 5159403"/>
              <a:gd name="csX4" fmla="*/ 0 w 3543280"/>
              <a:gd name="csY4" fmla="*/ 5151451 h 5159403"/>
              <a:gd name="csX5" fmla="*/ 599541 w 3543280"/>
              <a:gd name="csY5" fmla="*/ 15903 h 5159403"/>
              <a:gd name="csX0" fmla="*/ 599541 w 3562660"/>
              <a:gd name="csY0" fmla="*/ 15903 h 5159403"/>
              <a:gd name="csX1" fmla="*/ 607505 w 3562660"/>
              <a:gd name="csY1" fmla="*/ 0 h 5159403"/>
              <a:gd name="csX2" fmla="*/ 3551232 w 3562660"/>
              <a:gd name="csY2" fmla="*/ 23853 h 5159403"/>
              <a:gd name="csX3" fmla="*/ 3543280 w 3562660"/>
              <a:gd name="csY3" fmla="*/ 5159403 h 5159403"/>
              <a:gd name="csX4" fmla="*/ 0 w 3562660"/>
              <a:gd name="csY4" fmla="*/ 5151451 h 5159403"/>
              <a:gd name="csX5" fmla="*/ 599541 w 3562660"/>
              <a:gd name="csY5" fmla="*/ 15903 h 5159403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767830"/>
              <a:gd name="csY0" fmla="*/ 375364 h 5518864"/>
              <a:gd name="csX1" fmla="*/ 591630 w 3767830"/>
              <a:gd name="csY1" fmla="*/ 372161 h 5518864"/>
              <a:gd name="csX2" fmla="*/ 3551232 w 3767830"/>
              <a:gd name="csY2" fmla="*/ 383314 h 5518864"/>
              <a:gd name="csX3" fmla="*/ 3543280 w 3767830"/>
              <a:gd name="csY3" fmla="*/ 5518864 h 5518864"/>
              <a:gd name="csX4" fmla="*/ 0 w 3767830"/>
              <a:gd name="csY4" fmla="*/ 5510912 h 5518864"/>
              <a:gd name="csX5" fmla="*/ 599541 w 3767830"/>
              <a:gd name="csY5" fmla="*/ 375364 h 5518864"/>
              <a:gd name="csX0" fmla="*/ 599541 w 3551234"/>
              <a:gd name="csY0" fmla="*/ 4425 h 5147925"/>
              <a:gd name="csX1" fmla="*/ 591630 w 3551234"/>
              <a:gd name="csY1" fmla="*/ 1222 h 5147925"/>
              <a:gd name="csX2" fmla="*/ 3551232 w 3551234"/>
              <a:gd name="csY2" fmla="*/ 12375 h 5147925"/>
              <a:gd name="csX3" fmla="*/ 3543280 w 3551234"/>
              <a:gd name="csY3" fmla="*/ 5147925 h 5147925"/>
              <a:gd name="csX4" fmla="*/ 0 w 3551234"/>
              <a:gd name="csY4" fmla="*/ 5139973 h 5147925"/>
              <a:gd name="csX5" fmla="*/ 599541 w 3551234"/>
              <a:gd name="csY5" fmla="*/ 4425 h 5147925"/>
              <a:gd name="csX0" fmla="*/ 599541 w 3551232"/>
              <a:gd name="csY0" fmla="*/ 3224 h 5146724"/>
              <a:gd name="csX1" fmla="*/ 591630 w 3551232"/>
              <a:gd name="csY1" fmla="*/ 21 h 5146724"/>
              <a:gd name="csX2" fmla="*/ 3551232 w 3551232"/>
              <a:gd name="csY2" fmla="*/ 4824 h 5146724"/>
              <a:gd name="csX3" fmla="*/ 3543280 w 3551232"/>
              <a:gd name="csY3" fmla="*/ 5146724 h 5146724"/>
              <a:gd name="csX4" fmla="*/ 0 w 3551232"/>
              <a:gd name="csY4" fmla="*/ 5138772 h 5146724"/>
              <a:gd name="csX5" fmla="*/ 599541 w 3551232"/>
              <a:gd name="csY5" fmla="*/ 3224 h 5146724"/>
              <a:gd name="csX0" fmla="*/ 596366 w 3551232"/>
              <a:gd name="csY0" fmla="*/ 56940 h 5149640"/>
              <a:gd name="csX1" fmla="*/ 591630 w 3551232"/>
              <a:gd name="csY1" fmla="*/ 2937 h 5149640"/>
              <a:gd name="csX2" fmla="*/ 3551232 w 3551232"/>
              <a:gd name="csY2" fmla="*/ 7740 h 5149640"/>
              <a:gd name="csX3" fmla="*/ 3543280 w 3551232"/>
              <a:gd name="csY3" fmla="*/ 5149640 h 5149640"/>
              <a:gd name="csX4" fmla="*/ 0 w 3551232"/>
              <a:gd name="csY4" fmla="*/ 5141688 h 5149640"/>
              <a:gd name="csX5" fmla="*/ 596366 w 3551232"/>
              <a:gd name="csY5" fmla="*/ 56940 h 5149640"/>
              <a:gd name="csX0" fmla="*/ 596366 w 3551232"/>
              <a:gd name="csY0" fmla="*/ 54405 h 5147105"/>
              <a:gd name="csX1" fmla="*/ 591630 w 3551232"/>
              <a:gd name="csY1" fmla="*/ 402 h 5147105"/>
              <a:gd name="csX2" fmla="*/ 3551232 w 3551232"/>
              <a:gd name="csY2" fmla="*/ 5205 h 5147105"/>
              <a:gd name="csX3" fmla="*/ 3543280 w 3551232"/>
              <a:gd name="csY3" fmla="*/ 5147105 h 5147105"/>
              <a:gd name="csX4" fmla="*/ 0 w 3551232"/>
              <a:gd name="csY4" fmla="*/ 5139153 h 5147105"/>
              <a:gd name="csX5" fmla="*/ 596366 w 3551232"/>
              <a:gd name="csY5" fmla="*/ 54405 h 5147105"/>
              <a:gd name="csX0" fmla="*/ 596366 w 3551232"/>
              <a:gd name="csY0" fmla="*/ 664225 h 5756925"/>
              <a:gd name="csX1" fmla="*/ 3551232 w 3551232"/>
              <a:gd name="csY1" fmla="*/ 615025 h 5756925"/>
              <a:gd name="csX2" fmla="*/ 3543280 w 3551232"/>
              <a:gd name="csY2" fmla="*/ 5756925 h 5756925"/>
              <a:gd name="csX3" fmla="*/ 0 w 3551232"/>
              <a:gd name="csY3" fmla="*/ 5748973 h 5756925"/>
              <a:gd name="csX4" fmla="*/ 596366 w 3551232"/>
              <a:gd name="csY4" fmla="*/ 664225 h 5756925"/>
              <a:gd name="csX0" fmla="*/ 596366 w 3767479"/>
              <a:gd name="csY0" fmla="*/ 665676 h 5755201"/>
              <a:gd name="csX1" fmla="*/ 3551232 w 3767479"/>
              <a:gd name="csY1" fmla="*/ 613301 h 5755201"/>
              <a:gd name="csX2" fmla="*/ 3543280 w 3767479"/>
              <a:gd name="csY2" fmla="*/ 5755201 h 5755201"/>
              <a:gd name="csX3" fmla="*/ 0 w 3767479"/>
              <a:gd name="csY3" fmla="*/ 5747249 h 5755201"/>
              <a:gd name="csX4" fmla="*/ 596366 w 3767479"/>
              <a:gd name="csY4" fmla="*/ 665676 h 5755201"/>
              <a:gd name="csX0" fmla="*/ 596366 w 3767479"/>
              <a:gd name="csY0" fmla="*/ 415929 h 5505454"/>
              <a:gd name="csX1" fmla="*/ 3551232 w 3767479"/>
              <a:gd name="csY1" fmla="*/ 363554 h 5505454"/>
              <a:gd name="csX2" fmla="*/ 3543280 w 3767479"/>
              <a:gd name="csY2" fmla="*/ 5505454 h 5505454"/>
              <a:gd name="csX3" fmla="*/ 0 w 3767479"/>
              <a:gd name="csY3" fmla="*/ 5497502 h 5505454"/>
              <a:gd name="csX4" fmla="*/ 596366 w 3767479"/>
              <a:gd name="csY4" fmla="*/ 415929 h 5505454"/>
              <a:gd name="csX0" fmla="*/ 599541 w 3767243"/>
              <a:gd name="csY0" fmla="*/ 379461 h 5522961"/>
              <a:gd name="csX1" fmla="*/ 3551232 w 3767243"/>
              <a:gd name="csY1" fmla="*/ 381061 h 5522961"/>
              <a:gd name="csX2" fmla="*/ 3543280 w 3767243"/>
              <a:gd name="csY2" fmla="*/ 5522961 h 5522961"/>
              <a:gd name="csX3" fmla="*/ 0 w 3767243"/>
              <a:gd name="csY3" fmla="*/ 5515009 h 5522961"/>
              <a:gd name="csX4" fmla="*/ 599541 w 3767243"/>
              <a:gd name="csY4" fmla="*/ 379461 h 5522961"/>
              <a:gd name="csX0" fmla="*/ 599541 w 3764880"/>
              <a:gd name="csY0" fmla="*/ 377112 h 5520612"/>
              <a:gd name="csX1" fmla="*/ 3548057 w 3764880"/>
              <a:gd name="csY1" fmla="*/ 381887 h 5520612"/>
              <a:gd name="csX2" fmla="*/ 3543280 w 3764880"/>
              <a:gd name="csY2" fmla="*/ 5520612 h 5520612"/>
              <a:gd name="csX3" fmla="*/ 0 w 3764880"/>
              <a:gd name="csY3" fmla="*/ 5512660 h 5520612"/>
              <a:gd name="csX4" fmla="*/ 599541 w 3764880"/>
              <a:gd name="csY4" fmla="*/ 377112 h 5520612"/>
              <a:gd name="csX0" fmla="*/ 599541 w 3548057"/>
              <a:gd name="csY0" fmla="*/ 0 h 5143500"/>
              <a:gd name="csX1" fmla="*/ 3548057 w 3548057"/>
              <a:gd name="csY1" fmla="*/ 4775 h 5143500"/>
              <a:gd name="csX2" fmla="*/ 3543280 w 3548057"/>
              <a:gd name="csY2" fmla="*/ 5143500 h 5143500"/>
              <a:gd name="csX3" fmla="*/ 0 w 3548057"/>
              <a:gd name="csY3" fmla="*/ 5135548 h 5143500"/>
              <a:gd name="csX4" fmla="*/ 599541 w 3548057"/>
              <a:gd name="csY4" fmla="*/ 0 h 5143500"/>
              <a:gd name="csX0" fmla="*/ 599541 w 3551232"/>
              <a:gd name="csY0" fmla="*/ 1575 h 5145075"/>
              <a:gd name="csX1" fmla="*/ 3551232 w 3551232"/>
              <a:gd name="csY1" fmla="*/ 0 h 5145075"/>
              <a:gd name="csX2" fmla="*/ 3543280 w 3551232"/>
              <a:gd name="csY2" fmla="*/ 5145075 h 5145075"/>
              <a:gd name="csX3" fmla="*/ 0 w 3551232"/>
              <a:gd name="csY3" fmla="*/ 5137123 h 5145075"/>
              <a:gd name="csX4" fmla="*/ 599541 w 3551232"/>
              <a:gd name="csY4" fmla="*/ 1575 h 5145075"/>
              <a:gd name="csX0" fmla="*/ 599541 w 3769342"/>
              <a:gd name="csY0" fmla="*/ 381814 h 5525314"/>
              <a:gd name="csX1" fmla="*/ 3551232 w 3769342"/>
              <a:gd name="csY1" fmla="*/ 380239 h 5525314"/>
              <a:gd name="csX2" fmla="*/ 3549630 w 3769342"/>
              <a:gd name="csY2" fmla="*/ 5525314 h 5525314"/>
              <a:gd name="csX3" fmla="*/ 0 w 3769342"/>
              <a:gd name="csY3" fmla="*/ 5517362 h 5525314"/>
              <a:gd name="csX4" fmla="*/ 599541 w 3769342"/>
              <a:gd name="csY4" fmla="*/ 381814 h 5525314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381814 h 5526887"/>
              <a:gd name="csX1" fmla="*/ 3563932 w 3782042"/>
              <a:gd name="csY1" fmla="*/ 380239 h 5526887"/>
              <a:gd name="csX2" fmla="*/ 3562330 w 3782042"/>
              <a:gd name="csY2" fmla="*/ 5525314 h 5526887"/>
              <a:gd name="csX3" fmla="*/ 0 w 3782042"/>
              <a:gd name="csY3" fmla="*/ 5526887 h 5526887"/>
              <a:gd name="csX4" fmla="*/ 612241 w 3782042"/>
              <a:gd name="csY4" fmla="*/ 381814 h 5526887"/>
              <a:gd name="csX0" fmla="*/ 612241 w 3782042"/>
              <a:gd name="csY0" fmla="*/ 5077 h 5150150"/>
              <a:gd name="csX1" fmla="*/ 3563932 w 3782042"/>
              <a:gd name="csY1" fmla="*/ 3502 h 5150150"/>
              <a:gd name="csX2" fmla="*/ 3562330 w 3782042"/>
              <a:gd name="csY2" fmla="*/ 5148577 h 5150150"/>
              <a:gd name="csX3" fmla="*/ 0 w 3782042"/>
              <a:gd name="csY3" fmla="*/ 5150150 h 5150150"/>
              <a:gd name="csX4" fmla="*/ 612241 w 3782042"/>
              <a:gd name="csY4" fmla="*/ 5077 h 5150150"/>
              <a:gd name="csX0" fmla="*/ 612241 w 3563932"/>
              <a:gd name="csY0" fmla="*/ 5077 h 5150150"/>
              <a:gd name="csX1" fmla="*/ 3563932 w 3563932"/>
              <a:gd name="csY1" fmla="*/ 3502 h 5150150"/>
              <a:gd name="csX2" fmla="*/ 3562330 w 3563932"/>
              <a:gd name="csY2" fmla="*/ 5148577 h 5150150"/>
              <a:gd name="csX3" fmla="*/ 0 w 3563932"/>
              <a:gd name="csY3" fmla="*/ 5150150 h 5150150"/>
              <a:gd name="csX4" fmla="*/ 612241 w 3563932"/>
              <a:gd name="csY4" fmla="*/ 5077 h 5150150"/>
              <a:gd name="csX0" fmla="*/ 612241 w 4012820"/>
              <a:gd name="csY0" fmla="*/ 0 h 5145073"/>
              <a:gd name="csX1" fmla="*/ 4012820 w 4012820"/>
              <a:gd name="csY1" fmla="*/ 15050 h 5145073"/>
              <a:gd name="csX2" fmla="*/ 3562330 w 4012820"/>
              <a:gd name="csY2" fmla="*/ 5143500 h 5145073"/>
              <a:gd name="csX3" fmla="*/ 0 w 4012820"/>
              <a:gd name="csY3" fmla="*/ 5145073 h 5145073"/>
              <a:gd name="csX4" fmla="*/ 612241 w 4012820"/>
              <a:gd name="csY4" fmla="*/ 0 h 5145073"/>
              <a:gd name="csX0" fmla="*/ 612241 w 4012820"/>
              <a:gd name="csY0" fmla="*/ 0 h 5151813"/>
              <a:gd name="csX1" fmla="*/ 4012820 w 4012820"/>
              <a:gd name="csY1" fmla="*/ 15050 h 5151813"/>
              <a:gd name="csX2" fmla="*/ 4011217 w 4012820"/>
              <a:gd name="csY2" fmla="*/ 5151813 h 5151813"/>
              <a:gd name="csX3" fmla="*/ 0 w 4012820"/>
              <a:gd name="csY3" fmla="*/ 5145073 h 5151813"/>
              <a:gd name="csX4" fmla="*/ 612241 w 4012820"/>
              <a:gd name="csY4" fmla="*/ 0 h 5151813"/>
              <a:gd name="csX0" fmla="*/ 612241 w 4022345"/>
              <a:gd name="csY0" fmla="*/ 2085 h 5153898"/>
              <a:gd name="csX1" fmla="*/ 4022345 w 4022345"/>
              <a:gd name="csY1" fmla="*/ 4435 h 5153898"/>
              <a:gd name="csX2" fmla="*/ 4011217 w 4022345"/>
              <a:gd name="csY2" fmla="*/ 5153898 h 5153898"/>
              <a:gd name="csX3" fmla="*/ 0 w 4022345"/>
              <a:gd name="csY3" fmla="*/ 5147158 h 5153898"/>
              <a:gd name="csX4" fmla="*/ 612241 w 4022345"/>
              <a:gd name="csY4" fmla="*/ 2085 h 5153898"/>
              <a:gd name="csX0" fmla="*/ 612241 w 4022926"/>
              <a:gd name="csY0" fmla="*/ 2085 h 5153898"/>
              <a:gd name="csX1" fmla="*/ 4022345 w 4022926"/>
              <a:gd name="csY1" fmla="*/ 4435 h 5153898"/>
              <a:gd name="csX2" fmla="*/ 4011217 w 4022926"/>
              <a:gd name="csY2" fmla="*/ 5153898 h 5153898"/>
              <a:gd name="csX3" fmla="*/ 0 w 4022926"/>
              <a:gd name="csY3" fmla="*/ 5147158 h 5153898"/>
              <a:gd name="csX4" fmla="*/ 612241 w 4022926"/>
              <a:gd name="csY4" fmla="*/ 2085 h 5153898"/>
              <a:gd name="csX0" fmla="*/ 612241 w 4022433"/>
              <a:gd name="csY0" fmla="*/ 2085 h 5147158"/>
              <a:gd name="csX1" fmla="*/ 4022345 w 4022433"/>
              <a:gd name="csY1" fmla="*/ 4435 h 5147158"/>
              <a:gd name="csX2" fmla="*/ 3915385 w 4022433"/>
              <a:gd name="csY2" fmla="*/ 5046087 h 5147158"/>
              <a:gd name="csX3" fmla="*/ 0 w 4022433"/>
              <a:gd name="csY3" fmla="*/ 5147158 h 5147158"/>
              <a:gd name="csX4" fmla="*/ 612241 w 4022433"/>
              <a:gd name="csY4" fmla="*/ 2085 h 5147158"/>
              <a:gd name="csX0" fmla="*/ 612241 w 4023424"/>
              <a:gd name="csY0" fmla="*/ 2085 h 5149906"/>
              <a:gd name="csX1" fmla="*/ 4022345 w 4023424"/>
              <a:gd name="csY1" fmla="*/ 4435 h 5149906"/>
              <a:gd name="csX2" fmla="*/ 4019203 w 4023424"/>
              <a:gd name="csY2" fmla="*/ 5149906 h 5149906"/>
              <a:gd name="csX3" fmla="*/ 0 w 4023424"/>
              <a:gd name="csY3" fmla="*/ 5147158 h 5149906"/>
              <a:gd name="csX4" fmla="*/ 612241 w 4023424"/>
              <a:gd name="csY4" fmla="*/ 2085 h 5149906"/>
              <a:gd name="csX0" fmla="*/ 612241 w 4025570"/>
              <a:gd name="csY0" fmla="*/ 2085 h 5153081"/>
              <a:gd name="csX1" fmla="*/ 4022345 w 4025570"/>
              <a:gd name="csY1" fmla="*/ 4435 h 5153081"/>
              <a:gd name="csX2" fmla="*/ 4025553 w 4025570"/>
              <a:gd name="csY2" fmla="*/ 5153081 h 5153081"/>
              <a:gd name="csX3" fmla="*/ 0 w 4025570"/>
              <a:gd name="csY3" fmla="*/ 5147158 h 5153081"/>
              <a:gd name="csX4" fmla="*/ 612241 w 4025570"/>
              <a:gd name="csY4" fmla="*/ 2085 h 51530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025570" h="5153081">
                <a:moveTo>
                  <a:pt x="612241" y="2085"/>
                </a:moveTo>
                <a:cubicBezTo>
                  <a:pt x="616738" y="3677"/>
                  <a:pt x="4021114" y="-4917"/>
                  <a:pt x="4022345" y="4435"/>
                </a:cubicBezTo>
                <a:cubicBezTo>
                  <a:pt x="4026000" y="-7226"/>
                  <a:pt x="4025553" y="3441231"/>
                  <a:pt x="4025553" y="5153081"/>
                </a:cubicBezTo>
                <a:lnTo>
                  <a:pt x="0" y="5147158"/>
                </a:lnTo>
                <a:cubicBezTo>
                  <a:pt x="552355" y="3289534"/>
                  <a:pt x="592624" y="1986930"/>
                  <a:pt x="612241" y="2085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21" name="Headline">
            <a:extLst>
              <a:ext uri="{FF2B5EF4-FFF2-40B4-BE49-F238E27FC236}">
                <a16:creationId xmlns:a16="http://schemas.microsoft.com/office/drawing/2014/main" id="{002268EC-C85F-134D-AA45-4C26B9405E5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05382" y="744718"/>
            <a:ext cx="4428532" cy="1014412"/>
          </a:xfrm>
        </p:spPr>
        <p:txBody>
          <a:bodyPr anchor="t">
            <a:noAutofit/>
          </a:bodyPr>
          <a:lstStyle>
            <a:lvl1pPr algn="l">
              <a:lnSpc>
                <a:spcPct val="110000"/>
              </a:lnSpc>
              <a:defRPr sz="2500" b="1" i="0" cap="all" baseline="0">
                <a:solidFill>
                  <a:schemeClr val="bg1"/>
                </a:solidFill>
                <a:latin typeface="+mj-lt"/>
              </a:defRPr>
            </a:lvl1pPr>
            <a:lvl2pPr>
              <a:defRPr sz="1700" b="1">
                <a:solidFill>
                  <a:schemeClr val="bg1"/>
                </a:solidFill>
              </a:defRPr>
            </a:lvl2pPr>
            <a:lvl3pPr>
              <a:defRPr sz="1700" b="1">
                <a:solidFill>
                  <a:schemeClr val="bg1"/>
                </a:solidFill>
              </a:defRPr>
            </a:lvl3pPr>
            <a:lvl4pPr>
              <a:defRPr sz="1700" b="1">
                <a:solidFill>
                  <a:schemeClr val="bg1"/>
                </a:solidFill>
              </a:defRPr>
            </a:lvl4pPr>
            <a:lvl5pPr>
              <a:defRPr sz="17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 TITLE ALL CAPS AT 25 PTS</a:t>
            </a: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3652382-1180-0543-BEF0-D1CEF8E16B2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05382" y="1865234"/>
            <a:ext cx="4428532" cy="2659632"/>
          </a:xfrm>
        </p:spPr>
        <p:txBody>
          <a:bodyPr anchor="t"/>
          <a:lstStyle>
            <a:lvl1pPr algn="l">
              <a:defRPr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Description is Arial at 12pts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6446692A-AFF5-BF40-844E-2040B93DC1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8149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line"/>
          <p:cNvSpPr>
            <a:spLocks noGrp="1"/>
          </p:cNvSpPr>
          <p:nvPr>
            <p:ph type="title" hasCustomPrompt="1"/>
          </p:nvPr>
        </p:nvSpPr>
        <p:spPr>
          <a:xfrm>
            <a:off x="437990" y="614723"/>
            <a:ext cx="6877210" cy="977010"/>
          </a:xfrm>
        </p:spPr>
        <p:txBody>
          <a:bodyPr/>
          <a:lstStyle/>
          <a:p>
            <a:r>
              <a:rPr lang="en-US" dirty="0"/>
              <a:t>TITLE IS ALL CAPS AT 25-30PTS</a:t>
            </a:r>
          </a:p>
        </p:txBody>
      </p:sp>
      <p:sp>
        <p:nvSpPr>
          <p:cNvPr id="10" name="Subhead">
            <a:extLst>
              <a:ext uri="{FF2B5EF4-FFF2-40B4-BE49-F238E27FC236}">
                <a16:creationId xmlns:a16="http://schemas.microsoft.com/office/drawing/2014/main" id="{CF097492-6E69-214B-BD02-CA15B4A9F8F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4627" y="1080655"/>
            <a:ext cx="6822082" cy="321610"/>
          </a:xfrm>
        </p:spPr>
        <p:txBody>
          <a:bodyPr>
            <a:normAutofit/>
          </a:bodyPr>
          <a:lstStyle>
            <a:lvl1pPr>
              <a:defRPr sz="1600" b="1"/>
            </a:lvl1pPr>
          </a:lstStyle>
          <a:p>
            <a:pPr lvl="0"/>
            <a:r>
              <a:rPr lang="en-US" dirty="0"/>
              <a:t>Subtitle is Arial Bold at 16pt</a:t>
            </a:r>
          </a:p>
        </p:txBody>
      </p:sp>
      <p:sp>
        <p:nvSpPr>
          <p:cNvPr id="7" name="Caption">
            <a:extLst>
              <a:ext uri="{FF2B5EF4-FFF2-40B4-BE49-F238E27FC236}">
                <a16:creationId xmlns:a16="http://schemas.microsoft.com/office/drawing/2014/main" id="{92B44ECE-86B5-1546-90EE-B76F644328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7990" y="4069460"/>
            <a:ext cx="5505610" cy="273845"/>
          </a:xfrm>
        </p:spPr>
        <p:txBody>
          <a:bodyPr/>
          <a:lstStyle>
            <a:lvl1pPr>
              <a:defRPr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Caption is Arial bold at 12pts </a:t>
            </a:r>
          </a:p>
        </p:txBody>
      </p:sp>
      <p:sp>
        <p:nvSpPr>
          <p:cNvPr id="16" name="Bottom Red Bar in Footer">
            <a:extLst>
              <a:ext uri="{FF2B5EF4-FFF2-40B4-BE49-F238E27FC236}">
                <a16:creationId xmlns:a16="http://schemas.microsoft.com/office/drawing/2014/main" id="{9E9AED67-7B86-D945-92A3-1DFD0097E806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ooter Text 1">
            <a:extLst>
              <a:ext uri="{FF2B5EF4-FFF2-40B4-BE49-F238E27FC236}">
                <a16:creationId xmlns:a16="http://schemas.microsoft.com/office/drawing/2014/main" id="{0F4EB02C-6FE6-1A47-8022-01232D3362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1" name="Footer Text 2">
            <a:extLst>
              <a:ext uri="{FF2B5EF4-FFF2-40B4-BE49-F238E27FC236}">
                <a16:creationId xmlns:a16="http://schemas.microsoft.com/office/drawing/2014/main" id="{3C09F44B-8C8C-DA42-8499-36D5643DD84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20" name="Logo">
            <a:extLst>
              <a:ext uri="{FF2B5EF4-FFF2-40B4-BE49-F238E27FC236}">
                <a16:creationId xmlns:a16="http://schemas.microsoft.com/office/drawing/2014/main" id="{F9DE25A6-E189-8944-8155-DBC98DE156C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9" name="Vertical Line Connector">
            <a:extLst>
              <a:ext uri="{FF2B5EF4-FFF2-40B4-BE49-F238E27FC236}">
                <a16:creationId xmlns:a16="http://schemas.microsoft.com/office/drawing/2014/main" id="{E09C871F-FF2C-6445-9A92-4B74224E91E9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">
            <a:extLst>
              <a:ext uri="{FF2B5EF4-FFF2-40B4-BE49-F238E27FC236}">
                <a16:creationId xmlns:a16="http://schemas.microsoft.com/office/drawing/2014/main" id="{6C8ED1C2-16C7-D946-9CE1-ADDDF3A5E0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9612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85A5A6C-7113-A84B-B468-838B588EFB3F}"/>
              </a:ext>
            </a:extLst>
          </p:cNvPr>
          <p:cNvSpPr/>
          <p:nvPr userDrawn="1"/>
        </p:nvSpPr>
        <p:spPr>
          <a:xfrm>
            <a:off x="0" y="4703885"/>
            <a:ext cx="9143333" cy="4396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5A25DF4-2387-0B45-86B4-88EF29F6D0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61F02F99-B2C6-D040-908D-3EC8E64D8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A8C73E0-5612-A34F-83E7-5E80DDE8939C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FD6C24FD-33DC-5D4C-83BA-8086C7E5B4E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20" y="4767263"/>
            <a:ext cx="995238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FC97E5A5-D2BC-7840-BED8-2470B465D5E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39440943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Text 1">
            <a:extLst>
              <a:ext uri="{FF2B5EF4-FFF2-40B4-BE49-F238E27FC236}">
                <a16:creationId xmlns:a16="http://schemas.microsoft.com/office/drawing/2014/main" id="{DD3B4F64-CD41-0643-BB0C-5B43739463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89" y="4767263"/>
            <a:ext cx="550561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0" name="Footer Text 2">
            <a:extLst>
              <a:ext uri="{FF2B5EF4-FFF2-40B4-BE49-F238E27FC236}">
                <a16:creationId xmlns:a16="http://schemas.microsoft.com/office/drawing/2014/main" id="{1440E69F-038A-9F48-A685-1958D898F8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86116" y="4767264"/>
            <a:ext cx="1200646" cy="273844"/>
          </a:xfrm>
        </p:spPr>
        <p:txBody>
          <a:bodyPr anchor="ctr">
            <a:normAutofit/>
          </a:bodyPr>
          <a:lstStyle>
            <a:lvl1pPr algn="r">
              <a:defRPr sz="80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Sponsored by:</a:t>
            </a:r>
          </a:p>
        </p:txBody>
      </p:sp>
      <p:sp>
        <p:nvSpPr>
          <p:cNvPr id="19" name="Logo Placeholder">
            <a:extLst>
              <a:ext uri="{FF2B5EF4-FFF2-40B4-BE49-F238E27FC236}">
                <a16:creationId xmlns:a16="http://schemas.microsoft.com/office/drawing/2014/main" id="{6FBB1B25-DCFA-AA41-B31B-1385B4F068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426519" y="4767263"/>
            <a:ext cx="995235" cy="273844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Logo</a:t>
            </a:r>
          </a:p>
        </p:txBody>
      </p:sp>
      <p:cxnSp>
        <p:nvCxnSpPr>
          <p:cNvPr id="18" name="Straight Line Connector">
            <a:extLst>
              <a:ext uri="{FF2B5EF4-FFF2-40B4-BE49-F238E27FC236}">
                <a16:creationId xmlns:a16="http://schemas.microsoft.com/office/drawing/2014/main" id="{A175C9A7-D338-384F-B0FF-23DB68C57AF4}"/>
              </a:ext>
            </a:extLst>
          </p:cNvPr>
          <p:cNvCxnSpPr>
            <a:cxnSpLocks/>
          </p:cNvCxnSpPr>
          <p:nvPr userDrawn="1"/>
        </p:nvCxnSpPr>
        <p:spPr>
          <a:xfrm>
            <a:off x="8525933" y="4767263"/>
            <a:ext cx="0" cy="2738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">
            <a:extLst>
              <a:ext uri="{FF2B5EF4-FFF2-40B4-BE49-F238E27FC236}">
                <a16:creationId xmlns:a16="http://schemas.microsoft.com/office/drawing/2014/main" id="{AC466D7F-068F-ED47-9AD2-C0C743931A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5691" y="4767263"/>
            <a:ext cx="5776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E35BBB0-73A1-954D-9854-C6F827AED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93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ackground Graphic">
            <a:extLst>
              <a:ext uri="{FF2B5EF4-FFF2-40B4-BE49-F238E27FC236}">
                <a16:creationId xmlns:a16="http://schemas.microsoft.com/office/drawing/2014/main" id="{5532E949-322C-B247-93CB-48C35CC0A3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34061" y="-3412"/>
            <a:ext cx="9178061" cy="5146912"/>
          </a:xfrm>
          <a:prstGeom prst="rect">
            <a:avLst/>
          </a:prstGeom>
        </p:spPr>
      </p:pic>
      <p:sp>
        <p:nvSpPr>
          <p:cNvPr id="5" name="Thank You">
            <a:extLst>
              <a:ext uri="{FF2B5EF4-FFF2-40B4-BE49-F238E27FC236}">
                <a16:creationId xmlns:a16="http://schemas.microsoft.com/office/drawing/2014/main" id="{EDB74ED7-A2D1-DAB8-57FB-64C08F97A5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0614" y="91974"/>
            <a:ext cx="4525513" cy="2354940"/>
          </a:xfrm>
        </p:spPr>
        <p:txBody>
          <a:bodyPr anchor="b">
            <a:noAutofit/>
          </a:bodyPr>
          <a:lstStyle>
            <a:lvl1pPr algn="l">
              <a:lnSpc>
                <a:spcPts val="4000"/>
              </a:lnSpc>
              <a:defRPr sz="4800" b="1" i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Line">
            <a:extLst>
              <a:ext uri="{FF2B5EF4-FFF2-40B4-BE49-F238E27FC236}">
                <a16:creationId xmlns:a16="http://schemas.microsoft.com/office/drawing/2014/main" id="{979FFF99-5798-42F6-A83F-DDC0F6F65A9E}"/>
              </a:ext>
            </a:extLst>
          </p:cNvPr>
          <p:cNvCxnSpPr>
            <a:cxnSpLocks/>
          </p:cNvCxnSpPr>
          <p:nvPr userDrawn="1"/>
        </p:nvCxnSpPr>
        <p:spPr>
          <a:xfrm>
            <a:off x="651684" y="2524910"/>
            <a:ext cx="4105960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Scientific Sessions Logo">
            <a:extLst>
              <a:ext uri="{FF2B5EF4-FFF2-40B4-BE49-F238E27FC236}">
                <a16:creationId xmlns:a16="http://schemas.microsoft.com/office/drawing/2014/main" id="{1BF2AF87-698A-AE4A-B2CE-BCF5841E8A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684" y="2839617"/>
            <a:ext cx="1386658" cy="439768"/>
          </a:xfrm>
          <a:prstGeom prst="rect">
            <a:avLst/>
          </a:prstGeom>
        </p:spPr>
      </p:pic>
      <p:sp>
        <p:nvSpPr>
          <p:cNvPr id="9" name="#AHA24">
            <a:extLst>
              <a:ext uri="{FF2B5EF4-FFF2-40B4-BE49-F238E27FC236}">
                <a16:creationId xmlns:a16="http://schemas.microsoft.com/office/drawing/2014/main" id="{5C0CC13C-42C2-5B49-990C-29ED9A2D3161}"/>
              </a:ext>
            </a:extLst>
          </p:cNvPr>
          <p:cNvSpPr txBox="1">
            <a:spLocks/>
          </p:cNvSpPr>
          <p:nvPr userDrawn="1"/>
        </p:nvSpPr>
        <p:spPr>
          <a:xfrm>
            <a:off x="2565332" y="2918970"/>
            <a:ext cx="2374412" cy="4001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Lub Dub Medium" panose="020B0603030403020204" pitchFamily="34" charset="77"/>
                <a:ea typeface="+mj-ea"/>
                <a:cs typeface="+mj-cs"/>
              </a:defRPr>
            </a:lvl1pPr>
          </a:lstStyle>
          <a:p>
            <a:pPr algn="l">
              <a:lnSpc>
                <a:spcPts val="0"/>
              </a:lnSpc>
            </a:pPr>
            <a:r>
              <a:rPr lang="en-US" sz="1600" i="0" kern="1200" dirty="0">
                <a:solidFill>
                  <a:schemeClr val="accent6">
                    <a:lumMod val="75000"/>
                    <a:lumOff val="25000"/>
                  </a:schemeClr>
                </a:solidFill>
                <a:latin typeface="Lub Dub Medium" panose="020B0603030403020204" pitchFamily="34" charset="77"/>
                <a:ea typeface="+mj-ea"/>
                <a:cs typeface="+mj-cs"/>
              </a:rPr>
              <a:t>#ScientificSessions26</a:t>
            </a:r>
          </a:p>
        </p:txBody>
      </p:sp>
    </p:spTree>
    <p:extLst>
      <p:ext uri="{BB962C8B-B14F-4D97-AF65-F5344CB8AC3E}">
        <p14:creationId xmlns:p14="http://schemas.microsoft.com/office/powerpoint/2010/main" val="26837333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000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7990" y="614723"/>
            <a:ext cx="8268020" cy="8068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TITLE IS ALL CAPS AT 20-25PTS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7990" y="1536807"/>
            <a:ext cx="8268020" cy="30959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Body copy is Arial at 12pts</a:t>
            </a:r>
            <a:br>
              <a:rPr lang="en-US" dirty="0"/>
            </a:br>
            <a:endParaRPr lang="en-US" dirty="0">
              <a:latin typeface="+mn-lt"/>
            </a:endParaRPr>
          </a:p>
          <a:p>
            <a:pPr lvl="6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9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0" r:id="rId2"/>
    <p:sldLayoutId id="2147483702" r:id="rId3"/>
    <p:sldLayoutId id="2147483703" r:id="rId4"/>
    <p:sldLayoutId id="2147483684" r:id="rId5"/>
    <p:sldLayoutId id="2147483692" r:id="rId6"/>
    <p:sldLayoutId id="2147483699" r:id="rId7"/>
    <p:sldLayoutId id="2147483694" r:id="rId8"/>
    <p:sldLayoutId id="2147483662" r:id="rId9"/>
    <p:sldLayoutId id="2147483678" r:id="rId10"/>
    <p:sldLayoutId id="2147483664" r:id="rId11"/>
    <p:sldLayoutId id="2147483671" r:id="rId12"/>
    <p:sldLayoutId id="2147483672" r:id="rId13"/>
    <p:sldLayoutId id="2147483696" r:id="rId14"/>
    <p:sldLayoutId id="2147483701" r:id="rId15"/>
    <p:sldLayoutId id="2147483673" r:id="rId16"/>
    <p:sldLayoutId id="2147483674" r:id="rId17"/>
    <p:sldLayoutId id="2147483680" r:id="rId18"/>
    <p:sldLayoutId id="2147483700" r:id="rId19"/>
    <p:sldLayoutId id="2147483668" r:id="rId20"/>
    <p:sldLayoutId id="2147483695" r:id="rId21"/>
    <p:sldLayoutId id="2147483682" r:id="rId22"/>
    <p:sldLayoutId id="2147483669" r:id="rId23"/>
    <p:sldLayoutId id="2147483676" r:id="rId24"/>
    <p:sldLayoutId id="2147483679" r:id="rId25"/>
    <p:sldLayoutId id="2147483683" r:id="rId26"/>
    <p:sldLayoutId id="2147483666" r:id="rId27"/>
    <p:sldLayoutId id="2147483698" r:id="rId28"/>
    <p:sldLayoutId id="2147483667" r:id="rId29"/>
    <p:sldLayoutId id="2147483685" r:id="rId30"/>
    <p:sldLayoutId id="2147483704" r:id="rId31"/>
  </p:sldLayoutIdLst>
  <p:hf hdr="0" dt="0"/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2500" b="1" i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110000"/>
        </a:lnSpc>
        <a:spcBef>
          <a:spcPts val="750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Tx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1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lewis@mgb.or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RONMET-HFpE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ference title">
            <a:extLst>
              <a:ext uri="{FF2B5EF4-FFF2-40B4-BE49-F238E27FC236}">
                <a16:creationId xmlns:a16="http://schemas.microsoft.com/office/drawing/2014/main" id="{2E42490F-2D08-4BF4-8BE8-0EB3C1253DBA}"/>
              </a:ext>
            </a:extLst>
          </p:cNvPr>
          <p:cNvSpPr>
            <a:spLocks noGrp="1"/>
          </p:cNvSpPr>
          <p:nvPr/>
        </p:nvSpPr>
        <p:spPr>
          <a:xfrm>
            <a:off x="211596" y="1190644"/>
            <a:ext cx="7667625" cy="914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400" b="0" spc="-150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Impact of intravenous iron repletion on</a:t>
            </a:r>
          </a:p>
          <a:p>
            <a:pPr algn="l">
              <a:defRPr sz="225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400" b="0" spc="-150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mechanisms of exercise intolerance in HFpEF</a:t>
            </a:r>
          </a:p>
        </p:txBody>
      </p:sp>
      <p:sp>
        <p:nvSpPr>
          <p:cNvPr id="2" name="Trial subtitle">
            <a:extLst>
              <a:ext uri="{FF2B5EF4-FFF2-40B4-BE49-F238E27FC236}">
                <a16:creationId xmlns:a16="http://schemas.microsoft.com/office/drawing/2014/main" id="{969C3FC6-7218-4E98-A07F-EB2A6FEC92F7}"/>
              </a:ext>
            </a:extLst>
          </p:cNvPr>
          <p:cNvSpPr>
            <a:spLocks noGrp="1"/>
          </p:cNvSpPr>
          <p:nvPr/>
        </p:nvSpPr>
        <p:spPr>
          <a:xfrm>
            <a:off x="211596" y="2017961"/>
            <a:ext cx="78105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lang="en-US" dirty="0"/>
              <a:t>The IRONMET-HFpEF trial p</a:t>
            </a:r>
            <a:r>
              <a:rPr lang="en-US" b="1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rimary results</a:t>
            </a:r>
            <a:endParaRPr b="1" dirty="0">
              <a:solidFill>
                <a:srgbClr val="171717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10" name="Subtitle 2"/>
          <p:cNvSpPr>
            <a:spLocks noGrp="1"/>
          </p:cNvSpPr>
          <p:nvPr>
            <p:ph type="subTitle" idx="1"/>
          </p:nvPr>
        </p:nvSpPr>
        <p:spPr>
          <a:xfrm>
            <a:off x="1670822" y="3422534"/>
            <a:ext cx="7269858" cy="1226895"/>
          </a:xfrm>
        </p:spPr>
        <p:txBody>
          <a:bodyPr>
            <a:noAutofit/>
          </a:bodyPr>
          <a:lstStyle/>
          <a:p>
            <a:r>
              <a:rPr lang="en-US" sz="1050" dirty="0"/>
              <a:t>Gregory D. Lewis, MD</a:t>
            </a:r>
            <a:r>
              <a:rPr lang="en-US" sz="1050" baseline="30000" dirty="0"/>
              <a:t>1</a:t>
            </a:r>
            <a:r>
              <a:rPr lang="en-US" sz="1050" dirty="0"/>
              <a:t>; Nora K. Horick, MS</a:t>
            </a:r>
            <a:r>
              <a:rPr lang="en-US" sz="1050" baseline="30000" dirty="0"/>
              <a:t>2</a:t>
            </a:r>
            <a:r>
              <a:rPr lang="en-US" sz="1050" dirty="0"/>
              <a:t>; </a:t>
            </a:r>
            <a:r>
              <a:rPr lang="en-US" sz="1050" dirty="0" err="1"/>
              <a:t>Fabely</a:t>
            </a:r>
            <a:r>
              <a:rPr lang="en-US" sz="1050" dirty="0"/>
              <a:t> Moreno, BS</a:t>
            </a:r>
            <a:r>
              <a:rPr lang="en-US" sz="1050" baseline="30000" dirty="0"/>
              <a:t>1</a:t>
            </a:r>
            <a:r>
              <a:rPr lang="en-US" sz="1050" dirty="0"/>
              <a:t>; Kenneth Lim, BS</a:t>
            </a:r>
            <a:r>
              <a:rPr lang="en-US" sz="1050" baseline="30000" dirty="0"/>
              <a:t>1</a:t>
            </a:r>
            <a:r>
              <a:rPr lang="en-US" sz="1050" dirty="0"/>
              <a:t>; Diane Cocca-Spofford, RN</a:t>
            </a:r>
            <a:r>
              <a:rPr lang="en-US" sz="1050" baseline="30000" dirty="0"/>
              <a:t>1</a:t>
            </a:r>
            <a:r>
              <a:rPr lang="en-US" sz="1050" dirty="0"/>
              <a:t>; </a:t>
            </a:r>
            <a:r>
              <a:rPr lang="en-US" sz="1050" dirty="0" err="1"/>
              <a:t>Takenori</a:t>
            </a:r>
            <a:r>
              <a:rPr lang="en-US" sz="1050" dirty="0"/>
              <a:t> </a:t>
            </a:r>
            <a:r>
              <a:rPr lang="en-US" sz="1050" dirty="0" err="1"/>
              <a:t>Ikoma</a:t>
            </a:r>
            <a:r>
              <a:rPr lang="en-US" sz="1050" dirty="0"/>
              <a:t>, MD, PhD,</a:t>
            </a:r>
            <a:r>
              <a:rPr lang="en-US" sz="1050" baseline="30000" dirty="0"/>
              <a:t>1</a:t>
            </a:r>
            <a:r>
              <a:rPr lang="en-US" sz="1050" dirty="0"/>
              <a:t>; Paridhi Gupta, MD</a:t>
            </a:r>
            <a:r>
              <a:rPr lang="en-US" sz="1050" baseline="30000" dirty="0"/>
              <a:t>1</a:t>
            </a:r>
            <a:r>
              <a:rPr lang="en-US" sz="1050" dirty="0"/>
              <a:t>; Carly </a:t>
            </a:r>
            <a:r>
              <a:rPr lang="en-US" sz="1050" dirty="0" err="1"/>
              <a:t>Camphausen</a:t>
            </a:r>
            <a:r>
              <a:rPr lang="en-US" sz="1050" dirty="0"/>
              <a:t>, BS</a:t>
            </a:r>
            <a:r>
              <a:rPr lang="en-US" sz="1050" baseline="30000" dirty="0"/>
              <a:t>1</a:t>
            </a:r>
            <a:r>
              <a:rPr lang="en-US" sz="1050" dirty="0"/>
              <a:t>,  Laura Caccamo, NP</a:t>
            </a:r>
            <a:r>
              <a:rPr lang="en-US" sz="1050" baseline="30000" dirty="0"/>
              <a:t>1</a:t>
            </a:r>
            <a:r>
              <a:rPr lang="en-US" sz="1050" dirty="0"/>
              <a:t>; </a:t>
            </a:r>
            <a:r>
              <a:rPr lang="en-US" sz="1050" dirty="0" err="1"/>
              <a:t>Charounipha</a:t>
            </a:r>
            <a:r>
              <a:rPr lang="en-US" sz="1050" dirty="0"/>
              <a:t> </a:t>
            </a:r>
            <a:r>
              <a:rPr lang="en-US" sz="1050" dirty="0" err="1"/>
              <a:t>Soydara</a:t>
            </a:r>
            <a:r>
              <a:rPr lang="en-US" sz="1050" dirty="0"/>
              <a:t>, NP</a:t>
            </a:r>
            <a:r>
              <a:rPr lang="en-US" sz="1050" baseline="30000" dirty="0"/>
              <a:t>1</a:t>
            </a:r>
            <a:r>
              <a:rPr lang="en-US" sz="1050" dirty="0"/>
              <a:t>; Shaina McGinnis, BS</a:t>
            </a:r>
            <a:r>
              <a:rPr lang="en-US" sz="1050" baseline="30000" dirty="0"/>
              <a:t>1</a:t>
            </a:r>
            <a:r>
              <a:rPr lang="en-US" sz="1050" dirty="0"/>
              <a:t>; Chloe Newlands, MS</a:t>
            </a:r>
            <a:r>
              <a:rPr lang="en-US" sz="1050" baseline="30000" dirty="0"/>
              <a:t>1</a:t>
            </a:r>
            <a:r>
              <a:rPr lang="en-US" sz="1050" dirty="0"/>
              <a:t>; Skyler Williams, BA</a:t>
            </a:r>
            <a:r>
              <a:rPr lang="en-US" sz="1050" baseline="30000" dirty="0"/>
              <a:t>1</a:t>
            </a:r>
            <a:r>
              <a:rPr lang="en-US" sz="1050" dirty="0"/>
              <a:t>;</a:t>
            </a:r>
            <a:r>
              <a:rPr lang="en-US" sz="1050" baseline="30000" dirty="0"/>
              <a:t> </a:t>
            </a:r>
            <a:r>
              <a:rPr lang="en-US" sz="1050" dirty="0"/>
              <a:t>Alexandra Minasian, MS</a:t>
            </a:r>
            <a:r>
              <a:rPr lang="en-US" sz="1050" baseline="30000" dirty="0"/>
              <a:t>1</a:t>
            </a:r>
            <a:r>
              <a:rPr lang="en-US" sz="1050" dirty="0"/>
              <a:t>; Nicholas Iskenderian, BA</a:t>
            </a:r>
            <a:r>
              <a:rPr lang="en-US" sz="1050" baseline="30000" dirty="0"/>
              <a:t>1</a:t>
            </a:r>
            <a:r>
              <a:rPr lang="en-US" sz="1050" dirty="0"/>
              <a:t>; Isabela Landsteiner, MD</a:t>
            </a:r>
            <a:r>
              <a:rPr lang="en-US" sz="1050" baseline="30000" dirty="0"/>
              <a:t> 1</a:t>
            </a:r>
            <a:r>
              <a:rPr lang="en-US" sz="1050" dirty="0"/>
              <a:t>; Bhavani Iyer, MS</a:t>
            </a:r>
            <a:r>
              <a:rPr lang="en-US" sz="1050" baseline="30000" dirty="0"/>
              <a:t> 1</a:t>
            </a:r>
            <a:r>
              <a:rPr lang="en-US" sz="1050" dirty="0"/>
              <a:t>; Justin Joseph, BS</a:t>
            </a:r>
            <a:r>
              <a:rPr lang="en-US" sz="1050" baseline="30000" dirty="0"/>
              <a:t> 1</a:t>
            </a:r>
            <a:r>
              <a:rPr lang="en-US" sz="1050" dirty="0"/>
              <a:t>; Alvaro Delgado, MD</a:t>
            </a:r>
            <a:r>
              <a:rPr lang="en-US" sz="1050" baseline="30000" dirty="0"/>
              <a:t> 1</a:t>
            </a:r>
            <a:r>
              <a:rPr lang="en-US" sz="1050" dirty="0"/>
              <a:t>; Helena Tattersfield, MS </a:t>
            </a:r>
            <a:r>
              <a:rPr lang="en-US" sz="1050" baseline="30000" dirty="0"/>
              <a:t>1</a:t>
            </a:r>
            <a:r>
              <a:rPr lang="en-US" sz="1050" dirty="0"/>
              <a:t>; Elizabeth Moore, BS</a:t>
            </a:r>
            <a:r>
              <a:rPr lang="en-US" sz="1050" baseline="30000" dirty="0"/>
              <a:t> 1</a:t>
            </a:r>
            <a:r>
              <a:rPr lang="en-US" sz="1050" dirty="0"/>
              <a:t>; Veronica Platt, BS</a:t>
            </a:r>
            <a:r>
              <a:rPr lang="en-US" sz="1050" baseline="30000" dirty="0"/>
              <a:t> 1</a:t>
            </a:r>
            <a:r>
              <a:rPr lang="en-US" sz="1050" dirty="0"/>
              <a:t>; Sujin Lee, MD</a:t>
            </a:r>
            <a:r>
              <a:rPr lang="en-US" sz="1050" baseline="30000" dirty="0"/>
              <a:t> 1,3</a:t>
            </a:r>
            <a:r>
              <a:rPr lang="en-US" sz="1050" dirty="0"/>
              <a:t>; Rajeev Malhotra, MD</a:t>
            </a:r>
            <a:r>
              <a:rPr lang="en-US" sz="1050" baseline="30000" dirty="0"/>
              <a:t> 1</a:t>
            </a:r>
            <a:endParaRPr lang="en-US" sz="1050" dirty="0"/>
          </a:p>
          <a:p>
            <a:pPr algn="just">
              <a:lnSpc>
                <a:spcPct val="50000"/>
              </a:lnSpc>
              <a:spcBef>
                <a:spcPts val="0"/>
              </a:spcBef>
            </a:pPr>
            <a:endParaRPr lang="en-US" sz="900" dirty="0">
              <a:latin typeface="Arial heading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700" dirty="0"/>
              <a:t>Mass General Brigham Heart and Vascular Institute, Cardiology Division, Boston, MA, USA, Massachusetts General Hospital Department of Biostatistics, Boston, MA, USA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700" dirty="0"/>
              <a:t>Mass General Brigham Heart and Vascular Institute, Vascular Surgery Division, Boston, MA, USA</a:t>
            </a:r>
          </a:p>
        </p:txBody>
      </p:sp>
      <p:pic>
        <p:nvPicPr>
          <p:cNvPr id="4" name="Picture 3" descr="Mass General Brigham Heart and Vascular Institute | LinkedIn">
            <a:extLst>
              <a:ext uri="{FF2B5EF4-FFF2-40B4-BE49-F238E27FC236}">
                <a16:creationId xmlns:a16="http://schemas.microsoft.com/office/drawing/2014/main" id="{4EE525AC-8FA4-84E9-C6CC-832BA0162B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884" b="37124"/>
          <a:stretch>
            <a:fillRect/>
          </a:stretch>
        </p:blipFill>
        <p:spPr>
          <a:xfrm>
            <a:off x="211596" y="213604"/>
            <a:ext cx="2025283" cy="5061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DA1953-E391-2EF1-338E-AB631AA82E1D}"/>
              </a:ext>
            </a:extLst>
          </p:cNvPr>
          <p:cNvSpPr txBox="1"/>
          <p:nvPr/>
        </p:nvSpPr>
        <p:spPr>
          <a:xfrm>
            <a:off x="793488" y="2476290"/>
            <a:ext cx="5041765" cy="7617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Gregory Lewis MD   </a:t>
            </a: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glewis@mgb.org</a:t>
            </a: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, @glewiscardiol</a:t>
            </a:r>
          </a:p>
          <a:p>
            <a:r>
              <a:rPr lang="en-US" sz="1050" b="1" dirty="0">
                <a:latin typeface="Arial" panose="020B0604020202020204" pitchFamily="34" charset="0"/>
                <a:cs typeface="Arial" panose="020B0604020202020204" pitchFamily="34" charset="0"/>
              </a:rPr>
              <a:t>Mass General Brigham Heart and Vascular Institute Director of Heart Failure</a:t>
            </a:r>
          </a:p>
          <a:p>
            <a:r>
              <a:rPr lang="en-US" sz="1050" b="1" dirty="0">
                <a:latin typeface="Arial" panose="020B0604020202020204" pitchFamily="34" charset="0"/>
                <a:cs typeface="Arial" panose="020B0604020202020204" pitchFamily="34" charset="0"/>
              </a:rPr>
              <a:t>Jeffrey and Mary Ellen Jay Chair in Cardiology &amp; </a:t>
            </a:r>
            <a:r>
              <a:rPr lang="en-US" altLang="en-US" sz="1050" b="1" dirty="0">
                <a:latin typeface="Arial" panose="020B0604020202020204" pitchFamily="34" charset="0"/>
                <a:cs typeface="Arial" panose="020B0604020202020204" pitchFamily="34" charset="0"/>
              </a:rPr>
              <a:t>Director, CPET Laboratory</a:t>
            </a:r>
          </a:p>
          <a:p>
            <a:pPr>
              <a:defRPr/>
            </a:pPr>
            <a:r>
              <a:rPr lang="en-US" altLang="en-US" sz="1050" b="1" dirty="0">
                <a:latin typeface="Arial" panose="020B0604020202020204" pitchFamily="34" charset="0"/>
                <a:cs typeface="Arial" panose="020B0604020202020204" pitchFamily="34" charset="0"/>
              </a:rPr>
              <a:t>Professor of Medicine, Harvard Medical School</a:t>
            </a:r>
          </a:p>
        </p:txBody>
      </p:sp>
    </p:spTree>
    <p:extLst>
      <p:ext uri="{BB962C8B-B14F-4D97-AF65-F5344CB8AC3E}">
        <p14:creationId xmlns:p14="http://schemas.microsoft.com/office/powerpoint/2010/main" val="694593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Disclos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>
            <a:extLst>
              <a:ext uri="{FF2B5EF4-FFF2-40B4-BE49-F238E27FC236}">
                <a16:creationId xmlns:a16="http://schemas.microsoft.com/office/drawing/2014/main" id="{FADD434A-FCBC-4106-A48B-FA24743EC755}"/>
              </a:ext>
            </a:extLst>
          </p:cNvPr>
          <p:cNvSpPr>
            <a:spLocks noGrp="1"/>
          </p:cNvSpPr>
          <p:nvPr/>
        </p:nvSpPr>
        <p:spPr>
          <a:xfrm>
            <a:off x="247650" y="133350"/>
            <a:ext cx="8658225" cy="4476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100" b="1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Disclosures</a:t>
            </a:r>
          </a:p>
        </p:txBody>
      </p:sp>
      <p:sp>
        <p:nvSpPr>
          <p:cNvPr id="2" name="Gregory D. Lewis, MD">
            <a:extLst>
              <a:ext uri="{FF2B5EF4-FFF2-40B4-BE49-F238E27FC236}">
                <a16:creationId xmlns:a16="http://schemas.microsoft.com/office/drawing/2014/main" id="{6493C1B3-7638-4A85-AFEA-D8695B70BB54}"/>
              </a:ext>
            </a:extLst>
          </p:cNvPr>
          <p:cNvSpPr>
            <a:spLocks noGrp="1"/>
          </p:cNvSpPr>
          <p:nvPr/>
        </p:nvSpPr>
        <p:spPr>
          <a:xfrm>
            <a:off x="285750" y="666750"/>
            <a:ext cx="8572500" cy="409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21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lang="en-US" sz="1600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Presenter: </a:t>
            </a:r>
            <a:r>
              <a:rPr sz="1600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Gregory D. Lewis, MD</a:t>
            </a:r>
          </a:p>
        </p:txBody>
      </p:sp>
      <p:sp>
        <p:nvSpPr>
          <p:cNvPr id="3" name="Trial funding">
            <a:extLst>
              <a:ext uri="{FF2B5EF4-FFF2-40B4-BE49-F238E27FC236}">
                <a16:creationId xmlns:a16="http://schemas.microsoft.com/office/drawing/2014/main" id="{545678D6-6BEC-4F12-942E-6AFF811E7B16}"/>
              </a:ext>
            </a:extLst>
          </p:cNvPr>
          <p:cNvSpPr>
            <a:spLocks noGrp="1"/>
          </p:cNvSpPr>
          <p:nvPr/>
        </p:nvSpPr>
        <p:spPr>
          <a:xfrm>
            <a:off x="285750" y="1200150"/>
            <a:ext cx="847725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defPPr>
            <a:lvl1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1pPr>
            <a:lvl2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2pPr>
            <a:lvl3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3pPr>
            <a:lvl4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4pPr>
            <a:lvl5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5pPr>
            <a:lvl6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6pPr>
            <a:lvl7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7pPr>
            <a:lvl8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8pPr>
            <a:lvl9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BD1026"/>
                </a:solidFill>
                <a:latin typeface="Arial"/>
                <a:ea typeface="Arial"/>
                <a:cs typeface="Arial"/>
              </a:rPr>
              <a:t>Trial funding</a:t>
            </a:r>
          </a:p>
        </p:txBody>
      </p:sp>
      <p:sp>
        <p:nvSpPr>
          <p:cNvPr id="4" name="National Heart, Lung, and Blood Institute (R0">
            <a:extLst>
              <a:ext uri="{FF2B5EF4-FFF2-40B4-BE49-F238E27FC236}">
                <a16:creationId xmlns:a16="http://schemas.microsoft.com/office/drawing/2014/main" id="{5B5E1233-26EC-4E67-A6B9-BB43A0FFD289}"/>
              </a:ext>
            </a:extLst>
          </p:cNvPr>
          <p:cNvSpPr>
            <a:spLocks noGrp="1"/>
          </p:cNvSpPr>
          <p:nvPr/>
        </p:nvSpPr>
        <p:spPr>
          <a:xfrm>
            <a:off x="285750" y="1347787"/>
            <a:ext cx="8572500" cy="809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460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National Heart, Lung, and Blood Institute</a:t>
            </a:r>
            <a:r>
              <a:rPr lang="en-US" sz="1460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 </a:t>
            </a:r>
            <a:r>
              <a:rPr sz="1460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R01HL159514 (Lewis and Malhotra)</a:t>
            </a:r>
            <a:endParaRPr lang="en-US" sz="1460" b="0" dirty="0">
              <a:solidFill>
                <a:srgbClr val="171717"/>
              </a:solidFill>
              <a:latin typeface="Arial"/>
              <a:ea typeface="Arial"/>
              <a:cs typeface="Arial"/>
            </a:endParaRPr>
          </a:p>
          <a:p>
            <a: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460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R01HL131029 and R01HL151841 (Lewis)</a:t>
            </a:r>
          </a:p>
        </p:txBody>
      </p:sp>
      <p:sp>
        <p:nvSpPr>
          <p:cNvPr id="5" name="Research support">
            <a:extLst>
              <a:ext uri="{FF2B5EF4-FFF2-40B4-BE49-F238E27FC236}">
                <a16:creationId xmlns:a16="http://schemas.microsoft.com/office/drawing/2014/main" id="{7A42C803-F6B6-43BE-88EB-B240F6CD15BD}"/>
              </a:ext>
            </a:extLst>
          </p:cNvPr>
          <p:cNvSpPr>
            <a:spLocks noGrp="1"/>
          </p:cNvSpPr>
          <p:nvPr/>
        </p:nvSpPr>
        <p:spPr>
          <a:xfrm>
            <a:off x="285750" y="2326481"/>
            <a:ext cx="847725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defPPr>
            <a:lvl1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1pPr>
            <a:lvl2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2pPr>
            <a:lvl3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3pPr>
            <a:lvl4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4pPr>
            <a:lvl5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5pPr>
            <a:lvl6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6pPr>
            <a:lvl7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7pPr>
            <a:lvl8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8pPr>
            <a:lvl9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BD1026"/>
                </a:solidFill>
                <a:latin typeface="Arial"/>
                <a:ea typeface="Arial"/>
                <a:cs typeface="Arial"/>
              </a:rPr>
              <a:t>Research support</a:t>
            </a:r>
          </a:p>
        </p:txBody>
      </p:sp>
      <p:sp>
        <p:nvSpPr>
          <p:cNvPr id="6" name="NIH, AHA, Amgen, AstraZeneca, Alexion, Cytoki">
            <a:extLst>
              <a:ext uri="{FF2B5EF4-FFF2-40B4-BE49-F238E27FC236}">
                <a16:creationId xmlns:a16="http://schemas.microsoft.com/office/drawing/2014/main" id="{A4C5B973-85D8-4727-BC6C-37C0C67A9030}"/>
              </a:ext>
            </a:extLst>
          </p:cNvPr>
          <p:cNvSpPr>
            <a:spLocks noGrp="1"/>
          </p:cNvSpPr>
          <p:nvPr/>
        </p:nvSpPr>
        <p:spPr>
          <a:xfrm>
            <a:off x="285750" y="2684180"/>
            <a:ext cx="85725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NIH, AHA, Amgen, AstraZeneca, Alexion, 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Bayer, Corvia, </a:t>
            </a:r>
            <a:r>
              <a:rPr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Cytokinetics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Gradient Denervation Technologies, Haya, </a:t>
            </a:r>
            <a:r>
              <a:rPr lang="en-US" sz="1575" b="0" dirty="0" err="1">
                <a:solidFill>
                  <a:srgbClr val="171717"/>
                </a:solidFill>
                <a:latin typeface="Arial"/>
                <a:ea typeface="Arial"/>
                <a:cs typeface="Arial"/>
              </a:rPr>
              <a:t>Imbria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575" b="0" dirty="0" err="1">
                <a:solidFill>
                  <a:srgbClr val="171717"/>
                </a:solidFill>
                <a:latin typeface="Arial"/>
                <a:ea typeface="Arial"/>
                <a:cs typeface="Arial"/>
              </a:rPr>
              <a:t>Kardigan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Natera, </a:t>
            </a:r>
            <a:r>
              <a:rPr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Pfizer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575" b="0" dirty="0" err="1">
                <a:solidFill>
                  <a:srgbClr val="171717"/>
                </a:solidFill>
                <a:latin typeface="Arial"/>
                <a:ea typeface="Arial"/>
                <a:cs typeface="Arial"/>
              </a:rPr>
              <a:t>Salubris</a:t>
            </a:r>
            <a:endParaRPr sz="1575" b="0" dirty="0">
              <a:solidFill>
                <a:srgbClr val="171717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7" name="Advisory roles">
            <a:extLst>
              <a:ext uri="{FF2B5EF4-FFF2-40B4-BE49-F238E27FC236}">
                <a16:creationId xmlns:a16="http://schemas.microsoft.com/office/drawing/2014/main" id="{05CBB4D7-693C-428F-829F-DF4BE6328BD2}"/>
              </a:ext>
            </a:extLst>
          </p:cNvPr>
          <p:cNvSpPr>
            <a:spLocks noGrp="1"/>
          </p:cNvSpPr>
          <p:nvPr/>
        </p:nvSpPr>
        <p:spPr>
          <a:xfrm>
            <a:off x="285750" y="3278981"/>
            <a:ext cx="847725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defPPr>
            <a:lvl1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1pPr>
            <a:lvl2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2pPr>
            <a:lvl3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3pPr>
            <a:lvl4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4pPr>
            <a:lvl5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5pPr>
            <a:lvl6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6pPr>
            <a:lvl7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7pPr>
            <a:lvl8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8pPr>
            <a:lvl9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sz="1650" b="1" dirty="0">
                <a:solidFill>
                  <a:srgbClr val="BD1026"/>
                </a:solidFill>
                <a:latin typeface="Arial"/>
                <a:ea typeface="Arial"/>
                <a:cs typeface="Arial"/>
              </a:rPr>
              <a:t>Advisory roles</a:t>
            </a:r>
          </a:p>
        </p:txBody>
      </p:sp>
      <p:sp>
        <p:nvSpPr>
          <p:cNvPr id="8" name="Advisory organizations">
            <a:extLst>
              <a:ext uri="{FF2B5EF4-FFF2-40B4-BE49-F238E27FC236}">
                <a16:creationId xmlns:a16="http://schemas.microsoft.com/office/drawing/2014/main" id="{C72B3070-3A8F-4812-9300-72C4750664B5}"/>
              </a:ext>
            </a:extLst>
          </p:cNvPr>
          <p:cNvSpPr>
            <a:spLocks noGrp="1"/>
          </p:cNvSpPr>
          <p:nvPr/>
        </p:nvSpPr>
        <p:spPr>
          <a:xfrm>
            <a:off x="285750" y="3557804"/>
            <a:ext cx="8420100" cy="428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575" b="0" dirty="0" err="1">
                <a:solidFill>
                  <a:srgbClr val="171717"/>
                </a:solidFill>
                <a:latin typeface="Arial"/>
                <a:ea typeface="Arial"/>
                <a:cs typeface="Arial"/>
              </a:rPr>
              <a:t>AskBio</a:t>
            </a:r>
            <a:r>
              <a:rPr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Edwards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</a:t>
            </a:r>
            <a:r>
              <a:rPr lang="en-US" sz="1575" b="0" dirty="0" err="1">
                <a:solidFill>
                  <a:srgbClr val="171717"/>
                </a:solidFill>
                <a:latin typeface="Arial"/>
                <a:ea typeface="Arial"/>
                <a:cs typeface="Arial"/>
              </a:rPr>
              <a:t>Kardigan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Merck</a:t>
            </a:r>
            <a:r>
              <a:rPr lang="en-US" dirty="0"/>
              <a:t>, </a:t>
            </a:r>
            <a:r>
              <a:rPr sz="1575" b="0" dirty="0" err="1">
                <a:solidFill>
                  <a:srgbClr val="171717"/>
                </a:solidFill>
                <a:latin typeface="Arial"/>
                <a:ea typeface="Arial"/>
                <a:cs typeface="Arial"/>
              </a:rPr>
              <a:t>Pharmacosmos</a:t>
            </a:r>
            <a:r>
              <a:rPr lang="en-US" sz="157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, Rivus</a:t>
            </a:r>
            <a:endParaRPr sz="1575" b="0" dirty="0">
              <a:solidFill>
                <a:srgbClr val="171717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929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Background – Iron and exercise capacity in HFpE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ction title">
            <a:extLst>
              <a:ext uri="{FF2B5EF4-FFF2-40B4-BE49-F238E27FC236}">
                <a16:creationId xmlns:a16="http://schemas.microsoft.com/office/drawing/2014/main" id="{B042182B-DE70-447C-B198-5860E63C2A2E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Background</a:t>
            </a:r>
          </a:p>
        </p:txBody>
      </p:sp>
      <p:sp>
        <p:nvSpPr>
          <p:cNvPr id="2" name="Section subheading">
            <a:extLst>
              <a:ext uri="{FF2B5EF4-FFF2-40B4-BE49-F238E27FC236}">
                <a16:creationId xmlns:a16="http://schemas.microsoft.com/office/drawing/2014/main" id="{65F72BCC-2C0A-4AD5-B259-FECFFDFAAA07}"/>
              </a:ext>
            </a:extLst>
          </p:cNvPr>
          <p:cNvSpPr>
            <a:spLocks noGrp="1"/>
          </p:cNvSpPr>
          <p:nvPr/>
        </p:nvSpPr>
        <p:spPr>
          <a:xfrm>
            <a:off x="222636" y="359416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lang="en-US" sz="1600" b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Patients with HFpEF experience</a:t>
            </a:r>
            <a:r>
              <a:rPr lang="en-US" sz="1600" dirty="0">
                <a:solidFill>
                  <a:schemeClr val="tx1"/>
                </a:solidFill>
              </a:rPr>
              <a:t> severe limitations in e</a:t>
            </a:r>
            <a:r>
              <a:rPr lang="en-US" sz="1600" b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xercise capacity</a:t>
            </a:r>
            <a:endParaRPr sz="1600" b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3</a:t>
            </a:fld>
            <a:endParaRPr lang="en-US" dirty="0"/>
          </a:p>
        </p:txBody>
      </p:sp>
      <p:cxnSp>
        <p:nvCxnSpPr>
          <p:cNvPr id="906" name="Straight Connector 29"/>
          <p:cNvCxnSpPr>
            <a:cxnSpLocks/>
          </p:cNvCxnSpPr>
          <p:nvPr/>
        </p:nvCxnSpPr>
        <p:spPr>
          <a:xfrm>
            <a:off x="222636" y="637635"/>
            <a:ext cx="863187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B922FE1-BE53-10DD-9413-6F07199402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" t="13962" r="6979" b="12663"/>
          <a:stretch/>
        </p:blipFill>
        <p:spPr bwMode="auto">
          <a:xfrm>
            <a:off x="0" y="1755050"/>
            <a:ext cx="4902559" cy="2524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294287-D286-7880-0B5F-31A184A8A0DD}"/>
              </a:ext>
            </a:extLst>
          </p:cNvPr>
          <p:cNvSpPr txBox="1"/>
          <p:nvPr/>
        </p:nvSpPr>
        <p:spPr>
          <a:xfrm>
            <a:off x="408214" y="818133"/>
            <a:ext cx="75264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Peak oxygen uptake (VO</a:t>
            </a:r>
            <a:r>
              <a:rPr lang="en-US" sz="1400" b="1" baseline="-25000" dirty="0"/>
              <a:t>2</a:t>
            </a:r>
            <a:r>
              <a:rPr lang="en-US" sz="1400" b="1" dirty="0"/>
              <a:t>) is the gold standard measurement of exercise capacity and </a:t>
            </a:r>
          </a:p>
          <a:p>
            <a:r>
              <a:rPr lang="en-US" sz="1400" b="1" dirty="0"/>
              <a:t>a potent predictor of heart failure outcomes</a:t>
            </a:r>
          </a:p>
          <a:p>
            <a:r>
              <a:rPr lang="en-US" sz="1400" b="1" dirty="0"/>
              <a:t>            VO</a:t>
            </a:r>
            <a:r>
              <a:rPr lang="en-US" sz="1400" b="1" baseline="-25000" dirty="0"/>
              <a:t>2 </a:t>
            </a:r>
            <a:r>
              <a:rPr lang="en-US" sz="1400" b="1" dirty="0"/>
              <a:t>= Cardiac Output x Peripheral Oxygen Extraction (CaO</a:t>
            </a:r>
            <a:r>
              <a:rPr lang="en-US" sz="1400" b="1" baseline="-25000" dirty="0"/>
              <a:t>2</a:t>
            </a:r>
            <a:r>
              <a:rPr lang="en-US" sz="1400" b="1" dirty="0"/>
              <a:t> – CvO</a:t>
            </a:r>
            <a:r>
              <a:rPr lang="en-US" sz="1400" b="1" baseline="-25000" dirty="0"/>
              <a:t>2</a:t>
            </a:r>
            <a:r>
              <a:rPr lang="en-US" sz="1400" b="1" dirty="0"/>
              <a:t>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607B5C-6BE0-7B5C-0034-D20A4ADD2546}"/>
              </a:ext>
            </a:extLst>
          </p:cNvPr>
          <p:cNvSpPr txBox="1"/>
          <p:nvPr/>
        </p:nvSpPr>
        <p:spPr>
          <a:xfrm>
            <a:off x="76840" y="4751895"/>
            <a:ext cx="19030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err="1">
                <a:solidFill>
                  <a:schemeClr val="bg1"/>
                </a:solidFill>
              </a:rPr>
              <a:t>Nayor</a:t>
            </a:r>
            <a:r>
              <a:rPr lang="en-US" sz="900" dirty="0">
                <a:solidFill>
                  <a:schemeClr val="bg1"/>
                </a:solidFill>
              </a:rPr>
              <a:t> M….Lewis G, JACC 2020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9CBB27-16F4-5E64-14C1-CE2131E49D96}"/>
              </a:ext>
            </a:extLst>
          </p:cNvPr>
          <p:cNvSpPr txBox="1"/>
          <p:nvPr/>
        </p:nvSpPr>
        <p:spPr>
          <a:xfrm>
            <a:off x="522514" y="4025553"/>
            <a:ext cx="68961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b="1" dirty="0"/>
              <a:t>14 studies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580D91F-4FFD-12C7-FDF3-85E9417C39D2}"/>
              </a:ext>
            </a:extLst>
          </p:cNvPr>
          <p:cNvGrpSpPr/>
          <p:nvPr/>
        </p:nvGrpSpPr>
        <p:grpSpPr>
          <a:xfrm>
            <a:off x="2451279" y="1609598"/>
            <a:ext cx="6788431" cy="3431509"/>
            <a:chOff x="2451279" y="1428623"/>
            <a:chExt cx="6788431" cy="343150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DD0EF1C-FE6D-B53A-09BD-1EDF89EF1955}"/>
                </a:ext>
              </a:extLst>
            </p:cNvPr>
            <p:cNvGrpSpPr/>
            <p:nvPr/>
          </p:nvGrpSpPr>
          <p:grpSpPr>
            <a:xfrm>
              <a:off x="2451279" y="1428623"/>
              <a:ext cx="6788431" cy="3431509"/>
              <a:chOff x="2451279" y="1428623"/>
              <a:chExt cx="6788431" cy="3431509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183D4BFD-EBD0-A809-9C66-39B570CA18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7334" t="37400" r="47935" b="26711"/>
              <a:stretch/>
            </p:blipFill>
            <p:spPr>
              <a:xfrm>
                <a:off x="5153026" y="1428623"/>
                <a:ext cx="3714750" cy="2669819"/>
              </a:xfrm>
              <a:prstGeom prst="rect">
                <a:avLst/>
              </a:prstGeom>
            </p:spPr>
          </p:pic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4B27EA4-5F82-5CF4-8ECF-5E819C56EDEE}"/>
                  </a:ext>
                </a:extLst>
              </p:cNvPr>
              <p:cNvSpPr txBox="1"/>
              <p:nvPr/>
            </p:nvSpPr>
            <p:spPr>
              <a:xfrm>
                <a:off x="2451279" y="4559812"/>
                <a:ext cx="6788431" cy="30032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spcFirstLastPara="1" wrap="square" lIns="26788" tIns="26788" rIns="26788" bIns="26788" spcCol="26788" anchor="ctr">
                <a:spAutoFit/>
              </a:bodyPr>
              <a:lstStyle/>
              <a:p>
                <a:pPr latinLnBrk="1">
                  <a:defRPr/>
                </a:pPr>
                <a:r>
                  <a:rPr lang="en-US" sz="800" dirty="0" err="1">
                    <a:solidFill>
                      <a:schemeClr val="bg1"/>
                    </a:solidFill>
                    <a:sym typeface="Helvetica Light"/>
                  </a:rPr>
                  <a:t>Bhella</a:t>
                </a:r>
                <a:r>
                  <a:rPr lang="en-US" sz="800" dirty="0">
                    <a:solidFill>
                      <a:schemeClr val="bg1"/>
                    </a:solidFill>
                    <a:sym typeface="Helvetica Light"/>
                  </a:rPr>
                  <a:t>, et al. </a:t>
                </a:r>
                <a:r>
                  <a:rPr lang="en-US" sz="800" dirty="0" err="1">
                    <a:solidFill>
                      <a:schemeClr val="bg1"/>
                    </a:solidFill>
                    <a:sym typeface="Helvetica Light"/>
                  </a:rPr>
                  <a:t>Eur</a:t>
                </a:r>
                <a:r>
                  <a:rPr lang="en-US" sz="800" dirty="0">
                    <a:solidFill>
                      <a:schemeClr val="bg1"/>
                    </a:solidFill>
                    <a:sym typeface="Helvetica Light"/>
                  </a:rPr>
                  <a:t> J Heart Fail. 2011 ; Haykowsky et al, J </a:t>
                </a:r>
                <a:r>
                  <a:rPr lang="en-US" sz="800" dirty="0" err="1">
                    <a:solidFill>
                      <a:schemeClr val="bg1"/>
                    </a:solidFill>
                    <a:sym typeface="Helvetica Light"/>
                  </a:rPr>
                  <a:t>Gerontol</a:t>
                </a:r>
                <a:r>
                  <a:rPr lang="en-US" sz="800" dirty="0">
                    <a:solidFill>
                      <a:schemeClr val="bg1"/>
                    </a:solidFill>
                    <a:sym typeface="Helvetica Light"/>
                  </a:rPr>
                  <a:t> A Biol Sci Med Sci. 2013; Haykowsky et al. Am J  </a:t>
                </a:r>
                <a:r>
                  <a:rPr lang="en-US" sz="800" dirty="0" err="1">
                    <a:solidFill>
                      <a:schemeClr val="bg1"/>
                    </a:solidFill>
                    <a:sym typeface="Helvetica Light"/>
                  </a:rPr>
                  <a:t>Cardiol</a:t>
                </a:r>
                <a:r>
                  <a:rPr lang="en-US" sz="800" dirty="0">
                    <a:solidFill>
                      <a:schemeClr val="bg1"/>
                    </a:solidFill>
                    <a:sym typeface="Helvetica Light"/>
                  </a:rPr>
                  <a:t>. 2014;</a:t>
                </a:r>
              </a:p>
              <a:p>
                <a:pPr latinLnBrk="1">
                  <a:defRPr/>
                </a:pPr>
                <a:r>
                  <a:rPr lang="en-US" sz="800" dirty="0">
                    <a:solidFill>
                      <a:schemeClr val="bg1"/>
                    </a:solidFill>
                    <a:sym typeface="Helvetica Light"/>
                  </a:rPr>
                  <a:t>Kitzman et a. Am J Physiol.2014 , Zamani P ESC HF 2021, Lefer D, Allerton T, JACC BTS, 2024</a:t>
                </a: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910768B-9E96-0457-96E7-4DCD16353BB5}"/>
                </a:ext>
              </a:extLst>
            </p:cNvPr>
            <p:cNvSpPr txBox="1"/>
            <p:nvPr/>
          </p:nvSpPr>
          <p:spPr>
            <a:xfrm>
              <a:off x="5709232" y="4059616"/>
              <a:ext cx="323518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b="1" dirty="0"/>
                <a:t>HFpEF</a:t>
              </a:r>
              <a:r>
                <a:rPr lang="en-US" sz="1050" b="1" dirty="0">
                  <a:sym typeface="Wingdings" panose="05000000000000000000" pitchFamily="2" charset="2"/>
                </a:rPr>
                <a:t> </a:t>
              </a:r>
              <a:r>
                <a:rPr lang="en-US" sz="1050" b="1" dirty="0">
                  <a:sym typeface="Symbol" panose="05050102010706020507" pitchFamily="18" charset="2"/>
                </a:rPr>
                <a:t></a:t>
              </a:r>
              <a:r>
                <a:rPr lang="en-US" sz="1050" b="1" dirty="0"/>
                <a:t> peripheral oxygen extraction during </a:t>
              </a:r>
            </a:p>
            <a:p>
              <a:r>
                <a:rPr lang="en-US" sz="1050" b="1" dirty="0"/>
                <a:t>exercise compared to HFrEF and controls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14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F89A22-D760-DCCA-B2E1-A0D048B18D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E35BBB0-73A1-954D-9854-C6F827AED934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3F9C38-BD88-5250-B2BA-5A070F281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6469" y="787721"/>
            <a:ext cx="5855960" cy="3903972"/>
          </a:xfrm>
          <a:prstGeom prst="rect">
            <a:avLst/>
          </a:prstGeom>
        </p:spPr>
      </p:pic>
      <p:sp>
        <p:nvSpPr>
          <p:cNvPr id="16" name="Section title">
            <a:extLst>
              <a:ext uri="{FF2B5EF4-FFF2-40B4-BE49-F238E27FC236}">
                <a16:creationId xmlns:a16="http://schemas.microsoft.com/office/drawing/2014/main" id="{28273B76-B2E7-04D5-5D1D-499ADF5A43AD}"/>
              </a:ext>
            </a:extLst>
          </p:cNvPr>
          <p:cNvSpPr>
            <a:spLocks noGrp="1"/>
          </p:cNvSpPr>
          <p:nvPr/>
        </p:nvSpPr>
        <p:spPr>
          <a:xfrm>
            <a:off x="234387" y="248910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Background</a:t>
            </a:r>
            <a:endParaRPr lang="en-US" sz="2025" b="1" dirty="0">
              <a:solidFill>
                <a:srgbClr val="171717"/>
              </a:solidFill>
              <a:latin typeface="+mn-lt"/>
              <a:ea typeface="Arial Black"/>
              <a:cs typeface="Arial Black"/>
            </a:endParaRPr>
          </a:p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lang="en-US" sz="1600" b="0" dirty="0">
                <a:latin typeface="+mn-lt"/>
              </a:rPr>
              <a:t>Mechanisms by which iron deficiency impacts exercise capacity (peak VO</a:t>
            </a:r>
            <a:r>
              <a:rPr lang="en-US" sz="1600" b="0" baseline="-25000" dirty="0">
                <a:latin typeface="+mn-lt"/>
              </a:rPr>
              <a:t>2</a:t>
            </a:r>
            <a:r>
              <a:rPr lang="en-US" sz="1600" b="0" dirty="0">
                <a:latin typeface="+mn-lt"/>
              </a:rPr>
              <a:t>)</a:t>
            </a:r>
            <a:endParaRPr sz="1600" b="0" dirty="0">
              <a:solidFill>
                <a:srgbClr val="171717"/>
              </a:solidFill>
              <a:latin typeface="+mn-lt"/>
              <a:ea typeface="Arial Black"/>
              <a:cs typeface="Arial Black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CD719C2-2418-A483-3505-B6E116F86E12}"/>
              </a:ext>
            </a:extLst>
          </p:cNvPr>
          <p:cNvSpPr txBox="1"/>
          <p:nvPr/>
        </p:nvSpPr>
        <p:spPr>
          <a:xfrm>
            <a:off x="234387" y="4788769"/>
            <a:ext cx="19607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Dhakal B….Lewis G, Circ HF 2015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7AB5E-8284-A40A-8D90-7731A05729DE}"/>
              </a:ext>
            </a:extLst>
          </p:cNvPr>
          <p:cNvSpPr txBox="1"/>
          <p:nvPr/>
        </p:nvSpPr>
        <p:spPr>
          <a:xfrm>
            <a:off x="5765610" y="4769190"/>
            <a:ext cx="26981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Adapted from Lewis G, Malhotra R, Circ HF 2015</a:t>
            </a:r>
          </a:p>
        </p:txBody>
      </p:sp>
      <p:cxnSp>
        <p:nvCxnSpPr>
          <p:cNvPr id="2" name="Straight Connector 29">
            <a:extLst>
              <a:ext uri="{FF2B5EF4-FFF2-40B4-BE49-F238E27FC236}">
                <a16:creationId xmlns:a16="http://schemas.microsoft.com/office/drawing/2014/main" id="{74FAF07F-D557-D875-6ED2-BFE199EF5C3C}"/>
              </a:ext>
            </a:extLst>
          </p:cNvPr>
          <p:cNvCxnSpPr/>
          <p:nvPr/>
        </p:nvCxnSpPr>
        <p:spPr>
          <a:xfrm>
            <a:off x="222636" y="719739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801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Background – Iron deficiency in heart fail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51246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Background</a:t>
            </a:r>
          </a:p>
        </p:txBody>
      </p:sp>
      <p:sp>
        <p:nvSpPr>
          <p:cNvPr id="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32161" y="376052"/>
            <a:ext cx="8635614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448" dirty="0">
                <a:solidFill>
                  <a:srgbClr val="4C4C4C"/>
                </a:solidFill>
                <a:latin typeface="+mj-lt"/>
                <a:ea typeface="Arial"/>
                <a:cs typeface="Arial"/>
              </a:rPr>
              <a:t>Iron </a:t>
            </a:r>
            <a:r>
              <a:rPr lang="en-US" dirty="0">
                <a:latin typeface="+mj-lt"/>
              </a:rPr>
              <a:t>deficiency Prevalence in HFrEF and HFpEF, and Trials of IV Iron Repletion </a:t>
            </a:r>
            <a:endParaRPr sz="1448" dirty="0">
              <a:solidFill>
                <a:srgbClr val="4C4C4C"/>
              </a:solidFill>
              <a:latin typeface="+mj-lt"/>
              <a:ea typeface="Arial"/>
              <a:cs typeface="Arial"/>
            </a:endParaRPr>
          </a:p>
        </p:txBody>
      </p:sp>
      <p:sp>
        <p:nvSpPr>
          <p:cNvPr id="4" name="of patients with HFpEF have iron deficiency in pub">
            <a:extLst>
              <a:ext uri="{FF2B5EF4-FFF2-40B4-BE49-F238E27FC236}">
                <a16:creationId xmlns:a16="http://schemas.microsoft.com/office/drawing/2014/main" id="{36707AC0-063E-4726-BB57-EAC5BDCAC771}"/>
              </a:ext>
            </a:extLst>
          </p:cNvPr>
          <p:cNvSpPr>
            <a:spLocks noGrp="1"/>
          </p:cNvSpPr>
          <p:nvPr/>
        </p:nvSpPr>
        <p:spPr>
          <a:xfrm>
            <a:off x="5238750" y="1476375"/>
            <a:ext cx="3590925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613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endParaRPr sz="1613" b="0" dirty="0">
              <a:solidFill>
                <a:srgbClr val="171717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In heart failure, iron deficiency is associated wi">
            <a:extLst>
              <a:ext uri="{FF2B5EF4-FFF2-40B4-BE49-F238E27FC236}">
                <a16:creationId xmlns:a16="http://schemas.microsoft.com/office/drawing/2014/main" id="{5E9BAFBD-E6EA-4274-BAB0-B8169CD177FC}"/>
              </a:ext>
            </a:extLst>
          </p:cNvPr>
          <p:cNvSpPr>
            <a:spLocks noGrp="1"/>
          </p:cNvSpPr>
          <p:nvPr/>
        </p:nvSpPr>
        <p:spPr>
          <a:xfrm>
            <a:off x="257175" y="572758"/>
            <a:ext cx="8728106" cy="800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538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300" b="0" dirty="0">
                <a:solidFill>
                  <a:srgbClr val="171717"/>
                </a:solidFill>
                <a:latin typeface="+mj-lt"/>
                <a:ea typeface="Arial"/>
                <a:cs typeface="Arial"/>
              </a:rPr>
              <a:t>In heart failure, iron deficiency is associated with</a:t>
            </a:r>
            <a:r>
              <a:rPr lang="en-US" sz="1300" b="0" dirty="0">
                <a:solidFill>
                  <a:srgbClr val="171717"/>
                </a:solidFill>
                <a:latin typeface="+mj-lt"/>
                <a:ea typeface="Arial"/>
                <a:cs typeface="Arial"/>
              </a:rPr>
              <a:t> </a:t>
            </a:r>
            <a:r>
              <a:rPr lang="en-US" sz="1300" b="0" dirty="0">
                <a:solidFill>
                  <a:srgbClr val="171717"/>
                </a:solidFill>
                <a:latin typeface="+mj-lt"/>
                <a:ea typeface="Arial"/>
                <a:cs typeface="Arial"/>
                <a:sym typeface="Symbol" panose="05050102010706020507" pitchFamily="18" charset="2"/>
              </a:rPr>
              <a:t></a:t>
            </a:r>
            <a:r>
              <a:rPr lang="en-US" sz="1300" b="0" dirty="0">
                <a:solidFill>
                  <a:srgbClr val="171717"/>
                </a:solidFill>
                <a:latin typeface="+mj-lt"/>
                <a:ea typeface="Arial"/>
                <a:cs typeface="Arial"/>
              </a:rPr>
              <a:t> mortality and</a:t>
            </a:r>
            <a:r>
              <a:rPr sz="1300" b="0" dirty="0">
                <a:solidFill>
                  <a:srgbClr val="171717"/>
                </a:solidFill>
                <a:latin typeface="+mj-lt"/>
                <a:ea typeface="Arial"/>
                <a:cs typeface="Arial"/>
              </a:rPr>
              <a:t> </a:t>
            </a:r>
            <a:r>
              <a:rPr lang="en-US" sz="1300" b="0" dirty="0">
                <a:solidFill>
                  <a:srgbClr val="171717"/>
                </a:solidFill>
                <a:latin typeface="+mj-lt"/>
                <a:ea typeface="Arial"/>
                <a:cs typeface="Arial"/>
                <a:sym typeface="Symbol" panose="05050102010706020507" pitchFamily="18" charset="2"/>
              </a:rPr>
              <a:t> </a:t>
            </a:r>
            <a:r>
              <a:rPr sz="1300" b="0" dirty="0">
                <a:solidFill>
                  <a:srgbClr val="171717"/>
                </a:solidFill>
                <a:latin typeface="+mj-lt"/>
                <a:ea typeface="Arial"/>
                <a:cs typeface="Arial"/>
              </a:rPr>
              <a:t>exercise capacity</a:t>
            </a:r>
            <a:r>
              <a:rPr lang="en-US" sz="1300" b="0" baseline="30000" dirty="0">
                <a:solidFill>
                  <a:srgbClr val="171717"/>
                </a:solidFill>
                <a:latin typeface="+mj-lt"/>
                <a:ea typeface="Arial"/>
                <a:cs typeface="Arial"/>
              </a:rPr>
              <a:t>1-3</a:t>
            </a:r>
            <a:endParaRPr sz="1300" b="0" baseline="30000" dirty="0">
              <a:solidFill>
                <a:srgbClr val="171717"/>
              </a:solidFill>
              <a:latin typeface="+mj-lt"/>
              <a:ea typeface="Arial"/>
              <a:cs typeface="Arial"/>
            </a:endParaRP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5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8B7F448F-DA3C-D42C-0284-3A23C0CF9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70" y="1421865"/>
            <a:ext cx="4212648" cy="28084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5D2B8B-D80C-26BF-DAA6-70DECF0935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167" y="1451808"/>
            <a:ext cx="4121964" cy="28941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75CD86-5B5D-1DBB-CC21-60BED07832A2}"/>
              </a:ext>
            </a:extLst>
          </p:cNvPr>
          <p:cNvSpPr txBox="1"/>
          <p:nvPr/>
        </p:nvSpPr>
        <p:spPr>
          <a:xfrm>
            <a:off x="355188" y="4760198"/>
            <a:ext cx="503214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>
                <a:solidFill>
                  <a:schemeClr val="bg1"/>
                </a:solidFill>
              </a:rPr>
              <a:t>Klip IT, Am Heart J 2013;  Comin-Colet </a:t>
            </a:r>
            <a:r>
              <a:rPr lang="en-US" sz="1050" dirty="0" err="1">
                <a:solidFill>
                  <a:schemeClr val="bg1"/>
                </a:solidFill>
              </a:rPr>
              <a:t>Eur</a:t>
            </a:r>
            <a:r>
              <a:rPr lang="en-US" sz="1050" dirty="0">
                <a:solidFill>
                  <a:schemeClr val="bg1"/>
                </a:solidFill>
              </a:rPr>
              <a:t> J Heart Fail 2013; Lee JACC HF 2025</a:t>
            </a:r>
          </a:p>
        </p:txBody>
      </p:sp>
    </p:spTree>
    <p:extLst>
      <p:ext uri="{BB962C8B-B14F-4D97-AF65-F5344CB8AC3E}">
        <p14:creationId xmlns:p14="http://schemas.microsoft.com/office/powerpoint/2010/main" val="166702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38B3C-53A2-1737-4697-B8DFC95AB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57F5DE70-A019-D7D9-CB64-FDAACBAFF8F2}"/>
              </a:ext>
            </a:extLst>
          </p:cNvPr>
          <p:cNvSpPr/>
          <p:nvPr/>
        </p:nvSpPr>
        <p:spPr>
          <a:xfrm>
            <a:off x="222636" y="1356298"/>
            <a:ext cx="8702210" cy="2147015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00" dirty="0"/>
          </a:p>
        </p:txBody>
      </p:sp>
      <p:sp>
        <p:nvSpPr>
          <p:cNvPr id="2" name="Page Title">
            <a:extLst>
              <a:ext uri="{FF2B5EF4-FFF2-40B4-BE49-F238E27FC236}">
                <a16:creationId xmlns:a16="http://schemas.microsoft.com/office/drawing/2014/main" id="{502FD707-9EE0-000A-444E-2CD439978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41" y="196754"/>
            <a:ext cx="8268020" cy="418210"/>
          </a:xfrm>
        </p:spPr>
        <p:txBody>
          <a:bodyPr/>
          <a:lstStyle/>
          <a:p>
            <a:r>
              <a:rPr lang="en-US" dirty="0"/>
              <a:t>HYPOTHESIS</a:t>
            </a:r>
          </a:p>
        </p:txBody>
      </p:sp>
      <p:sp>
        <p:nvSpPr>
          <p:cNvPr id="12" name="Slide Number">
            <a:extLst>
              <a:ext uri="{FF2B5EF4-FFF2-40B4-BE49-F238E27FC236}">
                <a16:creationId xmlns:a16="http://schemas.microsoft.com/office/drawing/2014/main" id="{AA47EADA-64B3-E1EA-1F53-075911D95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6</a:t>
            </a:fld>
            <a:endParaRPr lang="en-US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2782001-DEEC-AC98-C1E6-7E6DA61C72BC}"/>
              </a:ext>
            </a:extLst>
          </p:cNvPr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70279C80-4892-EA1A-5402-730776154825}"/>
              </a:ext>
            </a:extLst>
          </p:cNvPr>
          <p:cNvSpPr/>
          <p:nvPr/>
        </p:nvSpPr>
        <p:spPr>
          <a:xfrm>
            <a:off x="221443" y="1356298"/>
            <a:ext cx="233772" cy="21470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58F0B4-A71B-865E-07C9-188CB5F1FE1C}"/>
              </a:ext>
            </a:extLst>
          </p:cNvPr>
          <p:cNvSpPr/>
          <p:nvPr/>
        </p:nvSpPr>
        <p:spPr>
          <a:xfrm>
            <a:off x="481417" y="1844351"/>
            <a:ext cx="8382973" cy="11709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Single-dose ferric </a:t>
            </a:r>
            <a:r>
              <a:rPr lang="en-US" sz="2800" b="1" dirty="0" err="1">
                <a:solidFill>
                  <a:schemeClr val="tx1"/>
                </a:solidFill>
              </a:rPr>
              <a:t>derisomaltose</a:t>
            </a:r>
            <a:r>
              <a:rPr lang="en-US" sz="2800" b="1" dirty="0">
                <a:solidFill>
                  <a:schemeClr val="tx1"/>
                </a:solidFill>
              </a:rPr>
              <a:t> (FDI), compared to placebo, will improve peak V</a:t>
            </a:r>
            <a:r>
              <a:rPr lang="en-US" sz="2800" b="1" cap="small" dirty="0">
                <a:solidFill>
                  <a:schemeClr val="tx1"/>
                </a:solidFill>
              </a:rPr>
              <a:t>o</a:t>
            </a:r>
            <a:r>
              <a:rPr lang="en-US" sz="2800" b="1" baseline="-25000" dirty="0">
                <a:solidFill>
                  <a:schemeClr val="tx1"/>
                </a:solidFill>
              </a:rPr>
              <a:t>2 </a:t>
            </a:r>
            <a:r>
              <a:rPr lang="en-US" sz="2800" b="1" dirty="0">
                <a:solidFill>
                  <a:schemeClr val="tx1"/>
                </a:solidFill>
              </a:rPr>
              <a:t>in patients with HFpEF and iron deficiency</a:t>
            </a:r>
          </a:p>
        </p:txBody>
      </p:sp>
    </p:spTree>
    <p:extLst>
      <p:ext uri="{BB962C8B-B14F-4D97-AF65-F5344CB8AC3E}">
        <p14:creationId xmlns:p14="http://schemas.microsoft.com/office/powerpoint/2010/main" val="1232076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ethods – Trial design and eligibi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7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Methods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Trial design and eligibility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4BD97F-6732-005B-213E-AB25E262A66D}"/>
              </a:ext>
            </a:extLst>
          </p:cNvPr>
          <p:cNvSpPr txBox="1"/>
          <p:nvPr/>
        </p:nvSpPr>
        <p:spPr>
          <a:xfrm>
            <a:off x="222636" y="4789107"/>
            <a:ext cx="678583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FDI: Ferric </a:t>
            </a:r>
            <a:r>
              <a:rPr lang="en-US" sz="1000" dirty="0" err="1">
                <a:solidFill>
                  <a:schemeClr val="bg1"/>
                </a:solidFill>
              </a:rPr>
              <a:t>derisomaltose</a:t>
            </a:r>
            <a:r>
              <a:rPr lang="en-US" sz="1000" dirty="0">
                <a:solidFill>
                  <a:schemeClr val="bg1"/>
                </a:solidFill>
              </a:rPr>
              <a:t>; CPET: cardiopulmonary exercise test; KCCQ, Kansas City Cardiomyopathy Questionnaire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B3767-AF08-4D20-CA44-55C443B27B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039"/>
          <a:stretch>
            <a:fillRect/>
          </a:stretch>
        </p:blipFill>
        <p:spPr>
          <a:xfrm>
            <a:off x="84220" y="867979"/>
            <a:ext cx="8975559" cy="335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56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BFB4EB6-8AF1-4B2D-8DDB-7694687073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2188604"/>
              </p:ext>
            </p:extLst>
          </p:nvPr>
        </p:nvGraphicFramePr>
        <p:xfrm>
          <a:off x="285750" y="790575"/>
          <a:ext cx="8572500" cy="3623118"/>
        </p:xfrm>
        <a:graphic>
          <a:graphicData uri="http://schemas.openxmlformats.org/drawingml/2006/table">
            <a:tbl>
              <a:tblPr/>
              <a:tblGrid>
                <a:gridCol w="300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7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7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3058">
                <a:tc>
                  <a:txBody>
                    <a:bodyPr/>
                    <a:lstStyle/>
                    <a:p>
                      <a:pPr algn="l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Characteristic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FDI (n = 44)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Placebo (n = 21)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All (N = 65)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Age, years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66.5 (55.5, 73.5)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70.0 (67.0, 76.0)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68.0 (58.0, 76.0)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Female sex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32 (72.7%)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15 (71.4%)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47 (72.3%)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Body mass index, kg/m²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33.2 (28.6, 38.8)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29.7 (27.0, 34.5)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31.3 (27.7, 37.3)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Left ventricular ejection fraction, %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65 (60, 67)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64 (61, 70)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65 (60, 68)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NYHA class III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21 (47.7%)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9 (42.9%)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30 (46.2%)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Peak VO₂, mL/kg/min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12.7 (10.6, 15.8)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12.2 (11.6, 14.6)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12.4 (10.8, 15.5)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Six-minute walk distance, m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323 (256, 421)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311 (274, 355)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323 (268, 408)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Ferritin, ng/mL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55 (27.5, 68.5)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34 (23, 88)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47 (27, 72)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Transferrin saturation, %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16 (11, 20)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15 (9.5, 19)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15 (11, 20)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0006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Hepcidin, ng/mL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12.7 (4.5, 20.7)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6.3 (4.3, 21.2)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9.8 (4.5, 20.7)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Values are median (interquartile range) or n ">
            <a:extLst>
              <a:ext uri="{FF2B5EF4-FFF2-40B4-BE49-F238E27FC236}">
                <a16:creationId xmlns:a16="http://schemas.microsoft.com/office/drawing/2014/main" id="{B950C855-8417-449C-B930-4F4DC3051E20}"/>
              </a:ext>
            </a:extLst>
          </p:cNvPr>
          <p:cNvSpPr>
            <a:spLocks noGrp="1"/>
          </p:cNvSpPr>
          <p:nvPr/>
        </p:nvSpPr>
        <p:spPr>
          <a:xfrm>
            <a:off x="295275" y="4651821"/>
            <a:ext cx="8572500" cy="5143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000" dirty="0">
                <a:solidFill>
                  <a:schemeClr val="bg1"/>
                </a:solidFill>
              </a:rPr>
              <a:t>Values are median (interquartile range) or n (%). One FDI participant lacked a baseline walk distance.</a:t>
            </a:r>
          </a:p>
          <a:p>
            <a: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000" dirty="0">
                <a:solidFill>
                  <a:schemeClr val="bg1"/>
                </a:solidFill>
              </a:rPr>
              <a:t>Baseline hepcidin was missing for 3/44 FDI patients (6.8%) and 1/21 placebo patients (4.8%).</a:t>
            </a: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8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Results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448" b="1">
                <a:solidFill>
                  <a:srgbClr val="4C4C4C"/>
                </a:solidFill>
                <a:latin typeface="Arial"/>
                <a:ea typeface="Arial"/>
                <a:cs typeface="Arial"/>
              </a:rPr>
              <a:t>Table 1. Baseline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977153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sults – Enrollment and follow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A7C7A5-4B51-4FC0-A690-D3E5C32B8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2599616" y="110442"/>
            <a:ext cx="5478843" cy="4260362"/>
          </a:xfrm>
          <a:prstGeom prst="rect">
            <a:avLst/>
          </a:prstGeom>
        </p:spPr>
      </p:pic>
      <p:sp>
        <p:nvSpPr>
          <p:cNvPr id="7" name="*The sensitivity analysis included all 65 par">
            <a:extLst>
              <a:ext uri="{FF2B5EF4-FFF2-40B4-BE49-F238E27FC236}">
                <a16:creationId xmlns:a16="http://schemas.microsoft.com/office/drawing/2014/main" id="{FA93D61D-8147-4096-9FD2-A502D2547B4E}"/>
              </a:ext>
            </a:extLst>
          </p:cNvPr>
          <p:cNvSpPr>
            <a:spLocks noGrp="1"/>
          </p:cNvSpPr>
          <p:nvPr/>
        </p:nvSpPr>
        <p:spPr>
          <a:xfrm>
            <a:off x="210848" y="4737497"/>
            <a:ext cx="7755239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065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rPr sz="1050" b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*</a:t>
            </a:r>
            <a:r>
              <a:rPr lang="en-US" sz="1050" dirty="0">
                <a:solidFill>
                  <a:schemeClr val="bg1"/>
                </a:solidFill>
              </a:rPr>
              <a:t>A </a:t>
            </a:r>
            <a:r>
              <a:rPr sz="1050" b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sensitivity analysis included all 65 participants</a:t>
            </a:r>
            <a:r>
              <a:rPr lang="en-US" sz="1050" b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. </a:t>
            </a:r>
            <a:r>
              <a:rPr lang="en-US" sz="1050" dirty="0">
                <a:solidFill>
                  <a:schemeClr val="bg1"/>
                </a:solidFill>
              </a:rPr>
              <a:t>One patient elected not to complete the trial  after a mechanical fall</a:t>
            </a: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Results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7662587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Enrollment and follow-up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FDE878-DE88-E3EF-B0E4-9DE9F1ECCD23}"/>
              </a:ext>
            </a:extLst>
          </p:cNvPr>
          <p:cNvSpPr txBox="1"/>
          <p:nvPr/>
        </p:nvSpPr>
        <p:spPr>
          <a:xfrm>
            <a:off x="2607173" y="4292540"/>
            <a:ext cx="5471286" cy="307777"/>
          </a:xfrm>
          <a:prstGeom prst="rect">
            <a:avLst/>
          </a:prstGeom>
          <a:solidFill>
            <a:srgbClr val="00B050">
              <a:alpha val="47059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98.5% participant retention with primary endpoint data</a:t>
            </a:r>
          </a:p>
        </p:txBody>
      </p:sp>
    </p:spTree>
    <p:extLst>
      <p:ext uri="{BB962C8B-B14F-4D97-AF65-F5344CB8AC3E}">
        <p14:creationId xmlns:p14="http://schemas.microsoft.com/office/powerpoint/2010/main" val="88613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sults – FDI improved peak oxygen uptake at 12 wee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25A5A5-59A8-4727-A727-9A3F6571B2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316" r="34285" b="8781"/>
          <a:stretch>
            <a:fillRect/>
          </a:stretch>
        </p:blipFill>
        <p:spPr>
          <a:xfrm>
            <a:off x="3137358" y="838200"/>
            <a:ext cx="5908282" cy="3785733"/>
          </a:xfrm>
          <a:prstGeom prst="rect">
            <a:avLst/>
          </a:prstGeom>
        </p:spPr>
      </p:pic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10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Results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lang="en-US"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Primary Endpoint: </a:t>
            </a:r>
            <a:r>
              <a:rPr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FDI improved peak oxygen uptake at 12 weeks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D557E7-EB06-5CCF-B6D6-BDE7BC4B5F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845" t="3111" b="7924"/>
          <a:stretch>
            <a:fillRect/>
          </a:stretch>
        </p:blipFill>
        <p:spPr>
          <a:xfrm>
            <a:off x="219342" y="1055644"/>
            <a:ext cx="2894571" cy="3350843"/>
          </a:xfrm>
          <a:prstGeom prst="rect">
            <a:avLst/>
          </a:prstGeom>
        </p:spPr>
      </p:pic>
      <p:sp>
        <p:nvSpPr>
          <p:cNvPr id="2" name="+1.1 mL/kg/min">
            <a:extLst>
              <a:ext uri="{FF2B5EF4-FFF2-40B4-BE49-F238E27FC236}">
                <a16:creationId xmlns:a16="http://schemas.microsoft.com/office/drawing/2014/main" id="{DF82A334-2F46-4170-8E08-F85F6C7F2B51}"/>
              </a:ext>
            </a:extLst>
          </p:cNvPr>
          <p:cNvSpPr>
            <a:spLocks noGrp="1"/>
          </p:cNvSpPr>
          <p:nvPr/>
        </p:nvSpPr>
        <p:spPr>
          <a:xfrm>
            <a:off x="1366351" y="1325798"/>
            <a:ext cx="2185075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defPPr>
            <a:lvl1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1pPr>
            <a:lvl2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2pPr>
            <a:lvl3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3pPr>
            <a:lvl4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4pPr>
            <a:lvl5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5pPr>
            <a:lvl6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6pPr>
            <a:lvl7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7pPr>
            <a:lvl8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8pPr>
            <a:lvl9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sz="1600" b="1" dirty="0">
                <a:solidFill>
                  <a:srgbClr val="BD1026"/>
                </a:solidFill>
                <a:latin typeface="Arial"/>
                <a:ea typeface="Arial"/>
                <a:cs typeface="Arial"/>
              </a:rPr>
              <a:t>+1.1 mL/kg/min</a:t>
            </a:r>
            <a:endParaRPr lang="en-US" sz="1600" b="1" dirty="0">
              <a:solidFill>
                <a:srgbClr val="BD1026"/>
              </a:solidFill>
              <a:latin typeface="Arial"/>
              <a:ea typeface="Arial"/>
              <a:cs typeface="Arial"/>
            </a:endParaRPr>
          </a:p>
          <a:p>
            <a:pPr algn="l">
              <a:defRPr sz="2625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1600" dirty="0"/>
              <a:t>p = 0.02</a:t>
            </a:r>
            <a:endParaRPr sz="1600" b="1" dirty="0">
              <a:solidFill>
                <a:srgbClr val="BD1026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9168F9-10F2-FB66-5108-655804134917}"/>
              </a:ext>
            </a:extLst>
          </p:cNvPr>
          <p:cNvSpPr txBox="1"/>
          <p:nvPr/>
        </p:nvSpPr>
        <p:spPr>
          <a:xfrm>
            <a:off x="222636" y="4695691"/>
            <a:ext cx="83183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Endpoint analysis was by ANCOVA with adjustment for baseline peak VO</a:t>
            </a:r>
            <a:r>
              <a:rPr lang="en-US" sz="1100" baseline="-25000" dirty="0">
                <a:solidFill>
                  <a:schemeClr val="bg1"/>
                </a:solidFill>
              </a:rPr>
              <a:t>2</a:t>
            </a:r>
            <a:r>
              <a:rPr lang="en-US" sz="1100" dirty="0">
                <a:solidFill>
                  <a:schemeClr val="bg1"/>
                </a:solidFill>
              </a:rPr>
              <a:t> and sex. A sensitivity analysis with imputation of single </a:t>
            </a:r>
          </a:p>
          <a:p>
            <a:r>
              <a:rPr lang="en-US" sz="1100" dirty="0">
                <a:solidFill>
                  <a:schemeClr val="bg1"/>
                </a:solidFill>
              </a:rPr>
              <a:t>missing peak VO</a:t>
            </a:r>
            <a:r>
              <a:rPr lang="en-US" sz="1100" baseline="-25000" dirty="0">
                <a:solidFill>
                  <a:schemeClr val="bg1"/>
                </a:solidFill>
              </a:rPr>
              <a:t>2</a:t>
            </a:r>
            <a:r>
              <a:rPr lang="en-US" sz="1100" dirty="0">
                <a:solidFill>
                  <a:schemeClr val="bg1"/>
                </a:solidFill>
              </a:rPr>
              <a:t> value yielded identical results.</a:t>
            </a:r>
          </a:p>
        </p:txBody>
      </p:sp>
    </p:spTree>
    <p:extLst>
      <p:ext uri="{BB962C8B-B14F-4D97-AF65-F5344CB8AC3E}">
        <p14:creationId xmlns:p14="http://schemas.microsoft.com/office/powerpoint/2010/main" val="1987548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sults – Functional capacity and health sta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eek 12 differences between FDI and placebo">
            <a:extLst>
              <a:ext uri="{FF2B5EF4-FFF2-40B4-BE49-F238E27FC236}">
                <a16:creationId xmlns:a16="http://schemas.microsoft.com/office/drawing/2014/main" id="{EC49DF12-9978-4D36-B822-705D7336B197}"/>
              </a:ext>
            </a:extLst>
          </p:cNvPr>
          <p:cNvSpPr>
            <a:spLocks noGrp="1"/>
          </p:cNvSpPr>
          <p:nvPr/>
        </p:nvSpPr>
        <p:spPr>
          <a:xfrm>
            <a:off x="285750" y="790575"/>
            <a:ext cx="8572500" cy="400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72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725" b="0" dirty="0">
                <a:solidFill>
                  <a:srgbClr val="171717"/>
                </a:solidFill>
                <a:latin typeface="Arial"/>
                <a:ea typeface="Arial"/>
                <a:cs typeface="Arial"/>
              </a:rPr>
              <a:t>Week 12 differences between FDI and placebo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9D77D94-4DCA-4C48-9BC7-83FCD3E05D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7695741"/>
              </p:ext>
            </p:extLst>
          </p:nvPr>
        </p:nvGraphicFramePr>
        <p:xfrm>
          <a:off x="285750" y="1400175"/>
          <a:ext cx="8572500" cy="2390775"/>
        </p:xfrm>
        <a:graphic>
          <a:graphicData uri="http://schemas.openxmlformats.org/drawingml/2006/table">
            <a:tbl>
              <a:tblPr/>
              <a:tblGrid>
                <a:gridCol w="3077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37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9575">
                <a:tc>
                  <a:txBody>
                    <a:bodyPr/>
                    <a:lstStyle/>
                    <a:p>
                      <a:pPr algn="l"/>
                      <a:r>
                        <a:rPr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Secondary end point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Adjusted difference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FDI vs. Placebo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(95% CI)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i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value</a:t>
                      </a:r>
                      <a:endParaRPr sz="1400" b="1" dirty="0">
                        <a:solidFill>
                          <a:srgbClr val="FFFFFF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Six-minute walk distance, m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+41.1 (9.5 to 72.8)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0.012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VO₂ at anaerobic threshold, mL/min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+46.4 (0.7 to 92.2)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0.047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Improvement in NYHA class, </a:t>
                      </a:r>
                      <a:r>
                        <a:rPr lang="en-US"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%</a:t>
                      </a:r>
                      <a:endParaRPr sz="1400" b="0" dirty="0">
                        <a:solidFill>
                          <a:srgbClr val="171717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+26 (6 to 47)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0.013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KCCQ overall summary score, points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+4.4 (−2.4 to 11.2)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0.20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KCCQ = Kansas City Cardiomyopathy Questionnai">
            <a:extLst>
              <a:ext uri="{FF2B5EF4-FFF2-40B4-BE49-F238E27FC236}">
                <a16:creationId xmlns:a16="http://schemas.microsoft.com/office/drawing/2014/main" id="{0C28A2CA-3798-42B3-995E-6727FC59100C}"/>
              </a:ext>
            </a:extLst>
          </p:cNvPr>
          <p:cNvSpPr>
            <a:spLocks noGrp="1"/>
          </p:cNvSpPr>
          <p:nvPr/>
        </p:nvSpPr>
        <p:spPr>
          <a:xfrm>
            <a:off x="285750" y="4010025"/>
            <a:ext cx="8572500" cy="5429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110" b="0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KCCQ = Kansas City Cardiomyopathy Questionnaire.</a:t>
            </a: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11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Results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lang="en-US"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Pre-specified </a:t>
            </a:r>
            <a:r>
              <a:rPr lang="en-US" dirty="0"/>
              <a:t>s</a:t>
            </a:r>
            <a:r>
              <a:rPr lang="en-US"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econdary </a:t>
            </a:r>
            <a:r>
              <a:rPr lang="en-US" dirty="0"/>
              <a:t>e</a:t>
            </a:r>
            <a:r>
              <a:rPr lang="en-US"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ndpoints: </a:t>
            </a:r>
            <a:r>
              <a:rPr lang="en-US" dirty="0"/>
              <a:t>f</a:t>
            </a:r>
            <a:r>
              <a:rPr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unctional capacity and health status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7932B5-4531-6871-170F-C0E2961E31DB}"/>
              </a:ext>
            </a:extLst>
          </p:cNvPr>
          <p:cNvSpPr txBox="1"/>
          <p:nvPr/>
        </p:nvSpPr>
        <p:spPr>
          <a:xfrm>
            <a:off x="247650" y="4734642"/>
            <a:ext cx="31534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Estimates account for baseline values and sex</a:t>
            </a:r>
          </a:p>
        </p:txBody>
      </p:sp>
    </p:spTree>
    <p:extLst>
      <p:ext uri="{BB962C8B-B14F-4D97-AF65-F5344CB8AC3E}">
        <p14:creationId xmlns:p14="http://schemas.microsoft.com/office/powerpoint/2010/main" val="654663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sults – Iron indices and hemoglobin at 12 wee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djusted differences in change from baseline,">
            <a:extLst>
              <a:ext uri="{FF2B5EF4-FFF2-40B4-BE49-F238E27FC236}">
                <a16:creationId xmlns:a16="http://schemas.microsoft.com/office/drawing/2014/main" id="{1DD8F2C8-B3C0-4818-A629-219662CF2AEE}"/>
              </a:ext>
            </a:extLst>
          </p:cNvPr>
          <p:cNvSpPr>
            <a:spLocks noGrp="1"/>
          </p:cNvSpPr>
          <p:nvPr/>
        </p:nvSpPr>
        <p:spPr>
          <a:xfrm>
            <a:off x="285750" y="800100"/>
            <a:ext cx="8572500" cy="409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65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171717"/>
                </a:solidFill>
                <a:latin typeface="Arial"/>
                <a:ea typeface="Arial"/>
                <a:cs typeface="Arial"/>
              </a:rPr>
              <a:t>Adjusted differences in change from baseline, FDI minus placebo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AE90B09-EBC1-4859-848E-730EE372D6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0857390"/>
              </p:ext>
            </p:extLst>
          </p:nvPr>
        </p:nvGraphicFramePr>
        <p:xfrm>
          <a:off x="285750" y="1409700"/>
          <a:ext cx="8572500" cy="2552700"/>
        </p:xfrm>
        <a:graphic>
          <a:graphicData uri="http://schemas.openxmlformats.org/drawingml/2006/table">
            <a:tbl>
              <a:tblPr/>
              <a:tblGrid>
                <a:gridCol w="3848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9575">
                <a:tc>
                  <a:txBody>
                    <a:bodyPr/>
                    <a:lstStyle/>
                    <a:p>
                      <a:pPr algn="l"/>
                      <a:r>
                        <a:rPr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Secondary end point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Difference (95% CI)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i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 value</a:t>
                      </a:r>
                      <a:endParaRPr sz="1400" b="1" dirty="0">
                        <a:solidFill>
                          <a:srgbClr val="FFFFFF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Transferrin saturation, percentage points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+9.4 (4.9 to 13.9)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&lt;0.001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Ferritin, ng/mL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+182.6 (127.7 to 237.5)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&lt;0.001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Serum iron, µg/dL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+15.7 (0.4 to 31.1)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0.045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Hemoglobin, g/dL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+1.4 (0.9 to 1.9)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&lt;0.001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Hepcidin, ng/mL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+40.4 (27.6 to 53.2)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&lt;0.001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Estimates account for sex and baseline values">
            <a:extLst>
              <a:ext uri="{FF2B5EF4-FFF2-40B4-BE49-F238E27FC236}">
                <a16:creationId xmlns:a16="http://schemas.microsoft.com/office/drawing/2014/main" id="{144400F7-5413-4ACA-88F1-45963F51639B}"/>
              </a:ext>
            </a:extLst>
          </p:cNvPr>
          <p:cNvSpPr>
            <a:spLocks noGrp="1"/>
          </p:cNvSpPr>
          <p:nvPr/>
        </p:nvSpPr>
        <p:spPr>
          <a:xfrm>
            <a:off x="205903" y="4694635"/>
            <a:ext cx="85725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11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110" b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Estimates account for sex and baseline values.</a:t>
            </a: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12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Results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448" b="1">
                <a:solidFill>
                  <a:srgbClr val="4C4C4C"/>
                </a:solidFill>
                <a:latin typeface="Arial"/>
                <a:ea typeface="Arial"/>
                <a:cs typeface="Arial"/>
              </a:rPr>
              <a:t>Iron indices and hemoglobin at 12 weeks</a:t>
            </a:r>
          </a:p>
        </p:txBody>
      </p:sp>
    </p:spTree>
    <p:extLst>
      <p:ext uri="{BB962C8B-B14F-4D97-AF65-F5344CB8AC3E}">
        <p14:creationId xmlns:p14="http://schemas.microsoft.com/office/powerpoint/2010/main" val="1614058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sults – Adverse events through week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ticipants with events and total event coun">
            <a:extLst>
              <a:ext uri="{FF2B5EF4-FFF2-40B4-BE49-F238E27FC236}">
                <a16:creationId xmlns:a16="http://schemas.microsoft.com/office/drawing/2014/main" id="{DBF0B68F-CCDA-4DC9-94F9-96023244EE17}"/>
              </a:ext>
            </a:extLst>
          </p:cNvPr>
          <p:cNvSpPr>
            <a:spLocks noGrp="1"/>
          </p:cNvSpPr>
          <p:nvPr/>
        </p:nvSpPr>
        <p:spPr>
          <a:xfrm>
            <a:off x="314325" y="4752611"/>
            <a:ext cx="8572500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75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r>
              <a:rPr sz="1000" b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Participants with events and total event counts</a:t>
            </a:r>
            <a:r>
              <a:rPr lang="en-US" sz="1000" b="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; </a:t>
            </a:r>
            <a:r>
              <a:rPr lang="en-US" sz="1000" dirty="0">
                <a:solidFill>
                  <a:schemeClr val="bg1"/>
                </a:solidFill>
              </a:rPr>
              <a:t>Two FDI recipients had drug-related symptoms. One had transient flu-like symptoms and one had lip fullness and nausea that did not interrupt the infusion. No deaths occurred.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1310163-EC52-4857-9EA2-AC8354D54E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9247648"/>
              </p:ext>
            </p:extLst>
          </p:nvPr>
        </p:nvGraphicFramePr>
        <p:xfrm>
          <a:off x="247650" y="882877"/>
          <a:ext cx="8572500" cy="2275956"/>
        </p:xfrm>
        <a:graphic>
          <a:graphicData uri="http://schemas.openxmlformats.org/drawingml/2006/table">
            <a:tbl>
              <a:tblPr/>
              <a:tblGrid>
                <a:gridCol w="3160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7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7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89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7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6231">
                <a:tc>
                  <a:txBody>
                    <a:bodyPr/>
                    <a:lstStyle/>
                    <a:p>
                      <a:pPr algn="l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Event category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FDI (n = 44)</a:t>
                      </a:r>
                    </a:p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Patients, n (%)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FDI</a:t>
                      </a:r>
                    </a:p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Events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Placebo (n = 21)</a:t>
                      </a:r>
                    </a:p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Patients, n (%)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Placebo</a:t>
                      </a:r>
                    </a:p>
                    <a:p>
                      <a:pPr algn="ctr"/>
                      <a:r>
                        <a:rPr sz="124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Events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A9102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32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Any adverse event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15 (34.1%)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18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11 (52.4%)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17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326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Se</a:t>
                      </a:r>
                      <a:r>
                        <a:rPr lang="en-US"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rious adverse</a:t>
                      </a:r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 event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 (6.8%)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3 (14.3%)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4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326">
                <a:tc>
                  <a:txBody>
                    <a:bodyPr/>
                    <a:lstStyle/>
                    <a:p>
                      <a:pPr algn="l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Drug-related adverse event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2 (4.5%)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2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 (0.0%)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747">
                <a:tc>
                  <a:txBody>
                    <a:bodyPr/>
                    <a:lstStyle/>
                    <a:p>
                      <a:pPr algn="l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Drug-related serious </a:t>
                      </a:r>
                      <a:r>
                        <a:rPr lang="en-US"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adverse </a:t>
                      </a:r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event</a:t>
                      </a:r>
                    </a:p>
                  </a:txBody>
                  <a:tcPr marL="76200" marR="76200" marT="15240" marB="1524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 (0.0%)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 (0.0%)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0" dirty="0">
                          <a:solidFill>
                            <a:srgbClr val="171717"/>
                          </a:solidFill>
                          <a:latin typeface="Arial"/>
                          <a:ea typeface="Arial"/>
                          <a:cs typeface="Arial"/>
                        </a:rPr>
                        <a:t>0</a:t>
                      </a:r>
                    </a:p>
                  </a:txBody>
                  <a:tcPr marL="76200" marR="76200" marT="15240" marB="15240" anchor="ctr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Two FDI recipients had drug-related symptoms.">
            <a:extLst>
              <a:ext uri="{FF2B5EF4-FFF2-40B4-BE49-F238E27FC236}">
                <a16:creationId xmlns:a16="http://schemas.microsoft.com/office/drawing/2014/main" id="{2F713DBB-9445-49CC-8BC2-235E9B8F435F}"/>
              </a:ext>
            </a:extLst>
          </p:cNvPr>
          <p:cNvSpPr>
            <a:spLocks noGrp="1"/>
          </p:cNvSpPr>
          <p:nvPr/>
        </p:nvSpPr>
        <p:spPr>
          <a:xfrm>
            <a:off x="314325" y="2670832"/>
            <a:ext cx="8572500" cy="6572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defPPr>
            <a:lvl1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1pPr>
            <a:lvl2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2pPr>
            <a:lvl3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3pPr>
            <a:lvl4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4pPr>
            <a:lvl5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5pPr>
            <a:lvl6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6pPr>
            <a:lvl7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7pPr>
            <a:lvl8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8pPr>
            <a:lvl9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500" b="0">
                <a:solidFill>
                  <a:srgbClr val="171717"/>
                </a:solidFill>
                <a:latin typeface="Arial"/>
                <a:ea typeface="Arial"/>
                <a:cs typeface="Arial"/>
              </a:defRPr>
            </a:pPr>
            <a:endParaRPr sz="1100" b="0" dirty="0">
              <a:solidFill>
                <a:srgbClr val="171717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13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30078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1" name="Section title">
            <a:extLst>
              <a:ext uri="{FF2B5EF4-FFF2-40B4-BE49-F238E27FC236}">
                <a16:creationId xmlns:a16="http://schemas.microsoft.com/office/drawing/2014/main" id="{75B7AFAE-0D26-45E8-A42D-E5A62D8895B3}"/>
              </a:ext>
            </a:extLst>
          </p:cNvPr>
          <p:cNvSpPr>
            <a:spLocks noGrp="1"/>
          </p:cNvSpPr>
          <p:nvPr/>
        </p:nvSpPr>
        <p:spPr>
          <a:xfrm>
            <a:off x="247650" y="28575"/>
            <a:ext cx="8620125" cy="333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025" b="1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Results</a:t>
            </a:r>
          </a:p>
        </p:txBody>
      </p:sp>
      <p:sp>
        <p:nvSpPr>
          <p:cNvPr id="882" name="Section subheading">
            <a:extLst>
              <a:ext uri="{FF2B5EF4-FFF2-40B4-BE49-F238E27FC236}">
                <a16:creationId xmlns:a16="http://schemas.microsoft.com/office/drawing/2014/main" id="{0C91E1C7-68FD-4F1F-AF14-8AAF78F15D5F}"/>
              </a:ext>
            </a:extLst>
          </p:cNvPr>
          <p:cNvSpPr>
            <a:spLocks noGrp="1"/>
          </p:cNvSpPr>
          <p:nvPr/>
        </p:nvSpPr>
        <p:spPr>
          <a:xfrm>
            <a:off x="257175" y="361950"/>
            <a:ext cx="8601075" cy="2381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448" b="1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Adverse events </a:t>
            </a:r>
            <a:r>
              <a:rPr lang="en-US" sz="1448" b="1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during the trial</a:t>
            </a:r>
            <a:endParaRPr sz="1448" b="1" dirty="0">
              <a:solidFill>
                <a:srgbClr val="4C4C4C"/>
              </a:solidFill>
              <a:latin typeface="Arial"/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1944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A07819-3586-FCA4-4193-51F05DB95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>
            <a:extLst>
              <a:ext uri="{FF2B5EF4-FFF2-40B4-BE49-F238E27FC236}">
                <a16:creationId xmlns:a16="http://schemas.microsoft.com/office/drawing/2014/main" id="{4DFB4DD9-A05A-BD11-C813-746F16E38740}"/>
              </a:ext>
            </a:extLst>
          </p:cNvPr>
          <p:cNvSpPr>
            <a:spLocks noGrp="1"/>
          </p:cNvSpPr>
          <p:nvPr/>
        </p:nvSpPr>
        <p:spPr>
          <a:xfrm>
            <a:off x="247650" y="133350"/>
            <a:ext cx="8658225" cy="4476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lang="en-US" dirty="0"/>
              <a:t>Key Take Home Points</a:t>
            </a:r>
            <a:endParaRPr sz="2100" b="1" dirty="0">
              <a:solidFill>
                <a:srgbClr val="171717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905" name="Slide Number">
            <a:extLst>
              <a:ext uri="{FF2B5EF4-FFF2-40B4-BE49-F238E27FC236}">
                <a16:creationId xmlns:a16="http://schemas.microsoft.com/office/drawing/2014/main" id="{5E56BC2A-EC7A-E4A1-E925-A4DBB6DF2F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14</a:t>
            </a:fld>
            <a:endParaRPr lang="en-US" dirty="0"/>
          </a:p>
        </p:txBody>
      </p:sp>
      <p:cxnSp>
        <p:nvCxnSpPr>
          <p:cNvPr id="906" name="Straight Connector 29">
            <a:extLst>
              <a:ext uri="{FF2B5EF4-FFF2-40B4-BE49-F238E27FC236}">
                <a16:creationId xmlns:a16="http://schemas.microsoft.com/office/drawing/2014/main" id="{15CAB75D-F26A-3BFC-8FAA-9A791D7BBD63}"/>
              </a:ext>
            </a:extLst>
          </p:cNvPr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D375414-410B-8AD5-9A6C-CD42A4984A7C}"/>
              </a:ext>
            </a:extLst>
          </p:cNvPr>
          <p:cNvSpPr txBox="1"/>
          <p:nvPr/>
        </p:nvSpPr>
        <p:spPr>
          <a:xfrm>
            <a:off x="308846" y="743435"/>
            <a:ext cx="8452824" cy="349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00" dirty="0"/>
              <a:t>1. Iron deficiency is highly prevalent in HFpEF and associated with increased mortality and functional impairment</a:t>
            </a:r>
          </a:p>
          <a:p>
            <a:endParaRPr lang="en-US" sz="1700" dirty="0"/>
          </a:p>
          <a:p>
            <a:r>
              <a:rPr lang="en-US" sz="1700" dirty="0"/>
              <a:t>2. IRONMET was the largest trial of IV iron repletion in HFpEF to date, with high participant retention and comprehensive assessment of exercise capacity with CPET</a:t>
            </a:r>
          </a:p>
          <a:p>
            <a:r>
              <a:rPr lang="en-US" sz="1700" dirty="0"/>
              <a:t>   </a:t>
            </a:r>
          </a:p>
          <a:p>
            <a:r>
              <a:rPr lang="en-US" sz="1700" dirty="0"/>
              <a:t> 3. Single dose FDI (1000mg) resulted in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700" dirty="0"/>
              <a:t>	Robust target engagement </a:t>
            </a:r>
            <a:r>
              <a:rPr lang="en-US" sz="1700" dirty="0">
                <a:sym typeface="Symbol" panose="05050102010706020507" pitchFamily="18" charset="2"/>
              </a:rPr>
              <a:t> </a:t>
            </a:r>
            <a:r>
              <a:rPr lang="en-US" sz="1700" dirty="0" err="1"/>
              <a:t>Tsat</a:t>
            </a:r>
            <a:r>
              <a:rPr lang="en-US" sz="1700" dirty="0"/>
              <a:t>, </a:t>
            </a:r>
            <a:r>
              <a:rPr lang="en-US" sz="1700" dirty="0">
                <a:sym typeface="Symbol" panose="05050102010706020507" pitchFamily="18" charset="2"/>
              </a:rPr>
              <a:t> ferritin,  </a:t>
            </a:r>
            <a:r>
              <a:rPr lang="en-US" sz="1700" dirty="0"/>
              <a:t>Hemoglobin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700" dirty="0"/>
              <a:t>	Consistent improvement across multiple distinct exercise endpoints</a:t>
            </a:r>
          </a:p>
          <a:p>
            <a:pPr lvl="1"/>
            <a:r>
              <a:rPr lang="en-US" sz="1700" dirty="0"/>
              <a:t>		 </a:t>
            </a:r>
            <a:r>
              <a:rPr lang="en-US" sz="1700" dirty="0">
                <a:sym typeface="Symbol" panose="05050102010706020507" pitchFamily="18" charset="2"/>
              </a:rPr>
              <a:t> </a:t>
            </a:r>
            <a:r>
              <a:rPr lang="en-US" sz="1700" dirty="0"/>
              <a:t>pVO</a:t>
            </a:r>
            <a:r>
              <a:rPr lang="en-US" sz="1700" baseline="-25000" dirty="0"/>
              <a:t>2</a:t>
            </a:r>
            <a:r>
              <a:rPr lang="en-US" sz="1700" dirty="0"/>
              <a:t>, </a:t>
            </a:r>
            <a:r>
              <a:rPr lang="en-US" sz="1700" dirty="0">
                <a:sym typeface="Symbol" panose="05050102010706020507" pitchFamily="18" charset="2"/>
              </a:rPr>
              <a:t></a:t>
            </a:r>
            <a:r>
              <a:rPr lang="en-US" sz="1700" dirty="0"/>
              <a:t>VO</a:t>
            </a:r>
            <a:r>
              <a:rPr lang="en-US" sz="1700" baseline="-25000" dirty="0"/>
              <a:t>2</a:t>
            </a:r>
            <a:r>
              <a:rPr lang="en-US" sz="1700" dirty="0"/>
              <a:t>@AT, </a:t>
            </a:r>
            <a:r>
              <a:rPr lang="en-US" sz="1700" dirty="0">
                <a:sym typeface="Symbol" panose="05050102010706020507" pitchFamily="18" charset="2"/>
              </a:rPr>
              <a:t></a:t>
            </a:r>
            <a:r>
              <a:rPr lang="en-US" sz="1700" dirty="0"/>
              <a:t>6MWT, </a:t>
            </a:r>
            <a:r>
              <a:rPr lang="en-US" sz="1700" dirty="0">
                <a:sym typeface="Symbol" panose="05050102010706020507" pitchFamily="18" charset="2"/>
              </a:rPr>
              <a:t> improvement in NYHA class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700" dirty="0">
                <a:sym typeface="Symbol" panose="05050102010706020507" pitchFamily="18" charset="2"/>
              </a:rPr>
              <a:t>	</a:t>
            </a:r>
            <a:r>
              <a:rPr lang="en-US" sz="1700" dirty="0"/>
              <a:t>Concordant 6MWT findings with FAIR-HFpEF (n=39, </a:t>
            </a:r>
            <a:r>
              <a:rPr lang="en-US" sz="1700" dirty="0">
                <a:sym typeface="Symbol" panose="05050102010706020507" pitchFamily="18" charset="2"/>
              </a:rPr>
              <a:t> </a:t>
            </a:r>
            <a:r>
              <a:rPr lang="en-US" sz="1700" dirty="0"/>
              <a:t>49m)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700" dirty="0">
                <a:sym typeface="Symbol" panose="05050102010706020507" pitchFamily="18" charset="2"/>
              </a:rPr>
              <a:t>   No drug-related serious adverse events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259333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Conclus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>
            <a:extLst>
              <a:ext uri="{FF2B5EF4-FFF2-40B4-BE49-F238E27FC236}">
                <a16:creationId xmlns:a16="http://schemas.microsoft.com/office/drawing/2014/main" id="{2995C23D-0F10-4212-AE50-BCE98727BCAB}"/>
              </a:ext>
            </a:extLst>
          </p:cNvPr>
          <p:cNvSpPr>
            <a:spLocks noGrp="1"/>
          </p:cNvSpPr>
          <p:nvPr/>
        </p:nvSpPr>
        <p:spPr>
          <a:xfrm>
            <a:off x="247650" y="133350"/>
            <a:ext cx="8658225" cy="4476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100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2400" b="1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Conclusions</a:t>
            </a:r>
          </a:p>
        </p:txBody>
      </p:sp>
      <p:sp>
        <p:nvSpPr>
          <p:cNvPr id="5" name="Limits of the evidence">
            <a:extLst>
              <a:ext uri="{FF2B5EF4-FFF2-40B4-BE49-F238E27FC236}">
                <a16:creationId xmlns:a16="http://schemas.microsoft.com/office/drawing/2014/main" id="{97B08F39-4680-41F6-AFDC-707E120C6FB9}"/>
              </a:ext>
            </a:extLst>
          </p:cNvPr>
          <p:cNvSpPr>
            <a:spLocks noGrp="1"/>
          </p:cNvSpPr>
          <p:nvPr/>
        </p:nvSpPr>
        <p:spPr>
          <a:xfrm>
            <a:off x="333375" y="2000029"/>
            <a:ext cx="847725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defPPr>
            <a:lvl1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1pPr>
            <a:lvl2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2pPr>
            <a:lvl3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3pPr>
            <a:lvl4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4pPr>
            <a:lvl5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5pPr>
            <a:lvl6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6pPr>
            <a:lvl7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7pPr>
            <a:lvl8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8pPr>
            <a:lvl9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spcBef>
                <a:spcPts val="600"/>
              </a:spcBef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2000" b="1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Limitations, Unanswered Questions, and Future Directions</a:t>
            </a:r>
          </a:p>
          <a:p>
            <a:pPr>
              <a:spcBef>
                <a:spcPts val="600"/>
              </a:spcBef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2000" dirty="0">
                <a:solidFill>
                  <a:schemeClr val="tx1"/>
                </a:solidFill>
              </a:rPr>
              <a:t>	</a:t>
            </a:r>
            <a:r>
              <a:rPr lang="en-US" sz="2000" b="0" dirty="0">
                <a:solidFill>
                  <a:schemeClr val="tx1"/>
                </a:solidFill>
              </a:rPr>
              <a:t>-Evaluation of larger, more diverse HFpEF populations</a:t>
            </a:r>
          </a:p>
          <a:p>
            <a:pPr>
              <a:spcBef>
                <a:spcPts val="600"/>
              </a:spcBef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2000" b="0" dirty="0">
                <a:solidFill>
                  <a:schemeClr val="tx1"/>
                </a:solidFill>
              </a:rPr>
              <a:t>                </a:t>
            </a:r>
            <a:r>
              <a:rPr lang="en-US" sz="1600" b="0" dirty="0">
                <a:solidFill>
                  <a:schemeClr val="tx1"/>
                </a:solidFill>
              </a:rPr>
              <a:t>NCT07643818 ISLE-HFpEF (N=150), NCT07686692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1600" b="0" dirty="0">
                <a:solidFill>
                  <a:schemeClr val="tx1"/>
                </a:solidFill>
              </a:rPr>
              <a:t>INFUSE-HFpEF (N=300) </a:t>
            </a:r>
            <a:endParaRPr lang="en-US" sz="2000" b="0" dirty="0">
              <a:solidFill>
                <a:schemeClr val="tx1"/>
              </a:solidFill>
            </a:endParaRPr>
          </a:p>
          <a:p>
            <a:pPr>
              <a:spcBef>
                <a:spcPts val="600"/>
              </a:spcBef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2000" b="0" dirty="0">
                <a:solidFill>
                  <a:schemeClr val="tx1"/>
                </a:solidFill>
              </a:rPr>
              <a:t>	-Evaluation of durability of functional improvement, timing of re-dosing</a:t>
            </a:r>
          </a:p>
          <a:p>
            <a:pPr algn="l">
              <a:spcBef>
                <a:spcPts val="600"/>
              </a:spcBef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2000" b="0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-Evaluation of </a:t>
            </a:r>
            <a:r>
              <a:rPr lang="en-US" sz="2000" b="0" dirty="0">
                <a:solidFill>
                  <a:schemeClr val="tx1"/>
                </a:solidFill>
              </a:rPr>
              <a:t>other clinically important outcomes with iron repletion</a:t>
            </a:r>
          </a:p>
          <a:p>
            <a:pPr algn="l">
              <a:defRPr sz="1650" b="1">
                <a:solidFill>
                  <a:srgbClr val="BD1026"/>
                </a:solidFill>
                <a:latin typeface="Arial"/>
                <a:ea typeface="Arial"/>
                <a:cs typeface="Arial"/>
              </a:defRPr>
            </a:pPr>
            <a:r>
              <a:rPr lang="en-US" sz="2000" b="0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	</a:t>
            </a:r>
            <a:endParaRPr sz="2000" b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905" name="Slide Number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fld id="{FE002980-16E4-2F41-9BFA-6ED53EE5148F}" type="slidenum">
              <a:rPr lang="en-US" smtClean="0"/>
              <a:pPr/>
              <a:t>15</a:t>
            </a:fld>
            <a:endParaRPr lang="en-US" dirty="0"/>
          </a:p>
        </p:txBody>
      </p:sp>
      <p:cxnSp>
        <p:nvCxnSpPr>
          <p:cNvPr id="906" name="Straight Connector 29"/>
          <p:cNvCxnSpPr/>
          <p:nvPr/>
        </p:nvCxnSpPr>
        <p:spPr>
          <a:xfrm>
            <a:off x="222636" y="614964"/>
            <a:ext cx="853903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513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63BE6-0FE4-3D57-EDA7-FDAB1CC09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172B335-D330-39F7-54BE-402FA087CB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Adapted from Landsteiner I….Lewis G, </a:t>
            </a:r>
            <a:r>
              <a:rPr lang="en-US" dirty="0" err="1"/>
              <a:t>Eur</a:t>
            </a:r>
            <a:r>
              <a:rPr lang="en-US" dirty="0"/>
              <a:t> Heart Journal, 2026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DE6167-2B7D-9F46-6BE3-7BBA17EB7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E35BBB0-73A1-954D-9854-C6F827AED93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17" name="Section title">
            <a:extLst>
              <a:ext uri="{FF2B5EF4-FFF2-40B4-BE49-F238E27FC236}">
                <a16:creationId xmlns:a16="http://schemas.microsoft.com/office/drawing/2014/main" id="{9788CDD0-9DAE-4F71-C2E5-31D8C0DD1A09}"/>
              </a:ext>
            </a:extLst>
          </p:cNvPr>
          <p:cNvSpPr>
            <a:spLocks noGrp="1"/>
          </p:cNvSpPr>
          <p:nvPr/>
        </p:nvSpPr>
        <p:spPr>
          <a:xfrm>
            <a:off x="156779" y="52664"/>
            <a:ext cx="8620125" cy="645304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lang="en-US" sz="2000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IRONMET in context</a:t>
            </a:r>
            <a:r>
              <a:rPr lang="en-US" sz="2000" b="1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: </a:t>
            </a:r>
            <a:r>
              <a:rPr lang="en-US" sz="2000" b="0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HFpEF placebo/sham </a:t>
            </a:r>
          </a:p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lang="en-US" sz="2000" b="0" dirty="0">
                <a:latin typeface="+mn-lt"/>
              </a:rPr>
              <a:t>controlled </a:t>
            </a:r>
            <a:r>
              <a:rPr lang="en-US" sz="2000" b="0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trials</a:t>
            </a:r>
            <a:r>
              <a:rPr lang="en-US" sz="2000" b="0" dirty="0">
                <a:latin typeface="+mn-lt"/>
              </a:rPr>
              <a:t> targeting exercise capacity</a:t>
            </a:r>
            <a:r>
              <a:rPr lang="en-US" sz="2000" b="0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 </a:t>
            </a:r>
            <a:endParaRPr sz="2000" b="0" dirty="0">
              <a:solidFill>
                <a:srgbClr val="171717"/>
              </a:solidFill>
              <a:latin typeface="+mn-lt"/>
              <a:ea typeface="Arial Black"/>
              <a:cs typeface="Arial Black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6064AE-D459-016B-3DAB-5AE237B81BCD}"/>
              </a:ext>
            </a:extLst>
          </p:cNvPr>
          <p:cNvSpPr/>
          <p:nvPr/>
        </p:nvSpPr>
        <p:spPr>
          <a:xfrm>
            <a:off x="172447" y="3931546"/>
            <a:ext cx="111034" cy="108017"/>
          </a:xfrm>
          <a:prstGeom prst="rect">
            <a:avLst/>
          </a:prstGeom>
          <a:solidFill>
            <a:srgbClr val="D294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1F2670-D2D3-9EA1-4343-19704AF2B79C}"/>
              </a:ext>
            </a:extLst>
          </p:cNvPr>
          <p:cNvSpPr/>
          <p:nvPr/>
        </p:nvSpPr>
        <p:spPr>
          <a:xfrm>
            <a:off x="172447" y="4142197"/>
            <a:ext cx="111034" cy="108017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D37D32-2B7B-4D23-1D9F-5C8AA1FE6367}"/>
              </a:ext>
            </a:extLst>
          </p:cNvPr>
          <p:cNvSpPr/>
          <p:nvPr/>
        </p:nvSpPr>
        <p:spPr>
          <a:xfrm>
            <a:off x="172447" y="4352847"/>
            <a:ext cx="111034" cy="10801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highlight>
                <a:srgbClr val="FFFF00"/>
              </a:highligh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5A2075-1E54-49B3-7C5C-EE50358CDE2F}"/>
              </a:ext>
            </a:extLst>
          </p:cNvPr>
          <p:cNvSpPr/>
          <p:nvPr/>
        </p:nvSpPr>
        <p:spPr>
          <a:xfrm>
            <a:off x="1379883" y="4360151"/>
            <a:ext cx="111034" cy="10801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0D105B-AFA3-F494-CE92-62D91AEF57CB}"/>
              </a:ext>
            </a:extLst>
          </p:cNvPr>
          <p:cNvSpPr txBox="1"/>
          <p:nvPr/>
        </p:nvSpPr>
        <p:spPr>
          <a:xfrm>
            <a:off x="260931" y="3887451"/>
            <a:ext cx="170470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cGMP augmentation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8A50E3-84FD-8620-8B28-257E9A9360DF}"/>
              </a:ext>
            </a:extLst>
          </p:cNvPr>
          <p:cNvSpPr txBox="1"/>
          <p:nvPr/>
        </p:nvSpPr>
        <p:spPr>
          <a:xfrm>
            <a:off x="260931" y="4105497"/>
            <a:ext cx="903629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Device therapy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0BF4F8-DBA0-13DD-29B1-E60754A46D70}"/>
              </a:ext>
            </a:extLst>
          </p:cNvPr>
          <p:cNvSpPr txBox="1"/>
          <p:nvPr/>
        </p:nvSpPr>
        <p:spPr>
          <a:xfrm>
            <a:off x="260931" y="4323542"/>
            <a:ext cx="170470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Heart rate modulation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EE1DA30-6CE2-63A3-BD38-E6BC724BEB2D}"/>
              </a:ext>
            </a:extLst>
          </p:cNvPr>
          <p:cNvSpPr txBox="1"/>
          <p:nvPr/>
        </p:nvSpPr>
        <p:spPr>
          <a:xfrm>
            <a:off x="247430" y="3687061"/>
            <a:ext cx="16716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u="sng" dirty="0">
                <a:latin typeface="Arial" panose="020B0604020202020204" pitchFamily="34" charset="0"/>
                <a:cs typeface="Arial" panose="020B0604020202020204" pitchFamily="34" charset="0"/>
              </a:rPr>
              <a:t>Therapeutic Mechanism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C35BA7-2AB0-637D-C85E-37A6B3EE5C07}"/>
              </a:ext>
            </a:extLst>
          </p:cNvPr>
          <p:cNvSpPr/>
          <p:nvPr/>
        </p:nvSpPr>
        <p:spPr>
          <a:xfrm>
            <a:off x="1372827" y="3927952"/>
            <a:ext cx="111034" cy="108017"/>
          </a:xfrm>
          <a:prstGeom prst="rect">
            <a:avLst/>
          </a:prstGeom>
          <a:solidFill>
            <a:srgbClr val="FF888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3401D3-5711-E227-6215-70AA556ACC32}"/>
              </a:ext>
            </a:extLst>
          </p:cNvPr>
          <p:cNvSpPr txBox="1"/>
          <p:nvPr/>
        </p:nvSpPr>
        <p:spPr>
          <a:xfrm>
            <a:off x="1469708" y="3887085"/>
            <a:ext cx="985725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MRA and ARNI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353D066-84B7-4E06-3108-C403FD8D6669}"/>
              </a:ext>
            </a:extLst>
          </p:cNvPr>
          <p:cNvSpPr/>
          <p:nvPr/>
        </p:nvSpPr>
        <p:spPr>
          <a:xfrm>
            <a:off x="1379883" y="4138046"/>
            <a:ext cx="111034" cy="108017"/>
          </a:xfrm>
          <a:prstGeom prst="rect">
            <a:avLst/>
          </a:prstGeom>
          <a:solidFill>
            <a:srgbClr val="D68C6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highlight>
                <a:srgbClr val="FFFF00"/>
              </a:highlight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74A435F-B317-CC5F-0C1B-9BB5D2346957}"/>
              </a:ext>
            </a:extLst>
          </p:cNvPr>
          <p:cNvCxnSpPr>
            <a:cxnSpLocks/>
          </p:cNvCxnSpPr>
          <p:nvPr/>
        </p:nvCxnSpPr>
        <p:spPr>
          <a:xfrm>
            <a:off x="8180079" y="1298020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DB73E39-B97A-4448-652C-B4CAA08DCEAC}"/>
              </a:ext>
            </a:extLst>
          </p:cNvPr>
          <p:cNvCxnSpPr>
            <a:cxnSpLocks/>
          </p:cNvCxnSpPr>
          <p:nvPr/>
        </p:nvCxnSpPr>
        <p:spPr>
          <a:xfrm>
            <a:off x="3731146" y="2027143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29F276F-4338-7F22-7247-ED617337E565}"/>
              </a:ext>
            </a:extLst>
          </p:cNvPr>
          <p:cNvCxnSpPr>
            <a:cxnSpLocks/>
          </p:cNvCxnSpPr>
          <p:nvPr/>
        </p:nvCxnSpPr>
        <p:spPr>
          <a:xfrm>
            <a:off x="2564319" y="1303741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21B64C6F-425A-0D1E-2C71-78BAD496F505}"/>
              </a:ext>
            </a:extLst>
          </p:cNvPr>
          <p:cNvSpPr/>
          <p:nvPr/>
        </p:nvSpPr>
        <p:spPr>
          <a:xfrm>
            <a:off x="20799" y="1923310"/>
            <a:ext cx="9144000" cy="4253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E2E938A-238D-566F-2341-586C8383D397}"/>
              </a:ext>
            </a:extLst>
          </p:cNvPr>
          <p:cNvCxnSpPr>
            <a:cxnSpLocks/>
          </p:cNvCxnSpPr>
          <p:nvPr/>
        </p:nvCxnSpPr>
        <p:spPr>
          <a:xfrm>
            <a:off x="8187379" y="1991378"/>
            <a:ext cx="17264" cy="844835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2902BDD-2DA4-037D-1421-1B1125A3D980}"/>
              </a:ext>
            </a:extLst>
          </p:cNvPr>
          <p:cNvCxnSpPr>
            <a:cxnSpLocks/>
            <a:stCxn id="78" idx="2"/>
            <a:endCxn id="94" idx="6"/>
          </p:cNvCxnSpPr>
          <p:nvPr/>
        </p:nvCxnSpPr>
        <p:spPr>
          <a:xfrm>
            <a:off x="221658" y="1988487"/>
            <a:ext cx="8577433" cy="0"/>
          </a:xfrm>
          <a:prstGeom prst="line">
            <a:avLst/>
          </a:prstGeom>
          <a:ln w="381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Flowchart: Connector 23">
            <a:extLst>
              <a:ext uri="{FF2B5EF4-FFF2-40B4-BE49-F238E27FC236}">
                <a16:creationId xmlns:a16="http://schemas.microsoft.com/office/drawing/2014/main" id="{94DBC272-3A6D-268D-8B8C-D3D0DA7E5290}"/>
              </a:ext>
            </a:extLst>
          </p:cNvPr>
          <p:cNvSpPr/>
          <p:nvPr/>
        </p:nvSpPr>
        <p:spPr>
          <a:xfrm>
            <a:off x="1374844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CF9DD32-BD32-B5C2-9899-D25CE520DC57}"/>
              </a:ext>
            </a:extLst>
          </p:cNvPr>
          <p:cNvSpPr txBox="1"/>
          <p:nvPr/>
        </p:nvSpPr>
        <p:spPr>
          <a:xfrm>
            <a:off x="1141415" y="2687276"/>
            <a:ext cx="518281" cy="261610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RELAX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Sildenafil</a:t>
            </a:r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A0E2B61F-3299-0033-B9FE-41EA34EC78C9}"/>
              </a:ext>
            </a:extLst>
          </p:cNvPr>
          <p:cNvSpPr/>
          <p:nvPr/>
        </p:nvSpPr>
        <p:spPr>
          <a:xfrm>
            <a:off x="4680099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AF14D08D-E735-EA4A-1B9C-0FF7063C5220}"/>
              </a:ext>
            </a:extLst>
          </p:cNvPr>
          <p:cNvSpPr/>
          <p:nvPr/>
        </p:nvSpPr>
        <p:spPr>
          <a:xfrm>
            <a:off x="5256692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05564A2-8732-1C5D-0C92-A02E3E131EF4}"/>
              </a:ext>
            </a:extLst>
          </p:cNvPr>
          <p:cNvSpPr txBox="1"/>
          <p:nvPr/>
        </p:nvSpPr>
        <p:spPr>
          <a:xfrm>
            <a:off x="4080171" y="2654899"/>
            <a:ext cx="551835" cy="430887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REDUCE 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LAP-HF I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Interatrial shunt</a:t>
            </a:r>
          </a:p>
        </p:txBody>
      </p:sp>
      <p:sp>
        <p:nvSpPr>
          <p:cNvPr id="29" name="Flowchart: Connector 28">
            <a:extLst>
              <a:ext uri="{FF2B5EF4-FFF2-40B4-BE49-F238E27FC236}">
                <a16:creationId xmlns:a16="http://schemas.microsoft.com/office/drawing/2014/main" id="{3BF45B36-0C11-16FA-5C82-0995164BB525}"/>
              </a:ext>
            </a:extLst>
          </p:cNvPr>
          <p:cNvSpPr/>
          <p:nvPr/>
        </p:nvSpPr>
        <p:spPr>
          <a:xfrm>
            <a:off x="3681217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Flowchart: Connector 29">
            <a:extLst>
              <a:ext uri="{FF2B5EF4-FFF2-40B4-BE49-F238E27FC236}">
                <a16:creationId xmlns:a16="http://schemas.microsoft.com/office/drawing/2014/main" id="{C9910887-B90F-147D-370A-3F6C6F031DDD}"/>
              </a:ext>
            </a:extLst>
          </p:cNvPr>
          <p:cNvSpPr/>
          <p:nvPr/>
        </p:nvSpPr>
        <p:spPr>
          <a:xfrm>
            <a:off x="7563065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C4999AD5-18EF-3A75-7C0C-51003A7887AD}"/>
              </a:ext>
            </a:extLst>
          </p:cNvPr>
          <p:cNvSpPr/>
          <p:nvPr/>
        </p:nvSpPr>
        <p:spPr>
          <a:xfrm>
            <a:off x="6986472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DB798638-E893-5FB3-B6E3-1F2EC545FBDF}"/>
              </a:ext>
            </a:extLst>
          </p:cNvPr>
          <p:cNvSpPr/>
          <p:nvPr/>
        </p:nvSpPr>
        <p:spPr>
          <a:xfrm>
            <a:off x="8142037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B434BBE-262E-6D0E-102E-5A57734C9F7B}"/>
              </a:ext>
            </a:extLst>
          </p:cNvPr>
          <p:cNvSpPr txBox="1"/>
          <p:nvPr/>
        </p:nvSpPr>
        <p:spPr>
          <a:xfrm>
            <a:off x="2241835" y="2673178"/>
            <a:ext cx="646589" cy="353943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NEAT-HFpEF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Mononitrate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1A0DA4B-3F7D-D891-48B9-B4F59C624E09}"/>
              </a:ext>
            </a:extLst>
          </p:cNvPr>
          <p:cNvCxnSpPr>
            <a:cxnSpLocks/>
          </p:cNvCxnSpPr>
          <p:nvPr/>
        </p:nvCxnSpPr>
        <p:spPr>
          <a:xfrm>
            <a:off x="1411558" y="2020672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0714FCC8-3FD2-EB19-F152-2528A991CE3F}"/>
              </a:ext>
            </a:extLst>
          </p:cNvPr>
          <p:cNvSpPr txBox="1"/>
          <p:nvPr/>
        </p:nvSpPr>
        <p:spPr>
          <a:xfrm>
            <a:off x="4115857" y="3217162"/>
            <a:ext cx="480464" cy="430887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INDIE-HFpEF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Inhaled nitrite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9062F7C-FEFE-2656-9CE5-8C0CD924DC88}"/>
              </a:ext>
            </a:extLst>
          </p:cNvPr>
          <p:cNvSpPr txBox="1"/>
          <p:nvPr/>
        </p:nvSpPr>
        <p:spPr>
          <a:xfrm>
            <a:off x="4922628" y="3158362"/>
            <a:ext cx="634528" cy="353943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CAPACITY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HFpEF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Praliciguat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1A8D45B-3278-A668-5886-75A2779523D6}"/>
              </a:ext>
            </a:extLst>
          </p:cNvPr>
          <p:cNvSpPr txBox="1"/>
          <p:nvPr/>
        </p:nvSpPr>
        <p:spPr>
          <a:xfrm>
            <a:off x="5589600" y="2682362"/>
            <a:ext cx="702178" cy="353943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EMPERIAL-Preserved</a:t>
            </a:r>
            <a:endParaRPr lang="en-US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Empaglifozin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27984E3-8B39-9B49-B911-4AAB14EC7D8E}"/>
              </a:ext>
            </a:extLst>
          </p:cNvPr>
          <p:cNvSpPr txBox="1"/>
          <p:nvPr/>
        </p:nvSpPr>
        <p:spPr>
          <a:xfrm>
            <a:off x="5442435" y="872435"/>
            <a:ext cx="781699" cy="411651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PRESERVED-</a:t>
            </a:r>
          </a:p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HF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Dapaglifozin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A65D8D1-7A70-0643-71BB-83511828EDB5}"/>
              </a:ext>
            </a:extLst>
          </p:cNvPr>
          <p:cNvSpPr txBox="1"/>
          <p:nvPr/>
        </p:nvSpPr>
        <p:spPr>
          <a:xfrm>
            <a:off x="5442435" y="420522"/>
            <a:ext cx="781699" cy="400110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PRESERVE-HR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BB withdrawal </a:t>
            </a:r>
            <a:endParaRPr lang="en-US" sz="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AD39941-990F-3FF9-4834-45D5AF77B62F}"/>
              </a:ext>
            </a:extLst>
          </p:cNvPr>
          <p:cNvCxnSpPr>
            <a:cxnSpLocks/>
          </p:cNvCxnSpPr>
          <p:nvPr/>
        </p:nvCxnSpPr>
        <p:spPr>
          <a:xfrm>
            <a:off x="3131207" y="2020672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B8D7C3C-3E45-A1F8-1708-E7AF23BF9292}"/>
              </a:ext>
            </a:extLst>
          </p:cNvPr>
          <p:cNvCxnSpPr>
            <a:cxnSpLocks/>
          </p:cNvCxnSpPr>
          <p:nvPr/>
        </p:nvCxnSpPr>
        <p:spPr>
          <a:xfrm>
            <a:off x="4297720" y="2000414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AA906362-B93F-DFF6-4A06-8C6D3277D5F2}"/>
              </a:ext>
            </a:extLst>
          </p:cNvPr>
          <p:cNvCxnSpPr>
            <a:cxnSpLocks/>
          </p:cNvCxnSpPr>
          <p:nvPr/>
        </p:nvCxnSpPr>
        <p:spPr>
          <a:xfrm>
            <a:off x="7592881" y="2007146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5B56779-CB86-C2D8-C46D-52745CEE919F}"/>
              </a:ext>
            </a:extLst>
          </p:cNvPr>
          <p:cNvCxnSpPr>
            <a:cxnSpLocks/>
          </p:cNvCxnSpPr>
          <p:nvPr/>
        </p:nvCxnSpPr>
        <p:spPr>
          <a:xfrm>
            <a:off x="7030052" y="1287934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926546A1-08B9-6589-59E0-647E8DD0AC33}"/>
              </a:ext>
            </a:extLst>
          </p:cNvPr>
          <p:cNvSpPr txBox="1"/>
          <p:nvPr/>
        </p:nvSpPr>
        <p:spPr>
          <a:xfrm>
            <a:off x="7892494" y="3271076"/>
            <a:ext cx="553702" cy="353943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HuMAIN-HFpEF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FC1371D-D53A-3F4A-D3E0-09AE07E113B8}"/>
              </a:ext>
            </a:extLst>
          </p:cNvPr>
          <p:cNvSpPr txBox="1"/>
          <p:nvPr/>
        </p:nvSpPr>
        <p:spPr>
          <a:xfrm>
            <a:off x="3475108" y="2673585"/>
            <a:ext cx="577571" cy="261610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EDIFY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Ivabradine</a:t>
            </a:r>
          </a:p>
        </p:txBody>
      </p:sp>
      <p:sp>
        <p:nvSpPr>
          <p:cNvPr id="46" name="Flowchart: Connector 45">
            <a:extLst>
              <a:ext uri="{FF2B5EF4-FFF2-40B4-BE49-F238E27FC236}">
                <a16:creationId xmlns:a16="http://schemas.microsoft.com/office/drawing/2014/main" id="{B70B2C5F-A752-DB82-E0E9-F044DCB1B2A5}"/>
              </a:ext>
            </a:extLst>
          </p:cNvPr>
          <p:cNvSpPr/>
          <p:nvPr/>
        </p:nvSpPr>
        <p:spPr>
          <a:xfrm>
            <a:off x="1951437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Flowchart: Connector 46">
            <a:extLst>
              <a:ext uri="{FF2B5EF4-FFF2-40B4-BE49-F238E27FC236}">
                <a16:creationId xmlns:a16="http://schemas.microsoft.com/office/drawing/2014/main" id="{8A1D7428-96FA-2335-3771-BF947DBE5673}"/>
              </a:ext>
            </a:extLst>
          </p:cNvPr>
          <p:cNvSpPr/>
          <p:nvPr/>
        </p:nvSpPr>
        <p:spPr>
          <a:xfrm>
            <a:off x="5833285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79FA6EA-F959-AA24-3862-EB8B0845A15D}"/>
              </a:ext>
            </a:extLst>
          </p:cNvPr>
          <p:cNvCxnSpPr>
            <a:cxnSpLocks/>
          </p:cNvCxnSpPr>
          <p:nvPr/>
        </p:nvCxnSpPr>
        <p:spPr>
          <a:xfrm>
            <a:off x="2550772" y="2020672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9" name="Flowchart: Connector 48">
            <a:extLst>
              <a:ext uri="{FF2B5EF4-FFF2-40B4-BE49-F238E27FC236}">
                <a16:creationId xmlns:a16="http://schemas.microsoft.com/office/drawing/2014/main" id="{1E608C5A-4512-1C6C-FACC-48BC5BA38973}"/>
              </a:ext>
            </a:extLst>
          </p:cNvPr>
          <p:cNvSpPr/>
          <p:nvPr/>
        </p:nvSpPr>
        <p:spPr>
          <a:xfrm>
            <a:off x="3104624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AD36F31-B700-D350-7050-D930C08D586B}"/>
              </a:ext>
            </a:extLst>
          </p:cNvPr>
          <p:cNvSpPr txBox="1"/>
          <p:nvPr/>
        </p:nvSpPr>
        <p:spPr>
          <a:xfrm>
            <a:off x="1469709" y="4323244"/>
            <a:ext cx="1143119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Metabolic modulation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347E45C-3E07-C0AB-1FCB-71B650919527}"/>
              </a:ext>
            </a:extLst>
          </p:cNvPr>
          <p:cNvSpPr txBox="1"/>
          <p:nvPr/>
        </p:nvSpPr>
        <p:spPr>
          <a:xfrm>
            <a:off x="7217470" y="2682743"/>
            <a:ext cx="557742" cy="353943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INABLE-Training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Nitrite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E669D71-9460-9C49-4E09-32EFE3676901}"/>
              </a:ext>
            </a:extLst>
          </p:cNvPr>
          <p:cNvSpPr txBox="1"/>
          <p:nvPr/>
        </p:nvSpPr>
        <p:spPr>
          <a:xfrm>
            <a:off x="7892495" y="2693901"/>
            <a:ext cx="553701" cy="461665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KNO3CK OUT HFpEF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Nitrate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1942E5A-F640-2110-24E6-2FD575252844}"/>
              </a:ext>
            </a:extLst>
          </p:cNvPr>
          <p:cNvSpPr txBox="1"/>
          <p:nvPr/>
        </p:nvSpPr>
        <p:spPr>
          <a:xfrm>
            <a:off x="4967009" y="2682362"/>
            <a:ext cx="579365" cy="353943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VITALITY-HFpEF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Vericiguat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DCED86F-ED16-920A-CF14-8C65B7BA1667}"/>
              </a:ext>
            </a:extLst>
          </p:cNvPr>
          <p:cNvSpPr txBox="1"/>
          <p:nvPr/>
        </p:nvSpPr>
        <p:spPr>
          <a:xfrm>
            <a:off x="2928367" y="2677129"/>
            <a:ext cx="509513" cy="338554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Borlaug </a:t>
            </a:r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Inhaled nitrite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28559C4-E21D-28B1-C01B-A504F0035D03}"/>
              </a:ext>
            </a:extLst>
          </p:cNvPr>
          <p:cNvSpPr txBox="1"/>
          <p:nvPr/>
        </p:nvSpPr>
        <p:spPr>
          <a:xfrm>
            <a:off x="6485285" y="2688774"/>
            <a:ext cx="670914" cy="261610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Sarma </a:t>
            </a:r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Nitroglycerin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F1F0A85-1957-B0D3-4C7D-190C254C1FD2}"/>
              </a:ext>
            </a:extLst>
          </p:cNvPr>
          <p:cNvSpPr txBox="1"/>
          <p:nvPr/>
        </p:nvSpPr>
        <p:spPr>
          <a:xfrm>
            <a:off x="2241835" y="3068404"/>
            <a:ext cx="646589" cy="292388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HFpEF</a:t>
            </a:r>
            <a:endParaRPr lang="en-US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Ivabradine  </a:t>
            </a:r>
            <a:endParaRPr lang="en-US" sz="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CB9D6E1-B856-40DB-3158-225547440EC4}"/>
              </a:ext>
            </a:extLst>
          </p:cNvPr>
          <p:cNvSpPr txBox="1"/>
          <p:nvPr/>
        </p:nvSpPr>
        <p:spPr>
          <a:xfrm>
            <a:off x="6521672" y="3490891"/>
            <a:ext cx="634528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RAPID-HF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Atrial pacing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F81382D-5625-E3B2-0872-BB100DF26259}"/>
              </a:ext>
            </a:extLst>
          </p:cNvPr>
          <p:cNvSpPr txBox="1"/>
          <p:nvPr/>
        </p:nvSpPr>
        <p:spPr>
          <a:xfrm>
            <a:off x="6492015" y="3021339"/>
            <a:ext cx="653649" cy="353943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CAMEO-DAPA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Dapaglifozin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9961200-3285-3625-2CC2-7F5CC4ADEACA}"/>
              </a:ext>
            </a:extLst>
          </p:cNvPr>
          <p:cNvCxnSpPr>
            <a:cxnSpLocks/>
          </p:cNvCxnSpPr>
          <p:nvPr/>
        </p:nvCxnSpPr>
        <p:spPr>
          <a:xfrm>
            <a:off x="5864936" y="2017293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E68D9AEE-7AC2-796A-BDBB-44564ECDA5B9}"/>
              </a:ext>
            </a:extLst>
          </p:cNvPr>
          <p:cNvCxnSpPr>
            <a:cxnSpLocks/>
          </p:cNvCxnSpPr>
          <p:nvPr/>
        </p:nvCxnSpPr>
        <p:spPr>
          <a:xfrm>
            <a:off x="5293406" y="2027142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EF6291DF-0CEF-A2B3-2E1A-648B73C09A3C}"/>
              </a:ext>
            </a:extLst>
          </p:cNvPr>
          <p:cNvCxnSpPr>
            <a:cxnSpLocks/>
          </p:cNvCxnSpPr>
          <p:nvPr/>
        </p:nvCxnSpPr>
        <p:spPr>
          <a:xfrm>
            <a:off x="7030474" y="2000414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DC921EA7-61A2-1D93-A6CA-81A1CB21F331}"/>
              </a:ext>
            </a:extLst>
          </p:cNvPr>
          <p:cNvSpPr txBox="1"/>
          <p:nvPr/>
        </p:nvSpPr>
        <p:spPr>
          <a:xfrm>
            <a:off x="77653" y="2041706"/>
            <a:ext cx="9071194" cy="21929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25" b="1" dirty="0">
                <a:latin typeface="Arial" panose="020B0604020202020204" pitchFamily="34" charset="0"/>
                <a:cs typeface="Arial" panose="020B0604020202020204" pitchFamily="34" charset="0"/>
              </a:rPr>
              <a:t>2011            2012            2013            2014            2015            2016            2017           2018        2019             2020           2021             2022           2023             2024           2025            2026    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2231D478-7597-4A87-09F6-60B122B76B6F}"/>
              </a:ext>
            </a:extLst>
          </p:cNvPr>
          <p:cNvCxnSpPr>
            <a:cxnSpLocks/>
          </p:cNvCxnSpPr>
          <p:nvPr/>
        </p:nvCxnSpPr>
        <p:spPr>
          <a:xfrm>
            <a:off x="826655" y="1338134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D4FE8C92-E3EF-B87E-E377-E2BA14B9E7F0}"/>
              </a:ext>
            </a:extLst>
          </p:cNvPr>
          <p:cNvSpPr txBox="1"/>
          <p:nvPr/>
        </p:nvSpPr>
        <p:spPr>
          <a:xfrm>
            <a:off x="7182240" y="3133882"/>
            <a:ext cx="684215" cy="400110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REBALANCE-HF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Splanchnic denervation</a:t>
            </a:r>
            <a:endParaRPr lang="en-US" sz="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48CF4AD9-D75C-C09C-0AD2-3E41CE88CF6F}"/>
              </a:ext>
            </a:extLst>
          </p:cNvPr>
          <p:cNvCxnSpPr>
            <a:cxnSpLocks/>
          </p:cNvCxnSpPr>
          <p:nvPr/>
        </p:nvCxnSpPr>
        <p:spPr>
          <a:xfrm>
            <a:off x="7599779" y="1253328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E9A0E2A0-29A7-A2C3-9FC8-27F4D9B73422}"/>
              </a:ext>
            </a:extLst>
          </p:cNvPr>
          <p:cNvSpPr txBox="1"/>
          <p:nvPr/>
        </p:nvSpPr>
        <p:spPr>
          <a:xfrm>
            <a:off x="6628504" y="875716"/>
            <a:ext cx="653649" cy="400110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STEP-HFpEF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Semaglutide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816D98D-803F-3BE1-4EB0-68E7C67AFE93}"/>
              </a:ext>
            </a:extLst>
          </p:cNvPr>
          <p:cNvSpPr txBox="1"/>
          <p:nvPr/>
        </p:nvSpPr>
        <p:spPr>
          <a:xfrm>
            <a:off x="7828899" y="996212"/>
            <a:ext cx="608029" cy="292388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SUMMIT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Tirzepatide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ACB8C47-8A27-F155-5D64-32B4F2BCF927}"/>
              </a:ext>
            </a:extLst>
          </p:cNvPr>
          <p:cNvSpPr txBox="1"/>
          <p:nvPr/>
        </p:nvSpPr>
        <p:spPr>
          <a:xfrm>
            <a:off x="2264507" y="1046220"/>
            <a:ext cx="563561" cy="292388"/>
          </a:xfrm>
          <a:prstGeom prst="rect">
            <a:avLst/>
          </a:prstGeom>
          <a:solidFill>
            <a:srgbClr val="D2949E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cs typeface="Arial" panose="020B0604020202020204" pitchFamily="34" charset="0"/>
              </a:rPr>
              <a:t>Borlaug </a:t>
            </a:r>
          </a:p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IV nitrite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A75C51D-B395-512F-7843-9E2D4190BCBD}"/>
              </a:ext>
            </a:extLst>
          </p:cNvPr>
          <p:cNvSpPr txBox="1"/>
          <p:nvPr/>
        </p:nvSpPr>
        <p:spPr>
          <a:xfrm>
            <a:off x="7308218" y="884032"/>
            <a:ext cx="480881" cy="411651"/>
          </a:xfrm>
          <a:prstGeom prst="rect">
            <a:avLst/>
          </a:prstGeom>
          <a:solidFill>
            <a:srgbClr val="990000">
              <a:alpha val="58039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FAIR-HFpEF</a:t>
            </a:r>
            <a:endParaRPr lang="en-US" sz="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IV iron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55464A8-33CD-877A-BB59-700F7F709F59}"/>
              </a:ext>
            </a:extLst>
          </p:cNvPr>
          <p:cNvSpPr txBox="1"/>
          <p:nvPr/>
        </p:nvSpPr>
        <p:spPr>
          <a:xfrm>
            <a:off x="1145112" y="3044885"/>
            <a:ext cx="508242" cy="430887"/>
          </a:xfrm>
          <a:prstGeom prst="rect">
            <a:avLst/>
          </a:prstGeom>
          <a:solidFill>
            <a:srgbClr val="FF8888">
              <a:alpha val="60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Aldo-DHF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Spironolactone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DABEACD-DCB7-02C6-AB00-FDD976855162}"/>
              </a:ext>
            </a:extLst>
          </p:cNvPr>
          <p:cNvSpPr txBox="1"/>
          <p:nvPr/>
        </p:nvSpPr>
        <p:spPr>
          <a:xfrm>
            <a:off x="1469709" y="4100037"/>
            <a:ext cx="170470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Exercise/Diet</a:t>
            </a:r>
          </a:p>
        </p:txBody>
      </p:sp>
      <p:sp>
        <p:nvSpPr>
          <p:cNvPr id="72" name="Flowchart: Connector 71">
            <a:extLst>
              <a:ext uri="{FF2B5EF4-FFF2-40B4-BE49-F238E27FC236}">
                <a16:creationId xmlns:a16="http://schemas.microsoft.com/office/drawing/2014/main" id="{CC837227-E08D-C397-0595-F6DF96C342B5}"/>
              </a:ext>
            </a:extLst>
          </p:cNvPr>
          <p:cNvSpPr/>
          <p:nvPr/>
        </p:nvSpPr>
        <p:spPr>
          <a:xfrm>
            <a:off x="2528031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Flowchart: Connector 72">
            <a:extLst>
              <a:ext uri="{FF2B5EF4-FFF2-40B4-BE49-F238E27FC236}">
                <a16:creationId xmlns:a16="http://schemas.microsoft.com/office/drawing/2014/main" id="{7ACE3D66-FECA-6775-B287-255592A54BFB}"/>
              </a:ext>
            </a:extLst>
          </p:cNvPr>
          <p:cNvSpPr/>
          <p:nvPr/>
        </p:nvSpPr>
        <p:spPr>
          <a:xfrm>
            <a:off x="4257810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Flowchart: Connector 73">
            <a:extLst>
              <a:ext uri="{FF2B5EF4-FFF2-40B4-BE49-F238E27FC236}">
                <a16:creationId xmlns:a16="http://schemas.microsoft.com/office/drawing/2014/main" id="{974571E0-9900-14F3-C6BD-B2C0EA140D7F}"/>
              </a:ext>
            </a:extLst>
          </p:cNvPr>
          <p:cNvSpPr/>
          <p:nvPr/>
        </p:nvSpPr>
        <p:spPr>
          <a:xfrm>
            <a:off x="6409878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BFEDA9FC-85F2-9E51-6669-CCB7CACCBB74}"/>
              </a:ext>
            </a:extLst>
          </p:cNvPr>
          <p:cNvCxnSpPr>
            <a:cxnSpLocks/>
          </p:cNvCxnSpPr>
          <p:nvPr/>
        </p:nvCxnSpPr>
        <p:spPr>
          <a:xfrm>
            <a:off x="1419666" y="1298021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224D878-0360-2BCC-5BFF-B1A7D96C1A57}"/>
              </a:ext>
            </a:extLst>
          </p:cNvPr>
          <p:cNvCxnSpPr>
            <a:cxnSpLocks/>
          </p:cNvCxnSpPr>
          <p:nvPr/>
        </p:nvCxnSpPr>
        <p:spPr>
          <a:xfrm>
            <a:off x="5860645" y="1298021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9A4F6B5B-77EA-009C-33F1-07F5646CD47C}"/>
              </a:ext>
            </a:extLst>
          </p:cNvPr>
          <p:cNvSpPr txBox="1"/>
          <p:nvPr/>
        </p:nvSpPr>
        <p:spPr>
          <a:xfrm>
            <a:off x="3476906" y="3006742"/>
            <a:ext cx="575773" cy="338554"/>
          </a:xfrm>
          <a:prstGeom prst="rect">
            <a:avLst/>
          </a:prstGeom>
          <a:solidFill>
            <a:srgbClr val="FF8888">
              <a:alpha val="60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Upadhya </a:t>
            </a:r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Spironolactone</a:t>
            </a:r>
          </a:p>
        </p:txBody>
      </p:sp>
      <p:sp>
        <p:nvSpPr>
          <p:cNvPr id="78" name="Flowchart: Connector 77">
            <a:extLst>
              <a:ext uri="{FF2B5EF4-FFF2-40B4-BE49-F238E27FC236}">
                <a16:creationId xmlns:a16="http://schemas.microsoft.com/office/drawing/2014/main" id="{77B87995-7E74-1A53-A1DE-7A2BAEBAB612}"/>
              </a:ext>
            </a:extLst>
          </p:cNvPr>
          <p:cNvSpPr/>
          <p:nvPr/>
        </p:nvSpPr>
        <p:spPr>
          <a:xfrm>
            <a:off x="221658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Flowchart: Connector 78">
            <a:extLst>
              <a:ext uri="{FF2B5EF4-FFF2-40B4-BE49-F238E27FC236}">
                <a16:creationId xmlns:a16="http://schemas.microsoft.com/office/drawing/2014/main" id="{583AAF9F-8994-CE88-626C-84691F8CAAEA}"/>
              </a:ext>
            </a:extLst>
          </p:cNvPr>
          <p:cNvSpPr/>
          <p:nvPr/>
        </p:nvSpPr>
        <p:spPr>
          <a:xfrm>
            <a:off x="798251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2D54D1AA-3620-7890-E8D2-3D9BDC6BFD37}"/>
              </a:ext>
            </a:extLst>
          </p:cNvPr>
          <p:cNvCxnSpPr>
            <a:cxnSpLocks/>
          </p:cNvCxnSpPr>
          <p:nvPr/>
        </p:nvCxnSpPr>
        <p:spPr>
          <a:xfrm>
            <a:off x="256658" y="1318504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2C2DF699-19E9-15FA-55C8-500B8CA69234}"/>
              </a:ext>
            </a:extLst>
          </p:cNvPr>
          <p:cNvSpPr txBox="1"/>
          <p:nvPr/>
        </p:nvSpPr>
        <p:spPr>
          <a:xfrm>
            <a:off x="65564" y="1666282"/>
            <a:ext cx="163564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↑ </a:t>
            </a:r>
            <a:r>
              <a:rPr lang="en-US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xercise capacity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1139D560-300A-FC6B-F0D9-86AA0B282ECC}"/>
              </a:ext>
            </a:extLst>
          </p:cNvPr>
          <p:cNvCxnSpPr>
            <a:cxnSpLocks/>
          </p:cNvCxnSpPr>
          <p:nvPr/>
        </p:nvCxnSpPr>
        <p:spPr>
          <a:xfrm>
            <a:off x="3131207" y="1310047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83" name="Group 82">
            <a:extLst>
              <a:ext uri="{FF2B5EF4-FFF2-40B4-BE49-F238E27FC236}">
                <a16:creationId xmlns:a16="http://schemas.microsoft.com/office/drawing/2014/main" id="{5DA1C6B8-59EA-7FD2-FAE8-FD4E8879B458}"/>
              </a:ext>
            </a:extLst>
          </p:cNvPr>
          <p:cNvGrpSpPr/>
          <p:nvPr/>
        </p:nvGrpSpPr>
        <p:grpSpPr>
          <a:xfrm>
            <a:off x="50737" y="81970"/>
            <a:ext cx="8400804" cy="1278243"/>
            <a:chOff x="29938" y="501385"/>
            <a:chExt cx="8400804" cy="1278243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E46CF77B-AE7A-3565-6F94-383EB0FFDA12}"/>
                </a:ext>
              </a:extLst>
            </p:cNvPr>
            <p:cNvSpPr txBox="1"/>
            <p:nvPr/>
          </p:nvSpPr>
          <p:spPr>
            <a:xfrm>
              <a:off x="560940" y="1470166"/>
              <a:ext cx="687341" cy="303929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Haykowsky</a:t>
              </a:r>
            </a:p>
            <a:p>
              <a:pPr algn="ctr"/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40F0DFE-603A-94E9-F8A8-85D8153FF2DA}"/>
                </a:ext>
              </a:extLst>
            </p:cNvPr>
            <p:cNvSpPr txBox="1"/>
            <p:nvPr/>
          </p:nvSpPr>
          <p:spPr>
            <a:xfrm>
              <a:off x="29938" y="1478300"/>
              <a:ext cx="508359" cy="292388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Ex-DHF</a:t>
              </a:r>
            </a:p>
            <a:p>
              <a:pPr algn="ctr"/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F4E8AA73-DFA5-5D2E-3290-0E776E6F09B3}"/>
                </a:ext>
              </a:extLst>
            </p:cNvPr>
            <p:cNvSpPr txBox="1"/>
            <p:nvPr/>
          </p:nvSpPr>
          <p:spPr>
            <a:xfrm>
              <a:off x="594895" y="1099421"/>
              <a:ext cx="596369" cy="292388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Smart</a:t>
              </a:r>
            </a:p>
            <a:p>
              <a:pPr algn="ctr"/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6962D1E-7F66-4D36-8018-90899AEDE721}"/>
                </a:ext>
              </a:extLst>
            </p:cNvPr>
            <p:cNvSpPr txBox="1"/>
            <p:nvPr/>
          </p:nvSpPr>
          <p:spPr>
            <a:xfrm>
              <a:off x="1270993" y="1475699"/>
              <a:ext cx="536026" cy="303929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Kitzman </a:t>
              </a:r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931317A-0CA8-6315-98C1-CD4731452B3D}"/>
                </a:ext>
              </a:extLst>
            </p:cNvPr>
            <p:cNvSpPr txBox="1"/>
            <p:nvPr/>
          </p:nvSpPr>
          <p:spPr>
            <a:xfrm>
              <a:off x="2828542" y="1465635"/>
              <a:ext cx="573931" cy="292388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SECRET</a:t>
              </a:r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57AFEA57-3892-44EF-EDB0-AB9235A6347B}"/>
                </a:ext>
              </a:extLst>
            </p:cNvPr>
            <p:cNvSpPr txBox="1"/>
            <p:nvPr/>
          </p:nvSpPr>
          <p:spPr>
            <a:xfrm>
              <a:off x="5421637" y="501385"/>
              <a:ext cx="781698" cy="292388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Mueller</a:t>
              </a:r>
            </a:p>
            <a:p>
              <a:pPr algn="ctr"/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03207C29-EAF3-BE20-8223-71DC9FC67AA9}"/>
                </a:ext>
              </a:extLst>
            </p:cNvPr>
            <p:cNvSpPr txBox="1"/>
            <p:nvPr/>
          </p:nvSpPr>
          <p:spPr>
            <a:xfrm>
              <a:off x="7792770" y="1088432"/>
              <a:ext cx="637972" cy="303929"/>
            </a:xfrm>
            <a:prstGeom prst="rect">
              <a:avLst/>
            </a:prstGeom>
            <a:solidFill>
              <a:srgbClr val="D68C67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Arial" panose="020B0604020202020204" pitchFamily="34" charset="0"/>
                  <a:cs typeface="Arial" panose="020B0604020202020204" pitchFamily="34" charset="0"/>
                </a:rPr>
                <a:t>Edelmann</a:t>
              </a:r>
            </a:p>
            <a:p>
              <a:pPr algn="ctr"/>
              <a:r>
                <a:rPr lang="en-US" sz="6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Exercise</a:t>
              </a:r>
            </a:p>
          </p:txBody>
        </p:sp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0A08C4E4-E475-E14C-7FD5-CE3512D92DE5}"/>
              </a:ext>
            </a:extLst>
          </p:cNvPr>
          <p:cNvSpPr txBox="1"/>
          <p:nvPr/>
        </p:nvSpPr>
        <p:spPr>
          <a:xfrm>
            <a:off x="63779" y="2354018"/>
            <a:ext cx="188253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↑ 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exercise capacity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925E441-A476-4C2B-F6B5-2E0C501646A2}"/>
              </a:ext>
            </a:extLst>
          </p:cNvPr>
          <p:cNvSpPr txBox="1"/>
          <p:nvPr/>
        </p:nvSpPr>
        <p:spPr>
          <a:xfrm>
            <a:off x="5606647" y="3168506"/>
            <a:ext cx="702179" cy="353943"/>
          </a:xfrm>
          <a:prstGeom prst="rect">
            <a:avLst/>
          </a:prstGeom>
          <a:solidFill>
            <a:srgbClr val="FFFF99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DETERMINE-Preserved</a:t>
            </a:r>
            <a:endParaRPr lang="en-US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Dapaglifozin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224BAD28-13D5-F8E4-74A7-05FF93878898}"/>
              </a:ext>
            </a:extLst>
          </p:cNvPr>
          <p:cNvSpPr txBox="1"/>
          <p:nvPr/>
        </p:nvSpPr>
        <p:spPr>
          <a:xfrm>
            <a:off x="5589600" y="3656624"/>
            <a:ext cx="702179" cy="338554"/>
          </a:xfrm>
          <a:prstGeom prst="rect">
            <a:avLst/>
          </a:prstGeom>
          <a:solidFill>
            <a:srgbClr val="FF8888">
              <a:alpha val="60000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PARALLAX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Sacubitril/</a:t>
            </a:r>
          </a:p>
          <a:p>
            <a:pPr algn="ctr"/>
            <a:r>
              <a:rPr lang="en-US" sz="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Valsartan</a:t>
            </a:r>
          </a:p>
        </p:txBody>
      </p:sp>
      <p:sp>
        <p:nvSpPr>
          <p:cNvPr id="94" name="Flowchart: Connector 93">
            <a:extLst>
              <a:ext uri="{FF2B5EF4-FFF2-40B4-BE49-F238E27FC236}">
                <a16:creationId xmlns:a16="http://schemas.microsoft.com/office/drawing/2014/main" id="{4B128A49-0D57-1A6C-DD10-06AAEABCB18E}"/>
              </a:ext>
            </a:extLst>
          </p:cNvPr>
          <p:cNvSpPr/>
          <p:nvPr/>
        </p:nvSpPr>
        <p:spPr>
          <a:xfrm>
            <a:off x="8725662" y="1949832"/>
            <a:ext cx="73429" cy="77310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19E5E22-201F-9BE1-25B9-BE97ECE40B3E}"/>
              </a:ext>
            </a:extLst>
          </p:cNvPr>
          <p:cNvSpPr txBox="1"/>
          <p:nvPr/>
        </p:nvSpPr>
        <p:spPr>
          <a:xfrm>
            <a:off x="8505221" y="1005413"/>
            <a:ext cx="616872" cy="338554"/>
          </a:xfrm>
          <a:prstGeom prst="rect">
            <a:avLst/>
          </a:prstGeom>
          <a:solidFill>
            <a:srgbClr val="3451A3">
              <a:alpha val="52157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CADENCE</a:t>
            </a:r>
            <a:endParaRPr lang="en-US" sz="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00" b="1" dirty="0" err="1">
                <a:latin typeface="Arial" panose="020B0604020202020204" pitchFamily="34" charset="0"/>
                <a:cs typeface="Arial" panose="020B0604020202020204" pitchFamily="34" charset="0"/>
              </a:rPr>
              <a:t>Sotatercept</a:t>
            </a:r>
            <a:endParaRPr lang="en-US" sz="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0.3mg/kg</a:t>
            </a: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1E6AF0F9-FF3D-5342-4AD0-056EDD64543E}"/>
              </a:ext>
            </a:extLst>
          </p:cNvPr>
          <p:cNvCxnSpPr>
            <a:cxnSpLocks/>
          </p:cNvCxnSpPr>
          <p:nvPr/>
        </p:nvCxnSpPr>
        <p:spPr>
          <a:xfrm>
            <a:off x="8759150" y="1303741"/>
            <a:ext cx="0" cy="669983"/>
          </a:xfrm>
          <a:prstGeom prst="line">
            <a:avLst/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7" name="Rectangle 96">
            <a:extLst>
              <a:ext uri="{FF2B5EF4-FFF2-40B4-BE49-F238E27FC236}">
                <a16:creationId xmlns:a16="http://schemas.microsoft.com/office/drawing/2014/main" id="{05A28876-2F19-C4D8-18F7-C247F417BD91}"/>
              </a:ext>
            </a:extLst>
          </p:cNvPr>
          <p:cNvSpPr/>
          <p:nvPr/>
        </p:nvSpPr>
        <p:spPr>
          <a:xfrm>
            <a:off x="172447" y="4547046"/>
            <a:ext cx="111034" cy="108017"/>
          </a:xfrm>
          <a:prstGeom prst="rect">
            <a:avLst/>
          </a:prstGeom>
          <a:solidFill>
            <a:srgbClr val="3451A3">
              <a:alpha val="54118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highlight>
                <a:srgbClr val="FFFF00"/>
              </a:highlight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9FBA7BD1-C537-EA2E-90A3-6940F5CD6116}"/>
              </a:ext>
            </a:extLst>
          </p:cNvPr>
          <p:cNvSpPr txBox="1"/>
          <p:nvPr/>
        </p:nvSpPr>
        <p:spPr>
          <a:xfrm>
            <a:off x="260931" y="4519452"/>
            <a:ext cx="170470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Activin inhibition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0C9120E-2285-747E-3AA2-573132D47E56}"/>
              </a:ext>
            </a:extLst>
          </p:cNvPr>
          <p:cNvSpPr txBox="1"/>
          <p:nvPr/>
        </p:nvSpPr>
        <p:spPr>
          <a:xfrm>
            <a:off x="8505221" y="680208"/>
            <a:ext cx="618140" cy="303929"/>
          </a:xfrm>
          <a:prstGeom prst="rect">
            <a:avLst/>
          </a:prstGeom>
          <a:solidFill>
            <a:srgbClr val="990000">
              <a:alpha val="54902"/>
            </a:srgb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IRONMET</a:t>
            </a:r>
            <a:endParaRPr lang="en-US" sz="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600" b="1" dirty="0">
                <a:latin typeface="Arial" panose="020B0604020202020204" pitchFamily="34" charset="0"/>
                <a:cs typeface="Arial" panose="020B0604020202020204" pitchFamily="34" charset="0"/>
              </a:rPr>
              <a:t>IV iron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B941EDB0-3261-C601-0C5B-BDBF9CC2AE8A}"/>
              </a:ext>
            </a:extLst>
          </p:cNvPr>
          <p:cNvSpPr/>
          <p:nvPr/>
        </p:nvSpPr>
        <p:spPr>
          <a:xfrm>
            <a:off x="1382041" y="4547441"/>
            <a:ext cx="111034" cy="108017"/>
          </a:xfrm>
          <a:prstGeom prst="rect">
            <a:avLst/>
          </a:prstGeom>
          <a:solidFill>
            <a:srgbClr val="990000">
              <a:alpha val="5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highlight>
                <a:srgbClr val="FFFF00"/>
              </a:highlight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B0D5ECB0-7C7D-7487-AB03-0A0A72CC4E45}"/>
              </a:ext>
            </a:extLst>
          </p:cNvPr>
          <p:cNvSpPr txBox="1"/>
          <p:nvPr/>
        </p:nvSpPr>
        <p:spPr>
          <a:xfrm>
            <a:off x="1490917" y="4509432"/>
            <a:ext cx="1704703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88" dirty="0">
                <a:latin typeface="Arial" panose="020B0604020202020204" pitchFamily="34" charset="0"/>
                <a:cs typeface="Arial" panose="020B0604020202020204" pitchFamily="34" charset="0"/>
              </a:rPr>
              <a:t>Iron repletion</a:t>
            </a:r>
          </a:p>
        </p:txBody>
      </p:sp>
    </p:spTree>
    <p:extLst>
      <p:ext uri="{BB962C8B-B14F-4D97-AF65-F5344CB8AC3E}">
        <p14:creationId xmlns:p14="http://schemas.microsoft.com/office/powerpoint/2010/main" val="296621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9662B-72B1-3938-00D6-FD6696A76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68D8402-0BBA-0DAD-D797-F260BB3A36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Adapted from Landsteiner I….Lewis G, European Journal of Cardiology 2026</a:t>
            </a:r>
          </a:p>
          <a:p>
            <a:r>
              <a:rPr lang="en-US" dirty="0"/>
              <a:t>The Y axis refers to % change from baseline in exercise capacity as measured by 6MWT distance or peak VO</a:t>
            </a:r>
            <a:r>
              <a:rPr lang="en-US" baseline="-25000" dirty="0"/>
              <a:t>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973680-363C-5338-1269-67A0E52F19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E35BBB0-73A1-954D-9854-C6F827AED934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AD499378-FED0-ABE1-D9A5-00ED575E7D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8008882"/>
              </p:ext>
            </p:extLst>
          </p:nvPr>
        </p:nvGraphicFramePr>
        <p:xfrm>
          <a:off x="634675" y="292585"/>
          <a:ext cx="8449055" cy="3271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0" name="Rectangle 99">
            <a:extLst>
              <a:ext uri="{FF2B5EF4-FFF2-40B4-BE49-F238E27FC236}">
                <a16:creationId xmlns:a16="http://schemas.microsoft.com/office/drawing/2014/main" id="{163CE4D7-4DC1-0702-F192-85666B0D5DFB}"/>
              </a:ext>
            </a:extLst>
          </p:cNvPr>
          <p:cNvSpPr/>
          <p:nvPr/>
        </p:nvSpPr>
        <p:spPr>
          <a:xfrm flipV="1">
            <a:off x="1611421" y="2739916"/>
            <a:ext cx="311727" cy="89831"/>
          </a:xfrm>
          <a:prstGeom prst="rect">
            <a:avLst/>
          </a:prstGeom>
          <a:solidFill>
            <a:srgbClr val="FF888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93501C27-03D4-B438-360B-E9D1640CA50E}"/>
              </a:ext>
            </a:extLst>
          </p:cNvPr>
          <p:cNvSpPr txBox="1"/>
          <p:nvPr/>
        </p:nvSpPr>
        <p:spPr>
          <a:xfrm rot="16200000">
            <a:off x="-948427" y="1710931"/>
            <a:ext cx="2757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Sample-Size Weighted Average </a:t>
            </a:r>
          </a:p>
          <a:p>
            <a:pPr algn="ctr"/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% Change in Exercise Capacity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5D25D380-515C-1D50-03D6-AD71ACFEDE02}"/>
              </a:ext>
            </a:extLst>
          </p:cNvPr>
          <p:cNvSpPr txBox="1"/>
          <p:nvPr/>
        </p:nvSpPr>
        <p:spPr>
          <a:xfrm rot="16200000">
            <a:off x="1034967" y="3451080"/>
            <a:ext cx="14629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MRA (2)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556B711C-E4F7-1F0F-F504-AEFA2692BCE8}"/>
              </a:ext>
            </a:extLst>
          </p:cNvPr>
          <p:cNvSpPr/>
          <p:nvPr/>
        </p:nvSpPr>
        <p:spPr>
          <a:xfrm>
            <a:off x="7233348" y="2067250"/>
            <a:ext cx="311727" cy="761648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255B6D60-333A-8F56-FC94-E1883780AC8A}"/>
              </a:ext>
            </a:extLst>
          </p:cNvPr>
          <p:cNvSpPr txBox="1"/>
          <p:nvPr/>
        </p:nvSpPr>
        <p:spPr>
          <a:xfrm rot="16200000">
            <a:off x="1823773" y="3505707"/>
            <a:ext cx="13536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Nitrite/ Nitrate (6)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29A63F02-0303-0754-98B9-87D263069D27}"/>
              </a:ext>
            </a:extLst>
          </p:cNvPr>
          <p:cNvSpPr/>
          <p:nvPr/>
        </p:nvSpPr>
        <p:spPr>
          <a:xfrm>
            <a:off x="3526764" y="2731827"/>
            <a:ext cx="311727" cy="9707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0861F0D7-FC88-554A-D156-3CDA76756F52}"/>
              </a:ext>
            </a:extLst>
          </p:cNvPr>
          <p:cNvSpPr txBox="1"/>
          <p:nvPr/>
        </p:nvSpPr>
        <p:spPr>
          <a:xfrm rot="16200000">
            <a:off x="2937207" y="3451080"/>
            <a:ext cx="14629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Device – IAS  (1)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1B6BD4BE-EC64-814F-D857-4D37D05C9F40}"/>
              </a:ext>
            </a:extLst>
          </p:cNvPr>
          <p:cNvSpPr/>
          <p:nvPr/>
        </p:nvSpPr>
        <p:spPr>
          <a:xfrm>
            <a:off x="4471553" y="2572260"/>
            <a:ext cx="311727" cy="2566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C7CC3281-BC42-BB05-D4F8-E08DDE79E7FC}"/>
              </a:ext>
            </a:extLst>
          </p:cNvPr>
          <p:cNvSpPr txBox="1"/>
          <p:nvPr/>
        </p:nvSpPr>
        <p:spPr>
          <a:xfrm rot="16200000">
            <a:off x="6819258" y="3629839"/>
            <a:ext cx="11054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GLP1 (2)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98B291A6-6B23-1B0A-8381-216A6B68BFB1}"/>
              </a:ext>
            </a:extLst>
          </p:cNvPr>
          <p:cNvSpPr/>
          <p:nvPr/>
        </p:nvSpPr>
        <p:spPr>
          <a:xfrm rot="10800000">
            <a:off x="4856051" y="2141775"/>
            <a:ext cx="311727" cy="68712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31C65A82-781D-EC32-6307-1662440F608E}"/>
              </a:ext>
            </a:extLst>
          </p:cNvPr>
          <p:cNvSpPr/>
          <p:nvPr/>
        </p:nvSpPr>
        <p:spPr>
          <a:xfrm>
            <a:off x="2356184" y="2754630"/>
            <a:ext cx="311727" cy="68082"/>
          </a:xfrm>
          <a:prstGeom prst="rect">
            <a:avLst/>
          </a:prstGeom>
          <a:solidFill>
            <a:srgbClr val="D294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347FD524-C4B0-E545-7C85-C76DC227497E}"/>
              </a:ext>
            </a:extLst>
          </p:cNvPr>
          <p:cNvSpPr txBox="1"/>
          <p:nvPr/>
        </p:nvSpPr>
        <p:spPr>
          <a:xfrm rot="16200000">
            <a:off x="2154635" y="3378984"/>
            <a:ext cx="16071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cGMP stim/PDE5i (4)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40F46BB8-AB6D-99AA-B704-E68FE5A01392}"/>
              </a:ext>
            </a:extLst>
          </p:cNvPr>
          <p:cNvSpPr/>
          <p:nvPr/>
        </p:nvSpPr>
        <p:spPr>
          <a:xfrm flipV="1">
            <a:off x="2795743" y="2733989"/>
            <a:ext cx="311727" cy="95584"/>
          </a:xfrm>
          <a:prstGeom prst="rect">
            <a:avLst/>
          </a:prstGeom>
          <a:solidFill>
            <a:srgbClr val="D294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2BAEB0CD-80D0-896B-C084-9D5B9B71C103}"/>
              </a:ext>
            </a:extLst>
          </p:cNvPr>
          <p:cNvSpPr txBox="1"/>
          <p:nvPr/>
        </p:nvSpPr>
        <p:spPr>
          <a:xfrm rot="16200000">
            <a:off x="3091240" y="3206828"/>
            <a:ext cx="1951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Device – Spl Denerv  (1)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FF89D8E-229B-4CE0-50FB-F8FAD722018C}"/>
              </a:ext>
            </a:extLst>
          </p:cNvPr>
          <p:cNvSpPr/>
          <p:nvPr/>
        </p:nvSpPr>
        <p:spPr>
          <a:xfrm>
            <a:off x="3898739" y="2396653"/>
            <a:ext cx="311727" cy="43224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>
              <a:highlight>
                <a:srgbClr val="808000"/>
              </a:highlight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3B23EA48-F500-CA58-BB46-0C1E16B7E193}"/>
              </a:ext>
            </a:extLst>
          </p:cNvPr>
          <p:cNvSpPr txBox="1"/>
          <p:nvPr/>
        </p:nvSpPr>
        <p:spPr>
          <a:xfrm rot="16200000">
            <a:off x="4029263" y="3169915"/>
            <a:ext cx="20252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BB withd/ Ivabr withd (3)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32523597-3F74-9163-2704-D620D68BDD1E}"/>
              </a:ext>
            </a:extLst>
          </p:cNvPr>
          <p:cNvSpPr txBox="1"/>
          <p:nvPr/>
        </p:nvSpPr>
        <p:spPr>
          <a:xfrm rot="16200000">
            <a:off x="4043637" y="3574516"/>
            <a:ext cx="12160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Pacing (1)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C2F0C44A-D3A5-9F6E-4A8A-1F906710AA99}"/>
              </a:ext>
            </a:extLst>
          </p:cNvPr>
          <p:cNvSpPr/>
          <p:nvPr/>
        </p:nvSpPr>
        <p:spPr>
          <a:xfrm rot="10800000">
            <a:off x="6368686" y="2715937"/>
            <a:ext cx="311727" cy="112961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0AFB642-3229-0D50-1B38-CB1B0618A801}"/>
              </a:ext>
            </a:extLst>
          </p:cNvPr>
          <p:cNvSpPr txBox="1"/>
          <p:nvPr/>
        </p:nvSpPr>
        <p:spPr>
          <a:xfrm rot="16200000">
            <a:off x="6185662" y="3808268"/>
            <a:ext cx="74855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HU6 (1)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178DBF09-C706-29E5-E068-88741AC4B4A7}"/>
              </a:ext>
            </a:extLst>
          </p:cNvPr>
          <p:cNvSpPr/>
          <p:nvPr/>
        </p:nvSpPr>
        <p:spPr>
          <a:xfrm>
            <a:off x="6799556" y="2379817"/>
            <a:ext cx="311727" cy="449081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419DFCBB-24DD-C7B7-6A07-7BE18C79FD93}"/>
              </a:ext>
            </a:extLst>
          </p:cNvPr>
          <p:cNvSpPr txBox="1"/>
          <p:nvPr/>
        </p:nvSpPr>
        <p:spPr>
          <a:xfrm rot="16200000">
            <a:off x="6351486" y="3561807"/>
            <a:ext cx="12414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SGLT2i (4)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46E2DA6D-99E2-17AA-06AA-EAA546C32344}"/>
              </a:ext>
            </a:extLst>
          </p:cNvPr>
          <p:cNvSpPr txBox="1"/>
          <p:nvPr/>
        </p:nvSpPr>
        <p:spPr>
          <a:xfrm rot="16200000">
            <a:off x="7553724" y="3477948"/>
            <a:ext cx="14092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Exercise Training (7)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8A58DF11-EA6E-1555-9254-496144FB56DD}"/>
              </a:ext>
            </a:extLst>
          </p:cNvPr>
          <p:cNvSpPr/>
          <p:nvPr/>
        </p:nvSpPr>
        <p:spPr>
          <a:xfrm>
            <a:off x="8097566" y="1416055"/>
            <a:ext cx="311727" cy="1409201"/>
          </a:xfrm>
          <a:prstGeom prst="rect">
            <a:avLst/>
          </a:prstGeom>
          <a:solidFill>
            <a:srgbClr val="CD7144">
              <a:alpha val="8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3082ADD8-32A2-471F-622E-4054C2B00B79}"/>
              </a:ext>
            </a:extLst>
          </p:cNvPr>
          <p:cNvSpPr txBox="1"/>
          <p:nvPr/>
        </p:nvSpPr>
        <p:spPr>
          <a:xfrm>
            <a:off x="1417917" y="4335775"/>
            <a:ext cx="2608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Postulated Improvement in </a:t>
            </a:r>
          </a:p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Central Hemodynamics/LV Filling Pressures</a:t>
            </a:r>
          </a:p>
        </p:txBody>
      </p:sp>
      <p:sp>
        <p:nvSpPr>
          <p:cNvPr id="125" name="Right Brace 124">
            <a:extLst>
              <a:ext uri="{FF2B5EF4-FFF2-40B4-BE49-F238E27FC236}">
                <a16:creationId xmlns:a16="http://schemas.microsoft.com/office/drawing/2014/main" id="{29646913-6265-863F-FBEB-B024BC2A1364}"/>
              </a:ext>
            </a:extLst>
          </p:cNvPr>
          <p:cNvSpPr/>
          <p:nvPr/>
        </p:nvSpPr>
        <p:spPr>
          <a:xfrm rot="5400000">
            <a:off x="4761887" y="3811545"/>
            <a:ext cx="191242" cy="94319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100" dirty="0"/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64543B27-C4E9-3E26-95CF-4FCE13DECA11}"/>
              </a:ext>
            </a:extLst>
          </p:cNvPr>
          <p:cNvSpPr txBox="1"/>
          <p:nvPr/>
        </p:nvSpPr>
        <p:spPr>
          <a:xfrm>
            <a:off x="4407651" y="4335775"/>
            <a:ext cx="960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Exercise HR </a:t>
            </a:r>
          </a:p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Augmentation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73BEBEC3-C2CA-52AC-8AC2-4A6ADD6C909D}"/>
              </a:ext>
            </a:extLst>
          </p:cNvPr>
          <p:cNvSpPr txBox="1"/>
          <p:nvPr/>
        </p:nvSpPr>
        <p:spPr>
          <a:xfrm>
            <a:off x="6510995" y="4335775"/>
            <a:ext cx="832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Metabolic/</a:t>
            </a:r>
          </a:p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Weight loss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DD8865FC-FAE5-94D2-D19E-81C9C51262BA}"/>
              </a:ext>
            </a:extLst>
          </p:cNvPr>
          <p:cNvSpPr txBox="1"/>
          <p:nvPr/>
        </p:nvSpPr>
        <p:spPr>
          <a:xfrm>
            <a:off x="7371964" y="4335775"/>
            <a:ext cx="1650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Multi-organ/Peripheral </a:t>
            </a:r>
          </a:p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900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Utilization</a:t>
            </a:r>
          </a:p>
        </p:txBody>
      </p:sp>
      <p:sp>
        <p:nvSpPr>
          <p:cNvPr id="129" name="Right Brace 128">
            <a:extLst>
              <a:ext uri="{FF2B5EF4-FFF2-40B4-BE49-F238E27FC236}">
                <a16:creationId xmlns:a16="http://schemas.microsoft.com/office/drawing/2014/main" id="{DC2EA44C-1159-C3A6-1E4A-0C6B4D9EE587}"/>
              </a:ext>
            </a:extLst>
          </p:cNvPr>
          <p:cNvSpPr/>
          <p:nvPr/>
        </p:nvSpPr>
        <p:spPr>
          <a:xfrm rot="5400000">
            <a:off x="2619651" y="2722387"/>
            <a:ext cx="191242" cy="312151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100" dirty="0"/>
          </a:p>
        </p:txBody>
      </p:sp>
      <p:sp>
        <p:nvSpPr>
          <p:cNvPr id="130" name="Right Brace 129">
            <a:extLst>
              <a:ext uri="{FF2B5EF4-FFF2-40B4-BE49-F238E27FC236}">
                <a16:creationId xmlns:a16="http://schemas.microsoft.com/office/drawing/2014/main" id="{2536499F-F195-8BDB-A4CD-3F183945B580}"/>
              </a:ext>
            </a:extLst>
          </p:cNvPr>
          <p:cNvSpPr/>
          <p:nvPr/>
        </p:nvSpPr>
        <p:spPr>
          <a:xfrm rot="5400000">
            <a:off x="6868119" y="3743380"/>
            <a:ext cx="191242" cy="107952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100" dirty="0"/>
          </a:p>
        </p:txBody>
      </p:sp>
      <p:sp>
        <p:nvSpPr>
          <p:cNvPr id="131" name="Right Brace 130">
            <a:extLst>
              <a:ext uri="{FF2B5EF4-FFF2-40B4-BE49-F238E27FC236}">
                <a16:creationId xmlns:a16="http://schemas.microsoft.com/office/drawing/2014/main" id="{E61206BF-01AE-A955-0175-B52EFAA87977}"/>
              </a:ext>
            </a:extLst>
          </p:cNvPr>
          <p:cNvSpPr/>
          <p:nvPr/>
        </p:nvSpPr>
        <p:spPr>
          <a:xfrm rot="5400000">
            <a:off x="7971484" y="3854777"/>
            <a:ext cx="191242" cy="85673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10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C7254F4-4DEB-7C89-AF75-2DC4FF5CB08A}"/>
              </a:ext>
            </a:extLst>
          </p:cNvPr>
          <p:cNvGrpSpPr/>
          <p:nvPr/>
        </p:nvGrpSpPr>
        <p:grpSpPr>
          <a:xfrm>
            <a:off x="7689971" y="1579720"/>
            <a:ext cx="311727" cy="2718243"/>
            <a:chOff x="7689971" y="1579720"/>
            <a:chExt cx="311727" cy="2718243"/>
          </a:xfrm>
        </p:grpSpPr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03F0306C-80E7-A0D4-E82C-27354E5F0A80}"/>
                </a:ext>
              </a:extLst>
            </p:cNvPr>
            <p:cNvSpPr txBox="1"/>
            <p:nvPr/>
          </p:nvSpPr>
          <p:spPr>
            <a:xfrm rot="16200000">
              <a:off x="7384757" y="3688816"/>
              <a:ext cx="98746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>
                  <a:latin typeface="Arial" panose="020B0604020202020204" pitchFamily="34" charset="0"/>
                  <a:cs typeface="Arial" panose="020B0604020202020204" pitchFamily="34" charset="0"/>
                </a:rPr>
                <a:t>IV iron (3)</a:t>
              </a: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85AA9EB-B272-1B69-AAE7-2F41B940FB62}"/>
                </a:ext>
              </a:extLst>
            </p:cNvPr>
            <p:cNvSpPr/>
            <p:nvPr/>
          </p:nvSpPr>
          <p:spPr>
            <a:xfrm>
              <a:off x="7689971" y="1579720"/>
              <a:ext cx="311727" cy="1249178"/>
            </a:xfrm>
            <a:prstGeom prst="rect">
              <a:avLst/>
            </a:prstGeom>
            <a:solidFill>
              <a:schemeClr val="accent2">
                <a:alpha val="52941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/>
            </a:p>
          </p:txBody>
        </p:sp>
      </p:grp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DD3EF83E-5B84-9019-B3E5-AD43F7823347}"/>
              </a:ext>
            </a:extLst>
          </p:cNvPr>
          <p:cNvCxnSpPr>
            <a:cxnSpLocks/>
          </p:cNvCxnSpPr>
          <p:nvPr/>
        </p:nvCxnSpPr>
        <p:spPr>
          <a:xfrm>
            <a:off x="1085614" y="426998"/>
            <a:ext cx="0" cy="298613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EDAD440A-E79A-510A-3B4B-CB0F0187D4F5}"/>
              </a:ext>
            </a:extLst>
          </p:cNvPr>
          <p:cNvCxnSpPr>
            <a:cxnSpLocks/>
          </p:cNvCxnSpPr>
          <p:nvPr/>
        </p:nvCxnSpPr>
        <p:spPr>
          <a:xfrm>
            <a:off x="897264" y="425510"/>
            <a:ext cx="82118" cy="1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B6532C7B-89A0-EADA-5B94-EBF99C86FE47}"/>
              </a:ext>
            </a:extLst>
          </p:cNvPr>
          <p:cNvCxnSpPr>
            <a:cxnSpLocks/>
          </p:cNvCxnSpPr>
          <p:nvPr/>
        </p:nvCxnSpPr>
        <p:spPr>
          <a:xfrm>
            <a:off x="1002038" y="1029026"/>
            <a:ext cx="82118" cy="1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6AAEAC18-F13D-3282-425A-D9486E284FFE}"/>
              </a:ext>
            </a:extLst>
          </p:cNvPr>
          <p:cNvCxnSpPr>
            <a:cxnSpLocks/>
          </p:cNvCxnSpPr>
          <p:nvPr/>
        </p:nvCxnSpPr>
        <p:spPr>
          <a:xfrm>
            <a:off x="1000669" y="1628078"/>
            <a:ext cx="82118" cy="1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EEBC5006-9E71-542B-F658-1A797B0F6A5C}"/>
              </a:ext>
            </a:extLst>
          </p:cNvPr>
          <p:cNvCxnSpPr>
            <a:cxnSpLocks/>
          </p:cNvCxnSpPr>
          <p:nvPr/>
        </p:nvCxnSpPr>
        <p:spPr>
          <a:xfrm>
            <a:off x="1003410" y="2231594"/>
            <a:ext cx="82118" cy="1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4F03B468-CDC9-F279-51D9-D2212D5A585C}"/>
              </a:ext>
            </a:extLst>
          </p:cNvPr>
          <p:cNvCxnSpPr>
            <a:cxnSpLocks/>
          </p:cNvCxnSpPr>
          <p:nvPr/>
        </p:nvCxnSpPr>
        <p:spPr>
          <a:xfrm>
            <a:off x="1000669" y="3385593"/>
            <a:ext cx="82118" cy="14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0" name="Rectangle 139">
            <a:extLst>
              <a:ext uri="{FF2B5EF4-FFF2-40B4-BE49-F238E27FC236}">
                <a16:creationId xmlns:a16="http://schemas.microsoft.com/office/drawing/2014/main" id="{81325C7F-0006-E918-F936-AA28BC15B06E}"/>
              </a:ext>
            </a:extLst>
          </p:cNvPr>
          <p:cNvSpPr/>
          <p:nvPr/>
        </p:nvSpPr>
        <p:spPr>
          <a:xfrm>
            <a:off x="1188899" y="2762142"/>
            <a:ext cx="311727" cy="66199"/>
          </a:xfrm>
          <a:prstGeom prst="rect">
            <a:avLst/>
          </a:prstGeom>
          <a:solidFill>
            <a:srgbClr val="FF888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986649DF-FBF2-7A9E-0FCD-F71DBAE53705}"/>
              </a:ext>
            </a:extLst>
          </p:cNvPr>
          <p:cNvSpPr txBox="1"/>
          <p:nvPr/>
        </p:nvSpPr>
        <p:spPr>
          <a:xfrm rot="16200000">
            <a:off x="617680" y="3451080"/>
            <a:ext cx="14629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ARNI (1)</a:t>
            </a: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AAE23ADB-16BE-C2BE-0E70-1D0EE255A69C}"/>
              </a:ext>
            </a:extLst>
          </p:cNvPr>
          <p:cNvSpPr/>
          <p:nvPr/>
        </p:nvSpPr>
        <p:spPr>
          <a:xfrm rot="10800000">
            <a:off x="5438444" y="2786888"/>
            <a:ext cx="311727" cy="34289"/>
          </a:xfrm>
          <a:prstGeom prst="rect">
            <a:avLst/>
          </a:prstGeom>
          <a:solidFill>
            <a:srgbClr val="6C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B21050E7-2E24-E28A-A50D-42EB05C29829}"/>
              </a:ext>
            </a:extLst>
          </p:cNvPr>
          <p:cNvSpPr/>
          <p:nvPr/>
        </p:nvSpPr>
        <p:spPr>
          <a:xfrm rot="10800000" flipV="1">
            <a:off x="5835839" y="2657904"/>
            <a:ext cx="311727" cy="166147"/>
          </a:xfrm>
          <a:prstGeom prst="rect">
            <a:avLst/>
          </a:prstGeom>
          <a:solidFill>
            <a:srgbClr val="6C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B35477EA-CA59-A3A9-5450-7A2D74C7B03F}"/>
              </a:ext>
            </a:extLst>
          </p:cNvPr>
          <p:cNvSpPr txBox="1"/>
          <p:nvPr/>
        </p:nvSpPr>
        <p:spPr>
          <a:xfrm rot="16200000">
            <a:off x="4964101" y="3512350"/>
            <a:ext cx="13403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Trimetazidine (1)</a:t>
            </a:r>
          </a:p>
        </p:txBody>
      </p:sp>
      <p:sp>
        <p:nvSpPr>
          <p:cNvPr id="145" name="Right Brace 144">
            <a:extLst>
              <a:ext uri="{FF2B5EF4-FFF2-40B4-BE49-F238E27FC236}">
                <a16:creationId xmlns:a16="http://schemas.microsoft.com/office/drawing/2014/main" id="{E652FE61-91FF-3B17-9025-9FAFD17E6286}"/>
              </a:ext>
            </a:extLst>
          </p:cNvPr>
          <p:cNvSpPr/>
          <p:nvPr/>
        </p:nvSpPr>
        <p:spPr>
          <a:xfrm rot="5400000">
            <a:off x="5733862" y="3858460"/>
            <a:ext cx="191242" cy="84647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100" dirty="0"/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C6F03CE2-E721-318C-B95D-9A43029CBC0D}"/>
              </a:ext>
            </a:extLst>
          </p:cNvPr>
          <p:cNvSpPr txBox="1"/>
          <p:nvPr/>
        </p:nvSpPr>
        <p:spPr>
          <a:xfrm rot="16200000">
            <a:off x="5357331" y="3512348"/>
            <a:ext cx="13403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Ketone ester (1)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F1BA7001-6D3A-1ED6-A82F-8363755740AA}"/>
              </a:ext>
            </a:extLst>
          </p:cNvPr>
          <p:cNvSpPr txBox="1"/>
          <p:nvPr/>
        </p:nvSpPr>
        <p:spPr>
          <a:xfrm>
            <a:off x="5468121" y="4335775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Myocardial </a:t>
            </a:r>
          </a:p>
          <a:p>
            <a:pPr algn="ctr"/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Energetics</a:t>
            </a: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B5D5A83C-AD6A-C62B-90A1-DF1E856567C7}"/>
              </a:ext>
            </a:extLst>
          </p:cNvPr>
          <p:cNvSpPr/>
          <p:nvPr/>
        </p:nvSpPr>
        <p:spPr>
          <a:xfrm>
            <a:off x="8664622" y="2724270"/>
            <a:ext cx="423905" cy="28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902023-631B-3F78-5C5B-AF3F206D5D90}"/>
              </a:ext>
            </a:extLst>
          </p:cNvPr>
          <p:cNvSpPr/>
          <p:nvPr/>
        </p:nvSpPr>
        <p:spPr>
          <a:xfrm>
            <a:off x="661103" y="292585"/>
            <a:ext cx="462611" cy="616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ection title">
            <a:extLst>
              <a:ext uri="{FF2B5EF4-FFF2-40B4-BE49-F238E27FC236}">
                <a16:creationId xmlns:a16="http://schemas.microsoft.com/office/drawing/2014/main" id="{71E58BE4-E93F-5432-E1C9-C6C140220D3B}"/>
              </a:ext>
            </a:extLst>
          </p:cNvPr>
          <p:cNvSpPr>
            <a:spLocks noGrp="1"/>
          </p:cNvSpPr>
          <p:nvPr/>
        </p:nvSpPr>
        <p:spPr>
          <a:xfrm>
            <a:off x="801577" y="110451"/>
            <a:ext cx="7469350" cy="645304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lang="en-US" sz="2000" b="1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IRONMET in context: </a:t>
            </a:r>
            <a:r>
              <a:rPr lang="en-US" sz="2000" b="0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HFpEF p</a:t>
            </a:r>
            <a:r>
              <a:rPr lang="en-US" sz="2000" b="0" dirty="0">
                <a:latin typeface="+mn-lt"/>
              </a:rPr>
              <a:t>lacebo/sham-controlled</a:t>
            </a:r>
          </a:p>
          <a:p>
            <a:pPr algn="l">
              <a:defRPr sz="20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lang="en-US" sz="2000" b="0" dirty="0">
                <a:latin typeface="+mn-lt"/>
              </a:rPr>
              <a:t>trials targeting exercise capacity</a:t>
            </a:r>
            <a:r>
              <a:rPr lang="en-US" sz="2000" b="0" dirty="0">
                <a:solidFill>
                  <a:srgbClr val="171717"/>
                </a:solidFill>
                <a:latin typeface="+mn-lt"/>
                <a:ea typeface="Arial Black"/>
                <a:cs typeface="Arial Black"/>
              </a:rPr>
              <a:t> </a:t>
            </a:r>
            <a:endParaRPr sz="2000" b="0" dirty="0">
              <a:solidFill>
                <a:srgbClr val="171717"/>
              </a:solidFill>
              <a:latin typeface="+mn-lt"/>
              <a:ea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7714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229461" y="4305671"/>
            <a:ext cx="114848" cy="390178"/>
            <a:chOff x="0" y="0"/>
            <a:chExt cx="58660" cy="1992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8660" cy="199286"/>
            </a:xfrm>
            <a:custGeom>
              <a:avLst/>
              <a:gdLst/>
              <a:ahLst/>
              <a:cxnLst/>
              <a:rect l="l" t="t" r="r" b="b"/>
              <a:pathLst>
                <a:path w="58660" h="199286">
                  <a:moveTo>
                    <a:pt x="0" y="0"/>
                  </a:moveTo>
                  <a:lnTo>
                    <a:pt x="58660" y="0"/>
                  </a:lnTo>
                  <a:lnTo>
                    <a:pt x="58660" y="199286"/>
                  </a:lnTo>
                  <a:lnTo>
                    <a:pt x="0" y="1992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 sz="90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47625"/>
              <a:ext cx="58660" cy="151661"/>
            </a:xfrm>
            <a:prstGeom prst="rect">
              <a:avLst/>
            </a:prstGeom>
          </p:spPr>
          <p:txBody>
            <a:bodyPr lIns="31435" tIns="31435" rIns="31435" bIns="31435" rtlCol="0" anchor="ctr"/>
            <a:lstStyle/>
            <a:p>
              <a:pPr algn="ctr">
                <a:lnSpc>
                  <a:spcPts val="1260"/>
                </a:lnSpc>
              </a:pPr>
              <a:endParaRPr sz="900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0"/>
            <a:ext cx="952500" cy="1095375"/>
            <a:chOff x="0" y="0"/>
            <a:chExt cx="458873" cy="5277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58873" cy="527704"/>
            </a:xfrm>
            <a:custGeom>
              <a:avLst/>
              <a:gdLst/>
              <a:ahLst/>
              <a:cxnLst/>
              <a:rect l="l" t="t" r="r" b="b"/>
              <a:pathLst>
                <a:path w="458873" h="527704">
                  <a:moveTo>
                    <a:pt x="0" y="0"/>
                  </a:moveTo>
                  <a:lnTo>
                    <a:pt x="458873" y="0"/>
                  </a:lnTo>
                  <a:lnTo>
                    <a:pt x="458873" y="527704"/>
                  </a:lnTo>
                  <a:lnTo>
                    <a:pt x="0" y="527704"/>
                  </a:lnTo>
                  <a:close/>
                </a:path>
              </a:pathLst>
            </a:custGeom>
          </p:spPr>
          <p:txBody>
            <a:bodyPr/>
            <a:lstStyle/>
            <a:p>
              <a:endParaRPr lang="en-US" sz="90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458873" cy="565804"/>
            </a:xfrm>
            <a:prstGeom prst="rect">
              <a:avLst/>
            </a:prstGeom>
          </p:spPr>
          <p:txBody>
            <a:bodyPr lIns="26035" tIns="26035" rIns="26035" bIns="26035" rtlCol="0" anchor="ctr"/>
            <a:lstStyle/>
            <a:p>
              <a:pPr algn="ctr">
                <a:lnSpc>
                  <a:spcPts val="1330"/>
                </a:lnSpc>
              </a:pPr>
              <a:endParaRPr sz="900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818870" y="-102776"/>
            <a:ext cx="4044566" cy="5246276"/>
            <a:chOff x="0" y="0"/>
            <a:chExt cx="944656" cy="122533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44656" cy="1225330"/>
            </a:xfrm>
            <a:custGeom>
              <a:avLst/>
              <a:gdLst/>
              <a:ahLst/>
              <a:cxnLst/>
              <a:rect l="l" t="t" r="r" b="b"/>
              <a:pathLst>
                <a:path w="944656" h="1225330">
                  <a:moveTo>
                    <a:pt x="203200" y="0"/>
                  </a:moveTo>
                  <a:lnTo>
                    <a:pt x="944656" y="0"/>
                  </a:lnTo>
                  <a:lnTo>
                    <a:pt x="741456" y="1225330"/>
                  </a:lnTo>
                  <a:lnTo>
                    <a:pt x="0" y="1225330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CF222B"/>
            </a:solidFill>
          </p:spPr>
          <p:txBody>
            <a:bodyPr/>
            <a:lstStyle/>
            <a:p>
              <a:endParaRPr lang="en-US" sz="90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600" y="-38100"/>
              <a:ext cx="741456" cy="1263430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330"/>
                </a:lnSpc>
              </a:pPr>
              <a:endParaRPr sz="900"/>
            </a:p>
          </p:txBody>
        </p:sp>
      </p:grpSp>
      <p:sp>
        <p:nvSpPr>
          <p:cNvPr id="11" name="Freeform 11"/>
          <p:cNvSpPr/>
          <p:nvPr/>
        </p:nvSpPr>
        <p:spPr>
          <a:xfrm>
            <a:off x="1465602" y="177998"/>
            <a:ext cx="4630398" cy="966596"/>
          </a:xfrm>
          <a:custGeom>
            <a:avLst/>
            <a:gdLst/>
            <a:ahLst/>
            <a:cxnLst/>
            <a:rect l="l" t="t" r="r" b="b"/>
            <a:pathLst>
              <a:path w="9260796" h="1933191">
                <a:moveTo>
                  <a:pt x="0" y="0"/>
                </a:moveTo>
                <a:lnTo>
                  <a:pt x="9260796" y="0"/>
                </a:lnTo>
                <a:lnTo>
                  <a:pt x="9260796" y="1933192"/>
                </a:lnTo>
                <a:lnTo>
                  <a:pt x="0" y="19331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 sz="900"/>
          </a:p>
        </p:txBody>
      </p:sp>
      <p:sp>
        <p:nvSpPr>
          <p:cNvPr id="12" name="Freeform 12"/>
          <p:cNvSpPr/>
          <p:nvPr/>
        </p:nvSpPr>
        <p:spPr>
          <a:xfrm>
            <a:off x="237951" y="120848"/>
            <a:ext cx="1080896" cy="1080896"/>
          </a:xfrm>
          <a:custGeom>
            <a:avLst/>
            <a:gdLst/>
            <a:ahLst/>
            <a:cxnLst/>
            <a:rect l="l" t="t" r="r" b="b"/>
            <a:pathLst>
              <a:path w="2161791" h="2161791">
                <a:moveTo>
                  <a:pt x="0" y="0"/>
                </a:moveTo>
                <a:lnTo>
                  <a:pt x="2161791" y="0"/>
                </a:lnTo>
                <a:lnTo>
                  <a:pt x="2161791" y="2161792"/>
                </a:lnTo>
                <a:lnTo>
                  <a:pt x="0" y="21617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sz="900"/>
          </a:p>
        </p:txBody>
      </p:sp>
      <p:sp>
        <p:nvSpPr>
          <p:cNvPr id="13" name="TextBox 13"/>
          <p:cNvSpPr txBox="1"/>
          <p:nvPr/>
        </p:nvSpPr>
        <p:spPr>
          <a:xfrm>
            <a:off x="326875" y="1479112"/>
            <a:ext cx="7724006" cy="1444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7"/>
              </a:lnSpc>
            </a:pPr>
            <a:r>
              <a:rPr lang="en-US" sz="2055" b="1" dirty="0">
                <a:latin typeface="Aptos Bold"/>
                <a:ea typeface="Aptos Bold"/>
                <a:cs typeface="Aptos Bold"/>
                <a:sym typeface="Aptos Bold"/>
              </a:rPr>
              <a:t>The Effect of Intravenous Iron Repletion on Mechanisms of Exercise Intolerance in Heart Failure with Preserved Ejection Fraction: The IRONMET-HFpEF Trial</a:t>
            </a:r>
          </a:p>
          <a:p>
            <a:pPr>
              <a:lnSpc>
                <a:spcPts val="2764"/>
              </a:lnSpc>
            </a:pPr>
            <a:endParaRPr lang="en-US" sz="2055" b="1" dirty="0">
              <a:solidFill>
                <a:srgbClr val="CF222B"/>
              </a:solidFill>
              <a:latin typeface="Aptos Bold"/>
              <a:ea typeface="Aptos Bold"/>
              <a:cs typeface="Aptos Bold"/>
              <a:sym typeface="Aptos Bold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26875" y="2767209"/>
            <a:ext cx="6245376" cy="1144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18"/>
              </a:lnSpc>
            </a:pPr>
            <a:r>
              <a:rPr lang="en-US" sz="1084">
                <a:solidFill>
                  <a:srgbClr val="CF222B"/>
                </a:solidFill>
                <a:latin typeface="Aptos"/>
                <a:ea typeface="Aptos"/>
                <a:cs typeface="Aptos"/>
                <a:sym typeface="Aptos"/>
              </a:rPr>
              <a:t>Gregory D. Lewis, MD; Nora K. Horick, MS; Fabely Moreno, BS; Kenneth Lim, BS; </a:t>
            </a:r>
          </a:p>
          <a:p>
            <a:pPr>
              <a:lnSpc>
                <a:spcPts val="1518"/>
              </a:lnSpc>
            </a:pPr>
            <a:r>
              <a:rPr lang="en-US" sz="1084">
                <a:solidFill>
                  <a:srgbClr val="CF222B"/>
                </a:solidFill>
                <a:latin typeface="Aptos"/>
                <a:ea typeface="Aptos"/>
                <a:cs typeface="Aptos"/>
                <a:sym typeface="Aptos"/>
              </a:rPr>
              <a:t>Diane Cocca-Spofford, RN; Takenori Ikoma, MD, PhD; Paridhi Gupta, MD; Carly Camphausen, BS; </a:t>
            </a:r>
          </a:p>
          <a:p>
            <a:pPr>
              <a:lnSpc>
                <a:spcPts val="1518"/>
              </a:lnSpc>
            </a:pPr>
            <a:r>
              <a:rPr lang="en-US" sz="1084">
                <a:solidFill>
                  <a:srgbClr val="CF222B"/>
                </a:solidFill>
                <a:latin typeface="Aptos"/>
                <a:ea typeface="Aptos"/>
                <a:cs typeface="Aptos"/>
                <a:sym typeface="Aptos"/>
              </a:rPr>
              <a:t>Laura Caccamo, NP; Charounipha Soydara, NP; Shaina McGinnis, BS; Chloe Newlands, MS; </a:t>
            </a:r>
          </a:p>
          <a:p>
            <a:pPr>
              <a:lnSpc>
                <a:spcPts val="1518"/>
              </a:lnSpc>
            </a:pPr>
            <a:r>
              <a:rPr lang="en-US" sz="1084">
                <a:solidFill>
                  <a:srgbClr val="CF222B"/>
                </a:solidFill>
                <a:latin typeface="Aptos"/>
                <a:ea typeface="Aptos"/>
                <a:cs typeface="Aptos"/>
                <a:sym typeface="Aptos"/>
              </a:rPr>
              <a:t>Skyler Williams, BA; Alexandra Minasian, MS; Nicholas Iskenderian, BA; Isabela Landsteiner, MD; </a:t>
            </a:r>
          </a:p>
          <a:p>
            <a:pPr>
              <a:lnSpc>
                <a:spcPts val="1518"/>
              </a:lnSpc>
            </a:pPr>
            <a:r>
              <a:rPr lang="en-US" sz="1084">
                <a:solidFill>
                  <a:srgbClr val="CF222B"/>
                </a:solidFill>
                <a:latin typeface="Aptos"/>
                <a:ea typeface="Aptos"/>
                <a:cs typeface="Aptos"/>
                <a:sym typeface="Aptos"/>
              </a:rPr>
              <a:t>Bhavani Iyer, MS; Justin Joseph, BS; Alvaro Delgado MD; Helena Tattersfield, MS; Elizabeth Moore, BS; Veronica Platt, BS ; Sujin Lee, MD; Rajeev Malhotra, MD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26875" y="4410431"/>
            <a:ext cx="5895965" cy="158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30"/>
              </a:lnSpc>
            </a:pPr>
            <a:r>
              <a:rPr lang="en-US" sz="950">
                <a:solidFill>
                  <a:srgbClr val="CF222B"/>
                </a:solidFill>
                <a:latin typeface="Aptos"/>
                <a:ea typeface="Aptos"/>
                <a:cs typeface="Aptos"/>
                <a:sym typeface="Aptos"/>
              </a:rPr>
              <a:t>CIRCULATION. 2026; [PUBLISHED ONLINE AHEAD OF PRINT]. DOI: 10.1161/CIRCULATIONAHA.126.084009</a:t>
            </a: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6022" y="2086925"/>
            <a:ext cx="2846098" cy="284609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hank you">
            <a:extLst>
              <a:ext uri="{FF2B5EF4-FFF2-40B4-BE49-F238E27FC236}">
                <a16:creationId xmlns:a16="http://schemas.microsoft.com/office/drawing/2014/main" id="{1C3D28F5-DDF3-4732-94C2-F85E6A92E9CE}"/>
              </a:ext>
            </a:extLst>
          </p:cNvPr>
          <p:cNvSpPr>
            <a:spLocks noGrp="1"/>
          </p:cNvSpPr>
          <p:nvPr/>
        </p:nvSpPr>
        <p:spPr>
          <a:xfrm>
            <a:off x="538162" y="325451"/>
            <a:ext cx="5038725" cy="714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defPPr>
            <a:lvl1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1pPr>
            <a:lvl2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2pPr>
            <a:lvl3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3pPr>
            <a:lvl4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4pPr>
            <a:lvl5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5pPr>
            <a:lvl6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6pPr>
            <a:lvl7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7pPr>
            <a:lvl8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8pPr>
            <a:lvl9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lvl9pPr>
          </a:lstStyle>
          <a:p>
            <a:pPr algn="l">
              <a:defRPr sz="4125" b="1">
                <a:solidFill>
                  <a:srgbClr val="171717"/>
                </a:solidFill>
                <a:latin typeface="Arial Black"/>
                <a:ea typeface="Arial Black"/>
                <a:cs typeface="Arial Black"/>
              </a:defRPr>
            </a:pPr>
            <a:r>
              <a:rPr sz="4125" b="1" dirty="0">
                <a:solidFill>
                  <a:srgbClr val="171717"/>
                </a:solidFill>
                <a:latin typeface="Arial Black"/>
                <a:ea typeface="Arial Black"/>
                <a:cs typeface="Arial Black"/>
              </a:rPr>
              <a:t>Thank you</a:t>
            </a:r>
          </a:p>
        </p:txBody>
      </p:sp>
      <p:sp>
        <p:nvSpPr>
          <p:cNvPr id="3" name="ClinicalTrials.gov NCT04945707">
            <a:extLst>
              <a:ext uri="{FF2B5EF4-FFF2-40B4-BE49-F238E27FC236}">
                <a16:creationId xmlns:a16="http://schemas.microsoft.com/office/drawing/2014/main" id="{77075F4A-353C-4689-9DC7-85E1D1CFE915}"/>
              </a:ext>
            </a:extLst>
          </p:cNvPr>
          <p:cNvSpPr>
            <a:spLocks noGrp="1"/>
          </p:cNvSpPr>
          <p:nvPr/>
        </p:nvSpPr>
        <p:spPr>
          <a:xfrm>
            <a:off x="628650" y="4286250"/>
            <a:ext cx="4857750" cy="285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ctr">
            <a:noAutofit/>
          </a:bodyPr>
          <a:lstStyle>
            <a:def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defPPr>
            <a:lvl1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1pPr>
            <a:lvl2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2pPr>
            <a:lvl3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3pPr>
            <a:lvl4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4pPr>
            <a:lvl5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5pPr>
            <a:lvl6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6pPr>
            <a:lvl7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7pPr>
            <a:lvl8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8pPr>
            <a:lvl9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lvl9pPr>
          </a:lstStyle>
          <a:p>
            <a:pPr algn="l">
              <a:defRPr sz="1200" b="0">
                <a:solidFill>
                  <a:srgbClr val="4C4C4C"/>
                </a:solidFill>
                <a:latin typeface="Arial"/>
                <a:ea typeface="Arial"/>
                <a:cs typeface="Arial"/>
              </a:defRPr>
            </a:pPr>
            <a:r>
              <a:rPr sz="1200" b="0" dirty="0">
                <a:solidFill>
                  <a:srgbClr val="4C4C4C"/>
                </a:solidFill>
                <a:latin typeface="Arial"/>
                <a:ea typeface="Arial"/>
                <a:cs typeface="Arial"/>
              </a:rPr>
              <a:t>ClinicalTrials.gov NCT04945707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434350-FC3E-BDA3-575C-F15BA27867CA}"/>
              </a:ext>
            </a:extLst>
          </p:cNvPr>
          <p:cNvSpPr txBox="1"/>
          <p:nvPr/>
        </p:nvSpPr>
        <p:spPr>
          <a:xfrm>
            <a:off x="262553" y="1185710"/>
            <a:ext cx="8313845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We thank the following individuals for their contributions to this clinical trial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Participants and their families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Data Safety and Monitoring Board members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NHLBI for sponsoring the trial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Pharmacosmos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for in kind contribution of study medication</a:t>
            </a:r>
          </a:p>
        </p:txBody>
      </p:sp>
    </p:spTree>
    <p:extLst>
      <p:ext uri="{BB962C8B-B14F-4D97-AF65-F5344CB8AC3E}">
        <p14:creationId xmlns:p14="http://schemas.microsoft.com/office/powerpoint/2010/main" val="34825456"/>
      </p:ext>
    </p:extLst>
  </p:cSld>
  <p:clrMapOvr>
    <a:masterClrMapping/>
  </p:clrMapOvr>
</p:sld>
</file>

<file path=ppt/theme/theme1.xml><?xml version="1.0" encoding="utf-8"?>
<a:theme xmlns:a="http://schemas.openxmlformats.org/drawingml/2006/main" name="Dark Background">
  <a:themeElements>
    <a:clrScheme name="American Heart Association">
      <a:dk1>
        <a:srgbClr val="000000"/>
      </a:dk1>
      <a:lt1>
        <a:srgbClr val="FFFFFF"/>
      </a:lt1>
      <a:dk2>
        <a:srgbClr val="2E2C2C"/>
      </a:dk2>
      <a:lt2>
        <a:srgbClr val="E8E8E8"/>
      </a:lt2>
      <a:accent1>
        <a:srgbClr val="C10E20"/>
      </a:accent1>
      <a:accent2>
        <a:srgbClr val="990000"/>
      </a:accent2>
      <a:accent3>
        <a:srgbClr val="000000"/>
      </a:accent3>
      <a:accent4>
        <a:srgbClr val="636466"/>
      </a:accent4>
      <a:accent5>
        <a:srgbClr val="E8E8E8"/>
      </a:accent5>
      <a:accent6>
        <a:srgbClr val="2E2C2C"/>
      </a:accent6>
      <a:hlink>
        <a:srgbClr val="C10E20"/>
      </a:hlink>
      <a:folHlink>
        <a:srgbClr val="99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3946</TotalTime>
  <Words>1991</Words>
  <Application>Microsoft Office PowerPoint</Application>
  <PresentationFormat>On-screen Show (16:9)</PresentationFormat>
  <Paragraphs>342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Aptos</vt:lpstr>
      <vt:lpstr>Aptos Bold</vt:lpstr>
      <vt:lpstr>Arial</vt:lpstr>
      <vt:lpstr>Arial Black</vt:lpstr>
      <vt:lpstr>Arial heading</vt:lpstr>
      <vt:lpstr>Calibri</vt:lpstr>
      <vt:lpstr>Helvetica Light</vt:lpstr>
      <vt:lpstr>Lub Dub Medium</vt:lpstr>
      <vt:lpstr>Symbol</vt:lpstr>
      <vt:lpstr>Wingdings</vt:lpstr>
      <vt:lpstr>Dark Background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HYPOTHESIS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Kutos</dc:creator>
  <cp:lastModifiedBy>Lewis, Gregory D.,MD</cp:lastModifiedBy>
  <cp:revision>212</cp:revision>
  <dcterms:created xsi:type="dcterms:W3CDTF">2020-08-20T15:39:54Z</dcterms:created>
  <dcterms:modified xsi:type="dcterms:W3CDTF">2026-11-08T05:32:43Z</dcterms:modified>
</cp:coreProperties>
</file>