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2.xml" ContentType="application/vnd.openxmlformats-officedocument.drawingml.chart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1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notesSlides/notesSlide32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45"/>
  </p:notesMasterIdLst>
  <p:handoutMasterIdLst>
    <p:handoutMasterId r:id="rId46"/>
  </p:handoutMasterIdLst>
  <p:sldIdLst>
    <p:sldId id="2147482760" r:id="rId5"/>
    <p:sldId id="2147482552" r:id="rId6"/>
    <p:sldId id="2147482671" r:id="rId7"/>
    <p:sldId id="2147482706" r:id="rId8"/>
    <p:sldId id="2147482761" r:id="rId9"/>
    <p:sldId id="2147482666" r:id="rId10"/>
    <p:sldId id="2147482800" r:id="rId11"/>
    <p:sldId id="2147482557" r:id="rId12"/>
    <p:sldId id="2147482559" r:id="rId13"/>
    <p:sldId id="2147482796" r:id="rId14"/>
    <p:sldId id="2147482801" r:id="rId15"/>
    <p:sldId id="2147482802" r:id="rId16"/>
    <p:sldId id="2147482562" r:id="rId17"/>
    <p:sldId id="2147482582" r:id="rId18"/>
    <p:sldId id="2147482772" r:id="rId19"/>
    <p:sldId id="2147482777" r:id="rId20"/>
    <p:sldId id="2147482778" r:id="rId21"/>
    <p:sldId id="2147482779" r:id="rId22"/>
    <p:sldId id="2147482780" r:id="rId23"/>
    <p:sldId id="2147482568" r:id="rId24"/>
    <p:sldId id="2147482649" r:id="rId25"/>
    <p:sldId id="2147482738" r:id="rId26"/>
    <p:sldId id="2147482739" r:id="rId27"/>
    <p:sldId id="2147482774" r:id="rId28"/>
    <p:sldId id="2147482775" r:id="rId29"/>
    <p:sldId id="2147482590" r:id="rId30"/>
    <p:sldId id="2147482619" r:id="rId31"/>
    <p:sldId id="2147482592" r:id="rId32"/>
    <p:sldId id="2147482713" r:id="rId33"/>
    <p:sldId id="2147482793" r:id="rId34"/>
    <p:sldId id="258" r:id="rId35"/>
    <p:sldId id="2147482792" r:id="rId36"/>
    <p:sldId id="2147482749" r:id="rId37"/>
    <p:sldId id="2147482752" r:id="rId38"/>
    <p:sldId id="2147482742" r:id="rId39"/>
    <p:sldId id="2147482765" r:id="rId40"/>
    <p:sldId id="2147482693" r:id="rId41"/>
    <p:sldId id="2147482804" r:id="rId42"/>
    <p:sldId id="2147482697" r:id="rId43"/>
    <p:sldId id="2147482606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CT LBCT" id="{153D98B4-D297-4F4E-8D3C-0FDB5CDB2555}">
          <p14:sldIdLst>
            <p14:sldId id="2147482760"/>
            <p14:sldId id="2147482552"/>
            <p14:sldId id="2147482671"/>
            <p14:sldId id="2147482706"/>
            <p14:sldId id="2147482761"/>
            <p14:sldId id="2147482666"/>
            <p14:sldId id="2147482800"/>
            <p14:sldId id="2147482557"/>
            <p14:sldId id="2147482559"/>
            <p14:sldId id="2147482796"/>
            <p14:sldId id="2147482801"/>
            <p14:sldId id="2147482802"/>
            <p14:sldId id="2147482562"/>
            <p14:sldId id="2147482582"/>
            <p14:sldId id="2147482772"/>
            <p14:sldId id="2147482777"/>
            <p14:sldId id="2147482778"/>
            <p14:sldId id="2147482779"/>
            <p14:sldId id="2147482780"/>
            <p14:sldId id="2147482568"/>
            <p14:sldId id="2147482649"/>
            <p14:sldId id="2147482738"/>
            <p14:sldId id="2147482739"/>
            <p14:sldId id="2147482774"/>
            <p14:sldId id="2147482775"/>
            <p14:sldId id="2147482590"/>
            <p14:sldId id="2147482619"/>
            <p14:sldId id="2147482592"/>
            <p14:sldId id="2147482713"/>
            <p14:sldId id="2147482793"/>
            <p14:sldId id="258"/>
            <p14:sldId id="2147482792"/>
            <p14:sldId id="2147482749"/>
            <p14:sldId id="2147482752"/>
            <p14:sldId id="2147482742"/>
            <p14:sldId id="2147482765"/>
            <p14:sldId id="2147482693"/>
            <p14:sldId id="2147482804"/>
            <p14:sldId id="2147482697"/>
            <p14:sldId id="214748260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48" userDrawn="1">
          <p15:clr>
            <a:srgbClr val="A4A3A4"/>
          </p15:clr>
        </p15:guide>
        <p15:guide id="2" pos="96" userDrawn="1">
          <p15:clr>
            <a:srgbClr val="A4A3A4"/>
          </p15:clr>
        </p15:guide>
        <p15:guide id="3" orient="horz" pos="696" userDrawn="1">
          <p15:clr>
            <a:srgbClr val="A4A3A4"/>
          </p15:clr>
        </p15:guide>
        <p15:guide id="4" pos="7584" userDrawn="1">
          <p15:clr>
            <a:srgbClr val="A4A3A4"/>
          </p15:clr>
        </p15:guide>
        <p15:guide id="5" orient="horz" pos="112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B10220C-A569-A7B7-8000-34A50036C12D}" name="Brandon Park" initials="BP" userId="S::brandon_park@edwards.com::2e9f5a97-9348-467d-91de-92afd82d71b7" providerId="AD"/>
  <p188:author id="{2F7EB81D-80E5-F7E9-21AD-7A7598B9B10D}" name="Olga Pekar (Edwards Contingent Worker)" initials="OP" userId="S::Olga_Pekar@edwards.com::d5cbff2b-26a0-46da-9d8c-bfe206fa6ba5" providerId="AD"/>
  <p188:author id="{DAFF7B42-A0A9-3FC1-03A9-88F6C65ED104}" name="Heather Prince" initials="HP" userId="S::Heather_Prince@edwards.com::ca235cb6-e629-411e-b41b-1fda7714fc54" providerId="AD"/>
  <p188:author id="{43E9B86B-D1B5-3BDE-1E40-75F2C28FB95B}" name="Brandon Park" initials="" userId="S::Brandon_Park@edwards.com::2e9f5a97-9348-467d-91de-92afd82d71b7" providerId="AD"/>
  <p188:author id="{83BC367D-86A0-035E-C9A8-1DE1560D592A}" name="Yanglu Zhao" initials="" userId="S::Yanglu_Zhao@edwards.com::7a8ab96f-9c9c-4a05-beae-9b2ddb0d68f8" providerId="AD"/>
  <p188:author id="{DA9D9080-6227-3EAC-D1C9-9597C0F9C948}" name="Sarah Clarke" initials="SC" userId="S::Sarah_Clarke@edwards.com::f3a244b5-8312-40ec-99dc-0efbe495b47d" providerId="AD"/>
  <p188:author id="{CDCDDB94-4958-7D3F-7063-D2704BEB9967}" name="Yanglu Zhao" initials="YZ" userId="S::yanglu_zhao@edwards.com::7a8ab96f-9c9c-4a05-beae-9b2ddb0d68f8" providerId="AD"/>
  <p188:author id="{B22A7B99-9505-0929-ECF4-E407F60B8B40}" name="Elisa Amoroso" initials="EA" userId="S::Elisa_Amoroso@edwards.com::a3c1cfaa-3923-46b7-aaea-9a8c568c958e" providerId="AD"/>
  <p188:author id="{02A8B4D2-E39E-86B4-3135-04CD2043F1E5}" name="Marissa Gunnarsson" initials="MG" userId="S::Marissa_Gunnarsson@edwards.com::10f06138-a681-4874-8848-6591393c922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d McLay" initials="DM" lastIdx="11" clrIdx="0">
    <p:extLst>
      <p:ext uri="{19B8F6BF-5375-455C-9EA6-DF929625EA0E}">
        <p15:presenceInfo xmlns:p15="http://schemas.microsoft.com/office/powerpoint/2012/main" userId="S::David_McLay@edwards.com::1b954ce2-9cb5-4f27-97ae-efe5f9d1bece" providerId="AD"/>
      </p:ext>
    </p:extLst>
  </p:cmAuthor>
  <p:cmAuthor id="2" name="Leticia Barraza Fields" initials="LF" lastIdx="12" clrIdx="1">
    <p:extLst>
      <p:ext uri="{19B8F6BF-5375-455C-9EA6-DF929625EA0E}">
        <p15:presenceInfo xmlns:p15="http://schemas.microsoft.com/office/powerpoint/2012/main" userId="S::leticia_barraza_fields@edwards.com::da5dc9ed-c2e1-45a8-aa29-5c7fd1e86263" providerId="AD"/>
      </p:ext>
    </p:extLst>
  </p:cmAuthor>
  <p:cmAuthor id="3" name="Ihsan Hasan" initials="IH" lastIdx="2" clrIdx="2">
    <p:extLst>
      <p:ext uri="{19B8F6BF-5375-455C-9EA6-DF929625EA0E}">
        <p15:presenceInfo xmlns:p15="http://schemas.microsoft.com/office/powerpoint/2012/main" userId="S::Ihsan_Hasan@edwards.com::680e4724-6b9a-43b3-a0f9-bd5306838cd4" providerId="AD"/>
      </p:ext>
    </p:extLst>
  </p:cmAuthor>
  <p:cmAuthor id="4" name="Meghan Jenks" initials="MJ" lastIdx="1" clrIdx="3">
    <p:extLst>
      <p:ext uri="{19B8F6BF-5375-455C-9EA6-DF929625EA0E}">
        <p15:presenceInfo xmlns:p15="http://schemas.microsoft.com/office/powerpoint/2012/main" userId="S::Meghan_Jenks@edwards.com::ec2cbb6c-01e5-4a4d-93c8-3a551db924d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9EA"/>
    <a:srgbClr val="1B4C5F"/>
    <a:srgbClr val="C3E1ED"/>
    <a:srgbClr val="DEDBAD"/>
    <a:srgbClr val="A29957"/>
    <a:srgbClr val="05B050"/>
    <a:srgbClr val="D6DCE5"/>
    <a:srgbClr val="D8ECF4"/>
    <a:srgbClr val="C9E4EF"/>
    <a:srgbClr val="DEEF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B48010-783C-4EE0-97F8-AE8818D44C89}" v="229" dt="2026-10-30T21:53:28.8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/>
    <p:restoredTop sz="94675"/>
  </p:normalViewPr>
  <p:slideViewPr>
    <p:cSldViewPr snapToGrid="0">
      <p:cViewPr varScale="1">
        <p:scale>
          <a:sx n="119" d="100"/>
          <a:sy n="119" d="100"/>
        </p:scale>
        <p:origin x="552" y="184"/>
      </p:cViewPr>
      <p:guideLst>
        <p:guide orient="horz" pos="648"/>
        <p:guide pos="96"/>
        <p:guide orient="horz" pos="696"/>
        <p:guide pos="7584"/>
        <p:guide orient="horz" pos="112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3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https://edwardslifesciences.sharepoint.com/sites/THVPodiumandPublicationCalendar-PROGRESSPEPrep/Shared%20Documents/Primary%20Endpoint%20-%202Y/Additional%20Documents/Subgroup%20Forest%20Plots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90203825441308"/>
          <c:y val="2.9211496602342592E-2"/>
          <c:w val="0.73021023691128062"/>
          <c:h val="0.8459145945799512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2E7B9A"/>
            </a:solidFill>
            <a:ln w="12700">
              <a:solidFill>
                <a:schemeClr val="tx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B2D69A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D48-4823-886C-96CD15C334B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D48-4823-886C-96CD15C334B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D48-4823-886C-96CD15C334B0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D48-4823-886C-96CD15C334B0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D48-4823-886C-96CD15C334B0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D48-4823-886C-96CD15C334B0}"/>
              </c:ext>
            </c:extLst>
          </c:dPt>
          <c:cat>
            <c:strRef>
              <c:f>Sheet1!$A$2:$A$8</c:f>
              <c:strCache>
                <c:ptCount val="7"/>
                <c:pt idx="0">
                  <c:v>NYHA ≥ Class II</c:v>
                </c:pt>
                <c:pt idx="1">
                  <c:v>LVDD ≥ Grade 2</c:v>
                </c:pt>
                <c:pt idx="2">
                  <c:v>Elevated Ca+ score* </c:v>
                </c:pt>
                <c:pt idx="3">
                  <c:v>LVEF &lt; 60%</c:v>
                </c:pt>
                <c:pt idx="4">
                  <c:v>Elevated NT-Pro BNP</c:v>
                </c:pt>
                <c:pt idx="5">
                  <c:v>Recent AFib**</c:v>
                </c:pt>
                <c:pt idx="6">
                  <c:v>SVi &lt; 35 mL/m2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96.4</c:v>
                </c:pt>
                <c:pt idx="1">
                  <c:v>43.8</c:v>
                </c:pt>
                <c:pt idx="2">
                  <c:v>25.7</c:v>
                </c:pt>
                <c:pt idx="3">
                  <c:v>25</c:v>
                </c:pt>
                <c:pt idx="4">
                  <c:v>21.4</c:v>
                </c:pt>
                <c:pt idx="5">
                  <c:v>19.600000000000001</c:v>
                </c:pt>
                <c:pt idx="6">
                  <c:v>11.3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D48-4823-886C-96CD15C334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795115535"/>
        <c:axId val="1795128495"/>
      </c:barChart>
      <c:catAx>
        <c:axId val="1795115535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noFill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795128495"/>
        <c:crossesAt val="0"/>
        <c:auto val="1"/>
        <c:lblAlgn val="ctr"/>
        <c:lblOffset val="100"/>
        <c:noMultiLvlLbl val="0"/>
      </c:catAx>
      <c:valAx>
        <c:axId val="1795128495"/>
        <c:scaling>
          <c:orientation val="minMax"/>
          <c:max val="110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795115535"/>
        <c:crosses val="max"/>
        <c:crossBetween val="between"/>
        <c:majorUnit val="20"/>
      </c:valAx>
      <c:spPr>
        <a:noFill/>
        <a:ln w="19050">
          <a:solidFill>
            <a:schemeClr val="tx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774191377934414E-2"/>
          <c:y val="1.7654322192600023E-2"/>
          <c:w val="0.91219324168996563"/>
          <c:h val="0.92012379810564171"/>
        </c:manualLayout>
      </c:layout>
      <c:scatterChart>
        <c:scatterStyle val="lineMarker"/>
        <c:varyColors val="0"/>
        <c:ser>
          <c:idx val="0"/>
          <c:order val="0"/>
          <c:tx>
            <c:v>Hazard Ratios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9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x"/>
            <c:errBarType val="both"/>
            <c:errValType val="cust"/>
            <c:noEndCap val="0"/>
            <c:plus>
              <c:numRef>
                <c:f>'Main plot_pres'!$H$7:$H$45</c:f>
                <c:numCache>
                  <c:formatCode>General</c:formatCode>
                  <c:ptCount val="39"/>
                  <c:pt idx="0">
                    <c:v>0</c:v>
                  </c:pt>
                  <c:pt idx="1">
                    <c:v>0</c:v>
                  </c:pt>
                  <c:pt idx="2">
                    <c:v>0.25600000000000001</c:v>
                  </c:pt>
                  <c:pt idx="3">
                    <c:v>0</c:v>
                  </c:pt>
                  <c:pt idx="4">
                    <c:v>0.30200000000000005</c:v>
                  </c:pt>
                  <c:pt idx="5">
                    <c:v>0.71500000000000008</c:v>
                  </c:pt>
                  <c:pt idx="6">
                    <c:v>0</c:v>
                  </c:pt>
                  <c:pt idx="7">
                    <c:v>0.51</c:v>
                  </c:pt>
                  <c:pt idx="8">
                    <c:v>0.32799999999999996</c:v>
                  </c:pt>
                  <c:pt idx="9">
                    <c:v>0</c:v>
                  </c:pt>
                  <c:pt idx="10">
                    <c:v>0.3909999999999999</c:v>
                  </c:pt>
                  <c:pt idx="11">
                    <c:v>0.39699999999999991</c:v>
                  </c:pt>
                  <c:pt idx="12">
                    <c:v>0</c:v>
                  </c:pt>
                  <c:pt idx="13">
                    <c:v>0.41800000000000004</c:v>
                  </c:pt>
                  <c:pt idx="14">
                    <c:v>0.379</c:v>
                  </c:pt>
                  <c:pt idx="15">
                    <c:v>0</c:v>
                  </c:pt>
                  <c:pt idx="16">
                    <c:v>0.34599999999999997</c:v>
                  </c:pt>
                  <c:pt idx="17">
                    <c:v>0.47999999999999987</c:v>
                  </c:pt>
                  <c:pt idx="18">
                    <c:v>0</c:v>
                  </c:pt>
                  <c:pt idx="19">
                    <c:v>0.43499999999999994</c:v>
                  </c:pt>
                  <c:pt idx="20">
                    <c:v>0.374</c:v>
                  </c:pt>
                  <c:pt idx="21">
                    <c:v>0</c:v>
                  </c:pt>
                  <c:pt idx="22">
                    <c:v>0.66400000000000015</c:v>
                  </c:pt>
                  <c:pt idx="23">
                    <c:v>0.30199999999999994</c:v>
                  </c:pt>
                  <c:pt idx="24">
                    <c:v>0</c:v>
                  </c:pt>
                  <c:pt idx="25">
                    <c:v>0</c:v>
                  </c:pt>
                  <c:pt idx="26">
                    <c:v>0</c:v>
                  </c:pt>
                  <c:pt idx="27">
                    <c:v>0</c:v>
                  </c:pt>
                  <c:pt idx="28">
                    <c:v>0</c:v>
                  </c:pt>
                  <c:pt idx="29">
                    <c:v>0</c:v>
                  </c:pt>
                  <c:pt idx="30">
                    <c:v>0</c:v>
                  </c:pt>
                  <c:pt idx="31">
                    <c:v>0</c:v>
                  </c:pt>
                  <c:pt idx="32">
                    <c:v>0.51</c:v>
                  </c:pt>
                  <c:pt idx="33">
                    <c:v>0.32799999999999996</c:v>
                  </c:pt>
                  <c:pt idx="34">
                    <c:v>0</c:v>
                  </c:pt>
                  <c:pt idx="35">
                    <c:v>0</c:v>
                  </c:pt>
                  <c:pt idx="36">
                    <c:v>0</c:v>
                  </c:pt>
                  <c:pt idx="37">
                    <c:v>0</c:v>
                  </c:pt>
                  <c:pt idx="38">
                    <c:v>0</c:v>
                  </c:pt>
                </c:numCache>
              </c:numRef>
            </c:plus>
            <c:minus>
              <c:numRef>
                <c:f>'Main plot_pres'!$G$7:$G$45</c:f>
                <c:numCache>
                  <c:formatCode>General</c:formatCode>
                  <c:ptCount val="39"/>
                  <c:pt idx="0">
                    <c:v>0</c:v>
                  </c:pt>
                  <c:pt idx="1">
                    <c:v>0</c:v>
                  </c:pt>
                  <c:pt idx="2">
                    <c:v>0.19200000000000006</c:v>
                  </c:pt>
                  <c:pt idx="3">
                    <c:v>0</c:v>
                  </c:pt>
                  <c:pt idx="4">
                    <c:v>0.20999999999999996</c:v>
                  </c:pt>
                  <c:pt idx="5">
                    <c:v>0.30300000000000005</c:v>
                  </c:pt>
                  <c:pt idx="6">
                    <c:v>0</c:v>
                  </c:pt>
                  <c:pt idx="7">
                    <c:v>0.30399999999999999</c:v>
                  </c:pt>
                  <c:pt idx="8">
                    <c:v>0.21799999999999997</c:v>
                  </c:pt>
                  <c:pt idx="9">
                    <c:v>0</c:v>
                  </c:pt>
                  <c:pt idx="10">
                    <c:v>0.24500000000000005</c:v>
                  </c:pt>
                  <c:pt idx="11">
                    <c:v>0.24200000000000005</c:v>
                  </c:pt>
                  <c:pt idx="12">
                    <c:v>0</c:v>
                  </c:pt>
                  <c:pt idx="13">
                    <c:v>0.248</c:v>
                  </c:pt>
                  <c:pt idx="14">
                    <c:v>0.24999999999999994</c:v>
                  </c:pt>
                  <c:pt idx="15">
                    <c:v>0</c:v>
                  </c:pt>
                  <c:pt idx="16">
                    <c:v>0.22600000000000003</c:v>
                  </c:pt>
                  <c:pt idx="17">
                    <c:v>0.27600000000000002</c:v>
                  </c:pt>
                  <c:pt idx="18">
                    <c:v>0</c:v>
                  </c:pt>
                  <c:pt idx="19">
                    <c:v>0.25600000000000001</c:v>
                  </c:pt>
                  <c:pt idx="20">
                    <c:v>0.24400000000000005</c:v>
                  </c:pt>
                  <c:pt idx="21">
                    <c:v>0</c:v>
                  </c:pt>
                  <c:pt idx="22">
                    <c:v>0.34499999999999997</c:v>
                  </c:pt>
                  <c:pt idx="23">
                    <c:v>0.21400000000000002</c:v>
                  </c:pt>
                  <c:pt idx="24">
                    <c:v>0</c:v>
                  </c:pt>
                  <c:pt idx="25">
                    <c:v>0</c:v>
                  </c:pt>
                  <c:pt idx="26">
                    <c:v>0</c:v>
                  </c:pt>
                  <c:pt idx="27">
                    <c:v>0</c:v>
                  </c:pt>
                  <c:pt idx="28">
                    <c:v>0</c:v>
                  </c:pt>
                  <c:pt idx="29">
                    <c:v>0</c:v>
                  </c:pt>
                  <c:pt idx="30">
                    <c:v>0</c:v>
                  </c:pt>
                  <c:pt idx="31">
                    <c:v>0</c:v>
                  </c:pt>
                  <c:pt idx="32">
                    <c:v>0.30399999999999999</c:v>
                  </c:pt>
                  <c:pt idx="33">
                    <c:v>0.21799999999999997</c:v>
                  </c:pt>
                  <c:pt idx="34">
                    <c:v>0</c:v>
                  </c:pt>
                  <c:pt idx="35">
                    <c:v>0</c:v>
                  </c:pt>
                  <c:pt idx="36">
                    <c:v>0</c:v>
                  </c:pt>
                  <c:pt idx="37">
                    <c:v>0</c:v>
                  </c:pt>
                  <c:pt idx="38">
                    <c:v>0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'Main plot_pres'!$D$7:$D$45</c:f>
              <c:numCache>
                <c:formatCode>General</c:formatCode>
                <c:ptCount val="39"/>
                <c:pt idx="2">
                  <c:v>0.67</c:v>
                </c:pt>
                <c:pt idx="4">
                  <c:v>0.7</c:v>
                </c:pt>
                <c:pt idx="5">
                  <c:v>0.52</c:v>
                </c:pt>
                <c:pt idx="7">
                  <c:v>0.75</c:v>
                </c:pt>
                <c:pt idx="8">
                  <c:v>0.62</c:v>
                </c:pt>
                <c:pt idx="10">
                  <c:v>0.66</c:v>
                </c:pt>
                <c:pt idx="11">
                  <c:v>0.65</c:v>
                </c:pt>
                <c:pt idx="13">
                  <c:v>0.63</c:v>
                </c:pt>
                <c:pt idx="14">
                  <c:v>0.7</c:v>
                </c:pt>
                <c:pt idx="16">
                  <c:v>0.66</c:v>
                </c:pt>
                <c:pt idx="17">
                  <c:v>0.67</c:v>
                </c:pt>
                <c:pt idx="19">
                  <c:v>0.66</c:v>
                </c:pt>
                <c:pt idx="20">
                  <c:v>0.68</c:v>
                </c:pt>
                <c:pt idx="22">
                  <c:v>0.7</c:v>
                </c:pt>
                <c:pt idx="23">
                  <c:v>0.66</c:v>
                </c:pt>
              </c:numCache>
            </c:numRef>
          </c:xVal>
          <c:yVal>
            <c:numRef>
              <c:f>'Main plot_pres'!$C$7:$C$45</c:f>
              <c:numCache>
                <c:formatCode>General</c:formatCode>
                <c:ptCount val="39"/>
                <c:pt idx="0">
                  <c:v>24</c:v>
                </c:pt>
                <c:pt idx="1">
                  <c:v>23</c:v>
                </c:pt>
                <c:pt idx="2">
                  <c:v>22</c:v>
                </c:pt>
                <c:pt idx="3">
                  <c:v>21</c:v>
                </c:pt>
                <c:pt idx="4">
                  <c:v>20</c:v>
                </c:pt>
                <c:pt idx="5">
                  <c:v>19</c:v>
                </c:pt>
                <c:pt idx="6">
                  <c:v>18</c:v>
                </c:pt>
                <c:pt idx="7">
                  <c:v>17</c:v>
                </c:pt>
                <c:pt idx="8">
                  <c:v>16</c:v>
                </c:pt>
                <c:pt idx="9">
                  <c:v>15</c:v>
                </c:pt>
                <c:pt idx="10">
                  <c:v>14</c:v>
                </c:pt>
                <c:pt idx="11">
                  <c:v>13</c:v>
                </c:pt>
                <c:pt idx="12">
                  <c:v>12</c:v>
                </c:pt>
                <c:pt idx="13">
                  <c:v>11</c:v>
                </c:pt>
                <c:pt idx="14">
                  <c:v>10</c:v>
                </c:pt>
                <c:pt idx="15">
                  <c:v>9</c:v>
                </c:pt>
                <c:pt idx="16">
                  <c:v>8</c:v>
                </c:pt>
                <c:pt idx="17">
                  <c:v>7</c:v>
                </c:pt>
                <c:pt idx="18">
                  <c:v>6</c:v>
                </c:pt>
                <c:pt idx="19">
                  <c:v>5</c:v>
                </c:pt>
                <c:pt idx="20">
                  <c:v>4</c:v>
                </c:pt>
                <c:pt idx="21">
                  <c:v>3</c:v>
                </c:pt>
                <c:pt idx="22">
                  <c:v>2</c:v>
                </c:pt>
                <c:pt idx="23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ACC-4F6E-B766-19BD2D8D0F35}"/>
            </c:ext>
          </c:extLst>
        </c:ser>
        <c:ser>
          <c:idx val="1"/>
          <c:order val="1"/>
          <c:tx>
            <c:v>Data Labels</c:v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xVal>
            <c:numRef>
              <c:f>'Main plot_pres'!$A$7:$A$45</c:f>
              <c:numCache>
                <c:formatCode>General</c:formatCode>
                <c:ptCount val="39"/>
                <c:pt idx="0">
                  <c:v>0.15</c:v>
                </c:pt>
                <c:pt idx="1">
                  <c:v>0.15</c:v>
                </c:pt>
                <c:pt idx="2">
                  <c:v>0.15</c:v>
                </c:pt>
                <c:pt idx="3">
                  <c:v>0.15</c:v>
                </c:pt>
                <c:pt idx="4">
                  <c:v>0.15</c:v>
                </c:pt>
                <c:pt idx="5">
                  <c:v>0.15</c:v>
                </c:pt>
                <c:pt idx="6">
                  <c:v>0.15</c:v>
                </c:pt>
                <c:pt idx="7">
                  <c:v>0.15</c:v>
                </c:pt>
                <c:pt idx="8">
                  <c:v>0.15</c:v>
                </c:pt>
                <c:pt idx="9">
                  <c:v>0.15</c:v>
                </c:pt>
                <c:pt idx="10">
                  <c:v>0.15</c:v>
                </c:pt>
                <c:pt idx="11">
                  <c:v>0.15</c:v>
                </c:pt>
                <c:pt idx="12">
                  <c:v>0.15</c:v>
                </c:pt>
                <c:pt idx="13">
                  <c:v>0.15</c:v>
                </c:pt>
                <c:pt idx="14">
                  <c:v>0.15</c:v>
                </c:pt>
                <c:pt idx="15">
                  <c:v>0.15</c:v>
                </c:pt>
                <c:pt idx="16">
                  <c:v>0.15</c:v>
                </c:pt>
                <c:pt idx="17">
                  <c:v>0.15</c:v>
                </c:pt>
              </c:numCache>
            </c:numRef>
          </c:xVal>
          <c:yVal>
            <c:numRef>
              <c:f>'Main plot_pres'!$C$7:$C$45</c:f>
              <c:numCache>
                <c:formatCode>General</c:formatCode>
                <c:ptCount val="39"/>
                <c:pt idx="0">
                  <c:v>24</c:v>
                </c:pt>
                <c:pt idx="1">
                  <c:v>23</c:v>
                </c:pt>
                <c:pt idx="2">
                  <c:v>22</c:v>
                </c:pt>
                <c:pt idx="3">
                  <c:v>21</c:v>
                </c:pt>
                <c:pt idx="4">
                  <c:v>20</c:v>
                </c:pt>
                <c:pt idx="5">
                  <c:v>19</c:v>
                </c:pt>
                <c:pt idx="6">
                  <c:v>18</c:v>
                </c:pt>
                <c:pt idx="7">
                  <c:v>17</c:v>
                </c:pt>
                <c:pt idx="8">
                  <c:v>16</c:v>
                </c:pt>
                <c:pt idx="9">
                  <c:v>15</c:v>
                </c:pt>
                <c:pt idx="10">
                  <c:v>14</c:v>
                </c:pt>
                <c:pt idx="11">
                  <c:v>13</c:v>
                </c:pt>
                <c:pt idx="12">
                  <c:v>12</c:v>
                </c:pt>
                <c:pt idx="13">
                  <c:v>11</c:v>
                </c:pt>
                <c:pt idx="14">
                  <c:v>10</c:v>
                </c:pt>
                <c:pt idx="15">
                  <c:v>9</c:v>
                </c:pt>
                <c:pt idx="16">
                  <c:v>8</c:v>
                </c:pt>
                <c:pt idx="17">
                  <c:v>7</c:v>
                </c:pt>
                <c:pt idx="18">
                  <c:v>6</c:v>
                </c:pt>
                <c:pt idx="19">
                  <c:v>5</c:v>
                </c:pt>
                <c:pt idx="20">
                  <c:v>4</c:v>
                </c:pt>
                <c:pt idx="21">
                  <c:v>3</c:v>
                </c:pt>
                <c:pt idx="22">
                  <c:v>2</c:v>
                </c:pt>
                <c:pt idx="23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3ACC-4F6E-B766-19BD2D8D0F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45234008"/>
        <c:axId val="1045229416"/>
      </c:scatterChart>
      <c:valAx>
        <c:axId val="1045234008"/>
        <c:scaling>
          <c:orientation val="minMax"/>
          <c:max val="2"/>
          <c:min val="0"/>
        </c:scaling>
        <c:delete val="0"/>
        <c:axPos val="b"/>
        <c:numFmt formatCode="0" sourceLinked="0"/>
        <c:majorTickMark val="out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045229416"/>
        <c:crossesAt val="0"/>
        <c:crossBetween val="midCat"/>
        <c:majorUnit val="1"/>
      </c:valAx>
      <c:valAx>
        <c:axId val="1045229416"/>
        <c:scaling>
          <c:orientation val="minMax"/>
          <c:max val="23"/>
          <c:min val="0"/>
        </c:scaling>
        <c:delete val="0"/>
        <c:axPos val="l"/>
        <c:numFmt formatCode="General" sourceLinked="1"/>
        <c:majorTickMark val="none"/>
        <c:minorTickMark val="none"/>
        <c:tickLblPos val="none"/>
        <c:spPr>
          <a:noFill/>
          <a:ln w="19050" cap="flat" cmpd="sng" algn="ctr">
            <a:solidFill>
              <a:schemeClr val="tx1"/>
            </a:solidFill>
            <a:prstDash val="dash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5234008"/>
        <c:crossesAt val="1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193834384827993"/>
          <c:y val="4.3125875435039054E-2"/>
          <c:w val="0.70793807842882173"/>
          <c:h val="0.8495298307661424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235F77"/>
            </a:solidFill>
            <a:ln w="12700">
              <a:solidFill>
                <a:schemeClr val="tx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915-4D77-97BD-AA260697C96E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6E0EE08B-A0EA-6D43-883E-9B211134D55F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0915-4D77-97BD-AA260697C96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2C5DFC5-9923-E04A-9FEA-2D43897EA477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915-4D77-97BD-AA260697C96E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2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b</c:v>
                </c:pt>
                <c:pt idx="1">
                  <c:v>30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39</c:v>
                </c:pt>
                <c:pt idx="1">
                  <c:v>23.2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915-4D77-97BD-AA260697C96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85"/>
        <c:overlap val="100"/>
        <c:axId val="1270596752"/>
        <c:axId val="1270597712"/>
      </c:barChart>
      <c:catAx>
        <c:axId val="12705967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70597712"/>
        <c:crosses val="autoZero"/>
        <c:auto val="1"/>
        <c:lblAlgn val="ctr"/>
        <c:lblOffset val="100"/>
        <c:noMultiLvlLbl val="0"/>
      </c:catAx>
      <c:valAx>
        <c:axId val="1270597712"/>
        <c:scaling>
          <c:orientation val="minMax"/>
          <c:max val="5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2200"/>
                  <a:t>% of Patients</a:t>
                </a:r>
              </a:p>
            </c:rich>
          </c:tx>
          <c:layout>
            <c:manualLayout>
              <c:xMode val="edge"/>
              <c:yMode val="edge"/>
              <c:x val="4.1479080398699311E-2"/>
              <c:y val="0.2492906394886795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2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270596752"/>
        <c:crosses val="autoZero"/>
        <c:crossBetween val="between"/>
        <c:majorUnit val="10"/>
      </c:valAx>
      <c:spPr>
        <a:noFill/>
        <a:ln w="19050">
          <a:solidFill>
            <a:schemeClr val="tx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628099076429405"/>
          <c:y val="6.8311473390236133E-2"/>
          <c:w val="0.60699571574888522"/>
          <c:h val="0.65794849260001886"/>
        </c:manualLayout>
      </c:layout>
      <c:barChart>
        <c:barDir val="col"/>
        <c:grouping val="percentStack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class 1</c:v>
                </c:pt>
              </c:strCache>
            </c:strRef>
          </c:tx>
          <c:spPr>
            <a:solidFill>
              <a:srgbClr val="6FC284"/>
            </a:solidFill>
            <a:ln w="19050">
              <a:solidFill>
                <a:schemeClr val="tx1"/>
              </a:solidFill>
            </a:ln>
            <a:effectLst/>
          </c:spPr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N = 204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81.400000000000006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C2-4DE6-AF54-FFE19D9BC4AD}"/>
            </c:ext>
          </c:extLst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2b</c:v>
                </c:pt>
              </c:strCache>
            </c:strRef>
          </c:tx>
          <c:spPr>
            <a:solidFill>
              <a:srgbClr val="FBA94C"/>
            </a:solidFill>
            <a:ln w="19050">
              <a:solidFill>
                <a:schemeClr val="tx1"/>
              </a:solidFill>
            </a:ln>
            <a:effectLst/>
          </c:spPr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N = 204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C2-4DE6-AF54-FFE19D9BC4A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rgbClr val="5B9BD5"/>
            </a:solidFill>
            <a:ln w="19050">
              <a:solidFill>
                <a:schemeClr val="tx1"/>
              </a:solidFill>
            </a:ln>
            <a:effectLst/>
          </c:spPr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N = 204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C2-4DE6-AF54-FFE19D9BC4A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203163872"/>
        <c:axId val="1203164232"/>
      </c:barChart>
      <c:catAx>
        <c:axId val="1203163872"/>
        <c:scaling>
          <c:orientation val="minMax"/>
        </c:scaling>
        <c:delete val="0"/>
        <c:axPos val="b"/>
        <c:numFmt formatCode="General" sourceLinked="1"/>
        <c:majorTickMark val="none"/>
        <c:minorTickMark val="out"/>
        <c:tickLblPos val="nextTo"/>
        <c:spPr>
          <a:noFill/>
          <a:ln w="19050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203164232"/>
        <c:crosses val="autoZero"/>
        <c:auto val="1"/>
        <c:lblAlgn val="ctr"/>
        <c:lblOffset val="100"/>
        <c:noMultiLvlLbl val="0"/>
      </c:catAx>
      <c:valAx>
        <c:axId val="1203164232"/>
        <c:scaling>
          <c:orientation val="minMax"/>
          <c:max val="1.1000000000000001"/>
          <c:min val="0"/>
        </c:scaling>
        <c:delete val="0"/>
        <c:axPos val="l"/>
        <c:numFmt formatCode="0%" sourceLinked="1"/>
        <c:majorTickMark val="out"/>
        <c:minorTickMark val="none"/>
        <c:tickLblPos val="nextTo"/>
        <c:spPr>
          <a:noFill/>
          <a:ln w="19050"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noFill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203163872"/>
        <c:crosses val="autoZero"/>
        <c:crossBetween val="between"/>
        <c:majorUnit val="0.2"/>
      </c:valAx>
      <c:spPr>
        <a:noFill/>
        <a:ln w="1905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193834384827993"/>
          <c:y val="4.3125875435039054E-2"/>
          <c:w val="0.70793807842882173"/>
          <c:h val="0.8495298307661424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235F77"/>
            </a:solidFill>
            <a:ln w="12700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b</c:v>
                </c:pt>
                <c:pt idx="1">
                  <c:v>30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64.3</c:v>
                </c:pt>
                <c:pt idx="1">
                  <c:v>79.599999999999994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5C-494B-A437-15EBCD3ACCF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85"/>
        <c:overlap val="100"/>
        <c:axId val="1270596752"/>
        <c:axId val="1270597712"/>
      </c:barChart>
      <c:catAx>
        <c:axId val="12705967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70597712"/>
        <c:crosses val="autoZero"/>
        <c:auto val="1"/>
        <c:lblAlgn val="ctr"/>
        <c:lblOffset val="100"/>
        <c:noMultiLvlLbl val="0"/>
      </c:catAx>
      <c:valAx>
        <c:axId val="1270597712"/>
        <c:scaling>
          <c:orientation val="minMax"/>
          <c:max val="105"/>
          <c:min val="4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800">
                    <a:solidFill>
                      <a:schemeClr val="tx1"/>
                    </a:solidFill>
                  </a:rPr>
                  <a:t>Mean KCCQ Score</a:t>
                </a:r>
              </a:p>
            </c:rich>
          </c:tx>
          <c:layout>
            <c:manualLayout>
              <c:xMode val="edge"/>
              <c:yMode val="edge"/>
              <c:x val="4.1479090113735781E-2"/>
              <c:y val="0.1857946294149779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270596752"/>
        <c:crosses val="autoZero"/>
        <c:crossBetween val="between"/>
        <c:majorUnit val="10"/>
      </c:valAx>
      <c:spPr>
        <a:noFill/>
        <a:ln w="19050">
          <a:solidFill>
            <a:schemeClr val="tx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277194493778738"/>
          <c:y val="4.3125875435039054E-2"/>
          <c:w val="0.75690905434871403"/>
          <c:h val="0.8495298307661424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Low, STS &lt; 3%</c:v>
                </c:pt>
              </c:strCache>
            </c:strRef>
          </c:tx>
          <c:spPr>
            <a:solidFill>
              <a:srgbClr val="FF0000"/>
            </a:solidFill>
            <a:ln w="12700">
              <a:solidFill>
                <a:schemeClr val="tx1"/>
              </a:solidFill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B</c:v>
                </c:pt>
                <c:pt idx="1">
                  <c:v>pp</c:v>
                </c:pt>
                <c:pt idx="2">
                  <c:v>30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62</c:v>
                </c:pt>
                <c:pt idx="1">
                  <c:v>54.2</c:v>
                </c:pt>
                <c:pt idx="2">
                  <c:v>75.900000000000006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8B-41B6-8777-513D89A974E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270596752"/>
        <c:axId val="1270597712"/>
      </c:barChart>
      <c:catAx>
        <c:axId val="12705967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70597712"/>
        <c:crosses val="autoZero"/>
        <c:auto val="1"/>
        <c:lblAlgn val="ctr"/>
        <c:lblOffset val="100"/>
        <c:noMultiLvlLbl val="0"/>
      </c:catAx>
      <c:valAx>
        <c:axId val="1270597712"/>
        <c:scaling>
          <c:orientation val="minMax"/>
          <c:max val="105"/>
          <c:min val="4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800">
                    <a:solidFill>
                      <a:schemeClr val="tx1"/>
                    </a:solidFill>
                  </a:rPr>
                  <a:t>Mean KCCQ Score</a:t>
                </a:r>
              </a:p>
            </c:rich>
          </c:tx>
          <c:layout>
            <c:manualLayout>
              <c:xMode val="edge"/>
              <c:yMode val="edge"/>
              <c:x val="9.8156043116109495E-2"/>
              <c:y val="0.1857946294149779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270596752"/>
        <c:crosses val="autoZero"/>
        <c:crossBetween val="between"/>
        <c:majorUnit val="10"/>
      </c:valAx>
      <c:spPr>
        <a:noFill/>
        <a:ln w="19050">
          <a:solidFill>
            <a:schemeClr val="tx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0.74183</cdr:x>
      <cdr:y>0.19398</cdr:y>
    </cdr:from>
    <cdr:to>
      <cdr:x>1</cdr:x>
      <cdr:y>0.26552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57581E22-068B-3BAF-BD2E-BA741666C634}"/>
            </a:ext>
          </a:extLst>
        </cdr:cNvPr>
        <cdr:cNvSpPr txBox="1"/>
      </cdr:nvSpPr>
      <cdr:spPr>
        <a:xfrm xmlns:a="http://schemas.openxmlformats.org/drawingml/2006/main">
          <a:off x="2989135" y="863749"/>
          <a:ext cx="1040273" cy="3185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2200" b="1" dirty="0">
              <a:latin typeface="Arial" panose="020B0604020202020204" pitchFamily="34" charset="0"/>
              <a:cs typeface="Arial" panose="020B0604020202020204" pitchFamily="34" charset="0"/>
            </a:rPr>
            <a:t>1.5%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407AF9-1E19-4CF5-8D1A-EBE79EAC013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A02CA9-F6E2-426C-B9D6-111D93CA264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1DD4BE-A605-4EEF-9C69-EAEECA4AB682}" type="datetimeFigureOut">
              <a:rPr lang="en-US" smtClean="0"/>
              <a:t>10/31/26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067606-56A0-4179-977E-2E5C9044E02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716988-319B-4E0D-BAA4-ED48D6E3E03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78BA71-4EC6-435E-914F-7721D9E05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3605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2519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2125C-90EB-05F2-22E5-9482B184F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469BD7-7C5E-0F1F-D928-920E6D1F3D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75D707-A549-5674-43A0-04BCF6B67C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67BBC7-586C-A3AD-D1DF-2A103A85AB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BFD9A-847C-4148-95D4-BFEF197C9E2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126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89D7B-7155-D12C-C22E-737FA6EC5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ADF858-D6F6-7D84-C8AB-C596DD2AA1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AE598E-342E-678F-C94E-C2D0940D6D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C424A8-613C-09BD-1081-302F90F191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BFD9A-847C-4148-95D4-BFEF197C9E2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736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E30AF-0655-8A86-6019-B0502667A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06BD10-690C-5083-A817-746EA5183B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529BDA-B766-4008-3A73-A93D17FC97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306C9E-3667-5080-0E82-C1FA549B0B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BFD9A-847C-4148-95D4-BFEF197C9E2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7340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29BC5-5ED0-1CCF-0351-D4109A800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392400-82CC-DAFF-A182-841BF41638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80027B-194A-A1D1-DCD0-A8A89F763E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7C3798-675E-00EE-380F-A28A892B12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BFD9A-847C-4148-95D4-BFEF197C9E2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5934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ource note"/>
          <p:cNvSpPr>
            <a:spLocks noGrp="1"/>
          </p:cNvSpPr>
          <p:nvPr>
            <p:ph type="body" idx="9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40DF1-751A-EE83-13F9-AAC9A0358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F0065C-BCE2-7F37-AEA8-F28BE6317F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661D39-A3D3-602D-69D3-7EE0727CF6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4FEFB3-6B93-FB97-0576-9F60065751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BFD9A-847C-4148-95D4-BFEF197C9E2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4163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A5DA7-E3EC-575C-449C-9071D2352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4EAB34-F715-BC21-CAE3-B65639D82B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194ED7-279B-04C5-7F83-7ABEC9D825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Study started only allowing concordant moderate AS. The various types of discordance were added over time. 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084C23-20F9-12F9-3E89-65F561F43F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BFD9A-847C-4148-95D4-BFEF197C9E2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847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1C0A8-4EA8-6154-4B61-EDA454902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1206FA-4226-51FC-9295-CF12115731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4C7262-DAF8-FBCD-8207-EE83E85AF3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50DF48-EBEB-9F42-7F94-4CC70465F0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BFD9A-847C-4148-95D4-BFEF197C9E2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2552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0D93E-2D8D-2D76-455F-5C6B9591D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FB206F-4581-F2E3-D23C-D4E9A9D762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6B4D22-E5D4-A725-E1E4-F5FF29DF9B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performance goal was based on data from previous SAPIEN 3 studies (P2S3HR, P2S3i, P3) weighted based on the risk 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mix of the enrolled population at time of development, with a 5.5% margin</a:t>
            </a:r>
            <a:endParaRPr lang="en-US" sz="1200" i="1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B85969-0B05-CA10-7CDA-5C72257170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BFD9A-847C-4148-95D4-BFEF197C9E2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2596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2A7A2-7F4F-9575-E989-C5867EE97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5B3DA9-CB59-5E5B-561E-2E286CBD56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E01F9A-7706-23BF-CBF3-7CB6A4C2AE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E5DDC5-8502-047F-0373-D439080DE1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BFD9A-847C-4148-95D4-BFEF197C9E2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1931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3D706-EB75-935C-72F9-3821A596D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0A0892-6061-2099-2DF2-0401CE36B3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76643D-D454-D635-88BC-9F118322BD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ED8144-064B-3EF6-E03F-F3F17EBB7B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BFD9A-847C-4148-95D4-BFEF197C9E2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5834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BF039-EE32-41A8-6340-812B66ACF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7EC608-990A-643A-4BAC-EBFCA8D7EC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AF1095-229E-5D7A-8947-89307312CD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ABA6CB-409D-06FA-4BD8-494C15D0AC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BFD9A-847C-4148-95D4-BFEF197C9E2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7037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ECB2C-EF86-ADB9-39C2-4BBC1FDA0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3D68CD-FEEB-6A6A-28B3-87159170BE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709243-5AA9-EE20-F0DF-F27B595330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>
                <a:latin typeface="Arial"/>
              </a:rPr>
              <a:t>Follow-up includes patients evaluable for the primary effectiveness endpoint; study exits that occurred after a primary endpoint event are not depicted</a:t>
            </a:r>
            <a:endParaRPr kumimoji="0" lang="en-US" sz="1200" b="0" i="1" u="none" strike="noStrike" kern="1200" cap="none" spc="0" normalizeH="0" baseline="0" noProof="0">
              <a:ln>
                <a:noFill/>
              </a:ln>
              <a:uLnTx/>
              <a:uFillTx/>
              <a:latin typeface="Arial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64D6FE-FCD1-7FA2-BA8D-1B1683FD11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BFD9A-847C-4148-95D4-BFEF197C9E2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5675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E42D3-6A55-CEC1-F42D-BC7249F0B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F63992-8225-723A-6230-708B110A64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1F8821-CD2E-C259-38E3-6AFE4C404D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CB62C4-5525-D2CD-329F-6A0F1FB04F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BFD9A-847C-4148-95D4-BFEF197C9E2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373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0DF69-9F05-D1D0-6D76-092720B7F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D8BBBF-5305-E11C-0042-0B2D7C0B12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B2659F-B3D9-9ABB-5723-A862256816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38939F-5670-8E54-876B-A9C928C2A3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BFD9A-847C-4148-95D4-BFEF197C9E2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2841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73ABD-BA4C-6C5B-C35E-98CAA045E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CC216C-50E1-DCF7-43F5-1E498B7A07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EB2358-76F5-7CF1-A568-ADFB5701A1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6E198D-47E8-0D6E-1521-A313A586CD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BFD9A-847C-4148-95D4-BFEF197C9E2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6672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A2B1B-689B-A94D-D9FE-9FE1C5952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65DCC8-9944-374C-1B54-0C64BB6D56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F5FAC8-5F22-1920-E684-A89570C4F8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35AD06-BDA8-5BEF-A368-6E33DFD02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BFD9A-847C-4148-95D4-BFEF197C9E2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6611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99AFE-91AC-FBA0-CAFD-4F66603DE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2EA112-1061-0877-8E31-8E4D2EE7A7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FF43FB-9163-9FFE-6F8F-BB98651582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8FCE2C-B724-3460-1ABF-C361FF4DE5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BFD9A-847C-4148-95D4-BFEF197C9E2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2324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1A2A3-A03C-F402-3945-1E87C912D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3FBFE5-A373-87EF-3523-DD2A54E125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71D76B-6BEA-48BD-D801-9FC1ADC6D1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FC7777-7F42-5E75-4121-DAE71487D9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BFD9A-847C-4148-95D4-BFEF197C9E2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9953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8FB21-3AE3-1F38-147A-D2740F166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8B26BF-5AFD-5733-C184-42B17C768B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DECE72-641E-F552-387F-8E599EE419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9EF223-12A5-E994-AD22-0094775E03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BFD9A-847C-4148-95D4-BFEF197C9E2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0528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373F5-3990-5E26-03FB-B356EC879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7ECF14-2DFE-7227-BE9B-5DDB24ED01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D8AB8A-C88A-B60A-EB27-F048E09604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1D53BC-9485-870C-1278-D0B9C60521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BFD9A-847C-4148-95D4-BFEF197C9E2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2221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55D5E-3DE3-E95D-5EE8-836469EA5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B0276C-B573-373B-79A6-A3275FECA6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95DEE7-9773-AF7C-4F70-3EF32A4746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8BC5D7-6A19-345B-F9D6-3CD260AFCD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BFD9A-847C-4148-95D4-BFEF197C9E2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0258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1EB559-C559-EDCB-7AEA-DDF2BBC78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CBC516-5CC7-C8DE-090B-2A1758B7AE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CCFBCD-A9E0-F03E-FBD7-55C22E9666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FAB600-AFF8-E189-A256-0ED3BB06C3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BFD9A-847C-4148-95D4-BFEF197C9E2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229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CF6A1-9343-64B1-084F-ABCB522AC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BBFC9D-F3B8-9467-5AA4-47C86B98CC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E4FA96-A9AA-E294-AEF1-2DB97969F9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6246A6-1EC4-53C9-7994-8C76656F60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ABFD9A-847C-4148-95D4-BFEF197C9E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98177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10955-6BDD-C52B-2F3A-1383E52DF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62A850-3FE5-3320-3BED-7F7FF9CFB9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0CC789-BDE4-CEE6-9AB7-25943938F6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6702F0-6C8C-88F4-92C6-D84CC3B4C5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ABFD9A-847C-4148-95D4-BFEF197C9E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04105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0F2BD-0FBA-3550-C228-C38C01581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CEF068-643C-A647-88A9-67D3594D48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D913E2-FB32-A0EC-94AB-978FE74B35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A3B695-1BD7-AE43-C21D-257A970C3C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ABFD9A-847C-4148-95D4-BFEF197C9E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42848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78707-051E-CC01-9505-196C03723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5A1B33-54EE-011B-CBF0-E55C6021EC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B9D6A5-1A9E-1924-F28A-68D12E25D1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10631A-D407-F05A-A5E1-072F010747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ABFD9A-847C-4148-95D4-BFEF197C9E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35244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7230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BDB58-EC04-02A5-C696-270899C6B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90CCB1-0469-067E-ED2B-CFE6F2BEDC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AB240C-F9D2-78D6-65BF-1DE694378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p-value was not significant for the first pre-specified endpoint. Therefore, all of the following endpoints were not formally tested.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8C9262-E812-5D55-6029-3039D7EA2F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BFD9A-847C-4148-95D4-BFEF197C9E2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5563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757ED-2314-6848-6D48-D3843E37C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331BB3-02BE-93F7-810F-41229B39A8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E6DBA5-47C1-6FD3-53C4-693F95EDC9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0DCC45-E1F1-3F96-FC31-6260B26E8C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BFD9A-847C-4148-95D4-BFEF197C9E2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7366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0C5E2-C08F-BF15-9701-EFFBBAAAF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C2779A-F1AF-8161-5074-DCE1D0405C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48CBA8-6D85-3FA9-293B-6D553A359E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220B27-2CEB-7E0F-C071-51FB882C59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ABFD9A-847C-4148-95D4-BFEF197C9E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102202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708F97-E8FE-2DEA-1728-F492688A3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0EE83E-291F-31FF-5BE1-3C8046DA29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303F10-0486-2115-5AD2-84F62C6B8B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114A51-2FB5-3431-39FE-05F80CFA2D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BFD9A-847C-4148-95D4-BFEF197C9E2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58971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C61DB-B670-8449-31E8-3A9029945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73BDD8-1ED2-54C9-1DBC-B2CE1AE230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EB35AE-D064-1350-BBC9-E1DA3807CF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3A430-A60E-5232-4CFD-3E402C6DC9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BFD9A-847C-4148-95D4-BFEF197C9E2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57145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918A2-A540-EA94-84D6-36D32B315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6BEDB1-9B3F-A2C2-9C4E-738BBC8D54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0AE88C-EF03-650E-62C3-C68F816347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9EAFD0-C8C0-3877-AC40-1846AF1FCB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ABFD9A-847C-4148-95D4-BFEF197C9E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780750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1DB3C-3DD7-A8FA-E89D-E9DD927A6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CA9AF1-2859-26AD-C379-463F5ABF24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CBBA21-E609-1D2F-1857-13846F54F6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983D98-008E-2EB9-E567-55DAC4AFB1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BFD9A-847C-4148-95D4-BFEF197C9E2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58228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7F458-40C8-FAE7-DF7F-275395F6D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5F8483-D1C3-212A-B2DF-BEB7D7FC17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76CBFB-831B-0294-F0AC-CB7C40DA39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4DFC38-8695-BDFB-77A4-636F9D260E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ABFD9A-847C-4148-95D4-BFEF197C9E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491535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A6971-FE64-B44B-3754-F0B2E3826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0655D0-411C-7FBA-0D32-3D7ADA0F25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FDDEF7-0ED7-C630-EB6F-029E0C9C84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AD8FFA-0CF9-7E62-67CE-BBDF00E70D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BFD9A-847C-4148-95D4-BFEF197C9E2E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85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47F3A0A-17FC-A749-8166-5675160851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2310"/>
            <a:ext cx="12192000" cy="620568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ADD31C3-8BA5-A449-B596-DF56A766B554}"/>
              </a:ext>
            </a:extLst>
          </p:cNvPr>
          <p:cNvSpPr/>
          <p:nvPr userDrawn="1"/>
        </p:nvSpPr>
        <p:spPr>
          <a:xfrm>
            <a:off x="0" y="6418187"/>
            <a:ext cx="12214746" cy="4398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94D3C82-0CC7-9749-BA1D-104D282CCA6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8450" y="4967935"/>
            <a:ext cx="1106891" cy="1450252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1428B982-B733-EC40-9380-84117B2E4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4658" y="3468755"/>
            <a:ext cx="5976471" cy="914400"/>
          </a:xfrm>
        </p:spPr>
        <p:txBody>
          <a:bodyPr/>
          <a:lstStyle>
            <a:lvl1pPr algn="ctr">
              <a:defRPr sz="3200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6111614-7EB7-024D-A5EF-324482992FB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3977583" y="2016197"/>
            <a:ext cx="4236833" cy="1373048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AA62F283-16E6-A637-160A-50B3248BD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505" y="6492875"/>
            <a:ext cx="10568972" cy="365125"/>
          </a:xfrm>
        </p:spPr>
        <p:txBody>
          <a:bodyPr/>
          <a:lstStyle/>
          <a:p>
            <a:r>
              <a:rPr lang="en-US" sz="900"/>
              <a:t>PROPRIETARY INFORMATION OF EDWARDS LIFESCIENCES, LLC. | CONFIDENTIAL, NOT FOR DISTRIBUTION</a:t>
            </a:r>
          </a:p>
        </p:txBody>
      </p:sp>
    </p:spTree>
    <p:extLst>
      <p:ext uri="{BB962C8B-B14F-4D97-AF65-F5344CB8AC3E}">
        <p14:creationId xmlns:p14="http://schemas.microsoft.com/office/powerpoint/2010/main" val="3817094058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94C4439-0850-DB40-AE91-DC30AD1D3740}"/>
              </a:ext>
            </a:extLst>
          </p:cNvPr>
          <p:cNvSpPr/>
          <p:nvPr userDrawn="1"/>
        </p:nvSpPr>
        <p:spPr>
          <a:xfrm>
            <a:off x="0" y="2580"/>
            <a:ext cx="12192000" cy="5254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 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DD31C3-8BA5-A449-B596-DF56A766B554}"/>
              </a:ext>
            </a:extLst>
          </p:cNvPr>
          <p:cNvSpPr/>
          <p:nvPr userDrawn="1"/>
        </p:nvSpPr>
        <p:spPr>
          <a:xfrm>
            <a:off x="0" y="6418187"/>
            <a:ext cx="12214746" cy="4398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428B982-B733-EC40-9380-84117B2E4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4658" y="3468755"/>
            <a:ext cx="5976471" cy="914400"/>
          </a:xfrm>
        </p:spPr>
        <p:txBody>
          <a:bodyPr/>
          <a:lstStyle>
            <a:lvl1pPr algn="ctr"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1C4192D-940A-ED42-961C-49AB74F471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488868" y="1363507"/>
            <a:ext cx="5214265" cy="1296117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6B58933-AA53-2366-5107-BBFAD87C8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505" y="6492875"/>
            <a:ext cx="10568972" cy="365125"/>
          </a:xfrm>
        </p:spPr>
        <p:txBody>
          <a:bodyPr/>
          <a:lstStyle/>
          <a:p>
            <a:r>
              <a:rPr lang="en-US" sz="900"/>
              <a:t>PROPRIETARY INFORMATION OF EDWARDS LIFESCIENCES, LLC. | CONFIDENTIAL, NOT FOR DISTRIBUTION</a:t>
            </a:r>
          </a:p>
        </p:txBody>
      </p:sp>
    </p:spTree>
    <p:extLst>
      <p:ext uri="{BB962C8B-B14F-4D97-AF65-F5344CB8AC3E}">
        <p14:creationId xmlns:p14="http://schemas.microsoft.com/office/powerpoint/2010/main" val="337459597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7B15F-2C6C-3540-8C7F-5A24222E6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4C04AF-0AA9-DA44-A4F8-777FE239A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A9CB6C-C5A0-D849-BD91-6F6049B2F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C4D0D-0B3A-5541-A0CC-E1CA2998C90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A5F561-BE1F-C74D-91D0-7A8C8B5CC6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0929" y="5762931"/>
            <a:ext cx="2168031" cy="702603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31EC7E6-4023-7237-70A5-17170A4CB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505" y="6492875"/>
            <a:ext cx="10568972" cy="365125"/>
          </a:xfrm>
          <a:prstGeom prst="rect">
            <a:avLst/>
          </a:prstGeom>
        </p:spPr>
        <p:txBody>
          <a:bodyPr/>
          <a:lstStyle/>
          <a:p>
            <a:r>
              <a:rPr lang="en-US" sz="900"/>
              <a:t>PROPRIETARY INFORMATION OF EDWARDS LIFESCIENCES, LLC. | CONFIDENTIAL, NOT FOR DISTRIBUTION</a:t>
            </a:r>
          </a:p>
        </p:txBody>
      </p:sp>
    </p:spTree>
    <p:extLst>
      <p:ext uri="{BB962C8B-B14F-4D97-AF65-F5344CB8AC3E}">
        <p14:creationId xmlns:p14="http://schemas.microsoft.com/office/powerpoint/2010/main" val="1636004064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7B15F-2C6C-3540-8C7F-5A24222E6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4C04AF-0AA9-DA44-A4F8-777FE239A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250EA-90C2-F446-9DF1-47509EAE8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A9CB6C-C5A0-D849-BD91-6F6049B2F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C4D0D-0B3A-5541-A0CC-E1CA2998C90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A5F561-BE1F-C74D-91D0-7A8C8B5CC6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386661" y="159937"/>
            <a:ext cx="2632061" cy="654255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86A984-8655-460C-B79A-D0F823661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505" y="6492875"/>
            <a:ext cx="10568972" cy="365125"/>
          </a:xfrm>
          <a:prstGeom prst="rect">
            <a:avLst/>
          </a:prstGeom>
        </p:spPr>
        <p:txBody>
          <a:bodyPr/>
          <a:lstStyle/>
          <a:p>
            <a:r>
              <a:rPr lang="en-US" sz="900"/>
              <a:t>PROPRIETARY INFORMATION OF EDWARDS LIFESCIENCES, LLC. | CONFIDENTIAL, NOT FOR DISTRIBUTION</a:t>
            </a:r>
          </a:p>
        </p:txBody>
      </p:sp>
    </p:spTree>
    <p:extLst>
      <p:ext uri="{BB962C8B-B14F-4D97-AF65-F5344CB8AC3E}">
        <p14:creationId xmlns:p14="http://schemas.microsoft.com/office/powerpoint/2010/main" val="328154703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411963D-3719-0649-A662-15DD3D530E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2311"/>
            <a:ext cx="12192000" cy="62056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B41180-2757-234E-B3E6-E80939C351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245911"/>
            <a:ext cx="10515600" cy="2636975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divider slide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E51ABB-8AC0-D64E-9B75-335F413593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099132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82A71-5C4A-754F-9F1F-77D7C6E18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C4D0D-0B3A-5541-A0CC-E1CA2998C90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03780C-FD2F-5048-9758-DEC7BD8695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2338" y="1505980"/>
            <a:ext cx="4333658" cy="1404427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CB80175-3054-4A9F-B046-33F14BB3B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505" y="6492875"/>
            <a:ext cx="10568972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CAUTION: Investigational device. Limited by Federal (USA) law to investigational use.  Disclaimer: This is a high-level tool meant to facilitate pre-screening activities. Please refer to approved protocols for all details. Edwards Proprietary.  Do not reproduce or redistribute.</a:t>
            </a:r>
          </a:p>
        </p:txBody>
      </p:sp>
    </p:spTree>
    <p:extLst>
      <p:ext uri="{BB962C8B-B14F-4D97-AF65-F5344CB8AC3E}">
        <p14:creationId xmlns:p14="http://schemas.microsoft.com/office/powerpoint/2010/main" val="155162663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41180-2757-234E-B3E6-E80939C351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694891"/>
            <a:ext cx="10515600" cy="1005459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divider slide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E51ABB-8AC0-D64E-9B75-335F413593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8437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D21EFF-035B-BE7C-26E7-5AB1F0C08035}"/>
              </a:ext>
            </a:extLst>
          </p:cNvPr>
          <p:cNvSpPr/>
          <p:nvPr userDrawn="1"/>
        </p:nvSpPr>
        <p:spPr bwMode="gray">
          <a:xfrm>
            <a:off x="0" y="6492875"/>
            <a:ext cx="12192000" cy="365125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73790114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5F6A4-CAF6-1442-9D3C-30B160C8B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A08405-0F38-FE40-BBC6-684904AE2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3142FB-3DE5-5446-8D85-C9FBD4F21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C4D0D-0B3A-5541-A0CC-E1CA2998C901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7D58B1-A22A-A74D-8879-C484539FD9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0929" y="5762931"/>
            <a:ext cx="2168031" cy="702603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FE49881-CE0A-3863-F72E-D81123EC1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3505" y="6492875"/>
            <a:ext cx="10568972" cy="365125"/>
          </a:xfrm>
          <a:prstGeom prst="rect">
            <a:avLst/>
          </a:prstGeom>
        </p:spPr>
        <p:txBody>
          <a:bodyPr/>
          <a:lstStyle/>
          <a:p>
            <a:r>
              <a:rPr lang="en-US" sz="900"/>
              <a:t>PROPRIETARY INFORMATION OF EDWARDS LIFESCIENCES, LLC. | CONFIDENTIAL, NOT FOR DISTRIBUTION</a:t>
            </a:r>
          </a:p>
        </p:txBody>
      </p:sp>
    </p:spTree>
    <p:extLst>
      <p:ext uri="{BB962C8B-B14F-4D97-AF65-F5344CB8AC3E}">
        <p14:creationId xmlns:p14="http://schemas.microsoft.com/office/powerpoint/2010/main" val="191988840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032040-F007-0859-D99C-3403241F6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2A96CB-230E-4B00-22E2-12F76F3D73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BC4D0D-0B3A-5541-A0CC-E1CA2998C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ED8E15-1339-7B0A-2F37-DF38D838941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z="900"/>
              <a:t>PROPRIETARY INFORMATION OF EDWARDS LIFESCIENCES, LLC. | CONFIDENTIAL, NOT FOR DISTRIBUTION</a:t>
            </a:r>
          </a:p>
        </p:txBody>
      </p:sp>
    </p:spTree>
    <p:extLst>
      <p:ext uri="{BB962C8B-B14F-4D97-AF65-F5344CB8AC3E}">
        <p14:creationId xmlns:p14="http://schemas.microsoft.com/office/powerpoint/2010/main" val="411810454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33ABF8-897F-564C-BCB6-0FBBFFFB04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2418" y="1277655"/>
            <a:ext cx="11261943" cy="492899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97471E-E134-F24A-B11A-D7A838A23E25}"/>
              </a:ext>
            </a:extLst>
          </p:cNvPr>
          <p:cNvSpPr/>
          <p:nvPr userDrawn="1"/>
        </p:nvSpPr>
        <p:spPr>
          <a:xfrm>
            <a:off x="0" y="-1"/>
            <a:ext cx="12192000" cy="9582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accent1"/>
                </a:solidFill>
              </a:rPr>
              <a:t>	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972AE72-8382-BB4C-81D9-CEBA6FDF7B12}"/>
              </a:ext>
            </a:extLst>
          </p:cNvPr>
          <p:cNvSpPr/>
          <p:nvPr userDrawn="1"/>
        </p:nvSpPr>
        <p:spPr bwMode="gray">
          <a:xfrm>
            <a:off x="0" y="6492875"/>
            <a:ext cx="12192000" cy="365125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B86A7C-7B50-604E-A6BD-DC304DDED0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85318" y="6492830"/>
            <a:ext cx="808286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accent4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66F103-0048-7A4D-84A2-CE3F9C75E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1390" y="6492830"/>
            <a:ext cx="692971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accent4"/>
                </a:solidFill>
              </a:defRPr>
            </a:lvl1pPr>
          </a:lstStyle>
          <a:p>
            <a:fld id="{50BC4D0D-0B3A-5541-A0CC-E1CA2998C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70B749-0FDB-134D-AB03-5164CF4E9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03" y="59909"/>
            <a:ext cx="7316245" cy="845507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95730AD-E25B-8A18-6FB2-7314165B72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3505" y="6492875"/>
            <a:ext cx="10568972" cy="365125"/>
          </a:xfrm>
          <a:prstGeom prst="rect">
            <a:avLst/>
          </a:prstGeom>
        </p:spPr>
        <p:txBody>
          <a:bodyPr/>
          <a:lstStyle/>
          <a:p>
            <a:r>
              <a:rPr lang="en-US" sz="900"/>
              <a:t>PROPRIETARY INFORMATION OF EDWARDS LIFESCIENCES, LLC. | CONFIDENTIAL, NOT FOR DISTRIBUTION</a:t>
            </a:r>
          </a:p>
        </p:txBody>
      </p:sp>
    </p:spTree>
    <p:extLst>
      <p:ext uri="{BB962C8B-B14F-4D97-AF65-F5344CB8AC3E}">
        <p14:creationId xmlns:p14="http://schemas.microsoft.com/office/powerpoint/2010/main" val="1596105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1" r:id="rId4"/>
    <p:sldLayoutId id="2147483651" r:id="rId5"/>
    <p:sldLayoutId id="2147483662" r:id="rId6"/>
    <p:sldLayoutId id="2147483654" r:id="rId7"/>
    <p:sldLayoutId id="2147483663" r:id="rId8"/>
  </p:sldLayoutIdLst>
  <p:transition>
    <p:fade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accent4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4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4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4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4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6B705-09A8-2A6A-7B86-0426EA59F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311A984-A5DA-4844-C340-632A82DFCA5F}"/>
              </a:ext>
            </a:extLst>
          </p:cNvPr>
          <p:cNvSpPr/>
          <p:nvPr/>
        </p:nvSpPr>
        <p:spPr>
          <a:xfrm>
            <a:off x="0" y="0"/>
            <a:ext cx="12191999" cy="42507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8C34CD-D4A4-A912-7DB9-9C104CBEF3A2}"/>
              </a:ext>
            </a:extLst>
          </p:cNvPr>
          <p:cNvSpPr/>
          <p:nvPr/>
        </p:nvSpPr>
        <p:spPr>
          <a:xfrm>
            <a:off x="0" y="4177542"/>
            <a:ext cx="12192000" cy="2335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9A56DC-DA7A-387F-A7EA-A4693B1A0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222251"/>
            <a:ext cx="11658599" cy="3221790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Aft>
                <a:spcPts val="1800"/>
              </a:spcAft>
            </a:pPr>
            <a:r>
              <a:rPr lang="en-US" sz="6200">
                <a:solidFill>
                  <a:srgbClr val="DDDBA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PROGRESS TRIAL </a:t>
            </a:r>
            <a:br>
              <a:rPr lang="en-US" sz="5400">
                <a:solidFill>
                  <a:srgbClr val="DDDBA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TAVR or Clinical Surveillance for Moderate AS with At-risk Features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16A758-60CB-829A-BD01-7D9945F91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30285" y="4616729"/>
            <a:ext cx="7445254" cy="1636492"/>
          </a:xfrm>
        </p:spPr>
        <p:txBody>
          <a:bodyPr>
            <a:normAutofit fontScale="77500" lnSpcReduction="20000"/>
          </a:bodyPr>
          <a:lstStyle/>
          <a:p>
            <a:r>
              <a:rPr lang="en-US" sz="4800" b="1">
                <a:solidFill>
                  <a:srgbClr val="1C4C5F"/>
                </a:solidFill>
              </a:rPr>
              <a:t>Philippe Généreux, Raj Makkar, </a:t>
            </a:r>
          </a:p>
          <a:p>
            <a:r>
              <a:rPr lang="en-US" sz="4800" b="1">
                <a:solidFill>
                  <a:srgbClr val="1C4C5F"/>
                </a:solidFill>
              </a:rPr>
              <a:t>Jeroen Bax, and Martin Leon </a:t>
            </a:r>
          </a:p>
          <a:p>
            <a:r>
              <a:rPr lang="en-US" sz="3400">
                <a:solidFill>
                  <a:srgbClr val="1C4C5F"/>
                </a:solidFill>
              </a:rPr>
              <a:t>on behalf of the PROGRESS Trial Investigators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CBFAB4-1DC7-E31A-C481-09EDB31237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46" r="28224"/>
          <a:stretch>
            <a:fillRect/>
          </a:stretch>
        </p:blipFill>
        <p:spPr>
          <a:xfrm>
            <a:off x="426539" y="4491166"/>
            <a:ext cx="3938708" cy="1579941"/>
          </a:xfrm>
          <a:prstGeom prst="rect">
            <a:avLst/>
          </a:prstGeom>
          <a:ln w="28575">
            <a:solidFill>
              <a:srgbClr val="0078A0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198EDDF-4819-220D-4C3C-9D515D89237A}"/>
              </a:ext>
            </a:extLst>
          </p:cNvPr>
          <p:cNvSpPr/>
          <p:nvPr/>
        </p:nvSpPr>
        <p:spPr bwMode="gray">
          <a:xfrm>
            <a:off x="0" y="6492875"/>
            <a:ext cx="12192000" cy="365125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856267205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6A6AE-D54D-0317-00C6-837381902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A800833-585D-8FF7-80F1-3221DDF22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03" y="59909"/>
            <a:ext cx="10655997" cy="845507"/>
          </a:xfrm>
        </p:spPr>
        <p:txBody>
          <a:bodyPr>
            <a:normAutofit fontScale="90000"/>
          </a:bodyPr>
          <a:lstStyle/>
          <a:p>
            <a:r>
              <a:rPr lang="en-US" sz="3800"/>
              <a:t>Disclosures for Philippe Généreux, MD </a:t>
            </a:r>
            <a:br>
              <a:rPr lang="en-US" sz="3800"/>
            </a:br>
            <a:r>
              <a:rPr lang="en-US" sz="2700" i="1">
                <a:solidFill>
                  <a:srgbClr val="DDDBAD"/>
                </a:solidFill>
              </a:rPr>
              <a:t>Atlantic Health, Morristown Medical Center</a:t>
            </a:r>
            <a:endParaRPr lang="en-US" i="1">
              <a:solidFill>
                <a:srgbClr val="DDDBAD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A3F06B-6B64-6FB4-83F7-A8D6F2D6C665}"/>
              </a:ext>
            </a:extLst>
          </p:cNvPr>
          <p:cNvSpPr/>
          <p:nvPr/>
        </p:nvSpPr>
        <p:spPr bwMode="auto">
          <a:xfrm>
            <a:off x="630518" y="2804160"/>
            <a:ext cx="10930965" cy="334518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defTabSz="914354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67" b="1" i="1">
              <a:solidFill>
                <a:srgbClr val="FF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ヒラギノ角ゴ Pro W3" pitchFamily="-111" charset="-128"/>
            </a:endParaRP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D19B5BB1-25AC-F40C-E125-8A00E80613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400" y="1750869"/>
            <a:ext cx="10871200" cy="83099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defTabSz="914355" eaLnBrk="0" hangingPunct="0">
              <a:defRPr/>
            </a:pPr>
            <a:r>
              <a:rPr lang="en-US" sz="24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Within the past 36 months, I or my spouse/partner have had a financial interest/arrangement or affiliation with the organization(s) listed below:</a:t>
            </a: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74C96F80-DF3C-C9D1-3D19-A5DE3906D48A}"/>
              </a:ext>
            </a:extLst>
          </p:cNvPr>
          <p:cNvSpPr txBox="1">
            <a:spLocks/>
          </p:cNvSpPr>
          <p:nvPr/>
        </p:nvSpPr>
        <p:spPr bwMode="auto">
          <a:xfrm>
            <a:off x="343543" y="953413"/>
            <a:ext cx="11504914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3429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685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10287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 defTabSz="1219140"/>
            <a:r>
              <a:rPr lang="en-US" sz="3467" i="1" kern="0">
                <a:solidFill>
                  <a:srgbClr val="0D445E"/>
                </a:solidFill>
                <a:latin typeface="Arial"/>
              </a:rPr>
              <a:t>TCT 2026 </a:t>
            </a:r>
            <a:r>
              <a:rPr lang="en-US" sz="2400" i="1" kern="0" baseline="30000">
                <a:solidFill>
                  <a:srgbClr val="D0CDAF">
                    <a:lumMod val="75000"/>
                  </a:srgbClr>
                </a:solidFill>
                <a:latin typeface="Arial"/>
              </a:rPr>
              <a:t>●</a:t>
            </a:r>
            <a:r>
              <a:rPr lang="en-US" sz="3733" i="1" kern="0">
                <a:solidFill>
                  <a:srgbClr val="0D445E"/>
                </a:solidFill>
                <a:latin typeface="Arial"/>
              </a:rPr>
              <a:t> </a:t>
            </a:r>
            <a:r>
              <a:rPr lang="en-US" sz="3467" i="1" kern="0">
                <a:solidFill>
                  <a:srgbClr val="0D445E"/>
                </a:solidFill>
                <a:latin typeface="Arial"/>
              </a:rPr>
              <a:t>San Diego, CA </a:t>
            </a:r>
            <a:r>
              <a:rPr lang="en-US" sz="2400" i="1" kern="0" baseline="30000">
                <a:solidFill>
                  <a:srgbClr val="D0CDAF">
                    <a:lumMod val="75000"/>
                  </a:srgbClr>
                </a:solidFill>
                <a:latin typeface="Arial"/>
              </a:rPr>
              <a:t>●</a:t>
            </a:r>
            <a:r>
              <a:rPr lang="en-US" sz="3733" i="1" kern="0">
                <a:solidFill>
                  <a:srgbClr val="0D445E"/>
                </a:solidFill>
                <a:latin typeface="Arial"/>
              </a:rPr>
              <a:t> </a:t>
            </a:r>
            <a:r>
              <a:rPr lang="en-US" sz="3467" i="1" kern="0">
                <a:solidFill>
                  <a:srgbClr val="0D445E"/>
                </a:solidFill>
                <a:latin typeface="Arial"/>
              </a:rPr>
              <a:t>Oct 31</a:t>
            </a:r>
            <a:r>
              <a:rPr lang="en-US" sz="3467" i="1" kern="0" baseline="30000">
                <a:solidFill>
                  <a:srgbClr val="0D445E"/>
                </a:solidFill>
                <a:latin typeface="Arial"/>
              </a:rPr>
              <a:t>st</a:t>
            </a:r>
            <a:r>
              <a:rPr lang="en-US" sz="3467" i="1" kern="0">
                <a:solidFill>
                  <a:srgbClr val="0D445E"/>
                </a:solidFill>
                <a:latin typeface="Arial"/>
              </a:rPr>
              <a:t> – Nov 3</a:t>
            </a:r>
            <a:r>
              <a:rPr lang="en-US" sz="3467" i="1" kern="0" baseline="30000">
                <a:solidFill>
                  <a:srgbClr val="0D445E"/>
                </a:solidFill>
                <a:latin typeface="Arial"/>
              </a:rPr>
              <a:t>rd</a:t>
            </a:r>
            <a:r>
              <a:rPr lang="en-US" sz="3467" i="1" kern="0">
                <a:solidFill>
                  <a:srgbClr val="0D445E"/>
                </a:solidFill>
                <a:latin typeface="Arial"/>
              </a:rPr>
              <a:t>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6472516-52BD-B750-554D-15F00AA2F8F6}"/>
              </a:ext>
            </a:extLst>
          </p:cNvPr>
          <p:cNvGraphicFramePr>
            <a:graphicFrameLocks noGrp="1"/>
          </p:cNvGraphicFramePr>
          <p:nvPr/>
        </p:nvGraphicFramePr>
        <p:xfrm>
          <a:off x="975360" y="2866719"/>
          <a:ext cx="10574416" cy="31607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4203">
                  <a:extLst>
                    <a:ext uri="{9D8B030D-6E8A-4147-A177-3AD203B41FA5}">
                      <a16:colId xmlns:a16="http://schemas.microsoft.com/office/drawing/2014/main" val="3899154471"/>
                    </a:ext>
                  </a:extLst>
                </a:gridCol>
                <a:gridCol w="6260213">
                  <a:extLst>
                    <a:ext uri="{9D8B030D-6E8A-4147-A177-3AD203B41FA5}">
                      <a16:colId xmlns:a16="http://schemas.microsoft.com/office/drawing/2014/main" val="195713010"/>
                    </a:ext>
                  </a:extLst>
                </a:gridCol>
              </a:tblGrid>
              <a:tr h="583212">
                <a:tc>
                  <a:txBody>
                    <a:bodyPr/>
                    <a:lstStyle/>
                    <a:p>
                      <a:r>
                        <a:rPr lang="en-US" sz="2800" b="1">
                          <a:solidFill>
                            <a:srgbClr val="DDDBAD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Financial Relationship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>
                          <a:solidFill>
                            <a:srgbClr val="DDDBAD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Company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186752"/>
                  </a:ext>
                </a:extLst>
              </a:tr>
              <a:tr h="1241013">
                <a:tc>
                  <a:txBody>
                    <a:bodyPr/>
                    <a:lstStyle/>
                    <a:p>
                      <a:pPr marL="285750" indent="-285750">
                        <a:buClr>
                          <a:srgbClr val="DDDBAD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Consulting Fees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Abbott Vascular, Cardiawave, </a:t>
                      </a:r>
                      <a:r>
                        <a:rPr lang="en-US" sz="1800" b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Egnite</a:t>
                      </a:r>
                      <a:r>
                        <a:rPr lang="en-US" sz="1800" b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b="0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EchoIQ</a:t>
                      </a:r>
                      <a:r>
                        <a:rPr lang="en-US" sz="1800" b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Edwards Lifesciences, Haemonetics, Medtronic, Pi-Cardia, Puzzle Medical Inc., Spiralis Medical, 4C Medical, Shockwave Medical, Antegrade Medical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331328"/>
                  </a:ext>
                </a:extLst>
              </a:tr>
              <a:tr h="668238">
                <a:tc>
                  <a:txBody>
                    <a:bodyPr/>
                    <a:lstStyle/>
                    <a:p>
                      <a:pPr marL="285750" indent="-285750">
                        <a:buClr>
                          <a:srgbClr val="DDDBAD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Principal Investigator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EARLY TAVR trial, PROGRESS trial, ECLIPSE trial, 4C Feasibility trial, ACTIVATE AS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9192844"/>
                  </a:ext>
                </a:extLst>
              </a:tr>
              <a:tr h="668238">
                <a:tc>
                  <a:txBody>
                    <a:bodyPr/>
                    <a:lstStyle/>
                    <a:p>
                      <a:pPr marL="285750" indent="-285750">
                        <a:buClr>
                          <a:srgbClr val="DDDBAD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Equity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Puzzle Medical Inc., Pi-Cardia, Antegrade Medical, Spiralis Medical, Echo IQ, Cardiawave, Sparrow Bioacoustics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2113207"/>
                  </a:ext>
                </a:extLst>
              </a:tr>
            </a:tbl>
          </a:graphicData>
        </a:graphic>
      </p:graphicFrame>
      <p:sp>
        <p:nvSpPr>
          <p:cNvPr id="4" name="Title 5">
            <a:extLst>
              <a:ext uri="{FF2B5EF4-FFF2-40B4-BE49-F238E27FC236}">
                <a16:creationId xmlns:a16="http://schemas.microsoft.com/office/drawing/2014/main" id="{830303CF-CCC3-F680-625E-B729939D4E2E}"/>
              </a:ext>
            </a:extLst>
          </p:cNvPr>
          <p:cNvSpPr txBox="1">
            <a:spLocks/>
          </p:cNvSpPr>
          <p:nvPr/>
        </p:nvSpPr>
        <p:spPr>
          <a:xfrm>
            <a:off x="3659253" y="-74214"/>
            <a:ext cx="8832167" cy="1027627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20000"/>
              </a:lnSpc>
            </a:pPr>
            <a:endParaRPr lang="en-US" i="1">
              <a:solidFill>
                <a:srgbClr val="DDDB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468528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A69F7-7057-D3DB-0D5D-B6D331579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6559719-FD07-5517-2C68-B27C3C837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Background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E48F95-B628-3EDF-5FFF-551FD506CA47}"/>
              </a:ext>
            </a:extLst>
          </p:cNvPr>
          <p:cNvSpPr txBox="1"/>
          <p:nvPr/>
        </p:nvSpPr>
        <p:spPr>
          <a:xfrm>
            <a:off x="351151" y="1114852"/>
            <a:ext cx="11506200" cy="3916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2400"/>
              </a:spcAft>
              <a:buClr>
                <a:srgbClr val="1C4C5F"/>
              </a:buClr>
              <a:buFont typeface="Arial" panose="020B0604020202020204" pitchFamily="34" charset="0"/>
              <a:buChar char="•"/>
            </a:pPr>
            <a:r>
              <a:rPr lang="en-US" sz="2600">
                <a:latin typeface="Arial" panose="020B0604020202020204" pitchFamily="34" charset="0"/>
                <a:cs typeface="Arial" panose="020B0604020202020204" pitchFamily="34" charset="0"/>
              </a:rPr>
              <a:t>For patients with moderate AS, current guidelines recommend clinical surveillance (CS) with </a:t>
            </a:r>
            <a:r>
              <a:rPr lang="en-US" sz="26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echocardiography every 1 to 2 years</a:t>
            </a:r>
            <a:r>
              <a:rPr lang="en-US" sz="2600" baseline="30000">
                <a:latin typeface="Arial" panose="020B0604020202020204" pitchFamily="34" charset="0"/>
                <a:cs typeface="Arial" panose="020B0604020202020204" pitchFamily="34" charset="0"/>
              </a:rPr>
              <a:t>1-2</a:t>
            </a:r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2400"/>
              </a:spcAft>
              <a:buClr>
                <a:srgbClr val="1C4C5F"/>
              </a:buClr>
              <a:buFont typeface="Arial" panose="020B0604020202020204" pitchFamily="34" charset="0"/>
              <a:buChar char="•"/>
            </a:pPr>
            <a:r>
              <a:rPr lang="en-US" sz="26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Moderate AS comprises a heterogenous patient population </a:t>
            </a:r>
            <a:r>
              <a:rPr lang="en-US" sz="2600">
                <a:latin typeface="Arial" panose="020B0604020202020204" pitchFamily="34" charset="0"/>
                <a:cs typeface="Arial" panose="020B0604020202020204" pitchFamily="34" charset="0"/>
              </a:rPr>
              <a:t>with unpredictable disease progression, and echocardiographic severity may not reflect patient’s clinical status</a:t>
            </a:r>
          </a:p>
          <a:p>
            <a:pPr marL="285750" indent="-285750">
              <a:spcAft>
                <a:spcPts val="2400"/>
              </a:spcAft>
              <a:buClr>
                <a:srgbClr val="1C4C5F"/>
              </a:buClr>
              <a:buFont typeface="Arial" panose="020B0604020202020204" pitchFamily="34" charset="0"/>
              <a:buChar char="•"/>
            </a:pPr>
            <a:r>
              <a:rPr lang="en-US" sz="2600">
                <a:latin typeface="Arial" panose="020B0604020202020204" pitchFamily="34" charset="0"/>
                <a:cs typeface="Arial" panose="020B0604020202020204" pitchFamily="34" charset="0"/>
              </a:rPr>
              <a:t>Observational studies have shown that adverse outcomes among patients with </a:t>
            </a:r>
            <a:r>
              <a:rPr lang="en-US" sz="26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moderate AS and at-risk features</a:t>
            </a:r>
            <a:r>
              <a:rPr lang="en-US" sz="26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>
                <a:latin typeface="Arial" panose="020B0604020202020204" pitchFamily="34" charset="0"/>
                <a:cs typeface="Arial" panose="020B0604020202020204" pitchFamily="34" charset="0"/>
              </a:rPr>
              <a:t>(e.g., symptoms or cardiac abnormalities) may be </a:t>
            </a:r>
            <a:r>
              <a:rPr lang="en-US" sz="26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similar to those seen with severe AS</a:t>
            </a:r>
            <a:r>
              <a:rPr lang="en-US" sz="2600" baseline="30000">
                <a:latin typeface="Arial" panose="020B0604020202020204" pitchFamily="34" charset="0"/>
                <a:cs typeface="Arial" panose="020B0604020202020204" pitchFamily="34" charset="0"/>
              </a:rPr>
              <a:t>3-6</a:t>
            </a:r>
            <a:r>
              <a:rPr lang="en-US" sz="26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600" b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C128F7-1F17-0B7B-4112-DD4146AE92D6}"/>
              </a:ext>
            </a:extLst>
          </p:cNvPr>
          <p:cNvSpPr txBox="1"/>
          <p:nvPr/>
        </p:nvSpPr>
        <p:spPr>
          <a:xfrm>
            <a:off x="158750" y="6534250"/>
            <a:ext cx="11922413" cy="276999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1200" i="1" baseline="3000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Otto et al. Circulation 2020; </a:t>
            </a:r>
            <a:r>
              <a:rPr lang="en-US" sz="1200" i="1" baseline="300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Praz et al. EHJ 2025; </a:t>
            </a:r>
            <a:r>
              <a:rPr lang="en-US" sz="1200" i="1" baseline="300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Strange et al. JACC 2019; </a:t>
            </a:r>
            <a:r>
              <a:rPr lang="en-US" sz="1200" i="1" baseline="3000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Genereux et al. JACC 2023; </a:t>
            </a:r>
            <a:r>
              <a:rPr lang="en-US" sz="1200" i="1" baseline="3000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Khan et al. JACC 2023; </a:t>
            </a:r>
            <a:r>
              <a:rPr lang="en-US" sz="1200" i="1" baseline="3000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van Gils et al. JACC 2017 </a:t>
            </a:r>
            <a:endParaRPr lang="en-US" sz="1200" i="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91EA43-253D-0813-CA62-D7743E6B4EC5}"/>
              </a:ext>
            </a:extLst>
          </p:cNvPr>
          <p:cNvSpPr txBox="1"/>
          <p:nvPr/>
        </p:nvSpPr>
        <p:spPr>
          <a:xfrm>
            <a:off x="342900" y="5253200"/>
            <a:ext cx="11506200" cy="95410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indent="0" algn="ctr">
              <a:spcBef>
                <a:spcPts val="0"/>
              </a:spcBef>
              <a:spcAft>
                <a:spcPts val="2400"/>
              </a:spcAft>
              <a:buNone/>
            </a:pPr>
            <a:r>
              <a:rPr lang="en-US" sz="2800" b="1" kern="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To date, no randomized trials have explored whether TAVR                  will improve outcomes in these patients</a:t>
            </a:r>
          </a:p>
        </p:txBody>
      </p:sp>
    </p:spTree>
    <p:extLst>
      <p:ext uri="{BB962C8B-B14F-4D97-AF65-F5344CB8AC3E}">
        <p14:creationId xmlns:p14="http://schemas.microsoft.com/office/powerpoint/2010/main" val="2545074789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CC253-1FCA-4FD4-8F39-20DF76A58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3B27E83-0DD1-579C-54BF-1B55BDE0B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Purpose of the PROGRESS Trial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EE88D62-9CCD-7E35-A90F-E9884D54399D}"/>
              </a:ext>
            </a:extLst>
          </p:cNvPr>
          <p:cNvGrpSpPr/>
          <p:nvPr/>
        </p:nvGrpSpPr>
        <p:grpSpPr>
          <a:xfrm>
            <a:off x="342900" y="1953840"/>
            <a:ext cx="11506200" cy="2498586"/>
            <a:chOff x="342900" y="1631951"/>
            <a:chExt cx="11506200" cy="2498586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43D62EA5-FF61-74B8-AED6-3F0D3DD15B6A}"/>
                </a:ext>
              </a:extLst>
            </p:cNvPr>
            <p:cNvSpPr/>
            <p:nvPr/>
          </p:nvSpPr>
          <p:spPr>
            <a:xfrm>
              <a:off x="342900" y="1631951"/>
              <a:ext cx="11506200" cy="2498586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A7C77A2-9FE5-4A64-F210-F81045B61CA9}"/>
                </a:ext>
              </a:extLst>
            </p:cNvPr>
            <p:cNvSpPr txBox="1"/>
            <p:nvPr/>
          </p:nvSpPr>
          <p:spPr>
            <a:xfrm>
              <a:off x="381000" y="1852381"/>
              <a:ext cx="11430000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Aft>
                  <a:spcPts val="2400"/>
                </a:spcAft>
              </a:pPr>
              <a:r>
                <a:rPr lang="en-US" sz="4000" b="1" kern="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To determine whether TAVR is superior to clinical surveillance for patients with </a:t>
              </a:r>
              <a:r>
                <a:rPr lang="en-US" sz="4000" b="1" kern="100">
                  <a:solidFill>
                    <a:srgbClr val="DDDBA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Aptos" panose="020B0004020202020204" pitchFamily="34" charset="0"/>
                  <a:cs typeface="Arial" panose="020B0604020202020204" pitchFamily="34" charset="0"/>
                </a:rPr>
                <a:t>moderate AS and at least 1 at-risk feature</a:t>
              </a:r>
              <a:endParaRPr lang="en-US" sz="4000" b="1" kern="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4264383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AF34E-7DF5-7E85-24F5-AF19A0917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40">
            <a:extLst>
              <a:ext uri="{FF2B5EF4-FFF2-40B4-BE49-F238E27FC236}">
                <a16:creationId xmlns:a16="http://schemas.microsoft.com/office/drawing/2014/main" id="{3FD7B9E8-950B-39CD-6DAD-DF21BDEB2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1514" y="5385262"/>
            <a:ext cx="10568972" cy="685800"/>
          </a:xfrm>
          <a:prstGeom prst="roundRect">
            <a:avLst>
              <a:gd name="adj" fmla="val 0"/>
            </a:avLst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lang="en-US" sz="2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Clinical &amp; echo follow-up is performed through 10 years</a:t>
            </a:r>
          </a:p>
        </p:txBody>
      </p:sp>
      <p:sp>
        <p:nvSpPr>
          <p:cNvPr id="42" name="Text Box 40">
            <a:extLst>
              <a:ext uri="{FF2B5EF4-FFF2-40B4-BE49-F238E27FC236}">
                <a16:creationId xmlns:a16="http://schemas.microsoft.com/office/drawing/2014/main" id="{DB7FA812-24B7-AC17-70D7-AEBA71F71C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1514" y="1215230"/>
            <a:ext cx="10568972" cy="830997"/>
          </a:xfrm>
          <a:prstGeom prst="roundRect">
            <a:avLst>
              <a:gd name="adj" fmla="val 0"/>
            </a:avLst>
          </a:prstGeom>
          <a:solidFill>
            <a:schemeClr val="accent5">
              <a:lumMod val="75000"/>
            </a:schemeClr>
          </a:solidFill>
          <a:ln w="12700" cap="flat" cmpd="sng" algn="ctr">
            <a:noFill/>
            <a:prstDash val="solid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Prospective, global, multicenter randomized trial evaluating patients  aged </a:t>
            </a:r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≥ 65 years </a:t>
            </a:r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with moderate AS per echo core lab</a:t>
            </a:r>
            <a:endParaRPr lang="en-US" sz="2400" b="1" u="sng" baseline="30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</p:txBody>
      </p:sp>
      <p:sp>
        <p:nvSpPr>
          <p:cNvPr id="14" name="Text Box 40">
            <a:extLst>
              <a:ext uri="{FF2B5EF4-FFF2-40B4-BE49-F238E27FC236}">
                <a16:creationId xmlns:a16="http://schemas.microsoft.com/office/drawing/2014/main" id="{46BFE3A5-A34F-0466-128F-58826DF95C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3327" y="3201922"/>
            <a:ext cx="4525346" cy="430887"/>
          </a:xfrm>
          <a:prstGeom prst="roundRect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noFill/>
            <a:prstDash val="solid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en-US" sz="2200" b="1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Randomized 1:1 (~750 pts)</a:t>
            </a:r>
          </a:p>
        </p:txBody>
      </p:sp>
      <p:sp>
        <p:nvSpPr>
          <p:cNvPr id="15" name="Text Box 40">
            <a:extLst>
              <a:ext uri="{FF2B5EF4-FFF2-40B4-BE49-F238E27FC236}">
                <a16:creationId xmlns:a16="http://schemas.microsoft.com/office/drawing/2014/main" id="{ADD5855E-171A-AF6B-18BA-55D232D0EA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6721" y="4209800"/>
            <a:ext cx="3657600" cy="731520"/>
          </a:xfrm>
          <a:prstGeom prst="roundRect">
            <a:avLst>
              <a:gd name="adj" fmla="val 0"/>
            </a:avLst>
          </a:prstGeom>
          <a:solidFill>
            <a:srgbClr val="235F77"/>
          </a:solidFill>
          <a:ln w="12700" cap="flat" cmpd="sng" algn="ctr">
            <a:noFill/>
            <a:prstDash val="solid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en-US"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Transfemoral TAVR</a:t>
            </a:r>
          </a:p>
          <a:p>
            <a:pPr algn="ctr"/>
            <a:r>
              <a:rPr lang="en-US" sz="1400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Balloon-expandable S3 platform</a:t>
            </a:r>
            <a:endParaRPr lang="en-US" sz="1600" i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Box 40">
            <a:extLst>
              <a:ext uri="{FF2B5EF4-FFF2-40B4-BE49-F238E27FC236}">
                <a16:creationId xmlns:a16="http://schemas.microsoft.com/office/drawing/2014/main" id="{B2085582-2F76-0044-E116-8D3CF9FE21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7681" y="4209800"/>
            <a:ext cx="3657600" cy="731520"/>
          </a:xfrm>
          <a:prstGeom prst="roundRect">
            <a:avLst>
              <a:gd name="adj" fmla="val 0"/>
            </a:avLst>
          </a:prstGeom>
          <a:solidFill>
            <a:srgbClr val="FF0000"/>
          </a:solidFill>
          <a:ln w="12700" cap="flat" cmpd="sng" algn="ctr">
            <a:noFill/>
            <a:prstDash val="solid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en-US"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Clinical Surveillance </a:t>
            </a:r>
          </a:p>
          <a:p>
            <a:pPr algn="ctr"/>
            <a:r>
              <a:rPr lang="en-US" sz="1400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Annually per guidelines</a:t>
            </a:r>
            <a:endParaRPr lang="en-US" i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7208372E-D807-2AF9-B190-C972418BCEBB}"/>
              </a:ext>
            </a:extLst>
          </p:cNvPr>
          <p:cNvCxnSpPr>
            <a:cxnSpLocks/>
            <a:stCxn id="14" idx="2"/>
            <a:endCxn id="15" idx="0"/>
          </p:cNvCxnSpPr>
          <p:nvPr/>
        </p:nvCxnSpPr>
        <p:spPr>
          <a:xfrm rot="5400000">
            <a:off x="4837266" y="2951065"/>
            <a:ext cx="576991" cy="1940479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E743D73A-E21A-BEE5-C19F-C0BFDA5FF346}"/>
              </a:ext>
            </a:extLst>
          </p:cNvPr>
          <p:cNvCxnSpPr>
            <a:cxnSpLocks/>
            <a:stCxn id="14" idx="2"/>
            <a:endCxn id="16" idx="0"/>
          </p:cNvCxnSpPr>
          <p:nvPr/>
        </p:nvCxnSpPr>
        <p:spPr>
          <a:xfrm rot="16200000" flipH="1">
            <a:off x="6777745" y="2951063"/>
            <a:ext cx="576991" cy="1940481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Box 40">
            <a:extLst>
              <a:ext uri="{FF2B5EF4-FFF2-40B4-BE49-F238E27FC236}">
                <a16:creationId xmlns:a16="http://schemas.microsoft.com/office/drawing/2014/main" id="{D60401FD-4B74-043D-305A-D64D5EBD3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7707" y="2419211"/>
            <a:ext cx="6256583" cy="430887"/>
          </a:xfrm>
          <a:prstGeom prst="roundRect">
            <a:avLst>
              <a:gd name="adj" fmla="val 0"/>
            </a:avLst>
          </a:prstGeom>
          <a:solidFill>
            <a:srgbClr val="B2D69A"/>
          </a:solidFill>
          <a:ln w="12700" cap="flat" cmpd="sng" algn="ctr">
            <a:noFill/>
            <a:prstDash val="solid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anchor="ctr">
            <a:spAutoFit/>
          </a:bodyPr>
          <a:lstStyle/>
          <a:p>
            <a:pPr algn="ctr">
              <a:spcAft>
                <a:spcPts val="300"/>
              </a:spcAft>
            </a:pPr>
            <a:r>
              <a:rPr lang="en-US" sz="2200" b="1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At least 1 at-risk feature</a:t>
            </a: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78CFB938-8780-6747-2BDB-35D1970EF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03" y="59909"/>
            <a:ext cx="7316245" cy="845507"/>
          </a:xfrm>
        </p:spPr>
        <p:txBody>
          <a:bodyPr/>
          <a:lstStyle/>
          <a:p>
            <a:r>
              <a:rPr lang="en-US"/>
              <a:t>Study Design</a:t>
            </a:r>
            <a:endParaRPr lang="en-US" baseline="300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3C0A0F-A71A-346A-6B8C-72F527BD9F90}"/>
              </a:ext>
            </a:extLst>
          </p:cNvPr>
          <p:cNvSpPr txBox="1"/>
          <p:nvPr/>
        </p:nvSpPr>
        <p:spPr>
          <a:xfrm>
            <a:off x="158751" y="6534250"/>
            <a:ext cx="7658100" cy="276999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Schematic adapted from </a:t>
            </a:r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Genereux et al. Am Heart J 2026</a:t>
            </a:r>
            <a:endParaRPr lang="en-US" sz="1200" i="1"/>
          </a:p>
        </p:txBody>
      </p:sp>
    </p:spTree>
    <p:extLst>
      <p:ext uri="{BB962C8B-B14F-4D97-AF65-F5344CB8AC3E}">
        <p14:creationId xmlns:p14="http://schemas.microsoft.com/office/powerpoint/2010/main" val="3810684092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19EFC-9630-B2B4-30AA-D2B38D169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0EEC615-586B-F38D-E492-C2F85CEAA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08A281C-44B7-376B-875C-2718843F5D1C}"/>
              </a:ext>
            </a:extLst>
          </p:cNvPr>
          <p:cNvGraphicFramePr>
            <a:graphicFrameLocks noGrp="1"/>
          </p:cNvGraphicFramePr>
          <p:nvPr/>
        </p:nvGraphicFramePr>
        <p:xfrm>
          <a:off x="7868574" y="101306"/>
          <a:ext cx="4171023" cy="2389632"/>
        </p:xfrm>
        <a:graphic>
          <a:graphicData uri="http://schemas.openxmlformats.org/drawingml/2006/table">
            <a:tbl>
              <a:tblPr>
                <a:tableStyleId>{B301B821-A1FF-4177-AEE7-76D212191A09}</a:tableStyleId>
              </a:tblPr>
              <a:tblGrid>
                <a:gridCol w="577126">
                  <a:extLst>
                    <a:ext uri="{9D8B030D-6E8A-4147-A177-3AD203B41FA5}">
                      <a16:colId xmlns:a16="http://schemas.microsoft.com/office/drawing/2014/main" val="3336695528"/>
                    </a:ext>
                  </a:extLst>
                </a:gridCol>
                <a:gridCol w="1714125">
                  <a:extLst>
                    <a:ext uri="{9D8B030D-6E8A-4147-A177-3AD203B41FA5}">
                      <a16:colId xmlns:a16="http://schemas.microsoft.com/office/drawing/2014/main" val="1138034867"/>
                    </a:ext>
                  </a:extLst>
                </a:gridCol>
                <a:gridCol w="1879772">
                  <a:extLst>
                    <a:ext uri="{9D8B030D-6E8A-4147-A177-3AD203B41FA5}">
                      <a16:colId xmlns:a16="http://schemas.microsoft.com/office/drawing/2014/main" val="1596372062"/>
                    </a:ext>
                  </a:extLst>
                </a:gridCol>
              </a:tblGrid>
              <a:tr h="457200">
                <a:tc gridSpan="2"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Country </a:t>
                      </a:r>
                    </a:p>
                  </a:txBody>
                  <a:tcPr marL="137160" marR="137160" marT="18288" marB="18288" anchor="ctr">
                    <a:solidFill>
                      <a:srgbClr val="153947">
                        <a:alpha val="8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137160" marR="137160" marT="18288" marB="18288" anchor="ctr">
                    <a:solidFill>
                      <a:srgbClr val="153947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6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ITT Population N = 744</a:t>
                      </a:r>
                      <a:endParaRPr lang="en-US" sz="16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rgbClr val="153947">
                        <a:alpha val="8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087639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endParaRPr lang="en-US" sz="16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rgbClr val="FFFFFF">
                        <a:alpha val="5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United States</a:t>
                      </a:r>
                      <a:endParaRPr lang="en-US" sz="16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rgbClr val="FFFFFF">
                        <a:alpha val="5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6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87.1%</a:t>
                      </a:r>
                      <a:endParaRPr lang="en-US" sz="16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rgbClr val="FFFFFF">
                        <a:alpha val="5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3885287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endParaRPr lang="en-US" sz="16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rgbClr val="FFFFFF">
                        <a:alpha val="5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Japan </a:t>
                      </a:r>
                      <a:endParaRPr lang="en-US" sz="16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rgbClr val="FFFFFF">
                        <a:alpha val="5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6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4.8%</a:t>
                      </a:r>
                      <a:endParaRPr lang="en-US" sz="16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rgbClr val="FFFFFF">
                        <a:alpha val="5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96545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endParaRPr lang="en-US" sz="16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rgbClr val="FFFFFF">
                        <a:alpha val="5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Australia </a:t>
                      </a:r>
                      <a:endParaRPr lang="en-US" sz="16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rgbClr val="FFFFFF">
                        <a:alpha val="5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6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3.6%</a:t>
                      </a:r>
                      <a:endParaRPr lang="en-US" sz="16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rgbClr val="FFFFFF">
                        <a:alpha val="5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6823698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endParaRPr lang="en-US" sz="16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rgbClr val="FFFFFF">
                        <a:alpha val="5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Netherlands</a:t>
                      </a:r>
                      <a:endParaRPr lang="en-US" sz="16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rgbClr val="FFFFFF">
                        <a:alpha val="5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6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3.0%</a:t>
                      </a:r>
                      <a:endParaRPr lang="en-US" sz="16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rgbClr val="FFFFFF">
                        <a:alpha val="5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6186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endParaRPr lang="en-US" sz="16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rgbClr val="FFFFFF">
                        <a:alpha val="5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Canada</a:t>
                      </a:r>
                      <a:endParaRPr lang="en-US" sz="16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rgbClr val="FFFFFF">
                        <a:alpha val="5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6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1.1%</a:t>
                      </a:r>
                      <a:endParaRPr lang="en-US" sz="16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rgbClr val="FFFFFF">
                        <a:alpha val="5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3728717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endParaRPr lang="en-US" sz="16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rgbClr val="FFFFFF">
                        <a:alpha val="5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Switzerland</a:t>
                      </a:r>
                      <a:endParaRPr lang="en-US" sz="16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rgbClr val="FFFFFF">
                        <a:alpha val="5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6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0.4%</a:t>
                      </a:r>
                      <a:endParaRPr lang="en-US" sz="16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rgbClr val="FFFFFF">
                        <a:alpha val="5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074683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94343B1-9B19-45B4-CE7E-CED49745E641}"/>
              </a:ext>
            </a:extLst>
          </p:cNvPr>
          <p:cNvSpPr txBox="1"/>
          <p:nvPr/>
        </p:nvSpPr>
        <p:spPr>
          <a:xfrm>
            <a:off x="475989" y="5787046"/>
            <a:ext cx="7904998" cy="830997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Patients were randomized at 74 sites across               6 countries between October 2021 and January 2024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C0CA5C-5C82-6EBC-193C-869D492AF560}"/>
              </a:ext>
            </a:extLst>
          </p:cNvPr>
          <p:cNvSpPr txBox="1"/>
          <p:nvPr/>
        </p:nvSpPr>
        <p:spPr>
          <a:xfrm>
            <a:off x="5831038" y="2453568"/>
            <a:ext cx="150997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500" b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5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Switzerland</a:t>
            </a:r>
          </a:p>
          <a:p>
            <a:pPr algn="ctr"/>
            <a:r>
              <a:rPr lang="en-US" sz="15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site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E192999-ED98-BB99-A9C9-C906BA697EB3}"/>
              </a:ext>
            </a:extLst>
          </p:cNvPr>
          <p:cNvSpPr txBox="1"/>
          <p:nvPr/>
        </p:nvSpPr>
        <p:spPr>
          <a:xfrm>
            <a:off x="10064452" y="2569531"/>
            <a:ext cx="15099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Japan</a:t>
            </a:r>
          </a:p>
          <a:p>
            <a:pPr algn="ctr"/>
            <a:r>
              <a:rPr lang="en-US" sz="15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sites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BD0E4E-63AD-E409-D771-43643ABA49A2}"/>
              </a:ext>
            </a:extLst>
          </p:cNvPr>
          <p:cNvSpPr txBox="1"/>
          <p:nvPr/>
        </p:nvSpPr>
        <p:spPr>
          <a:xfrm>
            <a:off x="9475945" y="5052547"/>
            <a:ext cx="15099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Australia</a:t>
            </a:r>
          </a:p>
          <a:p>
            <a:pPr algn="ctr"/>
            <a:r>
              <a:rPr lang="en-US" sz="1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 sites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7772515-E03D-E8D3-3321-EE51E0996875}"/>
              </a:ext>
            </a:extLst>
          </p:cNvPr>
          <p:cNvSpPr/>
          <p:nvPr/>
        </p:nvSpPr>
        <p:spPr>
          <a:xfrm>
            <a:off x="2081576" y="1684436"/>
            <a:ext cx="832419" cy="378372"/>
          </a:xfrm>
          <a:prstGeom prst="rect">
            <a:avLst/>
          </a:prstGeom>
          <a:solidFill>
            <a:srgbClr val="1559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9691D1-2044-A76D-4570-E570EC2FB628}"/>
              </a:ext>
            </a:extLst>
          </p:cNvPr>
          <p:cNvSpPr txBox="1"/>
          <p:nvPr/>
        </p:nvSpPr>
        <p:spPr>
          <a:xfrm>
            <a:off x="1756481" y="2668369"/>
            <a:ext cx="159603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United States</a:t>
            </a:r>
          </a:p>
          <a:p>
            <a:pPr algn="ctr">
              <a:lnSpc>
                <a:spcPct val="90000"/>
              </a:lnSpc>
            </a:pPr>
            <a:r>
              <a:rPr lang="en-US" sz="1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60 sites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776A8E8-A35E-A369-6071-B18F89FFE883}"/>
              </a:ext>
            </a:extLst>
          </p:cNvPr>
          <p:cNvSpPr txBox="1"/>
          <p:nvPr/>
        </p:nvSpPr>
        <p:spPr>
          <a:xfrm>
            <a:off x="1900112" y="1621311"/>
            <a:ext cx="123843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Canada</a:t>
            </a:r>
          </a:p>
          <a:p>
            <a:pPr algn="ctr">
              <a:lnSpc>
                <a:spcPct val="90000"/>
              </a:lnSpc>
            </a:pPr>
            <a:r>
              <a:rPr lang="en-US" sz="1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 sites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7AAFE7-9BB0-8A8D-A1B9-6030B1285C3F}"/>
              </a:ext>
            </a:extLst>
          </p:cNvPr>
          <p:cNvSpPr/>
          <p:nvPr/>
        </p:nvSpPr>
        <p:spPr>
          <a:xfrm>
            <a:off x="222738" y="2447274"/>
            <a:ext cx="1424354" cy="3987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3EB0579-FA69-9AA6-1CC4-0218068518BF}"/>
              </a:ext>
            </a:extLst>
          </p:cNvPr>
          <p:cNvSpPr txBox="1"/>
          <p:nvPr/>
        </p:nvSpPr>
        <p:spPr>
          <a:xfrm>
            <a:off x="5303476" y="1936612"/>
            <a:ext cx="201901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Netherlands</a:t>
            </a:r>
          </a:p>
          <a:p>
            <a:pPr algn="ctr"/>
            <a:r>
              <a:rPr lang="en-US" sz="15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sites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747F621-93BF-844A-E0CE-F3C72CC7A24F}"/>
              </a:ext>
            </a:extLst>
          </p:cNvPr>
          <p:cNvGrpSpPr/>
          <p:nvPr/>
        </p:nvGrpSpPr>
        <p:grpSpPr>
          <a:xfrm>
            <a:off x="7986234" y="653390"/>
            <a:ext cx="372496" cy="1791596"/>
            <a:chOff x="8027797" y="653390"/>
            <a:chExt cx="372496" cy="1791596"/>
          </a:xfrm>
        </p:grpSpPr>
        <p:pic>
          <p:nvPicPr>
            <p:cNvPr id="7" name="Picture 6" descr="Icon&#10;&#10;Description automatically generated">
              <a:extLst>
                <a:ext uri="{FF2B5EF4-FFF2-40B4-BE49-F238E27FC236}">
                  <a16:creationId xmlns:a16="http://schemas.microsoft.com/office/drawing/2014/main" id="{CFAED6B7-7D96-68AA-50C9-7CB6EDC9F4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122" t="5248" r="7632" b="6900"/>
            <a:stretch/>
          </p:blipFill>
          <p:spPr>
            <a:xfrm>
              <a:off x="8091074" y="1590121"/>
              <a:ext cx="245942" cy="247072"/>
            </a:xfrm>
            <a:prstGeom prst="flowChartConnector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8" name="Picture 7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2EAB5396-2431-1367-B9B0-B59C492EE1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236" t="5102" r="5379" b="12879"/>
            <a:stretch/>
          </p:blipFill>
          <p:spPr>
            <a:xfrm>
              <a:off x="8091074" y="2201260"/>
              <a:ext cx="245942" cy="243726"/>
            </a:xfrm>
            <a:prstGeom prst="flowChartConnector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" name="Picture 8" descr="Logo&#10;&#10;Description automatically generated">
              <a:extLst>
                <a:ext uri="{FF2B5EF4-FFF2-40B4-BE49-F238E27FC236}">
                  <a16:creationId xmlns:a16="http://schemas.microsoft.com/office/drawing/2014/main" id="{9700233A-F0ED-2788-F894-DD97A95B11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27797" y="1213914"/>
              <a:ext cx="372496" cy="37249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97504D0-25F0-9375-1E77-ECC2AD7881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5367" r="5471" b="6140"/>
            <a:stretch/>
          </p:blipFill>
          <p:spPr>
            <a:xfrm>
              <a:off x="8074475" y="943118"/>
              <a:ext cx="279140" cy="280937"/>
            </a:xfrm>
            <a:prstGeom prst="flowChartConnector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80C119B-83DF-E2AD-671C-12FE010D5E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7154" t="6524" r="6529" b="3503"/>
            <a:stretch/>
          </p:blipFill>
          <p:spPr>
            <a:xfrm>
              <a:off x="8091074" y="1896324"/>
              <a:ext cx="245942" cy="245805"/>
            </a:xfrm>
            <a:prstGeom prst="flowChartConnector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5" name="Picture 14" descr="A picture containing transport, sign, aircraft, balloon&#10;&#10;Description automatically generated">
              <a:extLst>
                <a:ext uri="{FF2B5EF4-FFF2-40B4-BE49-F238E27FC236}">
                  <a16:creationId xmlns:a16="http://schemas.microsoft.com/office/drawing/2014/main" id="{26CE2072-5AAF-111E-7D30-AE8A8608E02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085322" y="653390"/>
              <a:ext cx="257447" cy="25830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7907654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4EDF6-5CB5-7B0B-6AED-039B7DA9D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hilippe Genereux, MD | Interventional Cardiology | Morristown, NJ | Atlantic Health">
            <a:extLst>
              <a:ext uri="{FF2B5EF4-FFF2-40B4-BE49-F238E27FC236}">
                <a16:creationId xmlns:a16="http://schemas.microsoft.com/office/drawing/2014/main" id="{F024EB51-ABEE-8886-A9F8-E945F78F24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4" t="11063" r="8324" b="23204"/>
          <a:stretch>
            <a:fillRect/>
          </a:stretch>
        </p:blipFill>
        <p:spPr bwMode="auto">
          <a:xfrm>
            <a:off x="2193541" y="1110982"/>
            <a:ext cx="1827793" cy="1895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5796C91-CE70-1100-37E8-18EDFAC1B145}"/>
              </a:ext>
            </a:extLst>
          </p:cNvPr>
          <p:cNvSpPr txBox="1"/>
          <p:nvPr/>
        </p:nvSpPr>
        <p:spPr>
          <a:xfrm>
            <a:off x="215203" y="3059329"/>
            <a:ext cx="182779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749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9498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4246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8995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3744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8493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33242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7990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latin typeface="Arial" panose="020B0604020202020204" pitchFamily="34" charset="0"/>
                <a:cs typeface="Arial" panose="020B0604020202020204" pitchFamily="34" charset="0"/>
              </a:rPr>
              <a:t>Martin B Leon, MD</a:t>
            </a:r>
          </a:p>
          <a:p>
            <a:pPr lvl="0" algn="ctr">
              <a:buNone/>
            </a:pPr>
            <a:r>
              <a:rPr lang="en-US" sz="1100">
                <a:latin typeface="Arial" panose="020B0604020202020204" pitchFamily="34" charset="0"/>
                <a:cs typeface="Arial" panose="020B0604020202020204" pitchFamily="34" charset="0"/>
              </a:rPr>
              <a:t>Steering Committee Executive Chair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572588-CF79-6C3C-E510-4FB155233F82}"/>
              </a:ext>
            </a:extLst>
          </p:cNvPr>
          <p:cNvSpPr txBox="1"/>
          <p:nvPr/>
        </p:nvSpPr>
        <p:spPr>
          <a:xfrm>
            <a:off x="2186420" y="3080761"/>
            <a:ext cx="1885811" cy="7663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749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9498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4246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8995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3744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8493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33242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7990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10735">
              <a:lnSpc>
                <a:spcPct val="90000"/>
              </a:lnSpc>
            </a:pPr>
            <a:r>
              <a:rPr lang="en-US" sz="1200" b="1">
                <a:latin typeface="Arial" panose="020B0604020202020204" pitchFamily="34" charset="0"/>
                <a:cs typeface="Arial" panose="020B0604020202020204" pitchFamily="34" charset="0"/>
              </a:rPr>
              <a:t>Philippe Généreux, MD</a:t>
            </a:r>
          </a:p>
          <a:p>
            <a:pPr lvl="0" algn="ctr">
              <a:buNone/>
            </a:pPr>
            <a:r>
              <a:rPr lang="en-US" sz="1100">
                <a:latin typeface="Arial" panose="020B0604020202020204" pitchFamily="34" charset="0"/>
                <a:cs typeface="Arial" panose="020B0604020202020204" pitchFamily="34" charset="0"/>
              </a:rPr>
              <a:t>Global NPI</a:t>
            </a:r>
          </a:p>
          <a:p>
            <a:pPr lvl="0" algn="ctr">
              <a:buNone/>
            </a:pPr>
            <a:r>
              <a:rPr lang="en-US" sz="1100">
                <a:latin typeface="Arial" panose="020B0604020202020204" pitchFamily="34" charset="0"/>
                <a:cs typeface="Arial" panose="020B0604020202020204" pitchFamily="34" charset="0"/>
              </a:rPr>
              <a:t>Steering Committee</a:t>
            </a:r>
          </a:p>
          <a:p>
            <a:pPr lvl="0" algn="ctr">
              <a:buNone/>
            </a:pPr>
            <a:r>
              <a:rPr lang="en-US" sz="1100">
                <a:latin typeface="Arial" panose="020B0604020202020204" pitchFamily="34" charset="0"/>
                <a:cs typeface="Arial" panose="020B0604020202020204" pitchFamily="34" charset="0"/>
              </a:rPr>
              <a:t>Case Review Board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C641B4-A60C-EC52-EDB5-EB5276EF39C1}"/>
              </a:ext>
            </a:extLst>
          </p:cNvPr>
          <p:cNvSpPr txBox="1"/>
          <p:nvPr/>
        </p:nvSpPr>
        <p:spPr>
          <a:xfrm>
            <a:off x="5059342" y="2483174"/>
            <a:ext cx="1954634" cy="86523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749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9498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4246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8995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3744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8493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33242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7990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1073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38" b="1">
                <a:solidFill>
                  <a:schemeClr val="bg1"/>
                </a:solidFill>
              </a:rPr>
              <a:t>Jeroen J. Bax, MD, PhD</a:t>
            </a:r>
          </a:p>
          <a:p>
            <a:pPr lvl="0">
              <a:spcAft>
                <a:spcPts val="0"/>
              </a:spcAft>
              <a:buNone/>
            </a:pPr>
            <a:r>
              <a:rPr lang="en-US" sz="1200">
                <a:solidFill>
                  <a:schemeClr val="bg1"/>
                </a:solidFill>
              </a:rPr>
              <a:t>National Principal Investigator</a:t>
            </a:r>
          </a:p>
          <a:p>
            <a:pPr lvl="0">
              <a:spcAft>
                <a:spcPts val="0"/>
              </a:spcAft>
              <a:buNone/>
            </a:pPr>
            <a:r>
              <a:rPr lang="en-US" sz="1200">
                <a:solidFill>
                  <a:schemeClr val="bg1"/>
                </a:solidFill>
              </a:rPr>
              <a:t>Steering Committee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CE4AA0C-D1A2-A606-5455-854730F8F30E}"/>
              </a:ext>
            </a:extLst>
          </p:cNvPr>
          <p:cNvSpPr txBox="1"/>
          <p:nvPr/>
        </p:nvSpPr>
        <p:spPr>
          <a:xfrm>
            <a:off x="4124931" y="3082129"/>
            <a:ext cx="1954634" cy="6278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749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9498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4246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8995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3744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8493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33242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7990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10735">
              <a:lnSpc>
                <a:spcPct val="90000"/>
              </a:lnSpc>
            </a:pPr>
            <a:r>
              <a:rPr lang="en-US" sz="1200" b="1">
                <a:latin typeface="Arial" panose="020B0604020202020204" pitchFamily="34" charset="0"/>
                <a:cs typeface="Arial" panose="020B0604020202020204" pitchFamily="34" charset="0"/>
              </a:rPr>
              <a:t>Raj Makkar, MD</a:t>
            </a:r>
          </a:p>
          <a:p>
            <a:pPr lvl="0" algn="ctr">
              <a:buNone/>
            </a:pP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NPI</a:t>
            </a:r>
          </a:p>
          <a:p>
            <a:pPr lvl="0" algn="ctr">
              <a:buNone/>
            </a:pP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Steering Committee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F89264C3-37B7-C7D6-D786-7B88B984EE7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3" b="43"/>
          <a:stretch/>
        </p:blipFill>
        <p:spPr>
          <a:xfrm>
            <a:off x="10146455" y="1115657"/>
            <a:ext cx="1828800" cy="1894237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0BDE8ED0-43C2-FE07-7C7F-AD1AF23A78EC}"/>
              </a:ext>
            </a:extLst>
          </p:cNvPr>
          <p:cNvSpPr txBox="1"/>
          <p:nvPr/>
        </p:nvSpPr>
        <p:spPr>
          <a:xfrm>
            <a:off x="6077541" y="3081201"/>
            <a:ext cx="1954634" cy="6278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749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9498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4246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8995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3744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8493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33242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7990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10735">
              <a:lnSpc>
                <a:spcPct val="90000"/>
              </a:lnSpc>
            </a:pPr>
            <a:r>
              <a:rPr lang="en-US" sz="1200" b="1">
                <a:latin typeface="Arial" panose="020B0604020202020204" pitchFamily="34" charset="0"/>
                <a:cs typeface="Arial" panose="020B0604020202020204" pitchFamily="34" charset="0"/>
              </a:rPr>
              <a:t>Jeroen J Bax, MD, PhD</a:t>
            </a:r>
          </a:p>
          <a:p>
            <a:pPr lvl="0" algn="ctr">
              <a:buNone/>
            </a:pP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NPI</a:t>
            </a:r>
          </a:p>
          <a:p>
            <a:pPr lvl="0" algn="ctr">
              <a:buNone/>
            </a:pP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Steering Committee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0FE15A5-F84C-920E-3C68-0289A9CE3049}"/>
              </a:ext>
            </a:extLst>
          </p:cNvPr>
          <p:cNvSpPr txBox="1"/>
          <p:nvPr/>
        </p:nvSpPr>
        <p:spPr>
          <a:xfrm>
            <a:off x="7938044" y="3081546"/>
            <a:ext cx="2189201" cy="6278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749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9498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4246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8995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3744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8493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33242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7990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10735">
              <a:lnSpc>
                <a:spcPct val="90000"/>
              </a:lnSpc>
            </a:pPr>
            <a:r>
              <a:rPr lang="en-US" sz="1200" b="1">
                <a:latin typeface="Arial" panose="020B0604020202020204" pitchFamily="34" charset="0"/>
                <a:cs typeface="Arial" panose="020B0604020202020204" pitchFamily="34" charset="0"/>
              </a:rPr>
              <a:t>Philippe Pibarot, DVM, PhD</a:t>
            </a:r>
          </a:p>
          <a:p>
            <a:pPr lvl="0" algn="ctr">
              <a:buNone/>
            </a:pP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Echo Core Lab</a:t>
            </a:r>
          </a:p>
          <a:p>
            <a:pPr lvl="0" algn="ctr">
              <a:buNone/>
            </a:pP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Steering Committee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DD57200-2B16-A542-A27C-B35CD0E75C26}"/>
              </a:ext>
            </a:extLst>
          </p:cNvPr>
          <p:cNvSpPr txBox="1"/>
          <p:nvPr/>
        </p:nvSpPr>
        <p:spPr>
          <a:xfrm>
            <a:off x="9994897" y="3076098"/>
            <a:ext cx="2118877" cy="4431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749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9498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4246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8995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3744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8493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33242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7990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10735">
              <a:lnSpc>
                <a:spcPct val="90000"/>
              </a:lnSpc>
            </a:pPr>
            <a:r>
              <a:rPr lang="en-US" sz="1200" b="1">
                <a:latin typeface="Arial" panose="020B0604020202020204" pitchFamily="34" charset="0"/>
                <a:cs typeface="Arial" panose="020B0604020202020204" pitchFamily="34" charset="0"/>
              </a:rPr>
              <a:t>Brian Lindman, MD, MSc</a:t>
            </a:r>
          </a:p>
          <a:p>
            <a:pPr lvl="0" algn="ctr">
              <a:buNone/>
            </a:pP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Biomarker Core Lab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3410308-EA19-E460-9199-282010150493}"/>
              </a:ext>
            </a:extLst>
          </p:cNvPr>
          <p:cNvSpPr txBox="1"/>
          <p:nvPr/>
        </p:nvSpPr>
        <p:spPr>
          <a:xfrm>
            <a:off x="172297" y="5843501"/>
            <a:ext cx="1827792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749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9498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4246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8995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3744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8493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33242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7990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>
                <a:latin typeface="Arial" panose="020B0604020202020204" pitchFamily="34" charset="0"/>
                <a:cs typeface="Arial" panose="020B0604020202020204" pitchFamily="34" charset="0"/>
              </a:rPr>
              <a:t>Michael Mack, MD</a:t>
            </a:r>
          </a:p>
          <a:p>
            <a:pPr lvl="0" algn="ctr">
              <a:buNone/>
            </a:pPr>
            <a:r>
              <a:rPr lang="en-US" sz="1100">
                <a:latin typeface="Arial" panose="020B0604020202020204" pitchFamily="34" charset="0"/>
                <a:cs typeface="Arial" panose="020B0604020202020204" pitchFamily="34" charset="0"/>
              </a:rPr>
              <a:t>Steering Committee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F7B494D-86A1-BA97-EF8E-13A10072FD4D}"/>
              </a:ext>
            </a:extLst>
          </p:cNvPr>
          <p:cNvSpPr txBox="1"/>
          <p:nvPr/>
        </p:nvSpPr>
        <p:spPr>
          <a:xfrm>
            <a:off x="2014923" y="5864933"/>
            <a:ext cx="2153349" cy="5970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749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9498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4246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8995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3744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8493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33242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7990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10735">
              <a:lnSpc>
                <a:spcPct val="90000"/>
              </a:lnSpc>
            </a:pPr>
            <a:r>
              <a:rPr lang="en-US" sz="1200" b="1">
                <a:latin typeface="Arial" panose="020B0604020202020204" pitchFamily="34" charset="0"/>
                <a:cs typeface="Arial" panose="020B0604020202020204" pitchFamily="34" charset="0"/>
              </a:rPr>
              <a:t>J. Bradley Oldemeyer, MD</a:t>
            </a:r>
          </a:p>
          <a:p>
            <a:pPr lvl="0" algn="ctr">
              <a:buNone/>
            </a:pPr>
            <a:r>
              <a:rPr lang="en-US" sz="1100">
                <a:latin typeface="Arial" panose="020B0604020202020204" pitchFamily="34" charset="0"/>
                <a:cs typeface="Arial" panose="020B0604020202020204" pitchFamily="34" charset="0"/>
              </a:rPr>
              <a:t>Steering Committee</a:t>
            </a:r>
          </a:p>
          <a:p>
            <a:pPr lvl="0" algn="ctr">
              <a:buNone/>
            </a:pPr>
            <a:r>
              <a:rPr lang="en-US" sz="1100">
                <a:latin typeface="Arial" panose="020B0604020202020204" pitchFamily="34" charset="0"/>
                <a:cs typeface="Arial" panose="020B0604020202020204" pitchFamily="34" charset="0"/>
              </a:rPr>
              <a:t>Case Review Board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2CDE980-88A4-AE92-684C-DEF0F989C333}"/>
              </a:ext>
            </a:extLst>
          </p:cNvPr>
          <p:cNvSpPr txBox="1"/>
          <p:nvPr/>
        </p:nvSpPr>
        <p:spPr>
          <a:xfrm>
            <a:off x="4082025" y="5866301"/>
            <a:ext cx="1954634" cy="4431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749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9498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4246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8995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3744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8493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33242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7990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10735">
              <a:lnSpc>
                <a:spcPct val="90000"/>
              </a:lnSpc>
            </a:pPr>
            <a:r>
              <a:rPr lang="en-US" sz="1200" b="1">
                <a:latin typeface="Arial" panose="020B0604020202020204" pitchFamily="34" charset="0"/>
                <a:cs typeface="Arial" panose="020B0604020202020204" pitchFamily="34" charset="0"/>
              </a:rPr>
              <a:t>Mark Russo, MD</a:t>
            </a:r>
          </a:p>
          <a:p>
            <a:pPr lvl="0" algn="ctr">
              <a:buNone/>
            </a:pP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Case Review Board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96D62DE-5B0F-BB8E-5974-8037588050A9}"/>
              </a:ext>
            </a:extLst>
          </p:cNvPr>
          <p:cNvSpPr txBox="1"/>
          <p:nvPr/>
        </p:nvSpPr>
        <p:spPr>
          <a:xfrm>
            <a:off x="6034634" y="5865373"/>
            <a:ext cx="2153349" cy="4431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749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9498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4246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8995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3744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8493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33242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7990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10735">
              <a:lnSpc>
                <a:spcPct val="90000"/>
              </a:lnSpc>
            </a:pPr>
            <a:r>
              <a:rPr lang="en-US" sz="1200" b="1">
                <a:latin typeface="Arial" panose="020B0604020202020204" pitchFamily="34" charset="0"/>
                <a:cs typeface="Arial" panose="020B0604020202020204" pitchFamily="34" charset="0"/>
              </a:rPr>
              <a:t>Suzanne J Baron, MD, MSc</a:t>
            </a:r>
          </a:p>
          <a:p>
            <a:pPr lvl="0" algn="ctr">
              <a:buNone/>
            </a:pP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Steering Committee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DA22D0D-36A4-2E43-BAFD-033981BAE319}"/>
              </a:ext>
            </a:extLst>
          </p:cNvPr>
          <p:cNvSpPr txBox="1"/>
          <p:nvPr/>
        </p:nvSpPr>
        <p:spPr>
          <a:xfrm>
            <a:off x="8059446" y="5865718"/>
            <a:ext cx="2189201" cy="4431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749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9498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4246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8995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3744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8493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33242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7990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10735">
              <a:lnSpc>
                <a:spcPct val="90000"/>
              </a:lnSpc>
            </a:pPr>
            <a:r>
              <a:rPr lang="en-US" sz="1200" b="1">
                <a:latin typeface="Arial" panose="020B0604020202020204" pitchFamily="34" charset="0"/>
                <a:cs typeface="Arial" panose="020B0604020202020204" pitchFamily="34" charset="0"/>
              </a:rPr>
              <a:t>John K Forrest, MD</a:t>
            </a:r>
          </a:p>
          <a:p>
            <a:pPr lvl="0" algn="ctr">
              <a:buNone/>
            </a:pP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Steering Committee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0A35E27-A39E-2B78-CBDB-1A3BE87055DA}"/>
              </a:ext>
            </a:extLst>
          </p:cNvPr>
          <p:cNvSpPr txBox="1"/>
          <p:nvPr/>
        </p:nvSpPr>
        <p:spPr>
          <a:xfrm>
            <a:off x="9951991" y="5860270"/>
            <a:ext cx="2118877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749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9498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4246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8995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3744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8493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33242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7990" algn="l" defTabSz="1009498" rtl="0" eaLnBrk="1" latinLnBrk="0" hangingPunct="1">
              <a:defRPr sz="1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10735">
              <a:lnSpc>
                <a:spcPct val="90000"/>
              </a:lnSpc>
            </a:pPr>
            <a:r>
              <a:rPr lang="en-US" sz="1200" b="1">
                <a:latin typeface="Arial" panose="020B0604020202020204" pitchFamily="34" charset="0"/>
                <a:cs typeface="Arial" panose="020B0604020202020204" pitchFamily="34" charset="0"/>
              </a:rPr>
              <a:t>Philipp Blanke, MD,</a:t>
            </a:r>
          </a:p>
          <a:p>
            <a:pPr algn="ctr" defTabSz="210735">
              <a:lnSpc>
                <a:spcPct val="90000"/>
              </a:lnSpc>
            </a:pP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CT Core Lab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42F9146-9020-DC92-6C76-452231F16C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098" y="1111233"/>
            <a:ext cx="1828649" cy="189569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B1ED210-5C91-9EF6-CE75-7BC7BE0265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1128" y="1110982"/>
            <a:ext cx="1828649" cy="189569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8C2BD17-D6D8-EECA-AEC4-361C1BD5A9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9571" y="1111233"/>
            <a:ext cx="1828649" cy="189569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0FDE0067-94D5-A65B-2A0B-CDF39B1C73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58014" y="1110982"/>
            <a:ext cx="1828649" cy="1895699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DB8670E5-5988-E286-F807-BF5F6D70673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5098" y="3917932"/>
            <a:ext cx="1828649" cy="1895699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8F4EA00F-46ED-8231-34D2-A0564472C80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93400" y="3917931"/>
            <a:ext cx="1828649" cy="1895699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6DABB97F-CA5E-F869-A231-27CC482EBCE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81702" y="3888781"/>
            <a:ext cx="1828649" cy="1895699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F33FB428-CF96-5EE3-D83F-81485E76183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70004" y="3887853"/>
            <a:ext cx="1828649" cy="1895699"/>
          </a:xfrm>
          <a:prstGeom prst="rect">
            <a:avLst/>
          </a:prstGeom>
        </p:spPr>
      </p:pic>
      <p:pic>
        <p:nvPicPr>
          <p:cNvPr id="1024" name="Picture 1023">
            <a:extLst>
              <a:ext uri="{FF2B5EF4-FFF2-40B4-BE49-F238E27FC236}">
                <a16:creationId xmlns:a16="http://schemas.microsoft.com/office/drawing/2014/main" id="{C8997CE5-CAC3-8FD6-5308-365764ECE63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58306" y="3888781"/>
            <a:ext cx="1828649" cy="1895699"/>
          </a:xfrm>
          <a:prstGeom prst="rect">
            <a:avLst/>
          </a:prstGeom>
        </p:spPr>
      </p:pic>
      <p:pic>
        <p:nvPicPr>
          <p:cNvPr id="1029" name="Picture 1028">
            <a:extLst>
              <a:ext uri="{FF2B5EF4-FFF2-40B4-BE49-F238E27FC236}">
                <a16:creationId xmlns:a16="http://schemas.microsoft.com/office/drawing/2014/main" id="{E0D98536-8034-E80E-338B-DC261FD849A2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b="8452"/>
          <a:stretch>
            <a:fillRect/>
          </a:stretch>
        </p:blipFill>
        <p:spPr>
          <a:xfrm>
            <a:off x="10146606" y="3888781"/>
            <a:ext cx="1828649" cy="1895699"/>
          </a:xfrm>
          <a:prstGeom prst="rect">
            <a:avLst/>
          </a:prstGeom>
        </p:spPr>
      </p:pic>
      <p:sp>
        <p:nvSpPr>
          <p:cNvPr id="9" name="Title 5">
            <a:extLst>
              <a:ext uri="{FF2B5EF4-FFF2-40B4-BE49-F238E27FC236}">
                <a16:creationId xmlns:a16="http://schemas.microsoft.com/office/drawing/2014/main" id="{4BAA7881-3FF0-465C-348A-231E733A7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03" y="59909"/>
            <a:ext cx="9007537" cy="845507"/>
          </a:xfrm>
        </p:spPr>
        <p:txBody>
          <a:bodyPr>
            <a:normAutofit fontScale="90000"/>
          </a:bodyPr>
          <a:lstStyle/>
          <a:p>
            <a:r>
              <a:rPr lang="en-US"/>
              <a:t>Study Leadership</a:t>
            </a:r>
            <a:br>
              <a:rPr lang="en-US"/>
            </a:br>
            <a:r>
              <a:rPr lang="en-US" sz="2700" i="1">
                <a:solidFill>
                  <a:srgbClr val="DDDBAD"/>
                </a:solidFill>
              </a:rPr>
              <a:t>Steering Committee, Case Review Board, and Core Labs</a:t>
            </a:r>
            <a:endParaRPr lang="en-US" i="1">
              <a:solidFill>
                <a:srgbClr val="DDDB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966549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4A694-8E9E-2490-2C26-5B4A45695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2AE864C-CB59-7FAC-F2DD-260EC48EA8F7}"/>
              </a:ext>
            </a:extLst>
          </p:cNvPr>
          <p:cNvSpPr/>
          <p:nvPr/>
        </p:nvSpPr>
        <p:spPr>
          <a:xfrm>
            <a:off x="151427" y="1107283"/>
            <a:ext cx="5886449" cy="5290269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9ADA51-47BE-42EA-84D3-CFED8C493180}"/>
              </a:ext>
            </a:extLst>
          </p:cNvPr>
          <p:cNvSpPr txBox="1"/>
          <p:nvPr/>
        </p:nvSpPr>
        <p:spPr>
          <a:xfrm>
            <a:off x="-254707" y="1200155"/>
            <a:ext cx="6641216" cy="5360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  <a:buClr>
                <a:schemeClr val="accent1"/>
              </a:buClr>
            </a:pPr>
            <a:r>
              <a:rPr lang="en-US" sz="2600" b="1" u="sng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Inclusion Criteria:</a:t>
            </a:r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>
                <a:latin typeface="Arial" panose="020B0604020202020204" pitchFamily="34" charset="0"/>
                <a:cs typeface="Arial" panose="020B0604020202020204" pitchFamily="34" charset="0"/>
              </a:rPr>
              <a:t>Aged ≥ 65 years</a:t>
            </a:r>
          </a:p>
          <a:p>
            <a:pPr marL="742950" lvl="1" indent="-285750"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Moderate AS </a:t>
            </a:r>
            <a:r>
              <a:rPr lang="en-US" sz="2200">
                <a:latin typeface="Arial" panose="020B0604020202020204" pitchFamily="34" charset="0"/>
                <a:cs typeface="Arial" panose="020B0604020202020204" pitchFamily="34" charset="0"/>
              </a:rPr>
              <a:t>per echo core lab</a:t>
            </a:r>
          </a:p>
          <a:p>
            <a:pPr marL="742950" lvl="1" indent="-28575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≥</a:t>
            </a:r>
            <a:r>
              <a:rPr lang="en-US" sz="2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of the following at-risk features:</a:t>
            </a:r>
          </a:p>
          <a:p>
            <a:pPr marL="1257300" lvl="2" indent="-34290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Valve-related symptoms (NYHA Class ≥</a:t>
            </a:r>
            <a:r>
              <a:rPr lang="en-US" sz="20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II)</a:t>
            </a:r>
          </a:p>
          <a:p>
            <a:pPr marL="1257300" lvl="2" indent="-34290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Elevated NT-ProBNP &gt; 3x normal</a:t>
            </a:r>
            <a:endParaRPr lang="en-US" sz="2000" baseline="30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Reduced LVEF &lt; 60%</a:t>
            </a:r>
          </a:p>
          <a:p>
            <a:pPr marL="1257300" lvl="2" indent="-34290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Diastolic dysfunction </a:t>
            </a: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≥ Grade 2</a:t>
            </a:r>
            <a:r>
              <a:rPr lang="en-US" sz="2000" baseline="3000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en-US" sz="2000" baseline="3000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1257300" lvl="2" indent="-34290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Reduced </a:t>
            </a:r>
            <a:r>
              <a:rPr lang="en-US" sz="2000" err="1">
                <a:latin typeface="Arial" panose="020B0604020202020204" pitchFamily="34" charset="0"/>
                <a:cs typeface="Arial" panose="020B0604020202020204" pitchFamily="34" charset="0"/>
              </a:rPr>
              <a:t>SVi</a:t>
            </a: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 &lt; 35 ml/m</a:t>
            </a:r>
            <a:r>
              <a:rPr lang="en-US" sz="2000" baseline="300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marL="1257300" lvl="2" indent="-34290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Presence of AF within the last 6 months</a:t>
            </a:r>
            <a:endParaRPr lang="en-US" sz="2000" baseline="30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Elevated AV Ca</a:t>
            </a:r>
            <a:r>
              <a:rPr lang="en-US" sz="2000" baseline="30000">
                <a:latin typeface="Arial" panose="020B0604020202020204" pitchFamily="34" charset="0"/>
                <a:cs typeface="Arial" panose="020B0604020202020204" pitchFamily="34" charset="0"/>
              </a:rPr>
              <a:t>++</a:t>
            </a: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 score per CT core lab                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(&gt; 1200 AU for females, &gt; 2000 AU for males) </a:t>
            </a: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spcAft>
                <a:spcPts val="30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89F3886-18D3-1770-6465-01EA59637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Inclusion and Exclusion Criteria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1127394-9D3B-0EEE-6428-5A7D3E91A2AC}"/>
              </a:ext>
            </a:extLst>
          </p:cNvPr>
          <p:cNvSpPr/>
          <p:nvPr/>
        </p:nvSpPr>
        <p:spPr>
          <a:xfrm>
            <a:off x="6154125" y="1107283"/>
            <a:ext cx="5886449" cy="5290269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85098D9-0BDE-04BC-4DD1-1EFE2FE66CBA}"/>
              </a:ext>
            </a:extLst>
          </p:cNvPr>
          <p:cNvSpPr txBox="1"/>
          <p:nvPr/>
        </p:nvSpPr>
        <p:spPr>
          <a:xfrm>
            <a:off x="6195582" y="1200155"/>
            <a:ext cx="5886449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  <a:buClr>
                <a:schemeClr val="accent1"/>
              </a:buClr>
            </a:pPr>
            <a:r>
              <a:rPr lang="en-US" sz="2600" b="1" u="sng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Exclusion Criteria:</a:t>
            </a:r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>
                <a:latin typeface="Arial" panose="020B0604020202020204" pitchFamily="34" charset="0"/>
                <a:cs typeface="Arial" panose="020B0604020202020204" pitchFamily="34" charset="0"/>
              </a:rPr>
              <a:t>Unsuitable anatomy for transfemoral TAVR (e.g. severe PVD, significant LVOT Ca</a:t>
            </a:r>
            <a:r>
              <a:rPr lang="en-US" sz="2200" baseline="30000">
                <a:latin typeface="Arial" panose="020B0604020202020204" pitchFamily="34" charset="0"/>
                <a:cs typeface="Arial" panose="020B0604020202020204" pitchFamily="34" charset="0"/>
              </a:rPr>
              <a:t>++</a:t>
            </a:r>
            <a:r>
              <a:rPr lang="en-US" sz="220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>
                <a:latin typeface="Arial" panose="020B0604020202020204" pitchFamily="34" charset="0"/>
                <a:cs typeface="Arial" panose="020B0604020202020204" pitchFamily="34" charset="0"/>
              </a:rPr>
              <a:t>Significant clinical comorbidities (e.g. CKD, severe COPD, CAD requiring </a:t>
            </a:r>
            <a:r>
              <a:rPr lang="en-US" sz="2200" err="1">
                <a:latin typeface="Arial" panose="020B0604020202020204" pitchFamily="34" charset="0"/>
                <a:cs typeface="Arial" panose="020B0604020202020204" pitchFamily="34" charset="0"/>
              </a:rPr>
              <a:t>revasc</a:t>
            </a:r>
            <a:r>
              <a:rPr lang="en-US" sz="220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pPr marL="285750" indent="-285750"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>
                <a:latin typeface="Arial" panose="020B0604020202020204" pitchFamily="34" charset="0"/>
                <a:cs typeface="Arial" panose="020B0604020202020204" pitchFamily="34" charset="0"/>
              </a:rPr>
              <a:t>LVEF &lt; 20%</a:t>
            </a:r>
          </a:p>
          <a:p>
            <a:pPr marL="285750" indent="-285750"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>
                <a:latin typeface="Arial" panose="020B0604020202020204" pitchFamily="34" charset="0"/>
                <a:cs typeface="Arial" panose="020B0604020202020204" pitchFamily="34" charset="0"/>
              </a:rPr>
              <a:t>Bicuspid AV with an ascending aorta                    &gt; 4.5 cm or severe raphe/leaflet Ca</a:t>
            </a:r>
            <a:r>
              <a:rPr lang="en-US" sz="2200" baseline="30000">
                <a:latin typeface="Arial" panose="020B0604020202020204" pitchFamily="34" charset="0"/>
                <a:cs typeface="Arial" panose="020B0604020202020204" pitchFamily="34" charset="0"/>
              </a:rPr>
              <a:t>++</a:t>
            </a:r>
          </a:p>
          <a:p>
            <a:pPr marL="285750" indent="-285750"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>
                <a:latin typeface="Arial" panose="020B0604020202020204" pitchFamily="34" charset="0"/>
                <a:cs typeface="Arial" panose="020B0604020202020204" pitchFamily="34" charset="0"/>
              </a:rPr>
              <a:t>Pre-existing AVR or valvuloplasty </a:t>
            </a:r>
          </a:p>
          <a:p>
            <a:pPr marL="285750" indent="-285750"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>
                <a:latin typeface="Arial" panose="020B0604020202020204" pitchFamily="34" charset="0"/>
                <a:cs typeface="Arial" panose="020B0604020202020204" pitchFamily="34" charset="0"/>
              </a:rPr>
              <a:t>Severe aortic regurgitation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22DAC5-6ED2-1168-5B51-2745BDCBC86A}"/>
              </a:ext>
            </a:extLst>
          </p:cNvPr>
          <p:cNvSpPr txBox="1"/>
          <p:nvPr/>
        </p:nvSpPr>
        <p:spPr>
          <a:xfrm>
            <a:off x="158750" y="6534250"/>
            <a:ext cx="11880850" cy="276999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aseline="3000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20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Per ASE guidelines (</a:t>
            </a:r>
            <a:r>
              <a:rPr lang="en-US" sz="1200" i="1" err="1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Nagueh</a:t>
            </a:r>
            <a:r>
              <a:rPr lang="en-US" sz="1200" i="1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et al. JASE 2016</a:t>
            </a:r>
            <a:r>
              <a:rPr lang="en-US" sz="120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)</a:t>
            </a:r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342923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5A512-76B7-13F8-8969-B250BED77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4">
            <a:extLst>
              <a:ext uri="{FF2B5EF4-FFF2-40B4-BE49-F238E27FC236}">
                <a16:creationId xmlns:a16="http://schemas.microsoft.com/office/drawing/2014/main" id="{D5763077-B650-5203-2F83-AFDA888F1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03" y="59909"/>
            <a:ext cx="9030949" cy="845507"/>
          </a:xfrm>
        </p:spPr>
        <p:txBody>
          <a:bodyPr>
            <a:normAutofit fontScale="90000"/>
          </a:bodyPr>
          <a:lstStyle/>
          <a:p>
            <a:r>
              <a:rPr lang="en-US"/>
              <a:t>Moderate AS Severity</a:t>
            </a:r>
            <a:br>
              <a:rPr lang="en-US"/>
            </a:br>
            <a:r>
              <a:rPr lang="en-US" sz="3100" i="1">
                <a:solidFill>
                  <a:srgbClr val="DEDBAD"/>
                </a:solidFill>
              </a:rPr>
              <a:t>Defined </a:t>
            </a:r>
            <a:r>
              <a:rPr lang="en-US" sz="3100" i="1">
                <a:solidFill>
                  <a:srgbClr val="DDDBAD"/>
                </a:solidFill>
              </a:rPr>
              <a:t>Per ACC/AHA Guidelines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7FB17B6-455D-8B5C-E111-7CBBC88D8FBC}"/>
              </a:ext>
            </a:extLst>
          </p:cNvPr>
          <p:cNvGrpSpPr/>
          <p:nvPr/>
        </p:nvGrpSpPr>
        <p:grpSpPr>
          <a:xfrm>
            <a:off x="862242" y="5867512"/>
            <a:ext cx="10467516" cy="538601"/>
            <a:chOff x="971722" y="5867512"/>
            <a:chExt cx="10467516" cy="538601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E05D455-68B8-2042-582D-F23FB64744F3}"/>
                </a:ext>
              </a:extLst>
            </p:cNvPr>
            <p:cNvSpPr/>
            <p:nvPr/>
          </p:nvSpPr>
          <p:spPr>
            <a:xfrm>
              <a:off x="971722" y="5867512"/>
              <a:ext cx="10467516" cy="538601"/>
            </a:xfrm>
            <a:prstGeom prst="rect">
              <a:avLst/>
            </a:prstGeom>
            <a:solidFill>
              <a:srgbClr val="B2D69A"/>
            </a:soli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5B63825-733F-4310-C9BB-BACF1067B86F}"/>
                </a:ext>
              </a:extLst>
            </p:cNvPr>
            <p:cNvSpPr txBox="1"/>
            <p:nvPr/>
          </p:nvSpPr>
          <p:spPr>
            <a:xfrm>
              <a:off x="2293727" y="5905980"/>
              <a:ext cx="782350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t"/>
              <a:r>
                <a:rPr lang="en-US" sz="2400" b="1" u="none" strike="noStrike"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MODERATE AS – Eligible for trial </a:t>
              </a:r>
              <a:r>
                <a:rPr lang="en-US" sz="2400" b="1"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en-US" sz="2400" b="1" u="none" strike="noStrike"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nrollment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DD97360F-736E-ECEE-D3A5-E13748523957}"/>
              </a:ext>
            </a:extLst>
          </p:cNvPr>
          <p:cNvSpPr txBox="1"/>
          <p:nvPr/>
        </p:nvSpPr>
        <p:spPr>
          <a:xfrm>
            <a:off x="862242" y="1049860"/>
            <a:ext cx="10467516" cy="49244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t"/>
            <a:r>
              <a:rPr lang="en-US" sz="2600" b="1" u="none" strike="noStrike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Resting echo measurements from screening TTE per core </a:t>
            </a:r>
            <a:r>
              <a:rPr lang="en-US" sz="2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2600" b="1" u="none" strike="noStrike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ab: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10D8687-0276-AB40-7315-891DACBD6784}"/>
              </a:ext>
            </a:extLst>
          </p:cNvPr>
          <p:cNvGrpSpPr/>
          <p:nvPr/>
        </p:nvGrpSpPr>
        <p:grpSpPr>
          <a:xfrm>
            <a:off x="1981203" y="1645649"/>
            <a:ext cx="8229600" cy="1139796"/>
            <a:chOff x="2164080" y="1651625"/>
            <a:chExt cx="7863840" cy="1139796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DDB8EA4-9E70-7D98-3EBA-789114AFFB49}"/>
                </a:ext>
              </a:extLst>
            </p:cNvPr>
            <p:cNvSpPr txBox="1"/>
            <p:nvPr/>
          </p:nvSpPr>
          <p:spPr>
            <a:xfrm>
              <a:off x="2164080" y="1651625"/>
              <a:ext cx="7863840" cy="492443"/>
            </a:xfrm>
            <a:prstGeom prst="rect">
              <a:avLst/>
            </a:prstGeom>
            <a:solidFill>
              <a:schemeClr val="accent1"/>
            </a:soli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fontAlgn="t"/>
              <a:r>
                <a:rPr lang="en-US" sz="2600" b="1" u="none" strike="noStrike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CONCORDANT Moderate AS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1F0FB54-AAA1-91C4-D3FE-5837A0E2D67B}"/>
                </a:ext>
              </a:extLst>
            </p:cNvPr>
            <p:cNvSpPr txBox="1"/>
            <p:nvPr/>
          </p:nvSpPr>
          <p:spPr>
            <a:xfrm>
              <a:off x="2164080" y="2145090"/>
              <a:ext cx="7863840" cy="646331"/>
            </a:xfrm>
            <a:prstGeom prst="rect">
              <a:avLst/>
            </a:prstGeom>
            <a:solidFill>
              <a:srgbClr val="A1D0E3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en-US">
                  <a:latin typeface="Arial"/>
                  <a:cs typeface="Arial"/>
                </a:rPr>
                <a:t>Defined as </a:t>
              </a:r>
              <a:r>
                <a:rPr lang="en-US" b="1" u="sng">
                  <a:latin typeface="Arial"/>
                  <a:cs typeface="Arial"/>
                </a:rPr>
                <a:t>BOTH</a:t>
              </a:r>
              <a:r>
                <a:rPr lang="en-US">
                  <a:latin typeface="Arial"/>
                  <a:cs typeface="Arial"/>
                </a:rPr>
                <a:t> criteria (</a:t>
              </a:r>
              <a:r>
                <a:rPr lang="en-US">
                  <a:latin typeface="Arial" panose="020B0604020202020204" pitchFamily="34" charset="0"/>
                  <a:cs typeface="Arial" panose="020B0604020202020204" pitchFamily="34" charset="0"/>
                </a:rPr>
                <a:t>AVA / </a:t>
              </a:r>
              <a:r>
                <a:rPr lang="en-US" err="1">
                  <a:latin typeface="Arial" panose="020B0604020202020204" pitchFamily="34" charset="0"/>
                  <a:cs typeface="Arial" panose="020B0604020202020204" pitchFamily="34" charset="0"/>
                </a:rPr>
                <a:t>AVAi</a:t>
              </a:r>
              <a:r>
                <a:rPr lang="en-US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lvl="0" algn="ctr">
                <a:defRPr/>
              </a:pPr>
              <a:r>
                <a:rPr lang="en-US">
                  <a:latin typeface="Arial" panose="020B0604020202020204" pitchFamily="34" charset="0"/>
                  <a:cs typeface="Arial" panose="020B0604020202020204" pitchFamily="34" charset="0"/>
                </a:rPr>
                <a:t>and </a:t>
              </a:r>
              <a:r>
                <a:rPr lang="en-US" err="1">
                  <a:latin typeface="Arial" panose="020B0604020202020204" pitchFamily="34" charset="0"/>
                  <a:cs typeface="Arial" panose="020B0604020202020204" pitchFamily="34" charset="0"/>
                </a:rPr>
                <a:t>V</a:t>
              </a:r>
              <a:r>
                <a:rPr lang="en-US" baseline="-25000" err="1">
                  <a:latin typeface="Arial" panose="020B0604020202020204" pitchFamily="34" charset="0"/>
                  <a:cs typeface="Arial" panose="020B0604020202020204" pitchFamily="34" charset="0"/>
                </a:rPr>
                <a:t>peak</a:t>
              </a:r>
              <a:r>
                <a:rPr lang="en-US" baseline="-2500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>
                  <a:latin typeface="Arial" panose="020B0604020202020204" pitchFamily="34" charset="0"/>
                  <a:cs typeface="Arial" panose="020B0604020202020204" pitchFamily="34" charset="0"/>
                </a:rPr>
                <a:t>/ MG criteria)</a:t>
              </a:r>
              <a:r>
                <a:rPr lang="en-US">
                  <a:latin typeface="Arial"/>
                  <a:cs typeface="Arial"/>
                </a:rPr>
                <a:t> in the moderate AS range</a:t>
              </a:r>
            </a:p>
          </p:txBody>
        </p:sp>
      </p:grpSp>
      <p:sp>
        <p:nvSpPr>
          <p:cNvPr id="2081" name="TextBox 2080">
            <a:extLst>
              <a:ext uri="{FF2B5EF4-FFF2-40B4-BE49-F238E27FC236}">
                <a16:creationId xmlns:a16="http://schemas.microsoft.com/office/drawing/2014/main" id="{E4B2D137-343B-7782-11BF-E79C1FF7E90A}"/>
              </a:ext>
            </a:extLst>
          </p:cNvPr>
          <p:cNvSpPr txBox="1"/>
          <p:nvPr/>
        </p:nvSpPr>
        <p:spPr>
          <a:xfrm>
            <a:off x="1981199" y="3024388"/>
            <a:ext cx="4023360" cy="1389888"/>
          </a:xfrm>
          <a:prstGeom prst="rect">
            <a:avLst/>
          </a:prstGeom>
          <a:solidFill>
            <a:srgbClr val="D9ECF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000" b="1" u="none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Moderate AVA / </a:t>
            </a:r>
            <a:r>
              <a:rPr lang="en-US" sz="2000" b="1" u="none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AVAi</a:t>
            </a:r>
            <a:endParaRPr lang="en-US" sz="2000" b="1" u="none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fontAlgn="t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800" u="none" strike="noStrike">
                <a:effectLst/>
                <a:latin typeface="Arial"/>
                <a:cs typeface="Arial"/>
              </a:rPr>
              <a:t>AVA 1.0 – 1.5 cm</a:t>
            </a:r>
            <a:r>
              <a:rPr lang="en-US" sz="1800" u="none" strike="noStrike" baseline="30000">
                <a:effectLst/>
                <a:latin typeface="Arial"/>
                <a:cs typeface="Arial"/>
              </a:rPr>
              <a:t>2</a:t>
            </a:r>
            <a:r>
              <a:rPr lang="en-US" sz="1800" u="none" strike="noStrike">
                <a:effectLst/>
                <a:latin typeface="Arial"/>
                <a:cs typeface="Arial"/>
              </a:rPr>
              <a:t> </a:t>
            </a:r>
            <a:r>
              <a:rPr lang="en-US" sz="1800" u="sng" strike="noStrike">
                <a:effectLst/>
                <a:latin typeface="Arial"/>
                <a:cs typeface="Arial"/>
              </a:rPr>
              <a:t>OR</a:t>
            </a:r>
            <a:r>
              <a:rPr lang="en-US" sz="1800">
                <a:latin typeface="Arial"/>
                <a:cs typeface="Arial"/>
              </a:rPr>
              <a:t> </a:t>
            </a:r>
          </a:p>
          <a:p>
            <a:pPr marL="0" lvl="0" indent="0" algn="ctr" fontAlgn="t">
              <a:buFont typeface="Arial" panose="020B0604020202020204" pitchFamily="34" charset="0"/>
              <a:buNone/>
            </a:pPr>
            <a:r>
              <a:rPr lang="en-US" sz="1400" err="1">
                <a:latin typeface="Arial" panose="020B0604020202020204" pitchFamily="34" charset="0"/>
                <a:cs typeface="Arial" panose="020B0604020202020204" pitchFamily="34" charset="0"/>
              </a:rPr>
              <a:t>AVAi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 &gt; 0.6</a:t>
            </a:r>
            <a:r>
              <a:rPr lang="en-US" sz="1400" baseline="3000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 or 0.5</a:t>
            </a:r>
            <a:r>
              <a:rPr lang="en-US" sz="1400" baseline="30000">
                <a:latin typeface="Arial" panose="020B0604020202020204" pitchFamily="34" charset="0"/>
                <a:cs typeface="Arial" panose="020B0604020202020204" pitchFamily="34" charset="0"/>
              </a:rPr>
              <a:t>†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 cm</a:t>
            </a:r>
            <a:r>
              <a:rPr lang="en-US" sz="1400" baseline="300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/m</a:t>
            </a:r>
            <a:r>
              <a:rPr lang="en-US" sz="1400" baseline="3000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en-US" sz="1400">
                <a:latin typeface="Arial"/>
                <a:cs typeface="Arial"/>
              </a:rPr>
              <a:t>AVA &lt; 1.0 cm</a:t>
            </a:r>
            <a:r>
              <a:rPr lang="en-US" sz="1400" baseline="30000">
                <a:latin typeface="Arial"/>
                <a:cs typeface="Arial"/>
              </a:rPr>
              <a:t>2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</a:p>
          <a:p>
            <a:pPr marL="0" marR="0" lvl="0" indent="0" algn="ctr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err="1">
                <a:latin typeface="Arial" panose="020B0604020202020204" pitchFamily="34" charset="0"/>
                <a:cs typeface="Arial" panose="020B0604020202020204" pitchFamily="34" charset="0"/>
              </a:rPr>
              <a:t>AVAi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 &lt; 0.9</a:t>
            </a:r>
            <a:r>
              <a:rPr lang="en-US" sz="1400" baseline="3000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 or 0.8</a:t>
            </a:r>
            <a:r>
              <a:rPr lang="en-US" sz="1400" baseline="30000">
                <a:latin typeface="Arial" panose="020B0604020202020204" pitchFamily="34" charset="0"/>
                <a:cs typeface="Arial" panose="020B0604020202020204" pitchFamily="34" charset="0"/>
              </a:rPr>
              <a:t>†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 cm</a:t>
            </a:r>
            <a:r>
              <a:rPr lang="en-US" sz="1400" baseline="300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/m</a:t>
            </a:r>
            <a:r>
              <a:rPr lang="en-US" sz="1400" baseline="3000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en-US" sz="1400">
                <a:latin typeface="Arial"/>
                <a:cs typeface="Arial"/>
              </a:rPr>
              <a:t>AVA &gt; 1.5 cm</a:t>
            </a:r>
            <a:r>
              <a:rPr lang="en-US" sz="1400" baseline="30000">
                <a:latin typeface="Arial"/>
                <a:cs typeface="Arial"/>
              </a:rPr>
              <a:t>2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</a:p>
        </p:txBody>
      </p:sp>
      <p:sp>
        <p:nvSpPr>
          <p:cNvPr id="2083" name="TextBox 2082">
            <a:extLst>
              <a:ext uri="{FF2B5EF4-FFF2-40B4-BE49-F238E27FC236}">
                <a16:creationId xmlns:a16="http://schemas.microsoft.com/office/drawing/2014/main" id="{021556DC-EEED-0855-3FE9-E394F07332EC}"/>
              </a:ext>
            </a:extLst>
          </p:cNvPr>
          <p:cNvSpPr txBox="1"/>
          <p:nvPr/>
        </p:nvSpPr>
        <p:spPr>
          <a:xfrm>
            <a:off x="6187443" y="3029281"/>
            <a:ext cx="4023360" cy="1384995"/>
          </a:xfrm>
          <a:prstGeom prst="rect">
            <a:avLst/>
          </a:prstGeom>
          <a:solidFill>
            <a:srgbClr val="D9ECF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000" b="1" u="none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Moderate </a:t>
            </a:r>
            <a:r>
              <a:rPr lang="en-US" sz="2000" b="1" u="none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sz="2000" b="1" u="none" baseline="-2500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peak</a:t>
            </a:r>
            <a:r>
              <a:rPr lang="en-US" sz="2000" b="1" u="none" baseline="-25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u="none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MG</a:t>
            </a:r>
            <a:endParaRPr lang="en-US" sz="2000" u="none" baseline="30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err="1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sz="1800" baseline="-25000" err="1">
                <a:latin typeface="Arial" panose="020B0604020202020204" pitchFamily="34" charset="0"/>
                <a:cs typeface="Arial" panose="020B0604020202020204" pitchFamily="34" charset="0"/>
              </a:rPr>
              <a:t>peak</a:t>
            </a: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 3.0 m/s – &lt; 4.0 m/s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b="0" u="sng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en-US" sz="1800" b="0" u="none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u="none">
                <a:latin typeface="Arial" panose="020B0604020202020204" pitchFamily="34" charset="0"/>
                <a:cs typeface="Arial" panose="020B0604020202020204" pitchFamily="34" charset="0"/>
              </a:rPr>
              <a:t>MG</a:t>
            </a: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 20 mmHg – &lt; 40 mmHg</a:t>
            </a:r>
            <a:endParaRPr lang="en-US" sz="1800"/>
          </a:p>
        </p:txBody>
      </p:sp>
      <p:cxnSp>
        <p:nvCxnSpPr>
          <p:cNvPr id="2085" name="Connector: Elbow 2084">
            <a:extLst>
              <a:ext uri="{FF2B5EF4-FFF2-40B4-BE49-F238E27FC236}">
                <a16:creationId xmlns:a16="http://schemas.microsoft.com/office/drawing/2014/main" id="{ADC6BE22-5520-868D-50D4-5E9D74D0DC53}"/>
              </a:ext>
            </a:extLst>
          </p:cNvPr>
          <p:cNvCxnSpPr>
            <a:cxnSpLocks/>
            <a:stCxn id="13" idx="2"/>
            <a:endCxn id="2081" idx="0"/>
          </p:cNvCxnSpPr>
          <p:nvPr/>
        </p:nvCxnSpPr>
        <p:spPr>
          <a:xfrm rot="5400000">
            <a:off x="4924970" y="1853354"/>
            <a:ext cx="238943" cy="2103124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8" name="Straight Arrow Connector 2087">
            <a:extLst>
              <a:ext uri="{FF2B5EF4-FFF2-40B4-BE49-F238E27FC236}">
                <a16:creationId xmlns:a16="http://schemas.microsoft.com/office/drawing/2014/main" id="{46D5AF99-3227-EBE4-20B8-0F453FA93F2B}"/>
              </a:ext>
            </a:extLst>
          </p:cNvPr>
          <p:cNvCxnSpPr>
            <a:cxnSpLocks/>
            <a:stCxn id="2084" idx="2"/>
            <a:endCxn id="21" idx="0"/>
          </p:cNvCxnSpPr>
          <p:nvPr/>
        </p:nvCxnSpPr>
        <p:spPr>
          <a:xfrm>
            <a:off x="6096000" y="4987009"/>
            <a:ext cx="0" cy="88050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6" name="Connector: Elbow 2095">
            <a:extLst>
              <a:ext uri="{FF2B5EF4-FFF2-40B4-BE49-F238E27FC236}">
                <a16:creationId xmlns:a16="http://schemas.microsoft.com/office/drawing/2014/main" id="{BF2AE536-4EAA-15B4-2A20-E7A5813610F0}"/>
              </a:ext>
            </a:extLst>
          </p:cNvPr>
          <p:cNvCxnSpPr>
            <a:cxnSpLocks/>
            <a:stCxn id="13" idx="2"/>
            <a:endCxn id="2083" idx="0"/>
          </p:cNvCxnSpPr>
          <p:nvPr/>
        </p:nvCxnSpPr>
        <p:spPr>
          <a:xfrm rot="16200000" flipH="1">
            <a:off x="7025645" y="1855803"/>
            <a:ext cx="243836" cy="2103120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07" name="TextBox 2106">
            <a:extLst>
              <a:ext uri="{FF2B5EF4-FFF2-40B4-BE49-F238E27FC236}">
                <a16:creationId xmlns:a16="http://schemas.microsoft.com/office/drawing/2014/main" id="{147F5B44-B424-018B-263C-C41DE30F2E5E}"/>
              </a:ext>
            </a:extLst>
          </p:cNvPr>
          <p:cNvSpPr txBox="1"/>
          <p:nvPr/>
        </p:nvSpPr>
        <p:spPr>
          <a:xfrm>
            <a:off x="158751" y="6534250"/>
            <a:ext cx="7658100" cy="276999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1200" baseline="3000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If BMI is </a:t>
            </a:r>
            <a:r>
              <a:rPr lang="en-US" sz="1200">
                <a:latin typeface="Arial"/>
                <a:cs typeface="Arial"/>
              </a:rPr>
              <a:t>&lt; 30 kg/m</a:t>
            </a:r>
            <a:r>
              <a:rPr lang="en-US" sz="1200" baseline="30000">
                <a:latin typeface="Arial"/>
                <a:cs typeface="Arial"/>
              </a:rPr>
              <a:t>2</a:t>
            </a:r>
            <a:r>
              <a:rPr lang="en-US" sz="1200">
                <a:latin typeface="Arial"/>
                <a:cs typeface="Arial"/>
              </a:rPr>
              <a:t>; </a:t>
            </a:r>
            <a:r>
              <a:rPr lang="en-US" sz="1200" baseline="30000">
                <a:latin typeface="Arial" panose="020B0604020202020204" pitchFamily="34" charset="0"/>
                <a:cs typeface="Arial" panose="020B0604020202020204" pitchFamily="34" charset="0"/>
              </a:rPr>
              <a:t>†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If BMI is </a:t>
            </a:r>
            <a:r>
              <a:rPr lang="en-US" sz="1200">
                <a:latin typeface="Arial"/>
                <a:cs typeface="Arial"/>
              </a:rPr>
              <a:t>≥ 30 kg/m</a:t>
            </a:r>
            <a:r>
              <a:rPr lang="en-US" sz="1200" baseline="30000">
                <a:latin typeface="Arial"/>
                <a:cs typeface="Arial"/>
              </a:rPr>
              <a:t>2</a:t>
            </a:r>
            <a:endParaRPr lang="en-US" sz="1200" i="1"/>
          </a:p>
        </p:txBody>
      </p:sp>
      <p:cxnSp>
        <p:nvCxnSpPr>
          <p:cNvPr id="2113" name="Straight Arrow Connector 2112">
            <a:extLst>
              <a:ext uri="{FF2B5EF4-FFF2-40B4-BE49-F238E27FC236}">
                <a16:creationId xmlns:a16="http://schemas.microsoft.com/office/drawing/2014/main" id="{5026917D-ACC5-2483-B7BE-530B91D86412}"/>
              </a:ext>
            </a:extLst>
          </p:cNvPr>
          <p:cNvCxnSpPr>
            <a:cxnSpLocks/>
          </p:cNvCxnSpPr>
          <p:nvPr/>
        </p:nvCxnSpPr>
        <p:spPr>
          <a:xfrm>
            <a:off x="3987800" y="4408428"/>
            <a:ext cx="0" cy="17412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5" name="Straight Arrow Connector 2114">
            <a:extLst>
              <a:ext uri="{FF2B5EF4-FFF2-40B4-BE49-F238E27FC236}">
                <a16:creationId xmlns:a16="http://schemas.microsoft.com/office/drawing/2014/main" id="{0CA06D49-720B-9744-D508-E8EAC123E753}"/>
              </a:ext>
            </a:extLst>
          </p:cNvPr>
          <p:cNvCxnSpPr>
            <a:cxnSpLocks/>
            <a:stCxn id="2083" idx="2"/>
          </p:cNvCxnSpPr>
          <p:nvPr/>
        </p:nvCxnSpPr>
        <p:spPr>
          <a:xfrm>
            <a:off x="8199123" y="4414276"/>
            <a:ext cx="0" cy="17751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4" name="TextBox 2083">
            <a:extLst>
              <a:ext uri="{FF2B5EF4-FFF2-40B4-BE49-F238E27FC236}">
                <a16:creationId xmlns:a16="http://schemas.microsoft.com/office/drawing/2014/main" id="{405D2C0B-34B1-DF90-4842-078AF00F7C1A}"/>
              </a:ext>
            </a:extLst>
          </p:cNvPr>
          <p:cNvSpPr txBox="1"/>
          <p:nvPr/>
        </p:nvSpPr>
        <p:spPr>
          <a:xfrm>
            <a:off x="1981200" y="4586899"/>
            <a:ext cx="8229600" cy="400110"/>
          </a:xfrm>
          <a:prstGeom prst="rect">
            <a:avLst/>
          </a:prstGeom>
          <a:solidFill>
            <a:srgbClr val="B2D69A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t">
              <a:defRPr/>
            </a:pPr>
            <a:r>
              <a:rPr lang="en-US" sz="2000" b="1">
                <a:latin typeface="Arial"/>
                <a:cs typeface="Arial"/>
              </a:rPr>
              <a:t>Concordant moderate AS criteria met on resting echo</a:t>
            </a:r>
            <a:endParaRPr lang="en-US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8" name="Rectangle 2097">
            <a:extLst>
              <a:ext uri="{FF2B5EF4-FFF2-40B4-BE49-F238E27FC236}">
                <a16:creationId xmlns:a16="http://schemas.microsoft.com/office/drawing/2014/main" id="{95AA167F-C614-A663-6A7F-322C535A6164}"/>
              </a:ext>
            </a:extLst>
          </p:cNvPr>
          <p:cNvSpPr/>
          <p:nvPr/>
        </p:nvSpPr>
        <p:spPr>
          <a:xfrm>
            <a:off x="739664" y="990488"/>
            <a:ext cx="11181600" cy="5502342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7" name="TextBox 2096">
            <a:extLst>
              <a:ext uri="{FF2B5EF4-FFF2-40B4-BE49-F238E27FC236}">
                <a16:creationId xmlns:a16="http://schemas.microsoft.com/office/drawing/2014/main" id="{10D8FA19-6A46-3226-1A47-48CDDF116460}"/>
              </a:ext>
            </a:extLst>
          </p:cNvPr>
          <p:cNvSpPr txBox="1"/>
          <p:nvPr/>
        </p:nvSpPr>
        <p:spPr>
          <a:xfrm>
            <a:off x="862244" y="5106103"/>
            <a:ext cx="10467513" cy="523220"/>
          </a:xfrm>
          <a:prstGeom prst="rect">
            <a:avLst/>
          </a:prstGeom>
          <a:solidFill>
            <a:srgbClr val="3898BE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91% of enrolled patients had concordant moderate AS </a:t>
            </a:r>
          </a:p>
        </p:txBody>
      </p:sp>
    </p:spTree>
    <p:extLst>
      <p:ext uri="{BB962C8B-B14F-4D97-AF65-F5344CB8AC3E}">
        <p14:creationId xmlns:p14="http://schemas.microsoft.com/office/powerpoint/2010/main" val="1583256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8" grpId="0" animBg="1"/>
      <p:bldP spid="209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FC75C-BBBC-59C3-1599-165234D60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56A26F2-1AB4-095B-38C1-E7D599B230EE}"/>
              </a:ext>
            </a:extLst>
          </p:cNvPr>
          <p:cNvCxnSpPr>
            <a:cxnSpLocks/>
            <a:stCxn id="46" idx="2"/>
          </p:cNvCxnSpPr>
          <p:nvPr/>
        </p:nvCxnSpPr>
        <p:spPr>
          <a:xfrm>
            <a:off x="3214532" y="4731489"/>
            <a:ext cx="0" cy="112776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6" name="Connector: Elbow 2075">
            <a:extLst>
              <a:ext uri="{FF2B5EF4-FFF2-40B4-BE49-F238E27FC236}">
                <a16:creationId xmlns:a16="http://schemas.microsoft.com/office/drawing/2014/main" id="{92275F93-3727-0D3F-9653-1D229B129E19}"/>
              </a:ext>
            </a:extLst>
          </p:cNvPr>
          <p:cNvCxnSpPr>
            <a:cxnSpLocks/>
            <a:endCxn id="40" idx="0"/>
          </p:cNvCxnSpPr>
          <p:nvPr/>
        </p:nvCxnSpPr>
        <p:spPr>
          <a:xfrm rot="16200000" flipH="1">
            <a:off x="8655574" y="4375628"/>
            <a:ext cx="230093" cy="1051560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3A8A999-9CB6-43CE-BC42-D7E29E428739}"/>
              </a:ext>
            </a:extLst>
          </p:cNvPr>
          <p:cNvGrpSpPr/>
          <p:nvPr/>
        </p:nvGrpSpPr>
        <p:grpSpPr>
          <a:xfrm>
            <a:off x="862242" y="5867512"/>
            <a:ext cx="10467516" cy="538601"/>
            <a:chOff x="971722" y="5867512"/>
            <a:chExt cx="10467516" cy="538601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032D7E6-FBE7-A6BC-FCF1-D00EDA989AA1}"/>
                </a:ext>
              </a:extLst>
            </p:cNvPr>
            <p:cNvSpPr/>
            <p:nvPr/>
          </p:nvSpPr>
          <p:spPr>
            <a:xfrm>
              <a:off x="971722" y="5867512"/>
              <a:ext cx="10467516" cy="538601"/>
            </a:xfrm>
            <a:prstGeom prst="rect">
              <a:avLst/>
            </a:prstGeom>
            <a:solidFill>
              <a:srgbClr val="B2D69A"/>
            </a:soli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CF9BC6E-1004-BD13-0E01-82C2B7979AC9}"/>
                </a:ext>
              </a:extLst>
            </p:cNvPr>
            <p:cNvSpPr txBox="1"/>
            <p:nvPr/>
          </p:nvSpPr>
          <p:spPr>
            <a:xfrm>
              <a:off x="2293727" y="5905980"/>
              <a:ext cx="782350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t"/>
              <a:r>
                <a:rPr lang="en-US" sz="2400" b="1" u="none" strike="noStrike"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MODERATE AS – Eligible for trial </a:t>
              </a:r>
              <a:r>
                <a:rPr lang="en-US" sz="2400" b="1"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en-US" sz="2400" b="1" u="none" strike="noStrike"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nrollment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808394CD-8406-CC1C-2564-690515226826}"/>
              </a:ext>
            </a:extLst>
          </p:cNvPr>
          <p:cNvSpPr txBox="1"/>
          <p:nvPr/>
        </p:nvSpPr>
        <p:spPr>
          <a:xfrm>
            <a:off x="862242" y="1049860"/>
            <a:ext cx="10467516" cy="49244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t"/>
            <a:r>
              <a:rPr lang="en-US" sz="2600" b="1" u="none" strike="noStrike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Resting echo measurements from screening TTE per core </a:t>
            </a:r>
            <a:r>
              <a:rPr lang="en-US" sz="2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2600" b="1" u="none" strike="noStrike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ab:</a:t>
            </a:r>
          </a:p>
        </p:txBody>
      </p: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41ABAD90-87BF-FF49-9EC4-CCD39507BB8E}"/>
              </a:ext>
            </a:extLst>
          </p:cNvPr>
          <p:cNvCxnSpPr>
            <a:cxnSpLocks/>
            <a:stCxn id="37" idx="2"/>
            <a:endCxn id="43" idx="0"/>
          </p:cNvCxnSpPr>
          <p:nvPr/>
        </p:nvCxnSpPr>
        <p:spPr>
          <a:xfrm rot="16200000" flipH="1">
            <a:off x="4471588" y="3414580"/>
            <a:ext cx="274320" cy="1323177"/>
          </a:xfrm>
          <a:prstGeom prst="bentConnector3">
            <a:avLst>
              <a:gd name="adj1" fmla="val 48914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67AAEEDE-FADD-D447-1A14-D98298EEDD70}"/>
              </a:ext>
            </a:extLst>
          </p:cNvPr>
          <p:cNvCxnSpPr>
            <a:cxnSpLocks/>
            <a:stCxn id="34" idx="2"/>
            <a:endCxn id="2077" idx="0"/>
          </p:cNvCxnSpPr>
          <p:nvPr/>
        </p:nvCxnSpPr>
        <p:spPr>
          <a:xfrm>
            <a:off x="8244840" y="3466370"/>
            <a:ext cx="0" cy="13735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73326DE-8302-F883-FB98-4121547A7B15}"/>
              </a:ext>
            </a:extLst>
          </p:cNvPr>
          <p:cNvSpPr txBox="1"/>
          <p:nvPr/>
        </p:nvSpPr>
        <p:spPr>
          <a:xfrm>
            <a:off x="6278880" y="3066260"/>
            <a:ext cx="3931920" cy="400110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t"/>
            <a:r>
              <a:rPr lang="en-US" sz="2000" b="1" u="none" strike="noStrike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Preserved LVEF ≥ 50%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071C2EF-B64C-7EA3-F357-8DD3A943FE2F}"/>
              </a:ext>
            </a:extLst>
          </p:cNvPr>
          <p:cNvSpPr txBox="1"/>
          <p:nvPr/>
        </p:nvSpPr>
        <p:spPr>
          <a:xfrm>
            <a:off x="1981200" y="3066260"/>
            <a:ext cx="3931920" cy="40011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t"/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Reduced </a:t>
            </a:r>
            <a:r>
              <a:rPr lang="en-US" sz="2000" b="1" u="none" strike="noStrike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LVEF &lt; 50%</a:t>
            </a:r>
          </a:p>
        </p:txBody>
      </p:sp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E08EAD28-74BC-E631-46B7-B911BD9451B5}"/>
              </a:ext>
            </a:extLst>
          </p:cNvPr>
          <p:cNvGraphicFramePr>
            <a:graphicFrameLocks noGrp="1"/>
          </p:cNvGraphicFramePr>
          <p:nvPr/>
        </p:nvGraphicFramePr>
        <p:xfrm>
          <a:off x="1981200" y="3603729"/>
          <a:ext cx="3931920" cy="3352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931920">
                  <a:extLst>
                    <a:ext uri="{9D8B030D-6E8A-4147-A177-3AD203B41FA5}">
                      <a16:colId xmlns:a16="http://schemas.microsoft.com/office/drawing/2014/main" val="3445690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Dobutamine Stress Echo (DSE)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7540221"/>
                  </a:ext>
                </a:extLst>
              </a:tr>
            </a:tbl>
          </a:graphicData>
        </a:graphic>
      </p:graphicFrame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A772C95-032A-6C36-2E3F-30BE7972D631}"/>
              </a:ext>
            </a:extLst>
          </p:cNvPr>
          <p:cNvCxnSpPr>
            <a:cxnSpLocks/>
            <a:stCxn id="35" idx="2"/>
            <a:endCxn id="37" idx="0"/>
          </p:cNvCxnSpPr>
          <p:nvPr/>
        </p:nvCxnSpPr>
        <p:spPr>
          <a:xfrm>
            <a:off x="3947160" y="3466370"/>
            <a:ext cx="0" cy="13735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7307CAD6-5F81-D784-23F8-C1D7417328A4}"/>
              </a:ext>
            </a:extLst>
          </p:cNvPr>
          <p:cNvGraphicFramePr>
            <a:graphicFrameLocks noGrp="1"/>
          </p:cNvGraphicFramePr>
          <p:nvPr/>
        </p:nvGraphicFramePr>
        <p:xfrm>
          <a:off x="8382000" y="5016455"/>
          <a:ext cx="1828800" cy="7315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3692129477"/>
                    </a:ext>
                  </a:extLst>
                </a:gridCol>
              </a:tblGrid>
              <a:tr h="413824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 severity unable to be determined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ineligible</a:t>
                      </a:r>
                      <a:endParaRPr lang="en-US" sz="1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B5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2752274"/>
                  </a:ext>
                </a:extLst>
              </a:tr>
            </a:tbl>
          </a:graphicData>
        </a:graphic>
      </p:graphicFrame>
      <p:cxnSp>
        <p:nvCxnSpPr>
          <p:cNvPr id="42" name="Connector: Elbow 41">
            <a:extLst>
              <a:ext uri="{FF2B5EF4-FFF2-40B4-BE49-F238E27FC236}">
                <a16:creationId xmlns:a16="http://schemas.microsoft.com/office/drawing/2014/main" id="{ED682977-934A-F44C-6057-37FD5314396E}"/>
              </a:ext>
            </a:extLst>
          </p:cNvPr>
          <p:cNvCxnSpPr>
            <a:cxnSpLocks/>
            <a:stCxn id="13" idx="2"/>
            <a:endCxn id="35" idx="0"/>
          </p:cNvCxnSpPr>
          <p:nvPr/>
        </p:nvCxnSpPr>
        <p:spPr>
          <a:xfrm rot="5400000">
            <a:off x="4881173" y="1851432"/>
            <a:ext cx="280815" cy="2148840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AA51E4BF-6283-9BDB-501E-30170BD44A97}"/>
              </a:ext>
            </a:extLst>
          </p:cNvPr>
          <p:cNvGraphicFramePr>
            <a:graphicFrameLocks noGrp="1"/>
          </p:cNvGraphicFramePr>
          <p:nvPr/>
        </p:nvGraphicFramePr>
        <p:xfrm>
          <a:off x="4628034" y="4213329"/>
          <a:ext cx="1284606" cy="5181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284606">
                  <a:extLst>
                    <a:ext uri="{9D8B030D-6E8A-4147-A177-3AD203B41FA5}">
                      <a16:colId xmlns:a16="http://schemas.microsoft.com/office/drawing/2014/main" val="3692129477"/>
                    </a:ext>
                  </a:extLst>
                </a:gridCol>
              </a:tblGrid>
              <a:tr h="187511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DSE Inconclusive</a:t>
                      </a:r>
                      <a:endParaRPr lang="en-US" sz="1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B5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2752274"/>
                  </a:ext>
                </a:extLst>
              </a:tr>
            </a:tbl>
          </a:graphicData>
        </a:graphic>
      </p:graphicFrame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5317CCF9-F92A-28F6-A10A-6CF3FB57BA60}"/>
              </a:ext>
            </a:extLst>
          </p:cNvPr>
          <p:cNvCxnSpPr>
            <a:cxnSpLocks/>
            <a:stCxn id="13" idx="2"/>
            <a:endCxn id="34" idx="0"/>
          </p:cNvCxnSpPr>
          <p:nvPr/>
        </p:nvCxnSpPr>
        <p:spPr>
          <a:xfrm rot="16200000" flipH="1">
            <a:off x="7030013" y="1851432"/>
            <a:ext cx="280815" cy="2148840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E9B6DCA5-BB9E-4F16-37D7-EA0255D76635}"/>
              </a:ext>
            </a:extLst>
          </p:cNvPr>
          <p:cNvSpPr txBox="1"/>
          <p:nvPr/>
        </p:nvSpPr>
        <p:spPr>
          <a:xfrm>
            <a:off x="1981200" y="4208269"/>
            <a:ext cx="2466663" cy="523220"/>
          </a:xfrm>
          <a:prstGeom prst="rect">
            <a:avLst/>
          </a:prstGeom>
          <a:solidFill>
            <a:srgbClr val="B2D69A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t">
              <a:defRPr/>
            </a:pPr>
            <a:r>
              <a:rPr lang="en-US" sz="1400" b="1">
                <a:latin typeface="Arial"/>
                <a:cs typeface="Arial"/>
              </a:rPr>
              <a:t>Concordant moderate AS criteria met during DSE</a:t>
            </a:r>
            <a:endParaRPr lang="en-US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7F2AF79-DAF4-DEB2-499C-9C377B116B42}"/>
              </a:ext>
            </a:extLst>
          </p:cNvPr>
          <p:cNvSpPr txBox="1"/>
          <p:nvPr/>
        </p:nvSpPr>
        <p:spPr>
          <a:xfrm>
            <a:off x="6233162" y="5016455"/>
            <a:ext cx="1828800" cy="523220"/>
          </a:xfrm>
          <a:prstGeom prst="rect">
            <a:avLst/>
          </a:prstGeom>
          <a:solidFill>
            <a:srgbClr val="B2D69A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t">
              <a:defRPr/>
            </a:pPr>
            <a:r>
              <a:rPr lang="en-US" sz="1400" b="1">
                <a:latin typeface="Arial"/>
                <a:cs typeface="Arial"/>
              </a:rPr>
              <a:t>AV Ca</a:t>
            </a:r>
            <a:r>
              <a:rPr lang="en-US" sz="1400" b="1" baseline="14000">
                <a:latin typeface="Arial"/>
                <a:cs typeface="Arial"/>
              </a:rPr>
              <a:t>++</a:t>
            </a:r>
            <a:r>
              <a:rPr lang="en-US" sz="1400" b="1">
                <a:latin typeface="Arial"/>
                <a:cs typeface="Arial"/>
              </a:rPr>
              <a:t> score </a:t>
            </a:r>
          </a:p>
          <a:p>
            <a:pPr algn="ctr" fontAlgn="t">
              <a:defRPr/>
            </a:pPr>
            <a:r>
              <a:rPr lang="en-US" sz="1400" b="1">
                <a:latin typeface="Arial"/>
                <a:cs typeface="Arial"/>
              </a:rPr>
              <a:t>criteria met</a:t>
            </a:r>
            <a:endParaRPr lang="en-US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27557C07-419F-4EBD-FEF7-3D2083D70095}"/>
              </a:ext>
            </a:extLst>
          </p:cNvPr>
          <p:cNvCxnSpPr>
            <a:cxnSpLocks/>
            <a:stCxn id="43" idx="3"/>
          </p:cNvCxnSpPr>
          <p:nvPr/>
        </p:nvCxnSpPr>
        <p:spPr>
          <a:xfrm>
            <a:off x="5912640" y="4472409"/>
            <a:ext cx="36624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FAA552C-6536-1C40-B4AB-EED46EF8158E}"/>
              </a:ext>
            </a:extLst>
          </p:cNvPr>
          <p:cNvCxnSpPr>
            <a:cxnSpLocks/>
            <a:stCxn id="48" idx="2"/>
          </p:cNvCxnSpPr>
          <p:nvPr/>
        </p:nvCxnSpPr>
        <p:spPr>
          <a:xfrm>
            <a:off x="7147562" y="5539675"/>
            <a:ext cx="0" cy="34576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0CED2D4-03DB-CAE3-1D8A-C58FC3169C69}"/>
              </a:ext>
            </a:extLst>
          </p:cNvPr>
          <p:cNvGrpSpPr/>
          <p:nvPr/>
        </p:nvGrpSpPr>
        <p:grpSpPr>
          <a:xfrm>
            <a:off x="1981200" y="1645649"/>
            <a:ext cx="8229600" cy="1139796"/>
            <a:chOff x="2164080" y="1651625"/>
            <a:chExt cx="7863840" cy="1139796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4BA7B56-9FE2-54ED-80AC-D7B5D4C3B59E}"/>
                </a:ext>
              </a:extLst>
            </p:cNvPr>
            <p:cNvSpPr txBox="1"/>
            <p:nvPr/>
          </p:nvSpPr>
          <p:spPr>
            <a:xfrm>
              <a:off x="2164080" y="1651625"/>
              <a:ext cx="7863840" cy="492443"/>
            </a:xfrm>
            <a:prstGeom prst="rect">
              <a:avLst/>
            </a:prstGeom>
            <a:solidFill>
              <a:srgbClr val="FF0000"/>
            </a:soli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fontAlgn="t"/>
              <a:r>
                <a:rPr lang="en-US" sz="2600" b="1" u="none" strike="noStrike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DISCORDANT Moderate AS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DB95297-CE62-0DA2-5086-F81A6120D911}"/>
                </a:ext>
              </a:extLst>
            </p:cNvPr>
            <p:cNvSpPr txBox="1"/>
            <p:nvPr/>
          </p:nvSpPr>
          <p:spPr>
            <a:xfrm>
              <a:off x="2164080" y="2145090"/>
              <a:ext cx="7863840" cy="646331"/>
            </a:xfrm>
            <a:prstGeom prst="rect">
              <a:avLst/>
            </a:prstGeom>
            <a:solidFill>
              <a:srgbClr val="FFC1C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>
                  <a:solidFill>
                    <a:schemeClr val="tx1"/>
                  </a:solidFill>
                  <a:latin typeface="Arial"/>
                  <a:cs typeface="Arial"/>
                </a:rPr>
                <a:t>Defined as one criteria (</a:t>
              </a:r>
              <a:r>
                <a:rPr lang="en-US" b="0" u="none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AVA / </a:t>
              </a:r>
              <a:r>
                <a:rPr lang="en-US" b="0" u="none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AVAi</a:t>
              </a:r>
              <a:r>
                <a:rPr lang="en-US" b="0" u="none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0" u="none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 </a:t>
              </a:r>
              <a:r>
                <a:rPr lang="en-US" b="0" u="none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</a:t>
              </a:r>
              <a:r>
                <a:rPr lang="en-US" b="0" u="none" baseline="-2500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peak</a:t>
              </a:r>
              <a:r>
                <a:rPr lang="en-US" b="0" u="none" baseline="-25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b="0" u="none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 MG) not in the moderate AS range</a:t>
              </a:r>
              <a:endParaRPr lang="en-US" b="1" u="none" baseline="30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054" name="Connector: Elbow 2053">
            <a:extLst>
              <a:ext uri="{FF2B5EF4-FFF2-40B4-BE49-F238E27FC236}">
                <a16:creationId xmlns:a16="http://schemas.microsoft.com/office/drawing/2014/main" id="{D179403D-CF66-FC27-8AA4-9140E8BB0947}"/>
              </a:ext>
            </a:extLst>
          </p:cNvPr>
          <p:cNvCxnSpPr>
            <a:cxnSpLocks/>
            <a:endCxn id="48" idx="0"/>
          </p:cNvCxnSpPr>
          <p:nvPr/>
        </p:nvCxnSpPr>
        <p:spPr>
          <a:xfrm rot="5400000">
            <a:off x="7581155" y="4352769"/>
            <a:ext cx="230093" cy="1097278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1" name="Connector: Elbow 2070">
            <a:extLst>
              <a:ext uri="{FF2B5EF4-FFF2-40B4-BE49-F238E27FC236}">
                <a16:creationId xmlns:a16="http://schemas.microsoft.com/office/drawing/2014/main" id="{4B6ECDB7-999A-1040-9AA7-78C86D094E61}"/>
              </a:ext>
            </a:extLst>
          </p:cNvPr>
          <p:cNvCxnSpPr>
            <a:cxnSpLocks/>
            <a:stCxn id="37" idx="2"/>
            <a:endCxn id="46" idx="0"/>
          </p:cNvCxnSpPr>
          <p:nvPr/>
        </p:nvCxnSpPr>
        <p:spPr>
          <a:xfrm rot="5400000">
            <a:off x="3446216" y="3707325"/>
            <a:ext cx="269260" cy="732628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77" name="Table 2076">
            <a:extLst>
              <a:ext uri="{FF2B5EF4-FFF2-40B4-BE49-F238E27FC236}">
                <a16:creationId xmlns:a16="http://schemas.microsoft.com/office/drawing/2014/main" id="{176FB73F-A5A6-3E31-2C3E-959CEF8565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9245279"/>
              </p:ext>
            </p:extLst>
          </p:nvPr>
        </p:nvGraphicFramePr>
        <p:xfrm>
          <a:off x="6278880" y="3603729"/>
          <a:ext cx="3931920" cy="11277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931920">
                  <a:extLst>
                    <a:ext uri="{9D8B030D-6E8A-4147-A177-3AD203B41FA5}">
                      <a16:colId xmlns:a16="http://schemas.microsoft.com/office/drawing/2014/main" val="3445690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Aortic Valve Calcium score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in the severe range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 Ca</a:t>
                      </a:r>
                      <a:r>
                        <a:rPr lang="en-US" sz="1600" b="0" baseline="30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++</a:t>
                      </a:r>
                      <a:r>
                        <a:rPr 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&lt; 1,200 AU for females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 Ca</a:t>
                      </a:r>
                      <a:r>
                        <a:rPr lang="en-US" sz="1600" b="0" baseline="30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++</a:t>
                      </a:r>
                      <a:r>
                        <a:rPr 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&lt; 2,000 AU for males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7540221"/>
                  </a:ext>
                </a:extLst>
              </a:tr>
            </a:tbl>
          </a:graphicData>
        </a:graphic>
      </p:graphicFrame>
      <p:sp>
        <p:nvSpPr>
          <p:cNvPr id="2098" name="Rectangle 2097">
            <a:extLst>
              <a:ext uri="{FF2B5EF4-FFF2-40B4-BE49-F238E27FC236}">
                <a16:creationId xmlns:a16="http://schemas.microsoft.com/office/drawing/2014/main" id="{FD392CA4-939F-194B-3452-40DBEF1B4495}"/>
              </a:ext>
            </a:extLst>
          </p:cNvPr>
          <p:cNvSpPr/>
          <p:nvPr/>
        </p:nvSpPr>
        <p:spPr>
          <a:xfrm>
            <a:off x="642362" y="972560"/>
            <a:ext cx="11181600" cy="5486400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7" name="TextBox 2096">
            <a:extLst>
              <a:ext uri="{FF2B5EF4-FFF2-40B4-BE49-F238E27FC236}">
                <a16:creationId xmlns:a16="http://schemas.microsoft.com/office/drawing/2014/main" id="{0D756D6D-FB9C-C24F-8275-C8045AC8951F}"/>
              </a:ext>
            </a:extLst>
          </p:cNvPr>
          <p:cNvSpPr txBox="1"/>
          <p:nvPr/>
        </p:nvSpPr>
        <p:spPr>
          <a:xfrm>
            <a:off x="862244" y="5106103"/>
            <a:ext cx="10467513" cy="523220"/>
          </a:xfrm>
          <a:prstGeom prst="rect">
            <a:avLst/>
          </a:prstGeom>
          <a:solidFill>
            <a:srgbClr val="FF0000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9% of enrolled patients had discordant moderate AS 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B31361E-2A3A-2722-1005-5BA69BA5D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03" y="59909"/>
            <a:ext cx="9030949" cy="845507"/>
          </a:xfrm>
        </p:spPr>
        <p:txBody>
          <a:bodyPr>
            <a:normAutofit fontScale="90000"/>
          </a:bodyPr>
          <a:lstStyle/>
          <a:p>
            <a:r>
              <a:rPr lang="en-US"/>
              <a:t>Moderate AS Severity</a:t>
            </a:r>
            <a:br>
              <a:rPr lang="en-US"/>
            </a:br>
            <a:r>
              <a:rPr lang="en-US" sz="3100" i="1">
                <a:solidFill>
                  <a:srgbClr val="DEDBAD"/>
                </a:solidFill>
              </a:rPr>
              <a:t>Defined </a:t>
            </a:r>
            <a:r>
              <a:rPr lang="en-US" sz="3100" i="1">
                <a:solidFill>
                  <a:srgbClr val="DDDBAD"/>
                </a:solidFill>
              </a:rPr>
              <a:t>Per ACC/AHA Guidelines</a:t>
            </a:r>
            <a:endParaRPr lang="en-US" i="1">
              <a:solidFill>
                <a:srgbClr val="DDDB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237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46" grpId="0" animBg="1"/>
      <p:bldP spid="48" grpId="0" animBg="1"/>
      <p:bldP spid="2098" grpId="0" animBg="1"/>
      <p:bldP spid="209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2E1B4-F9AB-3981-0892-7E98CCA96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80C4259-4B4D-16B3-D738-4708A7F81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Primary Endpoints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0BD3E0-4E21-FB36-6467-395AB33A251E}"/>
              </a:ext>
            </a:extLst>
          </p:cNvPr>
          <p:cNvSpPr txBox="1"/>
          <p:nvPr/>
        </p:nvSpPr>
        <p:spPr>
          <a:xfrm>
            <a:off x="430203" y="5060238"/>
            <a:ext cx="1141356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457200" indent="-45720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spcAft>
                <a:spcPts val="1200"/>
              </a:spcAft>
            </a:pPr>
            <a:r>
              <a:rPr lang="en-US" sz="2500"/>
              <a:t>Non-hierarchical composite of </a:t>
            </a:r>
            <a:r>
              <a:rPr lang="en-US" sz="2500" b="1">
                <a:solidFill>
                  <a:schemeClr val="accent1"/>
                </a:solidFill>
              </a:rPr>
              <a:t>death or HF event </a:t>
            </a:r>
            <a:r>
              <a:rPr lang="en-US" sz="2500"/>
              <a:t>w/ or w/out hospitalization</a:t>
            </a:r>
          </a:p>
          <a:p>
            <a:r>
              <a:rPr lang="en-US" sz="2500"/>
              <a:t>Tested for </a:t>
            </a:r>
            <a:r>
              <a:rPr lang="en-US" sz="2500" b="1">
                <a:solidFill>
                  <a:schemeClr val="accent1"/>
                </a:solidFill>
              </a:rPr>
              <a:t>superiority</a:t>
            </a:r>
            <a:r>
              <a:rPr lang="en-US" sz="2500"/>
              <a:t> in the </a:t>
            </a:r>
            <a:r>
              <a:rPr lang="en-US" sz="2500" b="1">
                <a:solidFill>
                  <a:schemeClr val="accent1"/>
                </a:solidFill>
              </a:rPr>
              <a:t>ITT population</a:t>
            </a:r>
            <a:r>
              <a:rPr lang="en-US" sz="2500"/>
              <a:t> at 2 years post-randomization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E08788-D1EB-310E-4BCB-5048BDDDCD40}"/>
              </a:ext>
            </a:extLst>
          </p:cNvPr>
          <p:cNvSpPr txBox="1"/>
          <p:nvPr/>
        </p:nvSpPr>
        <p:spPr>
          <a:xfrm>
            <a:off x="389217" y="4347455"/>
            <a:ext cx="11413567" cy="538609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t"/>
            <a:endParaRPr lang="en-US" sz="1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t"/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Effectiveness Endpoint – 2 Years</a:t>
            </a:r>
            <a:endParaRPr lang="en-US" sz="2800" b="1" u="none" strike="noStrike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F86B2F-7789-3223-D5AF-A644BC82D7AC}"/>
              </a:ext>
            </a:extLst>
          </p:cNvPr>
          <p:cNvSpPr txBox="1"/>
          <p:nvPr/>
        </p:nvSpPr>
        <p:spPr>
          <a:xfrm>
            <a:off x="389217" y="1155815"/>
            <a:ext cx="11413567" cy="538609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t"/>
            <a:endParaRPr lang="en-US" sz="100" b="1" u="none" strike="noStrike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t"/>
            <a:r>
              <a:rPr lang="en-US" sz="2800" b="1" u="none" strike="noStrike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Safety Endpoint – 30 Days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2C8804-F9DD-2E54-6EDF-6EC8A0D66F68}"/>
              </a:ext>
            </a:extLst>
          </p:cNvPr>
          <p:cNvSpPr txBox="1"/>
          <p:nvPr/>
        </p:nvSpPr>
        <p:spPr>
          <a:xfrm>
            <a:off x="430203" y="1868598"/>
            <a:ext cx="11457570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500">
                <a:latin typeface="Arial" panose="020B0604020202020204" pitchFamily="34" charset="0"/>
                <a:cs typeface="Arial" panose="020B0604020202020204" pitchFamily="34" charset="0"/>
              </a:rPr>
              <a:t>Non-hierarchical composite of death, stroke, life threatening or fatal bleeding, stage 4 AKI, hospitalization due to a device- or procedure-related complication, or valve dysfunction requiring reintervention</a:t>
            </a:r>
          </a:p>
          <a:p>
            <a:pPr marL="457200" indent="-45720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500">
                <a:latin typeface="Arial" panose="020B0604020202020204" pitchFamily="34" charset="0"/>
                <a:cs typeface="Arial" panose="020B0604020202020204" pitchFamily="34" charset="0"/>
              </a:rPr>
              <a:t>Compared to a </a:t>
            </a:r>
            <a:r>
              <a:rPr lang="en-US" sz="25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 goal </a:t>
            </a:r>
            <a:r>
              <a:rPr lang="en-US" sz="2500">
                <a:latin typeface="Arial" panose="020B0604020202020204" pitchFamily="34" charset="0"/>
                <a:cs typeface="Arial" panose="020B0604020202020204" pitchFamily="34" charset="0"/>
              </a:rPr>
              <a:t>in the </a:t>
            </a:r>
            <a:r>
              <a:rPr lang="en-US" sz="25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TAVR AT population </a:t>
            </a:r>
            <a:r>
              <a:rPr lang="en-US" sz="2500">
                <a:latin typeface="Arial" panose="020B0604020202020204" pitchFamily="34" charset="0"/>
                <a:cs typeface="Arial" panose="020B0604020202020204" pitchFamily="34" charset="0"/>
              </a:rPr>
              <a:t>at 30 days post-procedure</a:t>
            </a:r>
            <a:r>
              <a:rPr lang="en-US" sz="2500" baseline="3000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en-US" sz="2500" b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030B3F-213D-6320-AEA6-D8F7E3188CD3}"/>
              </a:ext>
            </a:extLst>
          </p:cNvPr>
          <p:cNvSpPr txBox="1"/>
          <p:nvPr/>
        </p:nvSpPr>
        <p:spPr>
          <a:xfrm>
            <a:off x="158751" y="6534250"/>
            <a:ext cx="7658100" cy="276999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1200" baseline="3000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Performance goal of 13.7% as described in </a:t>
            </a:r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Genereux et al. Am Heart J 2026</a:t>
            </a:r>
            <a:endParaRPr lang="en-US" sz="1200" i="1"/>
          </a:p>
        </p:txBody>
      </p:sp>
    </p:spTree>
    <p:extLst>
      <p:ext uri="{BB962C8B-B14F-4D97-AF65-F5344CB8AC3E}">
        <p14:creationId xmlns:p14="http://schemas.microsoft.com/office/powerpoint/2010/main" val="1697286732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3094B-54E2-2FAD-4ED9-51DCFE647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11A7AEF9-D12E-574A-30BE-5F21853515A4}"/>
              </a:ext>
            </a:extLst>
          </p:cNvPr>
          <p:cNvGrpSpPr/>
          <p:nvPr/>
        </p:nvGrpSpPr>
        <p:grpSpPr>
          <a:xfrm>
            <a:off x="5754646" y="2512314"/>
            <a:ext cx="2128199" cy="830997"/>
            <a:chOff x="6017647" y="2750934"/>
            <a:chExt cx="2128199" cy="83099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7D53E84-BA0A-3981-076F-8EFE46D61162}"/>
                </a:ext>
              </a:extLst>
            </p:cNvPr>
            <p:cNvSpPr txBox="1"/>
            <p:nvPr/>
          </p:nvSpPr>
          <p:spPr>
            <a:xfrm>
              <a:off x="6017647" y="2750934"/>
              <a:ext cx="2128199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65760" lvl="0" indent="-182880">
                <a:buFont typeface="Arial" panose="020B0604020202020204" pitchFamily="34" charset="0"/>
                <a:buChar char="•"/>
              </a:pPr>
              <a:r>
                <a:rPr lang="en-US" sz="1200">
                  <a:solidFill>
                    <a:schemeClr val="bg1">
                      <a:lumMod val="75000"/>
                    </a:schemeClr>
                  </a:solidFill>
                  <a:latin typeface="Arial"/>
                  <a:cs typeface="Arial"/>
                </a:rPr>
                <a:t>D</a:t>
              </a:r>
              <a:r>
                <a:rPr lang="en-US" sz="1200" kern="1200">
                  <a:solidFill>
                    <a:schemeClr val="bg1">
                      <a:lumMod val="75000"/>
                    </a:schemeClr>
                  </a:solidFill>
                  <a:effectLst/>
                  <a:latin typeface="Arial"/>
                  <a:ea typeface="+mn-ea"/>
                  <a:cs typeface="Arial"/>
                </a:rPr>
                <a:t>yspnea</a:t>
              </a:r>
              <a:endParaRPr lang="en-US" sz="120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endParaRPr>
            </a:p>
            <a:p>
              <a:pPr marL="365760" lvl="0" indent="-182880">
                <a:buFont typeface="Arial" panose="020B0604020202020204" pitchFamily="34" charset="0"/>
                <a:buChar char="•"/>
              </a:pPr>
              <a:r>
                <a:rPr lang="en-US" sz="120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E</a:t>
              </a:r>
              <a:r>
                <a:rPr lang="en-US" sz="1200" kern="1200">
                  <a:solidFill>
                    <a:schemeClr val="bg1">
                      <a:lumMod val="75000"/>
                    </a:schemeClr>
                  </a:solidFill>
                  <a:effectLst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xercise tolerance</a:t>
              </a:r>
              <a:endParaRPr lang="en-US" sz="120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365760" lvl="0" indent="-182880">
                <a:buFont typeface="Arial" panose="020B0604020202020204" pitchFamily="34" charset="0"/>
                <a:buChar char="•"/>
              </a:pPr>
              <a:r>
                <a:rPr lang="en-US" sz="120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Decompensated                    HF symptoms</a:t>
              </a:r>
              <a:endParaRPr lang="en-US" sz="1200" kern="1200"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3" name="Arrow: Down 42">
              <a:extLst>
                <a:ext uri="{FF2B5EF4-FFF2-40B4-BE49-F238E27FC236}">
                  <a16:creationId xmlns:a16="http://schemas.microsoft.com/office/drawing/2014/main" id="{71DA6829-BA59-9FB9-340A-0BBC7E900D24}"/>
                </a:ext>
              </a:extLst>
            </p:cNvPr>
            <p:cNvSpPr/>
            <p:nvPr/>
          </p:nvSpPr>
          <p:spPr>
            <a:xfrm>
              <a:off x="6453781" y="3011538"/>
              <a:ext cx="109728" cy="137160"/>
            </a:xfrm>
            <a:prstGeom prst="downArrow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7BD8976C-BFF4-0D6D-E5C7-7D331DDFC498}"/>
              </a:ext>
            </a:extLst>
          </p:cNvPr>
          <p:cNvSpPr/>
          <p:nvPr/>
        </p:nvSpPr>
        <p:spPr>
          <a:xfrm>
            <a:off x="5713013" y="1112593"/>
            <a:ext cx="3613085" cy="3613085"/>
          </a:xfrm>
          <a:prstGeom prst="ellipse">
            <a:avLst/>
          </a:prstGeom>
          <a:solidFill>
            <a:srgbClr val="87C4DC">
              <a:alpha val="25098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0F4BD8B-610A-553E-A675-9FA7ADD9F9DE}"/>
              </a:ext>
            </a:extLst>
          </p:cNvPr>
          <p:cNvGrpSpPr/>
          <p:nvPr/>
        </p:nvGrpSpPr>
        <p:grpSpPr>
          <a:xfrm>
            <a:off x="5754573" y="2512314"/>
            <a:ext cx="2128199" cy="830997"/>
            <a:chOff x="6017647" y="2750934"/>
            <a:chExt cx="2128199" cy="83099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2C6E38A-A8FB-DD37-36C3-701977818BAF}"/>
                </a:ext>
              </a:extLst>
            </p:cNvPr>
            <p:cNvSpPr txBox="1"/>
            <p:nvPr/>
          </p:nvSpPr>
          <p:spPr>
            <a:xfrm>
              <a:off x="6017647" y="2750934"/>
              <a:ext cx="2128199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65760" lvl="0" indent="-182880">
                <a:buFont typeface="Arial" panose="020B0604020202020204" pitchFamily="34" charset="0"/>
                <a:buChar char="•"/>
              </a:pPr>
              <a:r>
                <a:rPr lang="en-US" sz="1200">
                  <a:solidFill>
                    <a:schemeClr val="dk1"/>
                  </a:solidFill>
                  <a:latin typeface="Arial"/>
                  <a:cs typeface="Arial"/>
                </a:rPr>
                <a:t>D</a:t>
              </a:r>
              <a:r>
                <a:rPr lang="en-US" sz="1200" kern="1200">
                  <a:solidFill>
                    <a:schemeClr val="dk1"/>
                  </a:solidFill>
                  <a:effectLst/>
                  <a:latin typeface="Arial"/>
                  <a:ea typeface="+mn-ea"/>
                  <a:cs typeface="Arial"/>
                </a:rPr>
                <a:t>yspnea</a:t>
              </a:r>
              <a:endParaRPr lang="en-US" sz="1200">
                <a:solidFill>
                  <a:schemeClr val="dk1"/>
                </a:solidFill>
                <a:latin typeface="Arial"/>
                <a:cs typeface="Arial"/>
              </a:endParaRPr>
            </a:p>
            <a:p>
              <a:pPr marL="365760" lvl="0" indent="-182880">
                <a:buFont typeface="Arial" panose="020B0604020202020204" pitchFamily="34" charset="0"/>
                <a:buChar char="•"/>
              </a:pPr>
              <a:r>
                <a:rPr lang="en-US" sz="120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E</a:t>
              </a:r>
              <a:r>
                <a:rPr lang="en-US" sz="1200" kern="1200">
                  <a:solidFill>
                    <a:schemeClr val="dk1"/>
                  </a:solidFill>
                  <a:effectLst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xercise tolerance</a:t>
              </a:r>
            </a:p>
            <a:p>
              <a:pPr marL="365760" lvl="0" indent="-182880">
                <a:buFont typeface="Arial" panose="020B0604020202020204" pitchFamily="34" charset="0"/>
                <a:buChar char="•"/>
              </a:pPr>
              <a:r>
                <a:rPr lang="en-US" sz="1200" kern="1200">
                  <a:solidFill>
                    <a:schemeClr val="dk1"/>
                  </a:solidFill>
                  <a:effectLst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Decompensated                  HF symptoms</a:t>
              </a:r>
            </a:p>
          </p:txBody>
        </p:sp>
        <p:sp>
          <p:nvSpPr>
            <p:cNvPr id="34" name="Arrow: Down 33">
              <a:extLst>
                <a:ext uri="{FF2B5EF4-FFF2-40B4-BE49-F238E27FC236}">
                  <a16:creationId xmlns:a16="http://schemas.microsoft.com/office/drawing/2014/main" id="{078BD7AF-2875-A2FC-E5D5-DB0B9C9AC38E}"/>
                </a:ext>
              </a:extLst>
            </p:cNvPr>
            <p:cNvSpPr/>
            <p:nvPr/>
          </p:nvSpPr>
          <p:spPr>
            <a:xfrm>
              <a:off x="6453781" y="3011538"/>
              <a:ext cx="109728" cy="137160"/>
            </a:xfrm>
            <a:prstGeom prst="downArrow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91425C65-B51C-3CA6-2DC3-9801C9069C6F}"/>
              </a:ext>
            </a:extLst>
          </p:cNvPr>
          <p:cNvSpPr txBox="1"/>
          <p:nvPr/>
        </p:nvSpPr>
        <p:spPr>
          <a:xfrm>
            <a:off x="7296087" y="5207962"/>
            <a:ext cx="24743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indent="-18288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D</a:t>
            </a:r>
            <a:r>
              <a:rPr lang="en-US" sz="120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oubling of loop diuretic </a:t>
            </a:r>
          </a:p>
          <a:p>
            <a:pPr lvl="1" indent="-18288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Initiation of IV diuretic</a:t>
            </a:r>
          </a:p>
          <a:p>
            <a:pPr lvl="1" indent="-18288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Mechanical fluid removal</a:t>
            </a:r>
          </a:p>
          <a:p>
            <a:pPr lvl="1" indent="-18288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AVR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65978B7-F016-F89D-5295-FCD16138F231}"/>
              </a:ext>
            </a:extLst>
          </p:cNvPr>
          <p:cNvGrpSpPr/>
          <p:nvPr/>
        </p:nvGrpSpPr>
        <p:grpSpPr>
          <a:xfrm>
            <a:off x="9429222" y="2219215"/>
            <a:ext cx="2213208" cy="1015663"/>
            <a:chOff x="9462052" y="2480055"/>
            <a:chExt cx="2213208" cy="101566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5B234B6-7EA0-1760-A74B-15B1DB643C86}"/>
                </a:ext>
              </a:extLst>
            </p:cNvPr>
            <p:cNvSpPr txBox="1"/>
            <p:nvPr/>
          </p:nvSpPr>
          <p:spPr>
            <a:xfrm>
              <a:off x="9462052" y="2480055"/>
              <a:ext cx="2213208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 indent="-182880">
                <a:buFont typeface="Arial" panose="020B0604020202020204" pitchFamily="34" charset="0"/>
                <a:buChar char="•"/>
              </a:pPr>
              <a:r>
                <a:rPr lang="en-US" sz="1200">
                  <a:solidFill>
                    <a:schemeClr val="bg1">
                      <a:lumMod val="75000"/>
                    </a:schemeClr>
                  </a:solidFill>
                  <a:latin typeface="Arial"/>
                  <a:cs typeface="Arial"/>
                </a:rPr>
                <a:t>Pulmonary rales/crackles</a:t>
              </a:r>
            </a:p>
            <a:p>
              <a:pPr lvl="1" indent="-182880">
                <a:buFont typeface="Arial" panose="020B0604020202020204" pitchFamily="34" charset="0"/>
                <a:buChar char="•"/>
              </a:pPr>
              <a:r>
                <a:rPr lang="en-US" sz="1200">
                  <a:solidFill>
                    <a:schemeClr val="bg1">
                      <a:lumMod val="75000"/>
                    </a:schemeClr>
                  </a:solidFill>
                  <a:latin typeface="Arial"/>
                  <a:cs typeface="Arial"/>
                </a:rPr>
                <a:t>Peripheral edema</a:t>
              </a:r>
            </a:p>
            <a:p>
              <a:pPr lvl="1" indent="-182880">
                <a:buFont typeface="Arial" panose="020B0604020202020204" pitchFamily="34" charset="0"/>
                <a:buChar char="•"/>
              </a:pPr>
              <a:r>
                <a:rPr lang="en-US" sz="1200">
                  <a:solidFill>
                    <a:schemeClr val="bg1">
                      <a:lumMod val="75000"/>
                    </a:schemeClr>
                  </a:solidFill>
                  <a:latin typeface="Arial"/>
                  <a:cs typeface="Arial"/>
                </a:rPr>
                <a:t>   JVD </a:t>
              </a:r>
            </a:p>
            <a:p>
              <a:pPr lvl="1" indent="-182880">
                <a:buFont typeface="Arial" panose="020B0604020202020204" pitchFamily="34" charset="0"/>
                <a:buChar char="•"/>
              </a:pPr>
              <a:r>
                <a:rPr lang="en-US" sz="1200">
                  <a:solidFill>
                    <a:schemeClr val="bg1">
                      <a:lumMod val="75000"/>
                    </a:schemeClr>
                  </a:solidFill>
                  <a:latin typeface="Arial"/>
                  <a:cs typeface="Arial"/>
                </a:rPr>
                <a:t>   NT-proBNP</a:t>
              </a:r>
            </a:p>
          </p:txBody>
        </p:sp>
        <p:sp>
          <p:nvSpPr>
            <p:cNvPr id="46" name="Arrow: Down 45">
              <a:extLst>
                <a:ext uri="{FF2B5EF4-FFF2-40B4-BE49-F238E27FC236}">
                  <a16:creationId xmlns:a16="http://schemas.microsoft.com/office/drawing/2014/main" id="{F8DDBBC1-668F-D909-7844-F0B8C7EE4496}"/>
                </a:ext>
              </a:extLst>
            </p:cNvPr>
            <p:cNvSpPr/>
            <p:nvPr/>
          </p:nvSpPr>
          <p:spPr>
            <a:xfrm flipV="1">
              <a:off x="9986770" y="3083153"/>
              <a:ext cx="109728" cy="137160"/>
            </a:xfrm>
            <a:prstGeom prst="downArrow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47" name="Arrow: Down 46">
              <a:extLst>
                <a:ext uri="{FF2B5EF4-FFF2-40B4-BE49-F238E27FC236}">
                  <a16:creationId xmlns:a16="http://schemas.microsoft.com/office/drawing/2014/main" id="{AF4B0F40-BB0C-FB34-EE81-96CAAB329C7E}"/>
                </a:ext>
              </a:extLst>
            </p:cNvPr>
            <p:cNvSpPr/>
            <p:nvPr/>
          </p:nvSpPr>
          <p:spPr>
            <a:xfrm flipV="1">
              <a:off x="9986770" y="3272285"/>
              <a:ext cx="109728" cy="137160"/>
            </a:xfrm>
            <a:prstGeom prst="downArrow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893143EE-3D15-DDE8-0A99-60AE2C925A5F}"/>
              </a:ext>
            </a:extLst>
          </p:cNvPr>
          <p:cNvSpPr/>
          <p:nvPr/>
        </p:nvSpPr>
        <p:spPr>
          <a:xfrm>
            <a:off x="7740423" y="1112593"/>
            <a:ext cx="3613085" cy="3613085"/>
          </a:xfrm>
          <a:prstGeom prst="ellipse">
            <a:avLst/>
          </a:prstGeom>
          <a:solidFill>
            <a:srgbClr val="87C4DC">
              <a:alpha val="25098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F1BBB1E-DE8F-1010-62AC-395F3A754D28}"/>
              </a:ext>
            </a:extLst>
          </p:cNvPr>
          <p:cNvSpPr/>
          <p:nvPr/>
        </p:nvSpPr>
        <p:spPr>
          <a:xfrm>
            <a:off x="6726718" y="2710600"/>
            <a:ext cx="3613085" cy="3613085"/>
          </a:xfrm>
          <a:prstGeom prst="ellipse">
            <a:avLst/>
          </a:prstGeom>
          <a:solidFill>
            <a:srgbClr val="87C4DC">
              <a:alpha val="25098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90C5F32F-62DB-B9F0-1ADB-36A395BE207B}"/>
              </a:ext>
            </a:extLst>
          </p:cNvPr>
          <p:cNvSpPr/>
          <p:nvPr/>
        </p:nvSpPr>
        <p:spPr>
          <a:xfrm>
            <a:off x="7740422" y="2710600"/>
            <a:ext cx="1585676" cy="1703821"/>
          </a:xfrm>
          <a:custGeom>
            <a:avLst/>
            <a:gdLst>
              <a:gd name="csX0" fmla="*/ 792838 w 1585676"/>
              <a:gd name="csY0" fmla="*/ 0 h 1703821"/>
              <a:gd name="csX1" fmla="*/ 1496026 w 1585676"/>
              <a:gd name="csY1" fmla="*/ 141967 h 1703821"/>
              <a:gd name="csX2" fmla="*/ 1584466 w 1585676"/>
              <a:gd name="csY2" fmla="*/ 184571 h 1703821"/>
              <a:gd name="csX3" fmla="*/ 1585676 w 1585676"/>
              <a:gd name="csY3" fmla="*/ 208536 h 1703821"/>
              <a:gd name="csX4" fmla="*/ 928262 w 1585676"/>
              <a:gd name="csY4" fmla="*/ 1602553 h 1703821"/>
              <a:gd name="csX5" fmla="*/ 792838 w 1585676"/>
              <a:gd name="csY5" fmla="*/ 1703821 h 1703821"/>
              <a:gd name="csX6" fmla="*/ 657414 w 1585676"/>
              <a:gd name="csY6" fmla="*/ 1602553 h 1703821"/>
              <a:gd name="csX7" fmla="*/ 0 w 1585676"/>
              <a:gd name="csY7" fmla="*/ 208536 h 1703821"/>
              <a:gd name="csX8" fmla="*/ 1210 w 1585676"/>
              <a:gd name="csY8" fmla="*/ 184571 h 1703821"/>
              <a:gd name="csX9" fmla="*/ 89650 w 1585676"/>
              <a:gd name="csY9" fmla="*/ 141967 h 1703821"/>
              <a:gd name="csX10" fmla="*/ 792838 w 1585676"/>
              <a:gd name="csY10" fmla="*/ 0 h 17038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585676" h="1703821">
                <a:moveTo>
                  <a:pt x="792838" y="0"/>
                </a:moveTo>
                <a:cubicBezTo>
                  <a:pt x="1042270" y="0"/>
                  <a:pt x="1279894" y="50551"/>
                  <a:pt x="1496026" y="141967"/>
                </a:cubicBezTo>
                <a:lnTo>
                  <a:pt x="1584466" y="184571"/>
                </a:lnTo>
                <a:lnTo>
                  <a:pt x="1585676" y="208536"/>
                </a:lnTo>
                <a:cubicBezTo>
                  <a:pt x="1585676" y="769757"/>
                  <a:pt x="1329761" y="1271206"/>
                  <a:pt x="928262" y="1602553"/>
                </a:cubicBezTo>
                <a:lnTo>
                  <a:pt x="792838" y="1703821"/>
                </a:lnTo>
                <a:lnTo>
                  <a:pt x="657414" y="1602553"/>
                </a:lnTo>
                <a:cubicBezTo>
                  <a:pt x="255915" y="1271206"/>
                  <a:pt x="0" y="769757"/>
                  <a:pt x="0" y="208536"/>
                </a:cubicBezTo>
                <a:lnTo>
                  <a:pt x="1210" y="184571"/>
                </a:lnTo>
                <a:lnTo>
                  <a:pt x="89650" y="141967"/>
                </a:lnTo>
                <a:cubicBezTo>
                  <a:pt x="305782" y="50551"/>
                  <a:pt x="543407" y="0"/>
                  <a:pt x="792838" y="0"/>
                </a:cubicBezTo>
                <a:close/>
              </a:path>
            </a:pathLst>
          </a:cu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E0B81D-4E5F-6A61-C68C-0793DEF99443}"/>
              </a:ext>
            </a:extLst>
          </p:cNvPr>
          <p:cNvSpPr txBox="1"/>
          <p:nvPr/>
        </p:nvSpPr>
        <p:spPr>
          <a:xfrm>
            <a:off x="7752542" y="2963528"/>
            <a:ext cx="156143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2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HF </a:t>
            </a:r>
          </a:p>
          <a:p>
            <a:pPr lvl="0" algn="ctr">
              <a:defRPr/>
            </a:pPr>
            <a:r>
              <a:rPr lang="en-US" sz="2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Event</a:t>
            </a:r>
            <a:endParaRPr lang="en-US" sz="2600" b="1" baseline="30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4">
            <a:extLst>
              <a:ext uri="{FF2B5EF4-FFF2-40B4-BE49-F238E27FC236}">
                <a16:creationId xmlns:a16="http://schemas.microsoft.com/office/drawing/2014/main" id="{273EE2B1-8CCB-35B7-074F-D097690E7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03" y="59909"/>
            <a:ext cx="9030949" cy="845507"/>
          </a:xfrm>
        </p:spPr>
        <p:txBody>
          <a:bodyPr>
            <a:noAutofit/>
          </a:bodyPr>
          <a:lstStyle/>
          <a:p>
            <a:r>
              <a:rPr lang="en-US" sz="3200">
                <a:cs typeface="Arial"/>
              </a:rPr>
              <a:t>Rigorous Definition of HF Event and </a:t>
            </a:r>
            <a:br>
              <a:rPr lang="en-US" sz="3200">
                <a:cs typeface="Arial"/>
              </a:rPr>
            </a:br>
            <a:r>
              <a:rPr lang="en-US" sz="3200">
                <a:cs typeface="Arial"/>
              </a:rPr>
              <a:t>HF Hospitalization</a:t>
            </a:r>
            <a:endParaRPr lang="en-US" sz="32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CCF7E3-6011-FCD7-F980-2BD340F28EB3}"/>
              </a:ext>
            </a:extLst>
          </p:cNvPr>
          <p:cNvSpPr txBox="1"/>
          <p:nvPr/>
        </p:nvSpPr>
        <p:spPr>
          <a:xfrm>
            <a:off x="287351" y="1352490"/>
            <a:ext cx="5390029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fontAlgn="t">
              <a:spcAft>
                <a:spcPts val="18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be considered a HF event,     </a:t>
            </a:r>
            <a:r>
              <a:rPr lang="en-US" sz="2400" b="1" u="sng" strike="noStrike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ALL 3 criteria </a:t>
            </a:r>
            <a:r>
              <a:rPr lang="en-US" sz="240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had to be present</a:t>
            </a:r>
            <a:r>
              <a:rPr lang="en-US" sz="2400" b="1" u="none" strike="noStrike" baseline="10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400" b="1" u="none" strike="noStrike" baseline="10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t">
              <a:spcAft>
                <a:spcPts val="1200"/>
              </a:spcAft>
              <a:buClr>
                <a:schemeClr val="accent1"/>
              </a:buClr>
              <a:buFont typeface="+mj-lt"/>
              <a:buAutoNum type="arabicPeriod"/>
            </a:pPr>
            <a:r>
              <a:rPr lang="en-US" sz="2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or worsening HF symptoms</a:t>
            </a:r>
          </a:p>
          <a:p>
            <a:pPr marL="800100" lvl="1" indent="-342900" fontAlgn="t">
              <a:spcAft>
                <a:spcPts val="1200"/>
              </a:spcAft>
              <a:buClr>
                <a:schemeClr val="accent1"/>
              </a:buClr>
              <a:buFont typeface="+mj-lt"/>
              <a:buAutoNum type="arabicPeriod"/>
            </a:pPr>
            <a:r>
              <a:rPr lang="en-US" sz="2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least 2 objective criteria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of new or worsening HF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(physical, laboratory, imaging, and/or invasive findings)</a:t>
            </a:r>
          </a:p>
          <a:p>
            <a:pPr marL="800100" lvl="1" indent="-342900" fontAlgn="t">
              <a:spcAft>
                <a:spcPts val="1800"/>
              </a:spcAft>
              <a:buClr>
                <a:schemeClr val="accent1"/>
              </a:buClr>
              <a:buFont typeface="+mj-lt"/>
              <a:buAutoNum type="arabicPeriod"/>
            </a:pPr>
            <a:r>
              <a:rPr lang="en-US" sz="2200" b="1" dirty="0">
                <a:solidFill>
                  <a:srgbClr val="1B4C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​Escalation</a:t>
            </a:r>
            <a:r>
              <a:rPr lang="en-US" sz="2200" dirty="0">
                <a:solidFill>
                  <a:srgbClr val="1B4C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of HF treatment</a:t>
            </a:r>
          </a:p>
          <a:p>
            <a:pPr marL="285750" indent="-285750" fontAlgn="t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b="1" u="sng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HF hospitalization</a:t>
            </a: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was defined as any hospital admission </a:t>
            </a: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≥ 24 hours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or overnight stay </a:t>
            </a: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due to a HF event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053D1F-EE86-EA3C-B527-CB7B4E2AB505}"/>
              </a:ext>
            </a:extLst>
          </p:cNvPr>
          <p:cNvSpPr txBox="1"/>
          <p:nvPr/>
        </p:nvSpPr>
        <p:spPr>
          <a:xfrm>
            <a:off x="5920332" y="1437344"/>
            <a:ext cx="21281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>
                <a:latin typeface="Arial" panose="020B0604020202020204" pitchFamily="34" charset="0"/>
                <a:cs typeface="Arial" panose="020B0604020202020204" pitchFamily="34" charset="0"/>
              </a:rPr>
              <a:t>New or Worsening Symptoms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D8835C-2BBE-F4E8-5194-468EDCC0A49D}"/>
              </a:ext>
            </a:extLst>
          </p:cNvPr>
          <p:cNvSpPr txBox="1"/>
          <p:nvPr/>
        </p:nvSpPr>
        <p:spPr>
          <a:xfrm>
            <a:off x="7240044" y="4827056"/>
            <a:ext cx="25864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2200" b="1">
                <a:latin typeface="Arial" panose="020B0604020202020204" pitchFamily="34" charset="0"/>
                <a:cs typeface="Arial" panose="020B0604020202020204" pitchFamily="34" charset="0"/>
              </a:rPr>
              <a:t>Treatment for HF</a:t>
            </a:r>
            <a:endParaRPr lang="en-US" sz="2200" b="1" baseline="30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A24B5E8-D3E1-AD97-B6BC-6767742F7314}"/>
              </a:ext>
            </a:extLst>
          </p:cNvPr>
          <p:cNvSpPr txBox="1"/>
          <p:nvPr/>
        </p:nvSpPr>
        <p:spPr>
          <a:xfrm>
            <a:off x="6907328" y="3877853"/>
            <a:ext cx="11028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1200" i="1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No HF event</a:t>
            </a:r>
            <a:endParaRPr lang="en-US" sz="1200" i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9A7EE62-0FA7-FB41-FB0F-7443207A31B9}"/>
              </a:ext>
            </a:extLst>
          </p:cNvPr>
          <p:cNvSpPr txBox="1"/>
          <p:nvPr/>
        </p:nvSpPr>
        <p:spPr>
          <a:xfrm>
            <a:off x="7981821" y="2169533"/>
            <a:ext cx="11028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1200" i="1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No HF event</a:t>
            </a:r>
            <a:endParaRPr lang="en-US" sz="1200" i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4532B85-88B2-515F-46F9-1477F1B35922}"/>
              </a:ext>
            </a:extLst>
          </p:cNvPr>
          <p:cNvSpPr txBox="1"/>
          <p:nvPr/>
        </p:nvSpPr>
        <p:spPr>
          <a:xfrm>
            <a:off x="9084699" y="3877853"/>
            <a:ext cx="11028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1200" i="1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No HF event</a:t>
            </a:r>
            <a:endParaRPr lang="en-US" sz="1200" i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A46AAD-CC1D-DB8D-DCFE-6075442483E3}"/>
              </a:ext>
            </a:extLst>
          </p:cNvPr>
          <p:cNvSpPr txBox="1"/>
          <p:nvPr/>
        </p:nvSpPr>
        <p:spPr>
          <a:xfrm>
            <a:off x="9112631" y="1475444"/>
            <a:ext cx="17413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2200" b="1">
                <a:latin typeface="Arial" panose="020B0604020202020204" pitchFamily="34" charset="0"/>
                <a:cs typeface="Arial" panose="020B0604020202020204" pitchFamily="34" charset="0"/>
              </a:rPr>
              <a:t>Objective Evidence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F06BCD1-97CF-901A-35EC-54876FC542A1}"/>
              </a:ext>
            </a:extLst>
          </p:cNvPr>
          <p:cNvSpPr txBox="1"/>
          <p:nvPr/>
        </p:nvSpPr>
        <p:spPr>
          <a:xfrm>
            <a:off x="7296091" y="5207966"/>
            <a:ext cx="24743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indent="-18288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dk1"/>
                </a:solidFill>
                <a:latin typeface="Arial"/>
                <a:cs typeface="Arial"/>
              </a:rPr>
              <a:t>D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oubling of loop diuretic </a:t>
            </a:r>
          </a:p>
          <a:p>
            <a:pPr lvl="1" indent="-182880">
              <a:buFont typeface="Arial" panose="020B0604020202020204" pitchFamily="34" charset="0"/>
              <a:buChar char="•"/>
            </a:pP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Initiation of IV diuretic</a:t>
            </a:r>
          </a:p>
          <a:p>
            <a:pPr lvl="1" indent="-182880">
              <a:buFont typeface="Arial" panose="020B0604020202020204" pitchFamily="34" charset="0"/>
              <a:buChar char="•"/>
            </a:pPr>
            <a:r>
              <a:rPr lang="en-US" sz="1200">
                <a:latin typeface="Arial"/>
                <a:cs typeface="Arial"/>
              </a:rPr>
              <a:t>Mechanical fluid removal</a:t>
            </a:r>
          </a:p>
          <a:p>
            <a:pPr lvl="1" indent="-182880">
              <a:buFont typeface="Arial" panose="020B0604020202020204" pitchFamily="34" charset="0"/>
              <a:buChar char="•"/>
            </a:pPr>
            <a:r>
              <a:rPr lang="en-US" sz="1200">
                <a:latin typeface="Arial"/>
                <a:cs typeface="Arial"/>
              </a:rPr>
              <a:t>AVR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C67F7F0-3370-E17B-6626-72C937128BD5}"/>
              </a:ext>
            </a:extLst>
          </p:cNvPr>
          <p:cNvGrpSpPr/>
          <p:nvPr/>
        </p:nvGrpSpPr>
        <p:grpSpPr>
          <a:xfrm>
            <a:off x="9429222" y="2219215"/>
            <a:ext cx="2213208" cy="1015663"/>
            <a:chOff x="9462052" y="2480055"/>
            <a:chExt cx="2213208" cy="101566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60CA141-7544-40F1-D199-0B426E542C8F}"/>
                </a:ext>
              </a:extLst>
            </p:cNvPr>
            <p:cNvSpPr txBox="1"/>
            <p:nvPr/>
          </p:nvSpPr>
          <p:spPr>
            <a:xfrm>
              <a:off x="9462052" y="2480055"/>
              <a:ext cx="2213208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 indent="-182880">
                <a:buFont typeface="Arial" panose="020B0604020202020204" pitchFamily="34" charset="0"/>
                <a:buChar char="•"/>
              </a:pPr>
              <a:r>
                <a:rPr lang="en-US" sz="1200">
                  <a:solidFill>
                    <a:schemeClr val="dk1"/>
                  </a:solidFill>
                  <a:latin typeface="Arial"/>
                  <a:cs typeface="Arial"/>
                </a:rPr>
                <a:t>Pulmonary rales/crackles</a:t>
              </a:r>
            </a:p>
            <a:p>
              <a:pPr lvl="1" indent="-182880">
                <a:buFont typeface="Arial" panose="020B0604020202020204" pitchFamily="34" charset="0"/>
                <a:buChar char="•"/>
              </a:pPr>
              <a:r>
                <a:rPr lang="en-US" sz="1200">
                  <a:solidFill>
                    <a:schemeClr val="dk1"/>
                  </a:solidFill>
                  <a:latin typeface="Arial"/>
                  <a:cs typeface="Arial"/>
                </a:rPr>
                <a:t>Peripheral edema</a:t>
              </a:r>
            </a:p>
            <a:p>
              <a:pPr lvl="1" indent="-182880">
                <a:buFont typeface="Arial" panose="020B0604020202020204" pitchFamily="34" charset="0"/>
                <a:buChar char="•"/>
              </a:pPr>
              <a:r>
                <a:rPr lang="en-US" sz="1200">
                  <a:latin typeface="Arial"/>
                  <a:cs typeface="Arial"/>
                </a:rPr>
                <a:t>   JVD </a:t>
              </a:r>
            </a:p>
            <a:p>
              <a:pPr lvl="1" indent="-182880">
                <a:buFont typeface="Arial" panose="020B0604020202020204" pitchFamily="34" charset="0"/>
                <a:buChar char="•"/>
              </a:pPr>
              <a:r>
                <a:rPr lang="en-US" sz="1200">
                  <a:latin typeface="Arial"/>
                  <a:cs typeface="Arial"/>
                </a:rPr>
                <a:t>   NT-proBNP</a:t>
              </a:r>
            </a:p>
          </p:txBody>
        </p:sp>
        <p:sp>
          <p:nvSpPr>
            <p:cNvPr id="37" name="Arrow: Down 36">
              <a:extLst>
                <a:ext uri="{FF2B5EF4-FFF2-40B4-BE49-F238E27FC236}">
                  <a16:creationId xmlns:a16="http://schemas.microsoft.com/office/drawing/2014/main" id="{910A8241-C042-8FF6-9D03-678CD12C42FD}"/>
                </a:ext>
              </a:extLst>
            </p:cNvPr>
            <p:cNvSpPr/>
            <p:nvPr/>
          </p:nvSpPr>
          <p:spPr>
            <a:xfrm flipV="1">
              <a:off x="9986770" y="3083153"/>
              <a:ext cx="109728" cy="137160"/>
            </a:xfrm>
            <a:prstGeom prst="downArrow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9" name="Arrow: Down 38">
              <a:extLst>
                <a:ext uri="{FF2B5EF4-FFF2-40B4-BE49-F238E27FC236}">
                  <a16:creationId xmlns:a16="http://schemas.microsoft.com/office/drawing/2014/main" id="{1931078E-1DB4-57C8-62E6-04F8F5AE408F}"/>
                </a:ext>
              </a:extLst>
            </p:cNvPr>
            <p:cNvSpPr/>
            <p:nvPr/>
          </p:nvSpPr>
          <p:spPr>
            <a:xfrm flipV="1">
              <a:off x="9986770" y="3272285"/>
              <a:ext cx="109728" cy="137160"/>
            </a:xfrm>
            <a:prstGeom prst="downArrow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56786E5C-CFA1-8D0B-41C5-F87ED2E1DDD2}"/>
              </a:ext>
            </a:extLst>
          </p:cNvPr>
          <p:cNvSpPr txBox="1"/>
          <p:nvPr/>
        </p:nvSpPr>
        <p:spPr>
          <a:xfrm>
            <a:off x="158751" y="6534250"/>
            <a:ext cx="7658100" cy="276999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1200" baseline="3000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200">
                <a:latin typeface="Arial"/>
                <a:cs typeface="Arial"/>
              </a:rPr>
              <a:t>Adapted from HFC-ARC criteria (</a:t>
            </a:r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Abraham et al. JACC Heart Failure 2020</a:t>
            </a:r>
            <a:r>
              <a:rPr lang="en-US" sz="1200"/>
              <a:t>)</a:t>
            </a:r>
            <a:r>
              <a:rPr lang="en-US" sz="1200">
                <a:latin typeface="Arial"/>
                <a:cs typeface="Arial"/>
              </a:rPr>
              <a:t> </a:t>
            </a:r>
            <a:endParaRPr lang="en-US" sz="1200" baseline="30000">
              <a:latin typeface="Arial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ED51BD-82B6-600F-E562-85E962E54288}"/>
              </a:ext>
            </a:extLst>
          </p:cNvPr>
          <p:cNvSpPr txBox="1"/>
          <p:nvPr/>
        </p:nvSpPr>
        <p:spPr>
          <a:xfrm>
            <a:off x="10234388" y="4912183"/>
            <a:ext cx="1862711" cy="1477328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fontAlgn="t">
              <a:spcAft>
                <a:spcPts val="1800"/>
              </a:spcAft>
              <a:buClr>
                <a:schemeClr val="accent1"/>
              </a:buClr>
            </a:pPr>
            <a:r>
              <a:rPr 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 the CS arm, a delayed AVR alone did not constitute a  HF event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5F54C58-565C-6AE9-7FF8-14B84FFC9FFA}"/>
              </a:ext>
            </a:extLst>
          </p:cNvPr>
          <p:cNvCxnSpPr>
            <a:cxnSpLocks/>
          </p:cNvCxnSpPr>
          <p:nvPr/>
        </p:nvCxnSpPr>
        <p:spPr>
          <a:xfrm>
            <a:off x="8243455" y="5908963"/>
            <a:ext cx="199450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AC23428-BD14-3021-B29F-A3269BF223F8}"/>
              </a:ext>
            </a:extLst>
          </p:cNvPr>
          <p:cNvSpPr txBox="1"/>
          <p:nvPr/>
        </p:nvSpPr>
        <p:spPr>
          <a:xfrm>
            <a:off x="7296091" y="5207966"/>
            <a:ext cx="24743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indent="-18288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dk1"/>
                </a:solidFill>
                <a:latin typeface="Arial"/>
                <a:cs typeface="Arial"/>
              </a:rPr>
              <a:t>D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oubling of loop diuretic </a:t>
            </a:r>
          </a:p>
          <a:p>
            <a:pPr lvl="1" indent="-182880">
              <a:buFont typeface="Arial" panose="020B0604020202020204" pitchFamily="34" charset="0"/>
              <a:buChar char="•"/>
            </a:pP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Initiation of IV diuretic</a:t>
            </a:r>
          </a:p>
          <a:p>
            <a:pPr lvl="1" indent="-182880">
              <a:buFont typeface="Arial" panose="020B0604020202020204" pitchFamily="34" charset="0"/>
              <a:buChar char="•"/>
            </a:pPr>
            <a:r>
              <a:rPr lang="en-US" sz="1200">
                <a:latin typeface="Arial"/>
                <a:cs typeface="Arial"/>
              </a:rPr>
              <a:t>Mechanical fluid removal</a:t>
            </a:r>
          </a:p>
          <a:p>
            <a:pPr lvl="1" indent="-182880">
              <a:buFont typeface="Arial" panose="020B0604020202020204" pitchFamily="34" charset="0"/>
              <a:buChar char="•"/>
            </a:pPr>
            <a:r>
              <a:rPr lang="en-US" sz="1200">
                <a:latin typeface="Arial"/>
                <a:cs typeface="Arial"/>
              </a:rPr>
              <a:t>AVR</a:t>
            </a:r>
          </a:p>
        </p:txBody>
      </p:sp>
    </p:spTree>
    <p:extLst>
      <p:ext uri="{BB962C8B-B14F-4D97-AF65-F5344CB8AC3E}">
        <p14:creationId xmlns:p14="http://schemas.microsoft.com/office/powerpoint/2010/main" val="41752699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8" grpId="0"/>
      <p:bldP spid="11" grpId="0" animBg="1"/>
      <p:bldP spid="11" grpId="1" animBg="1"/>
      <p:bldP spid="12" grpId="0" animBg="1"/>
      <p:bldP spid="12" grpId="1" animBg="1"/>
      <p:bldP spid="21" grpId="0" animBg="1"/>
      <p:bldP spid="13" grpId="0"/>
      <p:bldP spid="8" grpId="0"/>
      <p:bldP spid="26" grpId="0"/>
      <p:bldP spid="27" grpId="0"/>
      <p:bldP spid="28" grpId="0"/>
      <p:bldP spid="3" grpId="0"/>
      <p:bldP spid="31" grpId="0"/>
      <p:bldP spid="31" grpId="1"/>
      <p:bldP spid="5" grpId="0" animBg="1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C267E-0565-A4CB-215B-B2B809778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4FB0E0E-50CF-B59F-ACC8-E2B2E25D57AA}"/>
              </a:ext>
            </a:extLst>
          </p:cNvPr>
          <p:cNvSpPr/>
          <p:nvPr/>
        </p:nvSpPr>
        <p:spPr>
          <a:xfrm>
            <a:off x="246598" y="1107283"/>
            <a:ext cx="11690608" cy="5122069"/>
          </a:xfrm>
          <a:prstGeom prst="roundRect">
            <a:avLst>
              <a:gd name="adj" fmla="val 0"/>
            </a:avLst>
          </a:prstGeom>
          <a:solidFill>
            <a:srgbClr val="F3F2E9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A09495-D700-1C96-05A9-900B755E1E24}"/>
              </a:ext>
            </a:extLst>
          </p:cNvPr>
          <p:cNvSpPr txBox="1"/>
          <p:nvPr/>
        </p:nvSpPr>
        <p:spPr>
          <a:xfrm>
            <a:off x="431103" y="1238551"/>
            <a:ext cx="11297392" cy="4780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00"/>
              </a:spcAft>
              <a:buClr>
                <a:schemeClr val="accent1"/>
              </a:buClr>
            </a:pPr>
            <a:r>
              <a:rPr lang="en-US" sz="26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Secondary endpoints </a:t>
            </a:r>
            <a:r>
              <a:rPr lang="en-US" sz="2600">
                <a:latin typeface="Arial" panose="020B0604020202020204" pitchFamily="34" charset="0"/>
                <a:cs typeface="Arial" panose="020B0604020202020204" pitchFamily="34" charset="0"/>
              </a:rPr>
              <a:t>were assessed at </a:t>
            </a:r>
            <a:r>
              <a:rPr lang="en-US" sz="26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years post-randomization</a:t>
            </a:r>
            <a:r>
              <a:rPr lang="en-US" sz="2600">
                <a:latin typeface="Arial" panose="020B0604020202020204" pitchFamily="34" charset="0"/>
                <a:cs typeface="Arial" panose="020B0604020202020204" pitchFamily="34" charset="0"/>
              </a:rPr>
              <a:t> in the </a:t>
            </a:r>
            <a:r>
              <a:rPr lang="en-US" sz="26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ITT population </a:t>
            </a:r>
            <a:r>
              <a:rPr lang="en-US" sz="2600">
                <a:latin typeface="Arial" panose="020B0604020202020204" pitchFamily="34" charset="0"/>
                <a:cs typeface="Arial" panose="020B0604020202020204" pitchFamily="34" charset="0"/>
              </a:rPr>
              <a:t>and tested in a </a:t>
            </a:r>
            <a:r>
              <a:rPr lang="en-US" sz="26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pre-specified hierarchy</a:t>
            </a:r>
            <a:r>
              <a:rPr lang="en-US" sz="2600">
                <a:latin typeface="Arial" panose="020B0604020202020204" pitchFamily="34" charset="0"/>
                <a:cs typeface="Arial" panose="020B0604020202020204" pitchFamily="34" charset="0"/>
              </a:rPr>
              <a:t> using a gatekeeping method adjusted for multiplicity: </a:t>
            </a:r>
          </a:p>
          <a:p>
            <a:pPr marL="914400" lvl="1" indent="-457200">
              <a:spcAft>
                <a:spcPts val="1800"/>
              </a:spcAft>
              <a:buClr>
                <a:schemeClr val="accent1"/>
              </a:buClr>
              <a:buFont typeface="+mj-lt"/>
              <a:buAutoNum type="arabicPeriod"/>
            </a:pPr>
            <a:r>
              <a:rPr lang="en-US" sz="2500">
                <a:latin typeface="Arial" panose="020B0604020202020204" pitchFamily="34" charset="0"/>
                <a:cs typeface="Arial" panose="020B0604020202020204" pitchFamily="34" charset="0"/>
              </a:rPr>
              <a:t>Death, stroke, or heart failure hospitalization</a:t>
            </a:r>
          </a:p>
          <a:p>
            <a:pPr marL="914400" lvl="1" indent="-457200">
              <a:spcAft>
                <a:spcPts val="1800"/>
              </a:spcAft>
              <a:buClr>
                <a:schemeClr val="accent1"/>
              </a:buClr>
              <a:buFont typeface="+mj-lt"/>
              <a:buAutoNum type="arabicPeriod"/>
            </a:pPr>
            <a:r>
              <a:rPr lang="en-US" sz="2500">
                <a:latin typeface="Arial" panose="020B0604020202020204" pitchFamily="34" charset="0"/>
                <a:cs typeface="Arial" panose="020B0604020202020204" pitchFamily="34" charset="0"/>
              </a:rPr>
              <a:t>Alive with a KCCQ score improvement ≥ 10 points from baseline at                   1 and 2 years </a:t>
            </a:r>
            <a:endParaRPr lang="en-AU" sz="25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spcAft>
                <a:spcPts val="1800"/>
              </a:spcAft>
              <a:buClr>
                <a:schemeClr val="accent1"/>
              </a:buClr>
              <a:buFont typeface="+mj-lt"/>
              <a:buAutoNum type="arabicPeriod"/>
            </a:pPr>
            <a:r>
              <a:rPr lang="en-US" sz="2500">
                <a:latin typeface="Arial" panose="020B0604020202020204" pitchFamily="34" charset="0"/>
                <a:cs typeface="Arial" panose="020B0604020202020204" pitchFamily="34" charset="0"/>
              </a:rPr>
              <a:t>Heart failure hospitalization</a:t>
            </a:r>
            <a:endParaRPr lang="en-AU" sz="25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spcAft>
                <a:spcPts val="1800"/>
              </a:spcAft>
              <a:buClr>
                <a:schemeClr val="accent1"/>
              </a:buClr>
              <a:buFont typeface="+mj-lt"/>
              <a:buAutoNum type="arabicPeriod"/>
            </a:pPr>
            <a:r>
              <a:rPr lang="en-US" sz="2500">
                <a:latin typeface="Arial" panose="020B0604020202020204" pitchFamily="34" charset="0"/>
                <a:cs typeface="Arial" panose="020B0604020202020204" pitchFamily="34" charset="0"/>
              </a:rPr>
              <a:t>Left ventricular mass index per echo core lab</a:t>
            </a:r>
            <a:endParaRPr lang="en-AU" sz="25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spcAft>
                <a:spcPts val="1800"/>
              </a:spcAft>
              <a:buClr>
                <a:schemeClr val="accent1"/>
              </a:buClr>
              <a:buFont typeface="+mj-lt"/>
              <a:buAutoNum type="arabicPeriod"/>
            </a:pPr>
            <a:r>
              <a:rPr lang="en-US" sz="2500">
                <a:latin typeface="Arial" panose="020B0604020202020204" pitchFamily="34" charset="0"/>
                <a:cs typeface="Arial" panose="020B0604020202020204" pitchFamily="34" charset="0"/>
              </a:rPr>
              <a:t>Diastolic dysfunction ≥ Grade 2</a:t>
            </a:r>
            <a:r>
              <a:rPr lang="en-US" sz="2500" baseline="3000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2500">
                <a:latin typeface="Arial" panose="020B0604020202020204" pitchFamily="34" charset="0"/>
                <a:cs typeface="Arial" panose="020B0604020202020204" pitchFamily="34" charset="0"/>
              </a:rPr>
              <a:t> per echo core lab</a:t>
            </a:r>
            <a:endParaRPr lang="en-US" sz="25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4">
            <a:extLst>
              <a:ext uri="{FF2B5EF4-FFF2-40B4-BE49-F238E27FC236}">
                <a16:creationId xmlns:a16="http://schemas.microsoft.com/office/drawing/2014/main" id="{DADA2F69-3C9B-F34C-123E-AAE473B9D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03" y="59909"/>
            <a:ext cx="9030949" cy="845507"/>
          </a:xfrm>
        </p:spPr>
        <p:txBody>
          <a:bodyPr>
            <a:normAutofit/>
          </a:bodyPr>
          <a:lstStyle/>
          <a:p>
            <a:r>
              <a:rPr lang="en-US"/>
              <a:t>Secondary Endpoints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F078AE-88ED-ECE6-30D3-43B357C69671}"/>
              </a:ext>
            </a:extLst>
          </p:cNvPr>
          <p:cNvSpPr txBox="1"/>
          <p:nvPr/>
        </p:nvSpPr>
        <p:spPr>
          <a:xfrm>
            <a:off x="158750" y="6534250"/>
            <a:ext cx="10924886" cy="276999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aseline="3000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20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Per ASE guidelines (</a:t>
            </a:r>
            <a:r>
              <a:rPr lang="en-US" sz="1200" i="1" err="1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Nagueh</a:t>
            </a:r>
            <a:r>
              <a:rPr lang="en-US" sz="1200" i="1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et al. JASE 2016</a:t>
            </a:r>
            <a:r>
              <a:rPr lang="en-US" sz="120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)</a:t>
            </a:r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143987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CD328-718E-10D0-FDC8-2FD1DEFBA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4">
            <a:extLst>
              <a:ext uri="{FF2B5EF4-FFF2-40B4-BE49-F238E27FC236}">
                <a16:creationId xmlns:a16="http://schemas.microsoft.com/office/drawing/2014/main" id="{8E943591-83C3-86B2-5985-6681E5D93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03" y="59909"/>
            <a:ext cx="9030949" cy="845507"/>
          </a:xfrm>
        </p:spPr>
        <p:txBody>
          <a:bodyPr>
            <a:noAutofit/>
          </a:bodyPr>
          <a:lstStyle/>
          <a:p>
            <a:r>
              <a:rPr lang="en-US">
                <a:cs typeface="Arial"/>
              </a:rPr>
              <a:t>Patient Flow </a:t>
            </a:r>
            <a:endParaRPr lang="en-US"/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B151F9AE-5AF9-AD16-44B2-49D7C60CA311}"/>
              </a:ext>
            </a:extLst>
          </p:cNvPr>
          <p:cNvCxnSpPr>
            <a:cxnSpLocks/>
            <a:endCxn id="3" idx="0"/>
          </p:cNvCxnSpPr>
          <p:nvPr/>
        </p:nvCxnSpPr>
        <p:spPr bwMode="auto">
          <a:xfrm flipH="1">
            <a:off x="4131899" y="2038650"/>
            <a:ext cx="2" cy="1487425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521CB13-85B0-5B96-A0A4-187413E03247}"/>
              </a:ext>
            </a:extLst>
          </p:cNvPr>
          <p:cNvSpPr txBox="1"/>
          <p:nvPr/>
        </p:nvSpPr>
        <p:spPr>
          <a:xfrm>
            <a:off x="397308" y="3526075"/>
            <a:ext cx="7469181" cy="913199"/>
          </a:xfrm>
          <a:prstGeom prst="rect">
            <a:avLst/>
          </a:prstGeom>
          <a:solidFill>
            <a:srgbClr val="D3CFA5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600" b="1">
                <a:latin typeface="Arial" panose="020B0604020202020204" pitchFamily="34" charset="0"/>
                <a:cs typeface="Arial" panose="020B0604020202020204" pitchFamily="34" charset="0"/>
              </a:rPr>
              <a:t>N = 744 Patients</a:t>
            </a:r>
          </a:p>
          <a:p>
            <a:pPr algn="ctr"/>
            <a:r>
              <a:rPr lang="en-US" sz="2600" b="1">
                <a:latin typeface="Arial" panose="020B0604020202020204" pitchFamily="34" charset="0"/>
                <a:cs typeface="Arial" panose="020B0604020202020204" pitchFamily="34" charset="0"/>
              </a:rPr>
              <a:t>Randomized 1:1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393D74-1022-5E07-5134-19AB168D7DF3}"/>
              </a:ext>
            </a:extLst>
          </p:cNvPr>
          <p:cNvSpPr txBox="1"/>
          <p:nvPr/>
        </p:nvSpPr>
        <p:spPr>
          <a:xfrm>
            <a:off x="8194506" y="2303523"/>
            <a:ext cx="3600189" cy="12003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Excluded from randomization</a:t>
            </a:r>
            <a:r>
              <a:rPr lang="en-US" sz="2400" b="1" baseline="3000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ctr"/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N = 550 (42.5%)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4CBE4FE-2146-D514-1843-4C416B07D3B1}"/>
              </a:ext>
            </a:extLst>
          </p:cNvPr>
          <p:cNvCxnSpPr>
            <a:cxnSpLocks/>
            <a:endCxn id="16" idx="1"/>
          </p:cNvCxnSpPr>
          <p:nvPr/>
        </p:nvCxnSpPr>
        <p:spPr bwMode="auto">
          <a:xfrm flipV="1">
            <a:off x="4131900" y="2903688"/>
            <a:ext cx="4062606" cy="15388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283455B9-B122-7531-7818-88A465B67826}"/>
              </a:ext>
            </a:extLst>
          </p:cNvPr>
          <p:cNvCxnSpPr>
            <a:cxnSpLocks/>
            <a:stCxn id="3" idx="2"/>
            <a:endCxn id="29" idx="0"/>
          </p:cNvCxnSpPr>
          <p:nvPr/>
        </p:nvCxnSpPr>
        <p:spPr bwMode="auto">
          <a:xfrm rot="5400000">
            <a:off x="2746250" y="3919133"/>
            <a:ext cx="865509" cy="190579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B22653AC-B651-840B-D272-B4DB57F2DC23}"/>
              </a:ext>
            </a:extLst>
          </p:cNvPr>
          <p:cNvCxnSpPr>
            <a:cxnSpLocks/>
            <a:stCxn id="3" idx="2"/>
            <a:endCxn id="33" idx="0"/>
          </p:cNvCxnSpPr>
          <p:nvPr/>
        </p:nvCxnSpPr>
        <p:spPr bwMode="auto">
          <a:xfrm rot="16200000" flipH="1">
            <a:off x="4652040" y="3919133"/>
            <a:ext cx="865508" cy="1905790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9A7D7430-5FEE-5F6A-A1FD-B34D4926F30E}"/>
              </a:ext>
            </a:extLst>
          </p:cNvPr>
          <p:cNvSpPr txBox="1"/>
          <p:nvPr/>
        </p:nvSpPr>
        <p:spPr>
          <a:xfrm>
            <a:off x="397308" y="5304783"/>
            <a:ext cx="3657600" cy="913199"/>
          </a:xfrm>
          <a:prstGeom prst="rect">
            <a:avLst/>
          </a:prstGeom>
          <a:solidFill>
            <a:srgbClr val="235F77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Transfemoral TAVR</a:t>
            </a:r>
          </a:p>
          <a:p>
            <a:pPr algn="ctr"/>
            <a:r>
              <a:rPr lang="en-US" sz="2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 = 373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F213F8A-6C7B-C6E7-8EE3-A47E060D5B96}"/>
              </a:ext>
            </a:extLst>
          </p:cNvPr>
          <p:cNvSpPr txBox="1"/>
          <p:nvPr/>
        </p:nvSpPr>
        <p:spPr>
          <a:xfrm>
            <a:off x="4208889" y="5304782"/>
            <a:ext cx="3657600" cy="913199"/>
          </a:xfrm>
          <a:prstGeom prst="rect">
            <a:avLst/>
          </a:prstGeom>
          <a:solidFill>
            <a:srgbClr val="FF0000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Clinical Surveillance</a:t>
            </a:r>
          </a:p>
          <a:p>
            <a:pPr algn="ctr"/>
            <a:r>
              <a:rPr lang="en-US" sz="2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 = 371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4478CB1-0444-17EC-0971-63EFDC1CAAB6}"/>
              </a:ext>
            </a:extLst>
          </p:cNvPr>
          <p:cNvSpPr txBox="1"/>
          <p:nvPr/>
        </p:nvSpPr>
        <p:spPr>
          <a:xfrm>
            <a:off x="397308" y="1109980"/>
            <a:ext cx="11397388" cy="95410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 = 1,294 Patients consented for screening with presumed moderate AS and at-risk features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33F233-26CB-0F3C-0E6B-A1A0F512163E}"/>
              </a:ext>
            </a:extLst>
          </p:cNvPr>
          <p:cNvSpPr txBox="1"/>
          <p:nvPr/>
        </p:nvSpPr>
        <p:spPr>
          <a:xfrm flipH="1">
            <a:off x="8118304" y="3526075"/>
            <a:ext cx="3930988" cy="156966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 rtlCol="0">
            <a:spAutoFit/>
          </a:bodyPr>
          <a:lstStyle/>
          <a:p>
            <a:pPr marL="274320" indent="-171450">
              <a:buFont typeface="Arial" panose="020B0604020202020204" pitchFamily="34" charset="0"/>
              <a:buChar char="•"/>
            </a:pPr>
            <a:r>
              <a:rPr lang="en-US" sz="1600" b="1">
                <a:solidFill>
                  <a:srgbClr val="3898B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 not have moderate AS (n=214) </a:t>
            </a:r>
          </a:p>
          <a:p>
            <a:pPr marL="274320" indent="-171450">
              <a:buFont typeface="Arial" panose="020B0604020202020204" pitchFamily="34" charset="0"/>
              <a:buChar char="•"/>
            </a:pPr>
            <a:r>
              <a:rPr lang="en-US" sz="1600" b="1">
                <a:solidFill>
                  <a:srgbClr val="3898B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Anatomical exclusions (n=139)</a:t>
            </a:r>
          </a:p>
          <a:p>
            <a:pPr marL="274320" indent="-171450">
              <a:buFont typeface="Arial" panose="020B0604020202020204" pitchFamily="34" charset="0"/>
              <a:buChar char="•"/>
            </a:pP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Medical exclusions (n=78)</a:t>
            </a:r>
          </a:p>
          <a:p>
            <a:pPr marL="274320" indent="-171450">
              <a:buFont typeface="Arial" panose="020B0604020202020204" pitchFamily="34" charset="0"/>
              <a:buChar char="•"/>
            </a:pP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Did not have an at-risk feature (n=16)</a:t>
            </a:r>
          </a:p>
          <a:p>
            <a:pPr marL="274320" indent="-171450">
              <a:buFont typeface="Arial" panose="020B0604020202020204" pitchFamily="34" charset="0"/>
              <a:buChar char="•"/>
            </a:pP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Withdrew consent (n=70)</a:t>
            </a:r>
          </a:p>
          <a:p>
            <a:pPr marL="274320" indent="-171450">
              <a:buFont typeface="Arial" panose="020B0604020202020204" pitchFamily="34" charset="0"/>
              <a:buChar char="•"/>
            </a:pP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Other exclusions (n=60)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725A06-3E6E-0924-9837-FCA6105F3A9B}"/>
              </a:ext>
            </a:extLst>
          </p:cNvPr>
          <p:cNvSpPr txBox="1"/>
          <p:nvPr/>
        </p:nvSpPr>
        <p:spPr>
          <a:xfrm>
            <a:off x="158751" y="6534250"/>
            <a:ext cx="7658100" cy="276999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1200" baseline="3000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Pts could have ≥ 1 reason for screen failure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455931449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0F676-DEFE-AF95-BD69-A05AB99A8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B9306BD8-0100-3135-B120-FF8185A2FD2C}"/>
              </a:ext>
            </a:extLst>
          </p:cNvPr>
          <p:cNvCxnSpPr>
            <a:cxnSpLocks/>
            <a:stCxn id="38" idx="2"/>
            <a:endCxn id="52" idx="0"/>
          </p:cNvCxnSpPr>
          <p:nvPr/>
        </p:nvCxnSpPr>
        <p:spPr bwMode="auto">
          <a:xfrm>
            <a:off x="3139303" y="1874372"/>
            <a:ext cx="0" cy="804403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43B038C2-64F9-3D1A-CBD3-5B46FC08AD90}"/>
              </a:ext>
            </a:extLst>
          </p:cNvPr>
          <p:cNvSpPr txBox="1"/>
          <p:nvPr/>
        </p:nvSpPr>
        <p:spPr>
          <a:xfrm>
            <a:off x="396103" y="1104931"/>
            <a:ext cx="5486400" cy="769441"/>
          </a:xfrm>
          <a:prstGeom prst="rect">
            <a:avLst/>
          </a:prstGeom>
          <a:solidFill>
            <a:srgbClr val="235F77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Randomized to TAVR </a:t>
            </a:r>
          </a:p>
          <a:p>
            <a:pPr algn="ctr"/>
            <a:r>
              <a:rPr lang="en-US"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 = 373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4C197ED-4CC6-F968-5F6A-54A2EB730306}"/>
              </a:ext>
            </a:extLst>
          </p:cNvPr>
          <p:cNvSpPr txBox="1"/>
          <p:nvPr/>
        </p:nvSpPr>
        <p:spPr>
          <a:xfrm>
            <a:off x="6309497" y="1104931"/>
            <a:ext cx="5486400" cy="769441"/>
          </a:xfrm>
          <a:prstGeom prst="rect">
            <a:avLst/>
          </a:prstGeom>
          <a:solidFill>
            <a:srgbClr val="FF0000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Randomized to CS </a:t>
            </a:r>
          </a:p>
          <a:p>
            <a:pPr algn="ctr"/>
            <a:r>
              <a:rPr lang="en-US"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 = 371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CA27B39-7EEA-F304-102C-6590F8785F37}"/>
              </a:ext>
            </a:extLst>
          </p:cNvPr>
          <p:cNvSpPr txBox="1"/>
          <p:nvPr/>
        </p:nvSpPr>
        <p:spPr>
          <a:xfrm>
            <a:off x="396103" y="2678775"/>
            <a:ext cx="5486400" cy="769441"/>
          </a:xfrm>
          <a:prstGeom prst="rect">
            <a:avLst/>
          </a:prstGeom>
          <a:solidFill>
            <a:srgbClr val="235F77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1-year Follow-up</a:t>
            </a:r>
          </a:p>
          <a:p>
            <a:pPr algn="ctr"/>
            <a:r>
              <a:rPr lang="en-US"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 = 360 (96.5%)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7117984-39B8-C773-95BD-97FB19C0CB33}"/>
              </a:ext>
            </a:extLst>
          </p:cNvPr>
          <p:cNvSpPr txBox="1"/>
          <p:nvPr/>
        </p:nvSpPr>
        <p:spPr>
          <a:xfrm>
            <a:off x="396103" y="4252619"/>
            <a:ext cx="5486400" cy="769441"/>
          </a:xfrm>
          <a:prstGeom prst="rect">
            <a:avLst/>
          </a:prstGeom>
          <a:solidFill>
            <a:srgbClr val="235F77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2-year Follow-up</a:t>
            </a:r>
          </a:p>
          <a:p>
            <a:pPr algn="ctr"/>
            <a:r>
              <a:rPr lang="en-US"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 = 356 (95.4%)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7285509-EDCF-574A-012A-C68E276A79C4}"/>
              </a:ext>
            </a:extLst>
          </p:cNvPr>
          <p:cNvSpPr txBox="1"/>
          <p:nvPr/>
        </p:nvSpPr>
        <p:spPr>
          <a:xfrm>
            <a:off x="6309497" y="2678775"/>
            <a:ext cx="5486400" cy="769441"/>
          </a:xfrm>
          <a:prstGeom prst="rect">
            <a:avLst/>
          </a:prstGeom>
          <a:solidFill>
            <a:srgbClr val="FF0000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1-year Follow-up</a:t>
            </a:r>
          </a:p>
          <a:p>
            <a:pPr algn="ctr"/>
            <a:r>
              <a:rPr lang="en-US"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 = 361 (97.3%)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DE96779-6A1B-0CCD-4204-1B346751304E}"/>
              </a:ext>
            </a:extLst>
          </p:cNvPr>
          <p:cNvSpPr txBox="1"/>
          <p:nvPr/>
        </p:nvSpPr>
        <p:spPr>
          <a:xfrm>
            <a:off x="6309497" y="4252619"/>
            <a:ext cx="5486400" cy="769441"/>
          </a:xfrm>
          <a:prstGeom prst="rect">
            <a:avLst/>
          </a:prstGeom>
          <a:solidFill>
            <a:srgbClr val="FF0000"/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2-year Follow-up</a:t>
            </a:r>
          </a:p>
          <a:p>
            <a:pPr algn="ctr"/>
            <a:r>
              <a:rPr lang="en-US"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 = 341 (91.9%)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7C81F64-BFD9-3910-C09B-BB063451D660}"/>
              </a:ext>
            </a:extLst>
          </p:cNvPr>
          <p:cNvSpPr txBox="1"/>
          <p:nvPr/>
        </p:nvSpPr>
        <p:spPr>
          <a:xfrm>
            <a:off x="396103" y="5339532"/>
            <a:ext cx="11399794" cy="83099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93.7% of patients in the ITT population were available for                                   primary effectiveness endpoint analysis at 2 years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D32DC9F-AFCA-8390-C8E3-9157A5D8F8E8}"/>
              </a:ext>
            </a:extLst>
          </p:cNvPr>
          <p:cNvSpPr txBox="1"/>
          <p:nvPr/>
        </p:nvSpPr>
        <p:spPr>
          <a:xfrm flipH="1">
            <a:off x="9119428" y="1928056"/>
            <a:ext cx="2735209" cy="307777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 rtlCol="0">
            <a:spAutoFit/>
          </a:bodyPr>
          <a:lstStyle/>
          <a:p>
            <a:pPr>
              <a:spcAft>
                <a:spcPts val="100"/>
              </a:spcAft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 Withdrew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DA5BAB6-1B5C-02CE-BD0A-5B1D18950A9A}"/>
              </a:ext>
            </a:extLst>
          </p:cNvPr>
          <p:cNvSpPr txBox="1"/>
          <p:nvPr/>
        </p:nvSpPr>
        <p:spPr>
          <a:xfrm flipH="1">
            <a:off x="322452" y="1928056"/>
            <a:ext cx="2739242" cy="523220"/>
          </a:xfrm>
          <a:prstGeom prst="rect">
            <a:avLst/>
          </a:prstGeom>
          <a:noFill/>
          <a:ln w="28575">
            <a:noFill/>
          </a:ln>
          <a:effectLst/>
        </p:spPr>
        <p:txBody>
          <a:bodyPr wrap="square" rtlCol="0">
            <a:spAutoFit/>
          </a:bodyPr>
          <a:lstStyle/>
          <a:p>
            <a:pPr marL="102870" algn="r"/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 Withdrew</a:t>
            </a:r>
          </a:p>
          <a:p>
            <a:pPr marL="102870" algn="r"/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 Study THV explants</a:t>
            </a:r>
            <a:r>
              <a:rPr lang="en-US" sz="1400" baseline="3000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90B54C34-747E-FE0B-2310-43A1EAF53E4A}"/>
              </a:ext>
            </a:extLst>
          </p:cNvPr>
          <p:cNvCxnSpPr>
            <a:cxnSpLocks/>
            <a:stCxn id="52" idx="2"/>
            <a:endCxn id="53" idx="0"/>
          </p:cNvCxnSpPr>
          <p:nvPr/>
        </p:nvCxnSpPr>
        <p:spPr bwMode="auto">
          <a:xfrm>
            <a:off x="3139303" y="3448216"/>
            <a:ext cx="0" cy="804403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193FEF8E-3F65-38BE-F7DD-746918D5AAD5}"/>
              </a:ext>
            </a:extLst>
          </p:cNvPr>
          <p:cNvCxnSpPr>
            <a:cxnSpLocks/>
            <a:stCxn id="51" idx="2"/>
            <a:endCxn id="54" idx="0"/>
          </p:cNvCxnSpPr>
          <p:nvPr/>
        </p:nvCxnSpPr>
        <p:spPr bwMode="auto">
          <a:xfrm>
            <a:off x="9052697" y="1874372"/>
            <a:ext cx="0" cy="804403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2579265B-0F5B-ABFB-FDDC-34C72172DBB9}"/>
              </a:ext>
            </a:extLst>
          </p:cNvPr>
          <p:cNvCxnSpPr>
            <a:cxnSpLocks/>
            <a:stCxn id="54" idx="2"/>
            <a:endCxn id="55" idx="0"/>
          </p:cNvCxnSpPr>
          <p:nvPr/>
        </p:nvCxnSpPr>
        <p:spPr bwMode="auto">
          <a:xfrm>
            <a:off x="9052697" y="3448216"/>
            <a:ext cx="0" cy="804403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245FE8D-43D2-E979-99DF-5CAD46204CCC}"/>
              </a:ext>
            </a:extLst>
          </p:cNvPr>
          <p:cNvSpPr txBox="1"/>
          <p:nvPr/>
        </p:nvSpPr>
        <p:spPr>
          <a:xfrm flipH="1">
            <a:off x="9119428" y="3504244"/>
            <a:ext cx="2735209" cy="536044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 rtlCol="0">
            <a:spAutoFit/>
          </a:bodyPr>
          <a:lstStyle/>
          <a:p>
            <a:pPr>
              <a:spcAft>
                <a:spcPts val="100"/>
              </a:spcAft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 Withdrew</a:t>
            </a:r>
          </a:p>
          <a:p>
            <a:pPr>
              <a:spcAft>
                <a:spcPts val="100"/>
              </a:spcAft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Missed visits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1071EC-14E6-6158-1A6B-0E66BB2B8BAD}"/>
              </a:ext>
            </a:extLst>
          </p:cNvPr>
          <p:cNvSpPr txBox="1"/>
          <p:nvPr/>
        </p:nvSpPr>
        <p:spPr>
          <a:xfrm flipH="1">
            <a:off x="322452" y="3504244"/>
            <a:ext cx="2739242" cy="523220"/>
          </a:xfrm>
          <a:prstGeom prst="rect">
            <a:avLst/>
          </a:prstGeom>
          <a:noFill/>
          <a:ln w="28575">
            <a:noFill/>
          </a:ln>
          <a:effectLst/>
        </p:spPr>
        <p:txBody>
          <a:bodyPr wrap="square" rtlCol="0">
            <a:spAutoFit/>
          </a:bodyPr>
          <a:lstStyle/>
          <a:p>
            <a:pPr marL="102870" algn="r"/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 Withdrew</a:t>
            </a:r>
          </a:p>
          <a:p>
            <a:pPr marL="102870" algn="r"/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 Missed visits</a:t>
            </a:r>
            <a:endParaRPr lang="en-US" sz="1400" baseline="30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32B179D-241A-5303-3A2B-CC0D7E9C5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03" y="59909"/>
            <a:ext cx="8825540" cy="845507"/>
          </a:xfrm>
        </p:spPr>
        <p:txBody>
          <a:bodyPr>
            <a:normAutofit/>
          </a:bodyPr>
          <a:lstStyle/>
          <a:p>
            <a:r>
              <a:rPr lang="en-US"/>
              <a:t>Patient Follow-up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C147E2-CB17-F2EB-8C3E-3E0235B09735}"/>
              </a:ext>
            </a:extLst>
          </p:cNvPr>
          <p:cNvSpPr txBox="1"/>
          <p:nvPr/>
        </p:nvSpPr>
        <p:spPr>
          <a:xfrm>
            <a:off x="158750" y="6534250"/>
            <a:ext cx="12033249" cy="276999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1200" baseline="3000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1 valve embolized into the LVOT on POD 1 requiring SAVR; 1 valve was explanted in the setting of urgent CABG on POD 189; both patients were alive at 2 years</a:t>
            </a:r>
            <a:endParaRPr lang="en-US" sz="12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608817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7231E-EC3F-62E0-D69A-9A0191347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63A693A-FDFA-1C44-1DC8-7E28C377B523}"/>
              </a:ext>
            </a:extLst>
          </p:cNvPr>
          <p:cNvGraphicFramePr>
            <a:graphicFrameLocks noGrp="1"/>
          </p:cNvGraphicFramePr>
          <p:nvPr/>
        </p:nvGraphicFramePr>
        <p:xfrm>
          <a:off x="139000" y="1037863"/>
          <a:ext cx="5897880" cy="530352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811992">
                  <a:extLst>
                    <a:ext uri="{9D8B030D-6E8A-4147-A177-3AD203B41FA5}">
                      <a16:colId xmlns:a16="http://schemas.microsoft.com/office/drawing/2014/main" val="1075935219"/>
                    </a:ext>
                  </a:extLst>
                </a:gridCol>
                <a:gridCol w="1542944">
                  <a:extLst>
                    <a:ext uri="{9D8B030D-6E8A-4147-A177-3AD203B41FA5}">
                      <a16:colId xmlns:a16="http://schemas.microsoft.com/office/drawing/2014/main" val="1418156584"/>
                    </a:ext>
                  </a:extLst>
                </a:gridCol>
                <a:gridCol w="1542944">
                  <a:extLst>
                    <a:ext uri="{9D8B030D-6E8A-4147-A177-3AD203B41FA5}">
                      <a16:colId xmlns:a16="http://schemas.microsoft.com/office/drawing/2014/main" val="3262588640"/>
                    </a:ext>
                  </a:extLst>
                </a:gridCol>
              </a:tblGrid>
              <a:tr h="7772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Characteristics</a:t>
                      </a:r>
                      <a:endParaRPr lang="en-US" sz="2200" b="1" baseline="300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TAVR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N = 373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CS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N = 371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35292039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Age, y</a:t>
                      </a:r>
                    </a:p>
                  </a:txBody>
                  <a:tcPr marL="137160" marR="137160" marT="18288" marB="18288" anchor="ctr">
                    <a:solidFill>
                      <a:srgbClr val="E7E9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78.5 ± 6.5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78.3 ± 6.1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157938722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Female Sex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38.1%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40.2%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181214652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STS Score, %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 ± 2.6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 ± 2.6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3932620856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Low-risk (heart team)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44.0%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47.2%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3449949976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NYHA class III/IV</a:t>
                      </a:r>
                      <a:endParaRPr lang="en-US" sz="1900" baseline="30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34.6%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36.4%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/>
                </a:tc>
                <a:extLst>
                  <a:ext uri="{0D108BD9-81ED-4DB2-BD59-A6C34878D82A}">
                    <a16:rowId xmlns:a16="http://schemas.microsoft.com/office/drawing/2014/main" val="376894876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BMI, kg/m</a:t>
                      </a:r>
                      <a:r>
                        <a:rPr lang="en-US" sz="1900" baseline="30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29.5 ± 5.7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29.7 ± 5.9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1166412818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Hypertension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90.3%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86.0%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3648205857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Diabetes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36.2%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36.9%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305794703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PVD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11.0%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11.3%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3287892237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Creatinine &gt; 2 mg/dL </a:t>
                      </a:r>
                      <a:endParaRPr lang="en-US" sz="1900" baseline="30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0.3%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1.1%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403677231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eGFR &lt; 45</a:t>
                      </a:r>
                      <a:endParaRPr lang="en-US" sz="1900" baseline="30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9.7%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12.5%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3039270899"/>
                  </a:ext>
                </a:extLst>
              </a:tr>
            </a:tbl>
          </a:graphicData>
        </a:graphic>
      </p:graphicFrame>
      <p:sp>
        <p:nvSpPr>
          <p:cNvPr id="8" name="Title 5">
            <a:extLst>
              <a:ext uri="{FF2B5EF4-FFF2-40B4-BE49-F238E27FC236}">
                <a16:creationId xmlns:a16="http://schemas.microsoft.com/office/drawing/2014/main" id="{B8C66132-22A7-F13D-FC82-C1D6EE0CB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03" y="59909"/>
            <a:ext cx="8898635" cy="845507"/>
          </a:xfrm>
        </p:spPr>
        <p:txBody>
          <a:bodyPr>
            <a:normAutofit/>
          </a:bodyPr>
          <a:lstStyle/>
          <a:p>
            <a:r>
              <a:rPr lang="en-US"/>
              <a:t>Baseline Characteristics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0310C4A-DBA0-9B66-DFB6-4532066D6098}"/>
              </a:ext>
            </a:extLst>
          </p:cNvPr>
          <p:cNvGraphicFramePr>
            <a:graphicFrameLocks noGrp="1"/>
          </p:cNvGraphicFramePr>
          <p:nvPr/>
        </p:nvGraphicFramePr>
        <p:xfrm>
          <a:off x="6168976" y="1037863"/>
          <a:ext cx="5897880" cy="530352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811992">
                  <a:extLst>
                    <a:ext uri="{9D8B030D-6E8A-4147-A177-3AD203B41FA5}">
                      <a16:colId xmlns:a16="http://schemas.microsoft.com/office/drawing/2014/main" val="1075935219"/>
                    </a:ext>
                  </a:extLst>
                </a:gridCol>
                <a:gridCol w="1542944">
                  <a:extLst>
                    <a:ext uri="{9D8B030D-6E8A-4147-A177-3AD203B41FA5}">
                      <a16:colId xmlns:a16="http://schemas.microsoft.com/office/drawing/2014/main" val="1418156584"/>
                    </a:ext>
                  </a:extLst>
                </a:gridCol>
                <a:gridCol w="1542944">
                  <a:extLst>
                    <a:ext uri="{9D8B030D-6E8A-4147-A177-3AD203B41FA5}">
                      <a16:colId xmlns:a16="http://schemas.microsoft.com/office/drawing/2014/main" val="3262588640"/>
                    </a:ext>
                  </a:extLst>
                </a:gridCol>
              </a:tblGrid>
              <a:tr h="7772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Characteristics</a:t>
                      </a:r>
                      <a:endParaRPr lang="en-US" sz="22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TAVR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N = 373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CS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N = 371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35292039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COPD</a:t>
                      </a:r>
                    </a:p>
                  </a:txBody>
                  <a:tcPr marL="137160" marR="137160" marT="18288" marB="18288" anchor="ctr">
                    <a:solidFill>
                      <a:srgbClr val="E7E9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9.7% 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11.6% 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157938722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 MI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14.5%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14.3%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152466836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 PCI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30.6%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30.7%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416497734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 CABG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16.9%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11.6%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2460750507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 Stroke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strike="noStrike">
                          <a:latin typeface="Arial"/>
                          <a:cs typeface="Arial"/>
                        </a:rPr>
                        <a:t>9.7</a:t>
                      </a:r>
                      <a:r>
                        <a:rPr lang="en-US" sz="1900">
                          <a:latin typeface="Arial"/>
                          <a:cs typeface="Arial"/>
                        </a:rPr>
                        <a:t>%</a:t>
                      </a:r>
                      <a:endParaRPr lang="en-US" sz="1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strike="noStrike">
                          <a:latin typeface="Arial"/>
                          <a:cs typeface="Arial"/>
                        </a:rPr>
                        <a:t>7.8</a:t>
                      </a:r>
                      <a:r>
                        <a:rPr lang="en-US" sz="1900">
                          <a:latin typeface="Arial"/>
                          <a:cs typeface="Arial"/>
                        </a:rPr>
                        <a:t>%</a:t>
                      </a:r>
                      <a:endParaRPr lang="en-US" sz="1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2450540379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History of AFib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34.0%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32.1%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3486673427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 PPM or ICD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12.3%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10.5%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301513465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LBBB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6.7%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7.5%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3648205857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RBBB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16.6%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17.5%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3865005248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KCCQ score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64.5 </a:t>
                      </a: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 23.8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Arial"/>
                          <a:ea typeface="Batang"/>
                          <a:cs typeface="Times New Roman"/>
                        </a:rPr>
                        <a:t>63.9 </a:t>
                      </a:r>
                      <a:r>
                        <a:rPr lang="en-US" sz="1900">
                          <a:latin typeface="Arial"/>
                          <a:cs typeface="Arial"/>
                        </a:rPr>
                        <a:t>±</a:t>
                      </a: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Arial"/>
                          <a:ea typeface="Batang"/>
                          <a:cs typeface="Times New Roman"/>
                        </a:rPr>
                        <a:t> 24.1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334773949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KCCQ &lt; 60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42.8%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39.5%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57821618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5B47461-78B1-41FA-D2AE-DCC5853FC3CF}"/>
              </a:ext>
            </a:extLst>
          </p:cNvPr>
          <p:cNvSpPr txBox="1"/>
          <p:nvPr/>
        </p:nvSpPr>
        <p:spPr>
          <a:xfrm>
            <a:off x="1415350" y="5957234"/>
            <a:ext cx="18587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mL/min/1.73m</a:t>
            </a:r>
            <a:r>
              <a:rPr lang="en-US" baseline="300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24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71B439-3298-BA97-A032-1F8D77C0853E}"/>
              </a:ext>
            </a:extLst>
          </p:cNvPr>
          <p:cNvSpPr txBox="1"/>
          <p:nvPr/>
        </p:nvSpPr>
        <p:spPr>
          <a:xfrm>
            <a:off x="158751" y="6534250"/>
            <a:ext cx="7658100" cy="276999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Values presented as mean ± SD or % of pts </a:t>
            </a:r>
            <a:endParaRPr lang="en-US" sz="1200" i="1"/>
          </a:p>
        </p:txBody>
      </p:sp>
    </p:spTree>
    <p:extLst>
      <p:ext uri="{BB962C8B-B14F-4D97-AF65-F5344CB8AC3E}">
        <p14:creationId xmlns:p14="http://schemas.microsoft.com/office/powerpoint/2010/main" val="2280557032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12C40-55A5-255F-B760-82EA5B218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6F0281B-5359-1F71-940F-6FCB154792E9}"/>
              </a:ext>
            </a:extLst>
          </p:cNvPr>
          <p:cNvGraphicFramePr>
            <a:graphicFrameLocks noGrp="1"/>
          </p:cNvGraphicFramePr>
          <p:nvPr/>
        </p:nvGraphicFramePr>
        <p:xfrm>
          <a:off x="139000" y="1037863"/>
          <a:ext cx="5897880" cy="530352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811992">
                  <a:extLst>
                    <a:ext uri="{9D8B030D-6E8A-4147-A177-3AD203B41FA5}">
                      <a16:colId xmlns:a16="http://schemas.microsoft.com/office/drawing/2014/main" val="1075935219"/>
                    </a:ext>
                  </a:extLst>
                </a:gridCol>
                <a:gridCol w="1542944">
                  <a:extLst>
                    <a:ext uri="{9D8B030D-6E8A-4147-A177-3AD203B41FA5}">
                      <a16:colId xmlns:a16="http://schemas.microsoft.com/office/drawing/2014/main" val="1418156584"/>
                    </a:ext>
                  </a:extLst>
                </a:gridCol>
                <a:gridCol w="1542944">
                  <a:extLst>
                    <a:ext uri="{9D8B030D-6E8A-4147-A177-3AD203B41FA5}">
                      <a16:colId xmlns:a16="http://schemas.microsoft.com/office/drawing/2014/main" val="3262588640"/>
                    </a:ext>
                  </a:extLst>
                </a:gridCol>
              </a:tblGrid>
              <a:tr h="7772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Characteristics</a:t>
                      </a:r>
                      <a:endParaRPr lang="en-US" sz="2200" b="1" baseline="300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TAVR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N = 373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CS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N = 371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35292039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Age, y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78.5 ± 6.5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78.3 ± 6.1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938722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Female Sex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38.1%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40.2%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14652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STS Score, %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 ± 2.6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 ± 2.6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2620856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Low-risk (heart team)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44.0%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47.2%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9949976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NYHA class III/IV</a:t>
                      </a:r>
                      <a:endParaRPr lang="en-US" sz="1900" baseline="30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34.6%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36.4%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894876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BMI, kg/m</a:t>
                      </a:r>
                      <a:r>
                        <a:rPr lang="en-US" sz="1900" baseline="300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29.5 ± 5.7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29.7 ± 5.9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6412818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Hypertension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90.3%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86.0%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8205857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Diabetes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36.2%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36.9%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794703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PVD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11.0%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11.3%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7892237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Creatinine &gt; 2 mg/dL </a:t>
                      </a:r>
                      <a:endParaRPr lang="en-US" sz="1900" baseline="30000">
                        <a:solidFill>
                          <a:schemeClr val="bg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677231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eGFR &lt; 45</a:t>
                      </a:r>
                      <a:endParaRPr lang="en-US" sz="1900" baseline="30000">
                        <a:solidFill>
                          <a:schemeClr val="bg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9.7%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12.5%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9270899"/>
                  </a:ext>
                </a:extLst>
              </a:tr>
            </a:tbl>
          </a:graphicData>
        </a:graphic>
      </p:graphicFrame>
      <p:sp>
        <p:nvSpPr>
          <p:cNvPr id="8" name="Title 5">
            <a:extLst>
              <a:ext uri="{FF2B5EF4-FFF2-40B4-BE49-F238E27FC236}">
                <a16:creationId xmlns:a16="http://schemas.microsoft.com/office/drawing/2014/main" id="{66BB0BBB-6BEA-C4CD-7AD3-600A7550E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03" y="59909"/>
            <a:ext cx="8898635" cy="845507"/>
          </a:xfrm>
        </p:spPr>
        <p:txBody>
          <a:bodyPr>
            <a:normAutofit/>
          </a:bodyPr>
          <a:lstStyle/>
          <a:p>
            <a:r>
              <a:rPr lang="en-US"/>
              <a:t>Baseline Characteristics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9179BBA-DA09-1790-8F02-603464598577}"/>
              </a:ext>
            </a:extLst>
          </p:cNvPr>
          <p:cNvGraphicFramePr>
            <a:graphicFrameLocks noGrp="1"/>
          </p:cNvGraphicFramePr>
          <p:nvPr/>
        </p:nvGraphicFramePr>
        <p:xfrm>
          <a:off x="6168976" y="1037863"/>
          <a:ext cx="5897880" cy="530352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811992">
                  <a:extLst>
                    <a:ext uri="{9D8B030D-6E8A-4147-A177-3AD203B41FA5}">
                      <a16:colId xmlns:a16="http://schemas.microsoft.com/office/drawing/2014/main" val="1075935219"/>
                    </a:ext>
                  </a:extLst>
                </a:gridCol>
                <a:gridCol w="1542944">
                  <a:extLst>
                    <a:ext uri="{9D8B030D-6E8A-4147-A177-3AD203B41FA5}">
                      <a16:colId xmlns:a16="http://schemas.microsoft.com/office/drawing/2014/main" val="1418156584"/>
                    </a:ext>
                  </a:extLst>
                </a:gridCol>
                <a:gridCol w="1542944">
                  <a:extLst>
                    <a:ext uri="{9D8B030D-6E8A-4147-A177-3AD203B41FA5}">
                      <a16:colId xmlns:a16="http://schemas.microsoft.com/office/drawing/2014/main" val="3262588640"/>
                    </a:ext>
                  </a:extLst>
                </a:gridCol>
              </a:tblGrid>
              <a:tr h="7772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Characteristics</a:t>
                      </a:r>
                      <a:endParaRPr lang="en-US" sz="2200" b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TAVR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N = 373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CS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N = 371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92039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COPD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9.7% 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11.6% 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938722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 MI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14.5%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14.3%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66836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 PCI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30.6%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30.7%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97734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 CABG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16.9%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11.6%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750507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 Stroke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strike="noStrike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/>
                          <a:cs typeface="Arial"/>
                        </a:rPr>
                        <a:t>9.7</a:t>
                      </a: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lang="en-US" sz="1900">
                        <a:solidFill>
                          <a:schemeClr val="bg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strike="noStrike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/>
                          <a:cs typeface="Arial"/>
                        </a:rPr>
                        <a:t>7.8</a:t>
                      </a: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lang="en-US" sz="1900">
                        <a:solidFill>
                          <a:schemeClr val="bg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0540379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History of AFib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34.0%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32.1%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6673427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 PPM or ICD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12.3%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10.5%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13465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LBBB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6.7%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7.5%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8205857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RBBB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16.6%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17.5%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5005248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KCCQ score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64.5 </a:t>
                      </a: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 23.8</a:t>
                      </a:r>
                      <a:endParaRPr lang="en-US" sz="19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63.9 </a:t>
                      </a: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 24.1</a:t>
                      </a:r>
                      <a:endParaRPr lang="en-US" sz="19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773949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KCCQ &lt; 60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42.8%</a:t>
                      </a:r>
                      <a:endParaRPr lang="en-US" sz="19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39.5%</a:t>
                      </a:r>
                      <a:endParaRPr lang="en-US" sz="19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2161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7407CF5-4F7D-3B7A-A282-72318FD928A9}"/>
              </a:ext>
            </a:extLst>
          </p:cNvPr>
          <p:cNvSpPr txBox="1"/>
          <p:nvPr/>
        </p:nvSpPr>
        <p:spPr>
          <a:xfrm>
            <a:off x="1415350" y="5957234"/>
            <a:ext cx="18587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mL/min/1.73m</a:t>
            </a:r>
            <a:r>
              <a:rPr lang="en-US" baseline="3000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24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BB4D18-E198-365E-4927-E25F19882BEC}"/>
              </a:ext>
            </a:extLst>
          </p:cNvPr>
          <p:cNvSpPr txBox="1"/>
          <p:nvPr/>
        </p:nvSpPr>
        <p:spPr>
          <a:xfrm>
            <a:off x="158751" y="6534250"/>
            <a:ext cx="7658100" cy="276999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Values presented as mean ± SD or % of pts </a:t>
            </a:r>
            <a:endParaRPr lang="en-US" sz="1200" i="1"/>
          </a:p>
        </p:txBody>
      </p:sp>
    </p:spTree>
    <p:extLst>
      <p:ext uri="{BB962C8B-B14F-4D97-AF65-F5344CB8AC3E}">
        <p14:creationId xmlns:p14="http://schemas.microsoft.com/office/powerpoint/2010/main" val="2601554938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434A8-AE5D-6414-BF7A-0F9C162EB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4165524-8D3B-F700-DE10-7833B826B0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1165696"/>
              </p:ext>
            </p:extLst>
          </p:nvPr>
        </p:nvGraphicFramePr>
        <p:xfrm>
          <a:off x="139000" y="1037863"/>
          <a:ext cx="5897880" cy="530352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811992">
                  <a:extLst>
                    <a:ext uri="{9D8B030D-6E8A-4147-A177-3AD203B41FA5}">
                      <a16:colId xmlns:a16="http://schemas.microsoft.com/office/drawing/2014/main" val="1075935219"/>
                    </a:ext>
                  </a:extLst>
                </a:gridCol>
                <a:gridCol w="1542944">
                  <a:extLst>
                    <a:ext uri="{9D8B030D-6E8A-4147-A177-3AD203B41FA5}">
                      <a16:colId xmlns:a16="http://schemas.microsoft.com/office/drawing/2014/main" val="1418156584"/>
                    </a:ext>
                  </a:extLst>
                </a:gridCol>
                <a:gridCol w="1542944">
                  <a:extLst>
                    <a:ext uri="{9D8B030D-6E8A-4147-A177-3AD203B41FA5}">
                      <a16:colId xmlns:a16="http://schemas.microsoft.com/office/drawing/2014/main" val="3262588640"/>
                    </a:ext>
                  </a:extLst>
                </a:gridCol>
              </a:tblGrid>
              <a:tr h="7772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Characteristics</a:t>
                      </a:r>
                      <a:endParaRPr lang="en-US" sz="2200" b="0" baseline="300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TAVR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N = 373</a:t>
                      </a:r>
                    </a:p>
                  </a:txBody>
                  <a:tcPr marL="137160" marR="137160" marT="18288" marB="1828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CS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N = 371</a:t>
                      </a:r>
                    </a:p>
                  </a:txBody>
                  <a:tcPr marL="137160" marR="137160" marT="18288" marB="1828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92039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Age, y</a:t>
                      </a:r>
                    </a:p>
                  </a:txBody>
                  <a:tcPr marL="137160" marR="137160" marT="18288" marB="1828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78.5 ± 6.5</a:t>
                      </a:r>
                    </a:p>
                  </a:txBody>
                  <a:tcPr marL="137160" marR="137160" marT="18288" marB="1828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78.3 ± 6.1</a:t>
                      </a:r>
                    </a:p>
                  </a:txBody>
                  <a:tcPr marL="137160" marR="137160" marT="18288" marB="1828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938722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Female Sex</a:t>
                      </a:r>
                    </a:p>
                  </a:txBody>
                  <a:tcPr marL="137160" marR="137160" marT="18288" marB="1828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38.1%</a:t>
                      </a:r>
                    </a:p>
                  </a:txBody>
                  <a:tcPr marL="137160" marR="137160" marT="18288" marB="1828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40.2%</a:t>
                      </a:r>
                    </a:p>
                  </a:txBody>
                  <a:tcPr marL="137160" marR="137160" marT="18288" marB="1828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214652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STS Score, %</a:t>
                      </a:r>
                    </a:p>
                  </a:txBody>
                  <a:tcPr marL="137160" marR="137160" marT="18288" marB="1828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 ± 2.6</a:t>
                      </a:r>
                    </a:p>
                  </a:txBody>
                  <a:tcPr marL="137160" marR="137160" marT="18288" marB="1828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 ± 2.6</a:t>
                      </a:r>
                    </a:p>
                  </a:txBody>
                  <a:tcPr marL="137160" marR="137160" marT="18288" marB="1828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2620856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Low-risk (heart team)</a:t>
                      </a:r>
                    </a:p>
                  </a:txBody>
                  <a:tcPr marL="137160" marR="137160" marT="18288" marB="1828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44.0%</a:t>
                      </a:r>
                    </a:p>
                  </a:txBody>
                  <a:tcPr marL="137160" marR="137160" marT="18288" marB="1828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47.2%</a:t>
                      </a:r>
                    </a:p>
                  </a:txBody>
                  <a:tcPr marL="137160" marR="137160" marT="18288" marB="1828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9949976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NYHA class III/IV</a:t>
                      </a:r>
                      <a:endParaRPr lang="en-US" sz="1900" baseline="30000">
                        <a:solidFill>
                          <a:schemeClr val="bg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34.6%</a:t>
                      </a:r>
                      <a:endParaRPr lang="en-US" sz="19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36.4%</a:t>
                      </a:r>
                      <a:endParaRPr lang="en-US" sz="19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894876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BMI, kg/m</a:t>
                      </a:r>
                      <a:r>
                        <a:rPr lang="en-US" sz="1900" baseline="300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137160" marR="137160" marT="18288" marB="1828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29.5 ± 5.7</a:t>
                      </a:r>
                    </a:p>
                  </a:txBody>
                  <a:tcPr marL="137160" marR="137160" marT="18288" marB="1828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29.7 ± 5.9</a:t>
                      </a:r>
                    </a:p>
                  </a:txBody>
                  <a:tcPr marL="137160" marR="137160" marT="18288" marB="1828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6412818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rgbClr val="BFBFB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Hypertension</a:t>
                      </a:r>
                    </a:p>
                  </a:txBody>
                  <a:tcPr marL="137160" marR="137160" marT="18288" marB="1828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rgbClr val="BFBFB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90.3%</a:t>
                      </a:r>
                    </a:p>
                  </a:txBody>
                  <a:tcPr marL="137160" marR="137160" marT="18288" marB="1828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rgbClr val="BFBFB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86.0%</a:t>
                      </a:r>
                    </a:p>
                  </a:txBody>
                  <a:tcPr marL="137160" marR="137160" marT="18288" marB="1828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8205857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rgbClr val="BFBFB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Diabetes</a:t>
                      </a:r>
                    </a:p>
                  </a:txBody>
                  <a:tcPr marL="137160" marR="137160" marT="18288" marB="1828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rgbClr val="BFBFB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36.2%</a:t>
                      </a:r>
                    </a:p>
                  </a:txBody>
                  <a:tcPr marL="137160" marR="137160" marT="18288" marB="1828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rgbClr val="BFBFB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36.9%</a:t>
                      </a:r>
                    </a:p>
                  </a:txBody>
                  <a:tcPr marL="137160" marR="137160" marT="18288" marB="1828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794703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PVD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11.0%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11.3%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7892237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Creatinine &gt; 2 mg/dL </a:t>
                      </a:r>
                      <a:endParaRPr lang="en-US" sz="1900" baseline="30000">
                        <a:solidFill>
                          <a:schemeClr val="bg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677231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eGFR &lt; 45</a:t>
                      </a:r>
                      <a:endParaRPr lang="en-US" sz="1900" baseline="30000">
                        <a:solidFill>
                          <a:schemeClr val="bg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9.7%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12.5%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9270899"/>
                  </a:ext>
                </a:extLst>
              </a:tr>
            </a:tbl>
          </a:graphicData>
        </a:graphic>
      </p:graphicFrame>
      <p:sp>
        <p:nvSpPr>
          <p:cNvPr id="8" name="Title 5">
            <a:extLst>
              <a:ext uri="{FF2B5EF4-FFF2-40B4-BE49-F238E27FC236}">
                <a16:creationId xmlns:a16="http://schemas.microsoft.com/office/drawing/2014/main" id="{E2E8602C-A7AF-1D3E-3A48-4C1B779D9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03" y="59909"/>
            <a:ext cx="8898635" cy="845507"/>
          </a:xfrm>
        </p:spPr>
        <p:txBody>
          <a:bodyPr>
            <a:normAutofit/>
          </a:bodyPr>
          <a:lstStyle/>
          <a:p>
            <a:r>
              <a:rPr lang="en-US"/>
              <a:t>Baseline Characteristics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1209839-7774-DB0C-8702-9B5E363AA54C}"/>
              </a:ext>
            </a:extLst>
          </p:cNvPr>
          <p:cNvGraphicFramePr>
            <a:graphicFrameLocks noGrp="1"/>
          </p:cNvGraphicFramePr>
          <p:nvPr/>
        </p:nvGraphicFramePr>
        <p:xfrm>
          <a:off x="6168976" y="1037863"/>
          <a:ext cx="5897880" cy="530352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811992">
                  <a:extLst>
                    <a:ext uri="{9D8B030D-6E8A-4147-A177-3AD203B41FA5}">
                      <a16:colId xmlns:a16="http://schemas.microsoft.com/office/drawing/2014/main" val="1075935219"/>
                    </a:ext>
                  </a:extLst>
                </a:gridCol>
                <a:gridCol w="1542944">
                  <a:extLst>
                    <a:ext uri="{9D8B030D-6E8A-4147-A177-3AD203B41FA5}">
                      <a16:colId xmlns:a16="http://schemas.microsoft.com/office/drawing/2014/main" val="1418156584"/>
                    </a:ext>
                  </a:extLst>
                </a:gridCol>
                <a:gridCol w="1542944">
                  <a:extLst>
                    <a:ext uri="{9D8B030D-6E8A-4147-A177-3AD203B41FA5}">
                      <a16:colId xmlns:a16="http://schemas.microsoft.com/office/drawing/2014/main" val="3262588640"/>
                    </a:ext>
                  </a:extLst>
                </a:gridCol>
              </a:tblGrid>
              <a:tr h="7772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Characteristics</a:t>
                      </a:r>
                      <a:endParaRPr lang="en-US" sz="22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TAVR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N = 373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CS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N = 371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35292039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COPD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9.7% 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11.6% 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938722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 MI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14.5%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14.3%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66836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 PCI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30.6%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30.7%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97734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 CABG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16.9%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11.6%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750507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 Stroke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strike="noStrike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/>
                          <a:cs typeface="Arial"/>
                        </a:rPr>
                        <a:t>9.7</a:t>
                      </a: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lang="en-US" sz="1900">
                        <a:solidFill>
                          <a:schemeClr val="bg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strike="noStrike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/>
                          <a:cs typeface="Arial"/>
                        </a:rPr>
                        <a:t>7.8</a:t>
                      </a: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lang="en-US" sz="1900">
                        <a:solidFill>
                          <a:schemeClr val="bg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0540379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History of AFib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34.0%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32.1%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6673427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rgbClr val="BFBFB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 PPM or ICD</a:t>
                      </a:r>
                    </a:p>
                  </a:txBody>
                  <a:tcPr marL="137160" marR="137160" marT="18288" marB="1828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rgbClr val="BFBFB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12.3%</a:t>
                      </a:r>
                    </a:p>
                  </a:txBody>
                  <a:tcPr marL="137160" marR="137160" marT="18288" marB="1828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rgbClr val="BFBFB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10.5%</a:t>
                      </a:r>
                    </a:p>
                  </a:txBody>
                  <a:tcPr marL="137160" marR="137160" marT="18288" marB="1828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513465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LBBB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6.7%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7.5%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8205857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RBBB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16.6%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17.5%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5005248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KCCQ score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64.5 </a:t>
                      </a: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 23.8</a:t>
                      </a:r>
                      <a:endParaRPr lang="en-US" sz="19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63.9 </a:t>
                      </a: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 24.1</a:t>
                      </a:r>
                      <a:endParaRPr lang="en-US" sz="19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773949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KCCQ &lt; 60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42.8%</a:t>
                      </a:r>
                      <a:endParaRPr lang="en-US" sz="19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39.5%</a:t>
                      </a:r>
                      <a:endParaRPr lang="en-US" sz="19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2161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451B7A3-FDD6-FA77-214F-21A1853D16AE}"/>
              </a:ext>
            </a:extLst>
          </p:cNvPr>
          <p:cNvSpPr txBox="1"/>
          <p:nvPr/>
        </p:nvSpPr>
        <p:spPr>
          <a:xfrm>
            <a:off x="1415350" y="5957234"/>
            <a:ext cx="18587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mL/min/1.73m</a:t>
            </a:r>
            <a:r>
              <a:rPr lang="en-US" baseline="3000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24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D8AF7A-3756-8180-9714-CD5DA1762FB7}"/>
              </a:ext>
            </a:extLst>
          </p:cNvPr>
          <p:cNvSpPr txBox="1"/>
          <p:nvPr/>
        </p:nvSpPr>
        <p:spPr>
          <a:xfrm>
            <a:off x="158751" y="6534250"/>
            <a:ext cx="7658100" cy="276999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Values presented as mean ± SD or % of pts </a:t>
            </a:r>
            <a:endParaRPr lang="en-US" sz="1200" i="1"/>
          </a:p>
        </p:txBody>
      </p:sp>
    </p:spTree>
    <p:extLst>
      <p:ext uri="{BB962C8B-B14F-4D97-AF65-F5344CB8AC3E}">
        <p14:creationId xmlns:p14="http://schemas.microsoft.com/office/powerpoint/2010/main" val="37060061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00742-2B99-9486-0C52-906411C57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D41DD71-F203-8545-D06A-37641BAE5F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3752289"/>
              </p:ext>
            </p:extLst>
          </p:nvPr>
        </p:nvGraphicFramePr>
        <p:xfrm>
          <a:off x="139000" y="1037863"/>
          <a:ext cx="5897880" cy="530352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811992">
                  <a:extLst>
                    <a:ext uri="{9D8B030D-6E8A-4147-A177-3AD203B41FA5}">
                      <a16:colId xmlns:a16="http://schemas.microsoft.com/office/drawing/2014/main" val="1075935219"/>
                    </a:ext>
                  </a:extLst>
                </a:gridCol>
                <a:gridCol w="1542944">
                  <a:extLst>
                    <a:ext uri="{9D8B030D-6E8A-4147-A177-3AD203B41FA5}">
                      <a16:colId xmlns:a16="http://schemas.microsoft.com/office/drawing/2014/main" val="1418156584"/>
                    </a:ext>
                  </a:extLst>
                </a:gridCol>
                <a:gridCol w="1542944">
                  <a:extLst>
                    <a:ext uri="{9D8B030D-6E8A-4147-A177-3AD203B41FA5}">
                      <a16:colId xmlns:a16="http://schemas.microsoft.com/office/drawing/2014/main" val="3262588640"/>
                    </a:ext>
                  </a:extLst>
                </a:gridCol>
              </a:tblGrid>
              <a:tr h="7772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Characteristics</a:t>
                      </a:r>
                      <a:endParaRPr lang="en-US" sz="2200" b="0" baseline="300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TAVR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N = 373</a:t>
                      </a:r>
                    </a:p>
                  </a:txBody>
                  <a:tcPr marL="137160" marR="137160" marT="18288" marB="1828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CS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N = 371</a:t>
                      </a:r>
                    </a:p>
                  </a:txBody>
                  <a:tcPr marL="137160" marR="137160" marT="18288" marB="1828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92039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Age, y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78.5 ± 6.5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78.3 ± 6.1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938722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Female Sex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38.1%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40.2%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14652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STS Score, 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 ± 2.6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 ± 2.6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2620856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Low-risk (heart team)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44.0%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47.2%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9949976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NYHA class III/IV</a:t>
                      </a:r>
                      <a:endParaRPr lang="en-US" sz="1900" baseline="30000">
                        <a:solidFill>
                          <a:schemeClr val="bg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34.6%</a:t>
                      </a:r>
                      <a:endParaRPr lang="en-US" sz="19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36.4%</a:t>
                      </a:r>
                      <a:endParaRPr lang="en-US" sz="19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894876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BMI, kg/m</a:t>
                      </a:r>
                      <a:r>
                        <a:rPr lang="en-US" sz="1900" baseline="300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29.5 ± 5.7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29.7 ± 5.9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6412818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Hypertension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90.3%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86.0%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8205857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Diabetes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36.2%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36.9%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794703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PVD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11.0%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11.3%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7892237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Creatinine &gt; 2 mg/dL </a:t>
                      </a:r>
                      <a:endParaRPr lang="en-US" sz="1900" baseline="30000">
                        <a:solidFill>
                          <a:schemeClr val="bg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677231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eGFR &lt; 45</a:t>
                      </a:r>
                      <a:endParaRPr lang="en-US" sz="1900" baseline="30000">
                        <a:solidFill>
                          <a:schemeClr val="bg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9.7%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12.5%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9270899"/>
                  </a:ext>
                </a:extLst>
              </a:tr>
            </a:tbl>
          </a:graphicData>
        </a:graphic>
      </p:graphicFrame>
      <p:sp>
        <p:nvSpPr>
          <p:cNvPr id="8" name="Title 5">
            <a:extLst>
              <a:ext uri="{FF2B5EF4-FFF2-40B4-BE49-F238E27FC236}">
                <a16:creationId xmlns:a16="http://schemas.microsoft.com/office/drawing/2014/main" id="{8BDA873A-19C9-50C7-238C-C731A33BC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03" y="59909"/>
            <a:ext cx="8898635" cy="845507"/>
          </a:xfrm>
        </p:spPr>
        <p:txBody>
          <a:bodyPr>
            <a:normAutofit/>
          </a:bodyPr>
          <a:lstStyle/>
          <a:p>
            <a:r>
              <a:rPr lang="en-US"/>
              <a:t>Baseline Characteristics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B7854A7-09CD-5568-2995-AF9FEAB8D4F6}"/>
              </a:ext>
            </a:extLst>
          </p:cNvPr>
          <p:cNvGraphicFramePr>
            <a:graphicFrameLocks noGrp="1"/>
          </p:cNvGraphicFramePr>
          <p:nvPr/>
        </p:nvGraphicFramePr>
        <p:xfrm>
          <a:off x="6168976" y="1037863"/>
          <a:ext cx="5897880" cy="530352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811992">
                  <a:extLst>
                    <a:ext uri="{9D8B030D-6E8A-4147-A177-3AD203B41FA5}">
                      <a16:colId xmlns:a16="http://schemas.microsoft.com/office/drawing/2014/main" val="1075935219"/>
                    </a:ext>
                  </a:extLst>
                </a:gridCol>
                <a:gridCol w="1542944">
                  <a:extLst>
                    <a:ext uri="{9D8B030D-6E8A-4147-A177-3AD203B41FA5}">
                      <a16:colId xmlns:a16="http://schemas.microsoft.com/office/drawing/2014/main" val="1418156584"/>
                    </a:ext>
                  </a:extLst>
                </a:gridCol>
                <a:gridCol w="1542944">
                  <a:extLst>
                    <a:ext uri="{9D8B030D-6E8A-4147-A177-3AD203B41FA5}">
                      <a16:colId xmlns:a16="http://schemas.microsoft.com/office/drawing/2014/main" val="3262588640"/>
                    </a:ext>
                  </a:extLst>
                </a:gridCol>
              </a:tblGrid>
              <a:tr h="7772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Characteristics</a:t>
                      </a:r>
                      <a:endParaRPr lang="en-US" sz="22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TAVR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N = 373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CS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N = 371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35292039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COPD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9.7% 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11.6% 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938722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 MI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14.5%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14.3%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66836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 PCI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30.6%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30.7%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97734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 CABG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16.9%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11.6%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750507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 Stroke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strike="noStrike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/>
                          <a:cs typeface="Arial"/>
                        </a:rPr>
                        <a:t>9.7</a:t>
                      </a: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lang="en-US" sz="1900">
                        <a:solidFill>
                          <a:schemeClr val="bg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strike="noStrike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/>
                          <a:cs typeface="Arial"/>
                        </a:rPr>
                        <a:t>7.8</a:t>
                      </a: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lang="en-US" sz="1900">
                        <a:solidFill>
                          <a:schemeClr val="bg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0540379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History of AFib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34.0%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32.1%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6673427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 PPM or ICD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12.3%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10.5%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13465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LBBB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6.7%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7.5%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8205857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RBBB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16.6%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17.5%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5005248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KCCQ score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64.5 </a:t>
                      </a: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 23.8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63.9 </a:t>
                      </a: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 24.1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773949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KCCQ &lt; 60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42.8%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Times New Roman" panose="02020603050405020304" pitchFamily="18" charset="0"/>
                        </a:rPr>
                        <a:t>39.5%</a:t>
                      </a:r>
                      <a:endParaRPr lang="en-US" sz="1900">
                        <a:effectLst/>
                        <a:latin typeface="Calibri" panose="020F0502020204030204" pitchFamily="34" charset="0"/>
                        <a:ea typeface="Batang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2161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B016A25-73E4-A289-41FA-E02EDF91EFA9}"/>
              </a:ext>
            </a:extLst>
          </p:cNvPr>
          <p:cNvSpPr txBox="1"/>
          <p:nvPr/>
        </p:nvSpPr>
        <p:spPr>
          <a:xfrm>
            <a:off x="1415350" y="5957234"/>
            <a:ext cx="18587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mL/min/1.73m</a:t>
            </a:r>
            <a:r>
              <a:rPr lang="en-US" baseline="3000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24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5859FC-FBEF-171B-05C8-C9719F0A678F}"/>
              </a:ext>
            </a:extLst>
          </p:cNvPr>
          <p:cNvSpPr txBox="1"/>
          <p:nvPr/>
        </p:nvSpPr>
        <p:spPr>
          <a:xfrm>
            <a:off x="158751" y="6534250"/>
            <a:ext cx="7658100" cy="276999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Values presented as mean ± SD or % of pts </a:t>
            </a:r>
            <a:endParaRPr lang="en-US" sz="1200" i="1"/>
          </a:p>
        </p:txBody>
      </p:sp>
    </p:spTree>
    <p:extLst>
      <p:ext uri="{BB962C8B-B14F-4D97-AF65-F5344CB8AC3E}">
        <p14:creationId xmlns:p14="http://schemas.microsoft.com/office/powerpoint/2010/main" val="2545108743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C0131-4920-8EAC-6E61-0E6EFF7CF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 descr="Chart">
            <a:extLst>
              <a:ext uri="{FF2B5EF4-FFF2-40B4-BE49-F238E27FC236}">
                <a16:creationId xmlns:a16="http://schemas.microsoft.com/office/drawing/2014/main" id="{DE93E335-23F3-1906-5269-BBA5AFD51235}"/>
              </a:ext>
            </a:extLst>
          </p:cNvPr>
          <p:cNvGraphicFramePr/>
          <p:nvPr/>
        </p:nvGraphicFramePr>
        <p:xfrm>
          <a:off x="2653145" y="1619793"/>
          <a:ext cx="9705105" cy="42880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999E5D2E-B43A-26A9-146F-5590B70E4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At-risk Features</a:t>
            </a:r>
            <a:endParaRPr lang="en-US">
              <a:highlight>
                <a:srgbClr val="FFFF00"/>
              </a:highlight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C514046-39FE-33ED-8FC9-16A1FA6850C6}"/>
              </a:ext>
            </a:extLst>
          </p:cNvPr>
          <p:cNvSpPr txBox="1">
            <a:spLocks/>
          </p:cNvSpPr>
          <p:nvPr/>
        </p:nvSpPr>
        <p:spPr>
          <a:xfrm>
            <a:off x="188836" y="1067585"/>
            <a:ext cx="4570138" cy="548640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vert="horz" lIns="0" tIns="45720" rIns="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At-risk Features</a:t>
            </a: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47D72421-3125-2592-752B-55728241D8D3}"/>
              </a:ext>
            </a:extLst>
          </p:cNvPr>
          <p:cNvSpPr txBox="1">
            <a:spLocks/>
          </p:cNvSpPr>
          <p:nvPr/>
        </p:nvSpPr>
        <p:spPr>
          <a:xfrm>
            <a:off x="4901560" y="1067585"/>
            <a:ext cx="7101605" cy="548640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vert="horz" lIns="0" tIns="45720" rIns="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Distribution (%)</a:t>
            </a: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48B6A12F-D0F8-E856-983A-430D1D335C60}"/>
              </a:ext>
            </a:extLst>
          </p:cNvPr>
          <p:cNvSpPr txBox="1">
            <a:spLocks/>
          </p:cNvSpPr>
          <p:nvPr/>
        </p:nvSpPr>
        <p:spPr>
          <a:xfrm>
            <a:off x="4901559" y="5905094"/>
            <a:ext cx="7101605" cy="428398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000">
                <a:solidFill>
                  <a:schemeClr val="tx1"/>
                </a:solidFill>
              </a:rPr>
              <a:t>Percent of Patients</a:t>
            </a:r>
          </a:p>
        </p:txBody>
      </p:sp>
      <p:sp>
        <p:nvSpPr>
          <p:cNvPr id="14" name="Title 5">
            <a:extLst>
              <a:ext uri="{FF2B5EF4-FFF2-40B4-BE49-F238E27FC236}">
                <a16:creationId xmlns:a16="http://schemas.microsoft.com/office/drawing/2014/main" id="{681E332B-E259-779D-A29A-7339480CCCD1}"/>
              </a:ext>
            </a:extLst>
          </p:cNvPr>
          <p:cNvSpPr txBox="1">
            <a:spLocks/>
          </p:cNvSpPr>
          <p:nvPr/>
        </p:nvSpPr>
        <p:spPr>
          <a:xfrm>
            <a:off x="4348651" y="3747346"/>
            <a:ext cx="11713751" cy="793408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06880C17-0982-C35F-205F-D78D68C870EE}"/>
              </a:ext>
            </a:extLst>
          </p:cNvPr>
          <p:cNvSpPr txBox="1">
            <a:spLocks/>
          </p:cNvSpPr>
          <p:nvPr/>
        </p:nvSpPr>
        <p:spPr>
          <a:xfrm>
            <a:off x="7833131" y="2397344"/>
            <a:ext cx="851357" cy="242888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200" b="0">
                <a:solidFill>
                  <a:schemeClr val="tx1"/>
                </a:solidFill>
              </a:rPr>
              <a:t>43.8%</a:t>
            </a:r>
          </a:p>
        </p:txBody>
      </p:sp>
      <p:sp>
        <p:nvSpPr>
          <p:cNvPr id="16" name="Title 5">
            <a:extLst>
              <a:ext uri="{FF2B5EF4-FFF2-40B4-BE49-F238E27FC236}">
                <a16:creationId xmlns:a16="http://schemas.microsoft.com/office/drawing/2014/main" id="{25CC5C8D-FC3C-E408-4C8B-DB6C12910351}"/>
              </a:ext>
            </a:extLst>
          </p:cNvPr>
          <p:cNvSpPr txBox="1">
            <a:spLocks/>
          </p:cNvSpPr>
          <p:nvPr/>
        </p:nvSpPr>
        <p:spPr>
          <a:xfrm>
            <a:off x="6671511" y="2918061"/>
            <a:ext cx="851357" cy="242888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200" b="0">
                <a:solidFill>
                  <a:schemeClr val="tx1"/>
                </a:solidFill>
              </a:rPr>
              <a:t>25.7%</a:t>
            </a:r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CA362564-F5CB-C0D7-9358-29E0F4C99215}"/>
              </a:ext>
            </a:extLst>
          </p:cNvPr>
          <p:cNvSpPr txBox="1">
            <a:spLocks/>
          </p:cNvSpPr>
          <p:nvPr/>
        </p:nvSpPr>
        <p:spPr>
          <a:xfrm>
            <a:off x="6634381" y="3438777"/>
            <a:ext cx="851357" cy="242888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200" b="0">
                <a:solidFill>
                  <a:schemeClr val="tx1"/>
                </a:solidFill>
              </a:rPr>
              <a:t>25.0%</a:t>
            </a:r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AE81C1CC-B7CB-88D0-3D96-3EDA0F81F4C8}"/>
              </a:ext>
            </a:extLst>
          </p:cNvPr>
          <p:cNvSpPr txBox="1">
            <a:spLocks/>
          </p:cNvSpPr>
          <p:nvPr/>
        </p:nvSpPr>
        <p:spPr>
          <a:xfrm>
            <a:off x="6397929" y="3956341"/>
            <a:ext cx="851357" cy="242888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200" b="0">
                <a:solidFill>
                  <a:schemeClr val="tx1"/>
                </a:solidFill>
              </a:rPr>
              <a:t>21.4%</a:t>
            </a:r>
          </a:p>
        </p:txBody>
      </p:sp>
      <p:sp>
        <p:nvSpPr>
          <p:cNvPr id="19" name="Title 5">
            <a:extLst>
              <a:ext uri="{FF2B5EF4-FFF2-40B4-BE49-F238E27FC236}">
                <a16:creationId xmlns:a16="http://schemas.microsoft.com/office/drawing/2014/main" id="{D0A49F02-870A-B85B-D117-B66E8DDBAA51}"/>
              </a:ext>
            </a:extLst>
          </p:cNvPr>
          <p:cNvSpPr txBox="1">
            <a:spLocks/>
          </p:cNvSpPr>
          <p:nvPr/>
        </p:nvSpPr>
        <p:spPr>
          <a:xfrm>
            <a:off x="6285743" y="4467179"/>
            <a:ext cx="851357" cy="242888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200" b="0">
                <a:solidFill>
                  <a:schemeClr val="tx1"/>
                </a:solidFill>
              </a:rPr>
              <a:t>19.6%</a:t>
            </a:r>
          </a:p>
        </p:txBody>
      </p:sp>
      <p:sp>
        <p:nvSpPr>
          <p:cNvPr id="20" name="Title 5">
            <a:extLst>
              <a:ext uri="{FF2B5EF4-FFF2-40B4-BE49-F238E27FC236}">
                <a16:creationId xmlns:a16="http://schemas.microsoft.com/office/drawing/2014/main" id="{96B34467-7AD7-CEDD-9961-2ECF9AF5D559}"/>
              </a:ext>
            </a:extLst>
          </p:cNvPr>
          <p:cNvSpPr txBox="1">
            <a:spLocks/>
          </p:cNvSpPr>
          <p:nvPr/>
        </p:nvSpPr>
        <p:spPr>
          <a:xfrm>
            <a:off x="5755591" y="4987896"/>
            <a:ext cx="851357" cy="242888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200" b="0">
                <a:solidFill>
                  <a:schemeClr val="tx1"/>
                </a:solidFill>
              </a:rPr>
              <a:t>11.3%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A0B60D4-B2FF-23E6-45C8-DDB01D6DAE0B}"/>
              </a:ext>
            </a:extLst>
          </p:cNvPr>
          <p:cNvGraphicFramePr>
            <a:graphicFrameLocks noGrp="1"/>
          </p:cNvGraphicFramePr>
          <p:nvPr/>
        </p:nvGraphicFramePr>
        <p:xfrm>
          <a:off x="198297" y="1735993"/>
          <a:ext cx="4551216" cy="36484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51216">
                  <a:extLst>
                    <a:ext uri="{9D8B030D-6E8A-4147-A177-3AD203B41FA5}">
                      <a16:colId xmlns:a16="http://schemas.microsoft.com/office/drawing/2014/main" val="702263372"/>
                    </a:ext>
                  </a:extLst>
                </a:gridCol>
              </a:tblGrid>
              <a:tr h="521208">
                <a:tc>
                  <a:txBody>
                    <a:bodyPr/>
                    <a:lstStyle/>
                    <a:p>
                      <a:pPr marL="15240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Symptoms </a:t>
                      </a:r>
                      <a:r>
                        <a:rPr lang="en-US" sz="16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(NYHA ≥ Class II)</a:t>
                      </a:r>
                      <a:endParaRPr lang="en-US" sz="2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B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285554"/>
                  </a:ext>
                </a:extLst>
              </a:tr>
              <a:tr h="521208">
                <a:tc>
                  <a:txBody>
                    <a:bodyPr/>
                    <a:lstStyle/>
                    <a:p>
                      <a:pPr marL="15240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Diastolic Dysfunction </a:t>
                      </a:r>
                      <a:r>
                        <a:rPr lang="en-US" sz="16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(≥ Grade 2</a:t>
                      </a:r>
                      <a:r>
                        <a:rPr lang="en-US" sz="1600" b="1" baseline="30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r>
                        <a:rPr lang="en-US" sz="16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2400" b="1" baseline="30000"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6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2188068"/>
                  </a:ext>
                </a:extLst>
              </a:tr>
              <a:tr h="521208">
                <a:tc>
                  <a:txBody>
                    <a:bodyPr/>
                    <a:lstStyle/>
                    <a:p>
                      <a:pPr marL="15240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AV Calcium score</a:t>
                      </a:r>
                      <a:r>
                        <a:rPr lang="en-US" sz="2400" b="1" baseline="30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†</a:t>
                      </a:r>
                      <a:endParaRPr lang="en-US" sz="2400" b="1"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2580971"/>
                  </a:ext>
                </a:extLst>
              </a:tr>
              <a:tr h="521208">
                <a:tc>
                  <a:txBody>
                    <a:bodyPr/>
                    <a:lstStyle/>
                    <a:p>
                      <a:pPr marL="15240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LVEF &lt; 60%</a:t>
                      </a:r>
                      <a:endParaRPr lang="en-US" sz="2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8662475"/>
                  </a:ext>
                </a:extLst>
              </a:tr>
              <a:tr h="521208">
                <a:tc>
                  <a:txBody>
                    <a:bodyPr/>
                    <a:lstStyle/>
                    <a:p>
                      <a:pPr marL="15240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NT-Pro BNP &gt; 3x Normal</a:t>
                      </a:r>
                      <a:endParaRPr lang="en-US" sz="2400" b="1"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717995"/>
                  </a:ext>
                </a:extLst>
              </a:tr>
              <a:tr h="521208">
                <a:tc>
                  <a:txBody>
                    <a:bodyPr/>
                    <a:lstStyle/>
                    <a:p>
                      <a:pPr marL="15240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Persistent or Paroxysmal AF</a:t>
                      </a:r>
                      <a:r>
                        <a:rPr lang="en-US" sz="2400" b="1" baseline="30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‡</a:t>
                      </a:r>
                      <a:endParaRPr lang="en-US" sz="2400" b="1" baseline="30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4297233"/>
                  </a:ext>
                </a:extLst>
              </a:tr>
              <a:tr h="521208">
                <a:tc>
                  <a:txBody>
                    <a:bodyPr/>
                    <a:lstStyle/>
                    <a:p>
                      <a:pPr marL="15240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en-US" sz="2400" b="1" err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SVi</a:t>
                      </a:r>
                      <a:r>
                        <a:rPr lang="en-US" sz="2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&lt; 35 mL/m</a:t>
                      </a:r>
                      <a:r>
                        <a:rPr lang="en-US" sz="2400" b="1" baseline="30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2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015743"/>
                  </a:ext>
                </a:extLst>
              </a:tr>
            </a:tbl>
          </a:graphicData>
        </a:graphic>
      </p:graphicFrame>
      <p:sp>
        <p:nvSpPr>
          <p:cNvPr id="2" name="Title 5">
            <a:extLst>
              <a:ext uri="{FF2B5EF4-FFF2-40B4-BE49-F238E27FC236}">
                <a16:creationId xmlns:a16="http://schemas.microsoft.com/office/drawing/2014/main" id="{DE2509B9-FFE0-75A7-98A3-ECBB646E41F3}"/>
              </a:ext>
            </a:extLst>
          </p:cNvPr>
          <p:cNvSpPr txBox="1">
            <a:spLocks/>
          </p:cNvSpPr>
          <p:nvPr/>
        </p:nvSpPr>
        <p:spPr>
          <a:xfrm>
            <a:off x="11163983" y="1873056"/>
            <a:ext cx="851357" cy="242888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200" b="0">
                <a:solidFill>
                  <a:schemeClr val="tx1"/>
                </a:solidFill>
              </a:rPr>
              <a:t>96.4%</a:t>
            </a: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AA798B6A-C712-1A92-CE84-D9DB9DF3A4D8}"/>
              </a:ext>
            </a:extLst>
          </p:cNvPr>
          <p:cNvSpPr/>
          <p:nvPr/>
        </p:nvSpPr>
        <p:spPr>
          <a:xfrm flipV="1">
            <a:off x="1029763" y="2886629"/>
            <a:ext cx="195802" cy="274320"/>
          </a:xfrm>
          <a:prstGeom prst="downArrow">
            <a:avLst>
              <a:gd name="adj1" fmla="val 42924"/>
              <a:gd name="adj2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3C30DED3-2FAC-FC7F-5B2E-68DAAC100F2D}"/>
              </a:ext>
            </a:extLst>
          </p:cNvPr>
          <p:cNvSpPr/>
          <p:nvPr/>
        </p:nvSpPr>
        <p:spPr>
          <a:xfrm>
            <a:off x="1540281" y="3430273"/>
            <a:ext cx="195802" cy="274320"/>
          </a:xfrm>
          <a:prstGeom prst="downArrow">
            <a:avLst>
              <a:gd name="adj1" fmla="val 42924"/>
              <a:gd name="adj2" fmla="val 50000"/>
            </a:avLst>
          </a:prstGeom>
          <a:solidFill>
            <a:schemeClr val="bg1"/>
          </a:solidFill>
          <a:ln w="9525">
            <a:solidFill>
              <a:schemeClr val="bg1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id="{129E3E71-FCC3-E135-C6A7-18D77AB74C5F}"/>
              </a:ext>
            </a:extLst>
          </p:cNvPr>
          <p:cNvSpPr/>
          <p:nvPr/>
        </p:nvSpPr>
        <p:spPr>
          <a:xfrm flipV="1">
            <a:off x="629952" y="3923339"/>
            <a:ext cx="195802" cy="274320"/>
          </a:xfrm>
          <a:prstGeom prst="downArrow">
            <a:avLst>
              <a:gd name="adj1" fmla="val 42924"/>
              <a:gd name="adj2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Down 23">
            <a:extLst>
              <a:ext uri="{FF2B5EF4-FFF2-40B4-BE49-F238E27FC236}">
                <a16:creationId xmlns:a16="http://schemas.microsoft.com/office/drawing/2014/main" id="{608EEF6A-1C51-42E5-EFDA-6ADD6BFB5908}"/>
              </a:ext>
            </a:extLst>
          </p:cNvPr>
          <p:cNvSpPr/>
          <p:nvPr/>
        </p:nvSpPr>
        <p:spPr>
          <a:xfrm>
            <a:off x="1294254" y="4995108"/>
            <a:ext cx="195802" cy="274320"/>
          </a:xfrm>
          <a:prstGeom prst="downArrow">
            <a:avLst>
              <a:gd name="adj1" fmla="val 42924"/>
              <a:gd name="adj2" fmla="val 50000"/>
            </a:avLst>
          </a:prstGeom>
          <a:solidFill>
            <a:schemeClr val="bg1"/>
          </a:solidFill>
          <a:ln w="9525">
            <a:solidFill>
              <a:schemeClr val="bg1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B73FC83-DC03-7EEB-45BD-EB8F4D61E73F}"/>
              </a:ext>
            </a:extLst>
          </p:cNvPr>
          <p:cNvSpPr txBox="1"/>
          <p:nvPr/>
        </p:nvSpPr>
        <p:spPr>
          <a:xfrm>
            <a:off x="158750" y="6534250"/>
            <a:ext cx="12033250" cy="276999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baseline="3000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20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Per ASE guidelines (</a:t>
            </a:r>
            <a:r>
              <a:rPr lang="en-US" sz="1200" i="1" err="1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Nagueh</a:t>
            </a:r>
            <a:r>
              <a:rPr lang="en-US" sz="1200" i="1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et al. JASE 2016</a:t>
            </a:r>
            <a:r>
              <a:rPr lang="en-US" sz="120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); </a:t>
            </a:r>
            <a:r>
              <a:rPr lang="en-US" sz="1200" baseline="30000">
                <a:latin typeface="Arial" panose="020B0604020202020204" pitchFamily="34" charset="0"/>
                <a:cs typeface="Arial" panose="020B0604020202020204" pitchFamily="34" charset="0"/>
              </a:rPr>
              <a:t>†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Elevated defined as &gt; 1200 AU for females and &gt; 2000 AU for males per CT core lab;</a:t>
            </a:r>
            <a:r>
              <a:rPr lang="en-US" sz="1200" baseline="30000">
                <a:latin typeface="Arial" panose="020B0604020202020204" pitchFamily="34" charset="0"/>
                <a:cs typeface="Arial" panose="020B0604020202020204" pitchFamily="34" charset="0"/>
              </a:rPr>
              <a:t> ‡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Within 6 months prior to randomization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D8A4DA-4824-8B45-1A49-3F0A2FE997D1}"/>
              </a:ext>
            </a:extLst>
          </p:cNvPr>
          <p:cNvSpPr txBox="1"/>
          <p:nvPr/>
        </p:nvSpPr>
        <p:spPr>
          <a:xfrm>
            <a:off x="201011" y="5870847"/>
            <a:ext cx="11814329" cy="5232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>
            <a:spAutoFit/>
          </a:bodyPr>
          <a:lstStyle/>
          <a:p>
            <a:pPr algn="ctr" fontAlgn="t">
              <a:spcAft>
                <a:spcPts val="600"/>
              </a:spcAft>
              <a:buClr>
                <a:schemeClr val="accent1"/>
              </a:buClr>
            </a:pPr>
            <a:r>
              <a:rPr lang="en-US" sz="2800" b="1" u="none" strike="noStrike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72% of pts had ≥ 2 at-risk features; </a:t>
            </a:r>
            <a:r>
              <a:rPr lang="en-US" sz="2800" b="1">
                <a:solidFill>
                  <a:srgbClr val="DDDBA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40% had ≥ 3 </a:t>
            </a:r>
          </a:p>
        </p:txBody>
      </p:sp>
    </p:spTree>
    <p:extLst>
      <p:ext uri="{BB962C8B-B14F-4D97-AF65-F5344CB8AC3E}">
        <p14:creationId xmlns:p14="http://schemas.microsoft.com/office/powerpoint/2010/main" val="4186900837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73B1D-4BB1-77D5-AA15-A26622389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CE42C30-3BC4-8A97-636F-07D81ED23E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5661783"/>
              </p:ext>
            </p:extLst>
          </p:nvPr>
        </p:nvGraphicFramePr>
        <p:xfrm>
          <a:off x="139000" y="1037288"/>
          <a:ext cx="5897880" cy="498348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811992">
                  <a:extLst>
                    <a:ext uri="{9D8B030D-6E8A-4147-A177-3AD203B41FA5}">
                      <a16:colId xmlns:a16="http://schemas.microsoft.com/office/drawing/2014/main" val="1075935219"/>
                    </a:ext>
                  </a:extLst>
                </a:gridCol>
                <a:gridCol w="1542944">
                  <a:extLst>
                    <a:ext uri="{9D8B030D-6E8A-4147-A177-3AD203B41FA5}">
                      <a16:colId xmlns:a16="http://schemas.microsoft.com/office/drawing/2014/main" val="1418156584"/>
                    </a:ext>
                  </a:extLst>
                </a:gridCol>
                <a:gridCol w="1542944">
                  <a:extLst>
                    <a:ext uri="{9D8B030D-6E8A-4147-A177-3AD203B41FA5}">
                      <a16:colId xmlns:a16="http://schemas.microsoft.com/office/drawing/2014/main" val="3262588640"/>
                    </a:ext>
                  </a:extLst>
                </a:gridCol>
              </a:tblGrid>
              <a:tr h="7772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Characteristics</a:t>
                      </a:r>
                      <a:r>
                        <a:rPr lang="en-US" sz="2200" b="1" baseline="30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endParaRPr lang="en-US" sz="2200" b="1" baseline="300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TAVR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N = 373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CS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N = 371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3529203905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AVA, cm</a:t>
                      </a:r>
                      <a:r>
                        <a:rPr kumimoji="0" lang="en-US" sz="1900" b="0" i="0" u="none" strike="noStrike" kern="1200" cap="none" spc="0" normalizeH="0" baseline="3000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kumimoji="0" lang="en-US" sz="1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rgbClr val="E7E9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 ± 0.2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 ± 0.2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1579387222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 gradient, mmHg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25.1 ± 5.1 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25.4 ± 5.1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181214652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Peak velocity, m/s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 ± 0.3 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3.3 ± 0.3 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416497734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Concordant mod. AS 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90.3%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92.9%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2460750507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LVEF, %</a:t>
                      </a:r>
                      <a:endParaRPr lang="en-US" sz="1900"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63.2 ± 9.8 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63.6 ± 9.0 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3768948763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  ≥ 60%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75.3% 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74.7% 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1758505015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  50% to &lt; 60% 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15.5%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17.5%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693881565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  &gt; 40% to &lt; 50% 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5.1%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5.9%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2861704382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  ≤ 40%</a:t>
                      </a:r>
                    </a:p>
                  </a:txBody>
                  <a:tcPr marL="137160" marR="137160" marT="18288" marB="18288" anchor="ctr">
                    <a:solidFill>
                      <a:srgbClr val="E7E9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4.0%</a:t>
                      </a:r>
                    </a:p>
                  </a:txBody>
                  <a:tcPr marL="137160" marR="137160" marT="18288" marB="18288" anchor="ctr">
                    <a:solidFill>
                      <a:srgbClr val="E7E9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1.9%</a:t>
                      </a:r>
                    </a:p>
                  </a:txBody>
                  <a:tcPr marL="137160" marR="137160" marT="18288" marB="18288" anchor="ctr">
                    <a:solidFill>
                      <a:srgbClr val="E7E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626613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Bicuspid morphology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8.0%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6.7%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3865005248"/>
                  </a:ext>
                </a:extLst>
              </a:tr>
            </a:tbl>
          </a:graphicData>
        </a:graphic>
      </p:graphicFrame>
      <p:sp>
        <p:nvSpPr>
          <p:cNvPr id="8" name="Title 5">
            <a:extLst>
              <a:ext uri="{FF2B5EF4-FFF2-40B4-BE49-F238E27FC236}">
                <a16:creationId xmlns:a16="http://schemas.microsoft.com/office/drawing/2014/main" id="{30897D86-005F-13FE-CDD1-5EFFF6581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03" y="59909"/>
            <a:ext cx="8898635" cy="845507"/>
          </a:xfrm>
        </p:spPr>
        <p:txBody>
          <a:bodyPr>
            <a:normAutofit/>
          </a:bodyPr>
          <a:lstStyle/>
          <a:p>
            <a:r>
              <a:rPr lang="en-US"/>
              <a:t>Echo &amp; CT Characteristics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B9D92D6-EAE8-FE77-F9BD-6F22B02CB6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8311778"/>
              </p:ext>
            </p:extLst>
          </p:nvPr>
        </p:nvGraphicFramePr>
        <p:xfrm>
          <a:off x="6168976" y="1037288"/>
          <a:ext cx="5897880" cy="498348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811992">
                  <a:extLst>
                    <a:ext uri="{9D8B030D-6E8A-4147-A177-3AD203B41FA5}">
                      <a16:colId xmlns:a16="http://schemas.microsoft.com/office/drawing/2014/main" val="1075935219"/>
                    </a:ext>
                  </a:extLst>
                </a:gridCol>
                <a:gridCol w="1542944">
                  <a:extLst>
                    <a:ext uri="{9D8B030D-6E8A-4147-A177-3AD203B41FA5}">
                      <a16:colId xmlns:a16="http://schemas.microsoft.com/office/drawing/2014/main" val="1418156584"/>
                    </a:ext>
                  </a:extLst>
                </a:gridCol>
                <a:gridCol w="1542944">
                  <a:extLst>
                    <a:ext uri="{9D8B030D-6E8A-4147-A177-3AD203B41FA5}">
                      <a16:colId xmlns:a16="http://schemas.microsoft.com/office/drawing/2014/main" val="3262588640"/>
                    </a:ext>
                  </a:extLst>
                </a:gridCol>
              </a:tblGrid>
              <a:tr h="7772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Characteristics</a:t>
                      </a:r>
                      <a:r>
                        <a:rPr lang="en-US" sz="2200" b="1" baseline="30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endParaRPr lang="en-US" sz="22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TAVR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N = 373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CS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N = 371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3529203905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SVi</a:t>
                      </a: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, mL/m</a:t>
                      </a:r>
                      <a:r>
                        <a:rPr lang="en-US" sz="1900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2</a:t>
                      </a:r>
                      <a:endParaRPr lang="en-US" sz="1900"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rgbClr val="E7E9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47.1 ± 10.7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47.5 ± 10.1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1579387222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en-US" sz="190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SVi</a:t>
                      </a: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&lt; 35 mL/m</a:t>
                      </a:r>
                      <a:r>
                        <a:rPr lang="en-US" sz="1900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900" baseline="30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†</a:t>
                      </a:r>
                      <a:endParaRPr lang="en-US" sz="1900"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14.2%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8.4%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14652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LAVi</a:t>
                      </a: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, mL/m</a:t>
                      </a:r>
                      <a:r>
                        <a:rPr lang="en-US" sz="1900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2</a:t>
                      </a:r>
                      <a:endParaRPr lang="en-US" sz="1900"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41.4 ± 16.4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40.5 ± 15.4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416497734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</a:t>
                      </a:r>
                      <a:r>
                        <a:rPr kumimoji="0" lang="en-US" sz="190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LAVi</a:t>
                      </a:r>
                      <a:r>
                        <a:rPr kumimoji="0" lang="en-US" sz="1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&gt; 34 </a:t>
                      </a: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mL/m</a:t>
                      </a:r>
                      <a:r>
                        <a:rPr lang="en-US" sz="1900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2</a:t>
                      </a:r>
                      <a:endParaRPr kumimoji="0" lang="en-US" sz="1900" b="0" i="0" u="none" strike="noStrike" kern="1200" cap="none" spc="0" normalizeH="0" baseline="3000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63.9%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64.1%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2460750507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LV mass index, g/m</a:t>
                      </a:r>
                      <a:r>
                        <a:rPr lang="en-US" sz="1900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2</a:t>
                      </a:r>
                      <a:endParaRPr lang="en-US" sz="1900"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97.2 ± 28.5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96.8 ± 27.1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3768948763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  LVH</a:t>
                      </a:r>
                      <a:r>
                        <a:rPr lang="en-US" sz="1900" baseline="30000"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‡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strike="noStrike">
                          <a:latin typeface="Arial"/>
                          <a:cs typeface="Arial"/>
                        </a:rPr>
                        <a:t>31.5</a:t>
                      </a:r>
                      <a:r>
                        <a:rPr lang="en-US" sz="1900">
                          <a:latin typeface="Arial"/>
                          <a:cs typeface="Arial"/>
                        </a:rPr>
                        <a:t>%</a:t>
                      </a:r>
                      <a:endParaRPr lang="en-US" sz="1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strike="noStrike">
                          <a:latin typeface="Arial"/>
                          <a:cs typeface="Arial"/>
                        </a:rPr>
                        <a:t>31.7</a:t>
                      </a:r>
                      <a:r>
                        <a:rPr lang="en-US" sz="1900">
                          <a:latin typeface="Arial"/>
                          <a:cs typeface="Arial"/>
                        </a:rPr>
                        <a:t>%</a:t>
                      </a:r>
                      <a:endParaRPr lang="en-US" sz="1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2450540379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LV GLS, %</a:t>
                      </a:r>
                      <a:endParaRPr lang="en-US" sz="1900"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18.3 ± 2.5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18.1 ± 2.7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3486673427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  LV GLS &lt; 15%</a:t>
                      </a:r>
                      <a:endParaRPr lang="en-US" sz="1900"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8.0%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7.6%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3015134654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AV Ca</a:t>
                      </a:r>
                      <a:r>
                        <a:rPr lang="en-US" sz="1900" baseline="30000"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++</a:t>
                      </a:r>
                      <a:r>
                        <a:rPr lang="en-US" sz="1900"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score, AU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1383 ± 785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1366 ± 736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3648205857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  Elevated Ca</a:t>
                      </a:r>
                      <a:r>
                        <a:rPr lang="en-US" sz="1900" strike="noStrike" baseline="30000"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++</a:t>
                      </a:r>
                      <a:r>
                        <a:rPr lang="en-US" sz="1900"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score</a:t>
                      </a:r>
                      <a:r>
                        <a:rPr lang="en-US" sz="1900" baseline="30000"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§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28.2%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23.2%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386500524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1BB80AF-B931-DFA9-B974-5802F48DD7F1}"/>
              </a:ext>
            </a:extLst>
          </p:cNvPr>
          <p:cNvSpPr txBox="1"/>
          <p:nvPr/>
        </p:nvSpPr>
        <p:spPr>
          <a:xfrm>
            <a:off x="141405" y="6025086"/>
            <a:ext cx="119158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aseline="3000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Echo and CT characteristics were not available for all pts; </a:t>
            </a:r>
            <a:r>
              <a:rPr lang="en-US" sz="1200" baseline="30000">
                <a:solidFill>
                  <a:srgbClr val="00000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†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P &lt; 0.05;</a:t>
            </a:r>
            <a:r>
              <a:rPr lang="en-US" sz="1200" baseline="30000">
                <a:solidFill>
                  <a:srgbClr val="00000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 ‡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LVH defined as &gt; 95</a:t>
            </a: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 mL/m</a:t>
            </a:r>
            <a:r>
              <a:rPr lang="en-US" sz="1200" baseline="30000">
                <a:solidFill>
                  <a:srgbClr val="00000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2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 for females or &gt; 115 </a:t>
            </a: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mL/m</a:t>
            </a:r>
            <a:r>
              <a:rPr lang="en-US" sz="1200" baseline="30000">
                <a:solidFill>
                  <a:srgbClr val="00000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2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 for males; </a:t>
            </a:r>
            <a:r>
              <a:rPr lang="en-US" sz="1200" baseline="30000"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§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Elevated AV calcium score defined as &gt; 1200 AU for females or &gt; 2000 AU for males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69FDAD-A30B-D95E-D5D1-E22E298BF8DA}"/>
              </a:ext>
            </a:extLst>
          </p:cNvPr>
          <p:cNvSpPr txBox="1"/>
          <p:nvPr/>
        </p:nvSpPr>
        <p:spPr>
          <a:xfrm>
            <a:off x="158751" y="6534250"/>
            <a:ext cx="7658100" cy="276999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Values presented as mean ± SD or % of pts </a:t>
            </a:r>
            <a:endParaRPr lang="en-US" sz="1200" i="1"/>
          </a:p>
        </p:txBody>
      </p:sp>
    </p:spTree>
    <p:extLst>
      <p:ext uri="{BB962C8B-B14F-4D97-AF65-F5344CB8AC3E}">
        <p14:creationId xmlns:p14="http://schemas.microsoft.com/office/powerpoint/2010/main" val="3473013158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AFCA5-6C50-F9DF-2C0D-14002E2B4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62F795E-68F9-A2B9-9429-331A3404C40A}"/>
              </a:ext>
            </a:extLst>
          </p:cNvPr>
          <p:cNvGraphicFramePr>
            <a:graphicFrameLocks noGrp="1"/>
          </p:cNvGraphicFramePr>
          <p:nvPr/>
        </p:nvGraphicFramePr>
        <p:xfrm>
          <a:off x="139000" y="1037288"/>
          <a:ext cx="5897880" cy="498348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811992">
                  <a:extLst>
                    <a:ext uri="{9D8B030D-6E8A-4147-A177-3AD203B41FA5}">
                      <a16:colId xmlns:a16="http://schemas.microsoft.com/office/drawing/2014/main" val="1075935219"/>
                    </a:ext>
                  </a:extLst>
                </a:gridCol>
                <a:gridCol w="1542944">
                  <a:extLst>
                    <a:ext uri="{9D8B030D-6E8A-4147-A177-3AD203B41FA5}">
                      <a16:colId xmlns:a16="http://schemas.microsoft.com/office/drawing/2014/main" val="1418156584"/>
                    </a:ext>
                  </a:extLst>
                </a:gridCol>
                <a:gridCol w="1542944">
                  <a:extLst>
                    <a:ext uri="{9D8B030D-6E8A-4147-A177-3AD203B41FA5}">
                      <a16:colId xmlns:a16="http://schemas.microsoft.com/office/drawing/2014/main" val="3262588640"/>
                    </a:ext>
                  </a:extLst>
                </a:gridCol>
              </a:tblGrid>
              <a:tr h="7772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Characteristics</a:t>
                      </a:r>
                      <a:r>
                        <a:rPr lang="en-US" sz="2200" b="1" baseline="30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endParaRPr lang="en-US" sz="2200" b="1" baseline="300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TAVR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N = 373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CS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N = 371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3529203905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AVA, cm</a:t>
                      </a:r>
                      <a:r>
                        <a:rPr kumimoji="0" lang="en-US" sz="1900" b="0" i="0" u="none" strike="noStrike" kern="1200" cap="none" spc="0" normalizeH="0" baseline="3000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kumimoji="0" lang="en-US" sz="1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 ± 0.2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 ± 0.2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9387222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 gradient, mmHg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25.1 ± 5.1 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25.4 ± 5.1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14652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Peak velocity, m/s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 ± 0.3 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3.3 ± 0.3 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97734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Concordant mod. AS 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90.3%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92.9%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750507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LVEF, 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63.2 ± 9.8 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63.6 ± 9.0 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8948763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  ≥ 60%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75.3% 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74.7% 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505015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  50% to &lt; 60% 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15.5%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17.5%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3881565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  &gt; 40% to &lt; 50% 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5.1%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5.9%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1704382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  ≤ 40%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4.0%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626613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Bicuspid morphology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8.0%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6.7%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5005248"/>
                  </a:ext>
                </a:extLst>
              </a:tr>
            </a:tbl>
          </a:graphicData>
        </a:graphic>
      </p:graphicFrame>
      <p:sp>
        <p:nvSpPr>
          <p:cNvPr id="8" name="Title 5">
            <a:extLst>
              <a:ext uri="{FF2B5EF4-FFF2-40B4-BE49-F238E27FC236}">
                <a16:creationId xmlns:a16="http://schemas.microsoft.com/office/drawing/2014/main" id="{F9FDA7F6-D8A4-C23E-5AD6-441D94F43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03" y="59909"/>
            <a:ext cx="8898635" cy="845507"/>
          </a:xfrm>
        </p:spPr>
        <p:txBody>
          <a:bodyPr>
            <a:normAutofit/>
          </a:bodyPr>
          <a:lstStyle/>
          <a:p>
            <a:r>
              <a:rPr lang="en-US"/>
              <a:t>Echo &amp; CT Characteristics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549D2BF-4E35-CB31-AFFA-CCCD7552A007}"/>
              </a:ext>
            </a:extLst>
          </p:cNvPr>
          <p:cNvGraphicFramePr>
            <a:graphicFrameLocks noGrp="1"/>
          </p:cNvGraphicFramePr>
          <p:nvPr/>
        </p:nvGraphicFramePr>
        <p:xfrm>
          <a:off x="6168976" y="1037288"/>
          <a:ext cx="5897880" cy="498348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811992">
                  <a:extLst>
                    <a:ext uri="{9D8B030D-6E8A-4147-A177-3AD203B41FA5}">
                      <a16:colId xmlns:a16="http://schemas.microsoft.com/office/drawing/2014/main" val="1075935219"/>
                    </a:ext>
                  </a:extLst>
                </a:gridCol>
                <a:gridCol w="1542944">
                  <a:extLst>
                    <a:ext uri="{9D8B030D-6E8A-4147-A177-3AD203B41FA5}">
                      <a16:colId xmlns:a16="http://schemas.microsoft.com/office/drawing/2014/main" val="1418156584"/>
                    </a:ext>
                  </a:extLst>
                </a:gridCol>
                <a:gridCol w="1542944">
                  <a:extLst>
                    <a:ext uri="{9D8B030D-6E8A-4147-A177-3AD203B41FA5}">
                      <a16:colId xmlns:a16="http://schemas.microsoft.com/office/drawing/2014/main" val="3262588640"/>
                    </a:ext>
                  </a:extLst>
                </a:gridCol>
              </a:tblGrid>
              <a:tr h="7772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Characteristics</a:t>
                      </a:r>
                      <a:r>
                        <a:rPr lang="en-US" sz="2200" b="0" baseline="300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endParaRPr lang="en-US" sz="2200" b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TAVR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N = 373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CS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N = 371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9203905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 err="1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SVi</a:t>
                      </a: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, mL/m</a:t>
                      </a:r>
                      <a:r>
                        <a:rPr lang="en-US" sz="1900" baseline="300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2</a:t>
                      </a:r>
                      <a:endParaRPr lang="en-US" sz="19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47.1 ± 10.7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47.5 ± 10.1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9387222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en-US" sz="1900" err="1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SVi</a:t>
                      </a:r>
                      <a:r>
                        <a:rPr lang="en-US" sz="1900" baseline="300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†</a:t>
                      </a: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&lt; 35 mL/m</a:t>
                      </a:r>
                      <a:r>
                        <a:rPr lang="en-US" sz="1900" baseline="300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2</a:t>
                      </a:r>
                      <a:endParaRPr lang="en-US" sz="19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14.2%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8.4%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14652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 err="1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LAVi</a:t>
                      </a: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, mL/m</a:t>
                      </a:r>
                      <a:r>
                        <a:rPr lang="en-US" sz="1900" baseline="300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2</a:t>
                      </a:r>
                      <a:endParaRPr lang="en-US" sz="19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41.4 ± 16.4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40.5 ± 15.4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97734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</a:t>
                      </a:r>
                      <a:r>
                        <a:rPr kumimoji="0" lang="en-US" sz="190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LAVi</a:t>
                      </a:r>
                      <a:r>
                        <a:rPr kumimoji="0" lang="en-US" sz="1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&gt; 34 </a:t>
                      </a: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mL/m</a:t>
                      </a:r>
                      <a:r>
                        <a:rPr lang="en-US" sz="1900" baseline="300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2</a:t>
                      </a:r>
                      <a:endParaRPr kumimoji="0" lang="en-US" sz="1900" b="0" i="0" u="none" strike="noStrike" kern="1200" cap="none" spc="0" normalizeH="0" baseline="30000" noProof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63.9%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64.1%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750507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LV mass index, g/m</a:t>
                      </a:r>
                      <a:r>
                        <a:rPr lang="en-US" sz="1900" baseline="300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2</a:t>
                      </a:r>
                      <a:endParaRPr lang="en-US" sz="19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97.2 ± 28.5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96.8 ± 27.1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8948763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  LVH</a:t>
                      </a:r>
                      <a:r>
                        <a:rPr lang="en-US" sz="1900" baseline="300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‡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strike="noStrike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/>
                          <a:cs typeface="Arial"/>
                        </a:rPr>
                        <a:t>31.5</a:t>
                      </a: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lang="en-US" sz="1900">
                        <a:solidFill>
                          <a:schemeClr val="bg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strike="noStrike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/>
                          <a:cs typeface="Arial"/>
                        </a:rPr>
                        <a:t>31.7</a:t>
                      </a: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lang="en-US" sz="1900">
                        <a:solidFill>
                          <a:schemeClr val="bg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0540379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LV GLS, 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18.3 ± 2.5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18.1 ± 2.7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6673427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  LV GLS &lt; 15%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8.0%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7.6%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134654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AV Ca</a:t>
                      </a:r>
                      <a:r>
                        <a:rPr lang="en-US" sz="1900" baseline="300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++</a:t>
                      </a: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score, AU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1383 ± 785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1366 ± 736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8205857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  Elevated Ca</a:t>
                      </a:r>
                      <a:r>
                        <a:rPr lang="en-US" sz="1900" strike="noStrike" baseline="300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++</a:t>
                      </a: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score</a:t>
                      </a:r>
                      <a:r>
                        <a:rPr lang="en-US" sz="1900" baseline="300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§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28.2%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23.2%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5005248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BEF1F3A5-4E7F-2D01-D943-3B2B42F4B10B}"/>
              </a:ext>
            </a:extLst>
          </p:cNvPr>
          <p:cNvSpPr txBox="1"/>
          <p:nvPr/>
        </p:nvSpPr>
        <p:spPr>
          <a:xfrm>
            <a:off x="158751" y="6534250"/>
            <a:ext cx="7658100" cy="276999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Values presented as mean ± SD or % of pts </a:t>
            </a:r>
            <a:endParaRPr lang="en-US" sz="1200" i="1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03EDD7-BBA6-78DB-FA9D-AA8E8FD88A67}"/>
              </a:ext>
            </a:extLst>
          </p:cNvPr>
          <p:cNvSpPr txBox="1"/>
          <p:nvPr/>
        </p:nvSpPr>
        <p:spPr>
          <a:xfrm>
            <a:off x="141405" y="6025086"/>
            <a:ext cx="119158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aseline="3000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Echo and CT characteristics were not available for all pts; </a:t>
            </a:r>
            <a:r>
              <a:rPr lang="en-US" sz="1200" baseline="30000">
                <a:solidFill>
                  <a:srgbClr val="00000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†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P &lt; 0.05;</a:t>
            </a:r>
            <a:r>
              <a:rPr lang="en-US" sz="1200" baseline="30000">
                <a:solidFill>
                  <a:srgbClr val="00000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 ‡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LVH defined as &gt; 95</a:t>
            </a: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 mL/m</a:t>
            </a:r>
            <a:r>
              <a:rPr lang="en-US" sz="1200" baseline="30000">
                <a:solidFill>
                  <a:srgbClr val="00000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2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 for females or &gt; 115 </a:t>
            </a: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mL/m</a:t>
            </a:r>
            <a:r>
              <a:rPr lang="en-US" sz="1200" baseline="30000">
                <a:solidFill>
                  <a:srgbClr val="00000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2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 for males; </a:t>
            </a:r>
            <a:r>
              <a:rPr lang="en-US" sz="1200" baseline="30000"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§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Elevated AV calcium score defined as &gt; 1200 AU for females or &gt; 2000 AU for males</a:t>
            </a:r>
          </a:p>
        </p:txBody>
      </p:sp>
    </p:spTree>
    <p:extLst>
      <p:ext uri="{BB962C8B-B14F-4D97-AF65-F5344CB8AC3E}">
        <p14:creationId xmlns:p14="http://schemas.microsoft.com/office/powerpoint/2010/main" val="4038127478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1C953-6D4D-4767-6CEA-3632324F0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E59D576-BD8D-1F87-AFEF-F41B3CB4022A}"/>
              </a:ext>
            </a:extLst>
          </p:cNvPr>
          <p:cNvGraphicFramePr>
            <a:graphicFrameLocks noGrp="1"/>
          </p:cNvGraphicFramePr>
          <p:nvPr/>
        </p:nvGraphicFramePr>
        <p:xfrm>
          <a:off x="139000" y="1037288"/>
          <a:ext cx="5897880" cy="498348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811992">
                  <a:extLst>
                    <a:ext uri="{9D8B030D-6E8A-4147-A177-3AD203B41FA5}">
                      <a16:colId xmlns:a16="http://schemas.microsoft.com/office/drawing/2014/main" val="1075935219"/>
                    </a:ext>
                  </a:extLst>
                </a:gridCol>
                <a:gridCol w="1542944">
                  <a:extLst>
                    <a:ext uri="{9D8B030D-6E8A-4147-A177-3AD203B41FA5}">
                      <a16:colId xmlns:a16="http://schemas.microsoft.com/office/drawing/2014/main" val="1418156584"/>
                    </a:ext>
                  </a:extLst>
                </a:gridCol>
                <a:gridCol w="1542944">
                  <a:extLst>
                    <a:ext uri="{9D8B030D-6E8A-4147-A177-3AD203B41FA5}">
                      <a16:colId xmlns:a16="http://schemas.microsoft.com/office/drawing/2014/main" val="3262588640"/>
                    </a:ext>
                  </a:extLst>
                </a:gridCol>
              </a:tblGrid>
              <a:tr h="7772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Characteristics</a:t>
                      </a:r>
                      <a:r>
                        <a:rPr lang="en-US" sz="2200" b="1" baseline="30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endParaRPr lang="en-US" sz="2200" b="1" baseline="300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TAVR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N = 373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CS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N = 371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3529203905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AVA, cm</a:t>
                      </a:r>
                      <a:r>
                        <a:rPr kumimoji="0" lang="en-US" sz="1900" b="0" i="0" u="none" strike="noStrike" kern="1200" cap="none" spc="0" normalizeH="0" baseline="30000" noProof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kumimoji="0" lang="en-US" sz="1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 ± 0.2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 ± 0.2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9387222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 gradient, mmHg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25.1 ± 5.1 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25.4 ± 5.1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14652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Peak velocity, m/s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 ± 0.3 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3.3 ± 0.3 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97734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Concordant mod. AS 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90.3%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92.9%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750507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LVEF, %</a:t>
                      </a:r>
                      <a:endParaRPr lang="en-US" sz="1900"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63.2 ± 9.8 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63.6 ± 9.0 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8948763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  ≥ 60%</a:t>
                      </a:r>
                    </a:p>
                  </a:txBody>
                  <a:tcPr marL="137160" marR="137160" marT="18288" marB="1828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75.3% </a:t>
                      </a:r>
                    </a:p>
                  </a:txBody>
                  <a:tcPr marL="137160" marR="137160" marT="18288" marB="1828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74.7% </a:t>
                      </a:r>
                    </a:p>
                  </a:txBody>
                  <a:tcPr marL="137160" marR="137160" marT="18288" marB="1828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8505015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  50% to &lt; 60% </a:t>
                      </a:r>
                    </a:p>
                  </a:txBody>
                  <a:tcPr marL="137160" marR="137160" marT="18288" marB="1828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15.5%</a:t>
                      </a:r>
                    </a:p>
                  </a:txBody>
                  <a:tcPr marL="137160" marR="137160" marT="18288" marB="1828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17.5%</a:t>
                      </a:r>
                    </a:p>
                  </a:txBody>
                  <a:tcPr marL="137160" marR="137160" marT="18288" marB="1828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3881565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  &gt; 40% to &lt; 50% 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5.1%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5.9%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1704382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  ≤ 40%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4.0%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1.9%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626613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Bicuspid morphology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8.0%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6.7%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5005248"/>
                  </a:ext>
                </a:extLst>
              </a:tr>
            </a:tbl>
          </a:graphicData>
        </a:graphic>
      </p:graphicFrame>
      <p:sp>
        <p:nvSpPr>
          <p:cNvPr id="8" name="Title 5">
            <a:extLst>
              <a:ext uri="{FF2B5EF4-FFF2-40B4-BE49-F238E27FC236}">
                <a16:creationId xmlns:a16="http://schemas.microsoft.com/office/drawing/2014/main" id="{BFC18204-A250-EFF5-A39C-755806891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03" y="59909"/>
            <a:ext cx="8898635" cy="845507"/>
          </a:xfrm>
        </p:spPr>
        <p:txBody>
          <a:bodyPr>
            <a:normAutofit/>
          </a:bodyPr>
          <a:lstStyle/>
          <a:p>
            <a:r>
              <a:rPr lang="en-US"/>
              <a:t>Echo &amp; CT Characteristics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D0EEDC9-AB4D-156D-6E97-1458E30D5D2D}"/>
              </a:ext>
            </a:extLst>
          </p:cNvPr>
          <p:cNvGraphicFramePr>
            <a:graphicFrameLocks noGrp="1"/>
          </p:cNvGraphicFramePr>
          <p:nvPr/>
        </p:nvGraphicFramePr>
        <p:xfrm>
          <a:off x="6168976" y="1037288"/>
          <a:ext cx="5897880" cy="498348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811992">
                  <a:extLst>
                    <a:ext uri="{9D8B030D-6E8A-4147-A177-3AD203B41FA5}">
                      <a16:colId xmlns:a16="http://schemas.microsoft.com/office/drawing/2014/main" val="1075935219"/>
                    </a:ext>
                  </a:extLst>
                </a:gridCol>
                <a:gridCol w="1542944">
                  <a:extLst>
                    <a:ext uri="{9D8B030D-6E8A-4147-A177-3AD203B41FA5}">
                      <a16:colId xmlns:a16="http://schemas.microsoft.com/office/drawing/2014/main" val="1418156584"/>
                    </a:ext>
                  </a:extLst>
                </a:gridCol>
                <a:gridCol w="1542944">
                  <a:extLst>
                    <a:ext uri="{9D8B030D-6E8A-4147-A177-3AD203B41FA5}">
                      <a16:colId xmlns:a16="http://schemas.microsoft.com/office/drawing/2014/main" val="3262588640"/>
                    </a:ext>
                  </a:extLst>
                </a:gridCol>
              </a:tblGrid>
              <a:tr h="7772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Characteristics</a:t>
                      </a:r>
                      <a:r>
                        <a:rPr lang="en-US" sz="2200" b="0" baseline="300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endParaRPr lang="en-US" sz="2200" b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TAVR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N = 373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CS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N = 371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9203905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 err="1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SVi</a:t>
                      </a: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, mL/m</a:t>
                      </a:r>
                      <a:r>
                        <a:rPr lang="en-US" sz="1900" baseline="300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2</a:t>
                      </a:r>
                      <a:endParaRPr lang="en-US" sz="19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47.1 ± 10.7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47.5 ± 10.1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9387222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en-US" sz="1900" err="1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SVi</a:t>
                      </a:r>
                      <a:r>
                        <a:rPr lang="en-US" sz="1900" baseline="300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†</a:t>
                      </a: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&lt; 35 mL/m</a:t>
                      </a:r>
                      <a:r>
                        <a:rPr lang="en-US" sz="1900" baseline="300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2</a:t>
                      </a:r>
                      <a:endParaRPr lang="en-US" sz="19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14.2%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8.4%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14652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 err="1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LAVi</a:t>
                      </a: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, mL/m</a:t>
                      </a:r>
                      <a:r>
                        <a:rPr lang="en-US" sz="1900" baseline="300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2</a:t>
                      </a:r>
                      <a:endParaRPr lang="en-US" sz="19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41.4 ± 16.4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40.5 ± 15.4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97734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</a:t>
                      </a:r>
                      <a:r>
                        <a:rPr kumimoji="0" lang="en-US" sz="190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LAVi</a:t>
                      </a:r>
                      <a:r>
                        <a:rPr kumimoji="0" lang="en-US" sz="1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&gt; 34 </a:t>
                      </a: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mL/m</a:t>
                      </a:r>
                      <a:r>
                        <a:rPr lang="en-US" sz="1900" baseline="300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2</a:t>
                      </a:r>
                      <a:endParaRPr kumimoji="0" lang="en-US" sz="1900" b="0" i="0" u="none" strike="noStrike" kern="1200" cap="none" spc="0" normalizeH="0" baseline="30000" noProof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63.9%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64.1%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750507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LV mass index, g/m</a:t>
                      </a:r>
                      <a:r>
                        <a:rPr lang="en-US" sz="1900" baseline="300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2</a:t>
                      </a:r>
                      <a:endParaRPr lang="en-US" sz="19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97.2 ± 28.5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96.8 ± 27.1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8948763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  LVH</a:t>
                      </a:r>
                      <a:r>
                        <a:rPr lang="en-US" sz="1900" baseline="300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‡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strike="noStrike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/>
                          <a:cs typeface="Arial"/>
                        </a:rPr>
                        <a:t>31.5</a:t>
                      </a: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lang="en-US" sz="1900">
                        <a:solidFill>
                          <a:schemeClr val="bg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strike="noStrike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/>
                          <a:cs typeface="Arial"/>
                        </a:rPr>
                        <a:t>31.7</a:t>
                      </a: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lang="en-US" sz="1900">
                        <a:solidFill>
                          <a:schemeClr val="bg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0540379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LV GLS, 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18.3 ± 2.5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18.1 ± 2.7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6673427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  LV GLS &lt; 15%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8.0%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7.6%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134654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AV Ca</a:t>
                      </a:r>
                      <a:r>
                        <a:rPr lang="en-US" sz="1900" baseline="300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++</a:t>
                      </a: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score, AU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1383 ± 785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1366 ± 736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8205857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  Elevated Ca</a:t>
                      </a:r>
                      <a:r>
                        <a:rPr lang="en-US" sz="1900" strike="noStrike" baseline="300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++</a:t>
                      </a: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score</a:t>
                      </a:r>
                      <a:r>
                        <a:rPr lang="en-US" sz="1900" baseline="300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§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28.2%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23.2%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5005248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93255430-BB53-21C1-B546-8F4634D0817D}"/>
              </a:ext>
            </a:extLst>
          </p:cNvPr>
          <p:cNvSpPr txBox="1"/>
          <p:nvPr/>
        </p:nvSpPr>
        <p:spPr>
          <a:xfrm>
            <a:off x="158751" y="6534250"/>
            <a:ext cx="7658100" cy="276999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Values presented as mean ± SD or % of pts </a:t>
            </a:r>
            <a:endParaRPr lang="en-US" sz="1200" i="1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CC6476-B2D3-0136-1871-5B0A16E38564}"/>
              </a:ext>
            </a:extLst>
          </p:cNvPr>
          <p:cNvSpPr txBox="1"/>
          <p:nvPr/>
        </p:nvSpPr>
        <p:spPr>
          <a:xfrm>
            <a:off x="141405" y="6025086"/>
            <a:ext cx="119158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aseline="3000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Echo and CT characteristics were not available for all pts; </a:t>
            </a:r>
            <a:r>
              <a:rPr lang="en-US" sz="1200" baseline="30000">
                <a:solidFill>
                  <a:srgbClr val="00000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†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P &lt; 0.05;</a:t>
            </a:r>
            <a:r>
              <a:rPr lang="en-US" sz="1200" baseline="30000">
                <a:solidFill>
                  <a:srgbClr val="00000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 ‡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LVH defined as &gt; 95</a:t>
            </a: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 mL/m</a:t>
            </a:r>
            <a:r>
              <a:rPr lang="en-US" sz="1200" baseline="30000">
                <a:solidFill>
                  <a:srgbClr val="00000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2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 for females or &gt; 115 </a:t>
            </a: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mL/m</a:t>
            </a:r>
            <a:r>
              <a:rPr lang="en-US" sz="1200" baseline="30000">
                <a:solidFill>
                  <a:srgbClr val="00000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2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 for males; </a:t>
            </a:r>
            <a:r>
              <a:rPr lang="en-US" sz="1200" baseline="30000"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§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Elevated AV calcium score defined as &gt; 1200 AU for females or &gt; 2000 AU for males</a:t>
            </a:r>
          </a:p>
        </p:txBody>
      </p:sp>
    </p:spTree>
    <p:extLst>
      <p:ext uri="{BB962C8B-B14F-4D97-AF65-F5344CB8AC3E}">
        <p14:creationId xmlns:p14="http://schemas.microsoft.com/office/powerpoint/2010/main" val="2175321453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89BBB-547D-4D22-DD86-662F329D0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5CBB8DE-F61D-F99D-2651-5D7FA3758005}"/>
              </a:ext>
            </a:extLst>
          </p:cNvPr>
          <p:cNvGraphicFramePr>
            <a:graphicFrameLocks noGrp="1"/>
          </p:cNvGraphicFramePr>
          <p:nvPr/>
        </p:nvGraphicFramePr>
        <p:xfrm>
          <a:off x="139000" y="1037288"/>
          <a:ext cx="5897880" cy="498348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811992">
                  <a:extLst>
                    <a:ext uri="{9D8B030D-6E8A-4147-A177-3AD203B41FA5}">
                      <a16:colId xmlns:a16="http://schemas.microsoft.com/office/drawing/2014/main" val="1075935219"/>
                    </a:ext>
                  </a:extLst>
                </a:gridCol>
                <a:gridCol w="1542944">
                  <a:extLst>
                    <a:ext uri="{9D8B030D-6E8A-4147-A177-3AD203B41FA5}">
                      <a16:colId xmlns:a16="http://schemas.microsoft.com/office/drawing/2014/main" val="1418156584"/>
                    </a:ext>
                  </a:extLst>
                </a:gridCol>
                <a:gridCol w="1542944">
                  <a:extLst>
                    <a:ext uri="{9D8B030D-6E8A-4147-A177-3AD203B41FA5}">
                      <a16:colId xmlns:a16="http://schemas.microsoft.com/office/drawing/2014/main" val="3262588640"/>
                    </a:ext>
                  </a:extLst>
                </a:gridCol>
              </a:tblGrid>
              <a:tr h="7772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Characteristics</a:t>
                      </a:r>
                      <a:r>
                        <a:rPr lang="en-US" sz="2200" b="1" baseline="30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endParaRPr lang="en-US" sz="2200" b="1" baseline="300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TAVR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N = 373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CS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N = 371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3529203905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AVA, cm</a:t>
                      </a:r>
                      <a:r>
                        <a:rPr kumimoji="0" lang="en-US" sz="1900" b="0" i="0" u="none" strike="noStrike" kern="1200" cap="none" spc="0" normalizeH="0" baseline="30000" noProof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kumimoji="0" lang="en-US" sz="1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 ± 0.2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 ± 0.2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9387222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 gradient, mmHg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25.1 ± 5.1 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25.4 ± 5.1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14652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Peak velocity, m/s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 ± 0.3 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3.3 ± 0.3 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97734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Concordant mod. AS 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90.3%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92.9%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750507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LVEF, 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63.2 ± 9.8 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63.6 ± 9.0 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8948763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  ≥ 60%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75.3% 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74.7% 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505015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  50% to &lt; 60% 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15.5%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17.5%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3881565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  &gt; 40% to &lt; 50% 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5.1%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5.9%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1704382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  ≤ 40%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4.0%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626613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Bicuspid morphology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8.0%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6.7%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5005248"/>
                  </a:ext>
                </a:extLst>
              </a:tr>
            </a:tbl>
          </a:graphicData>
        </a:graphic>
      </p:graphicFrame>
      <p:sp>
        <p:nvSpPr>
          <p:cNvPr id="8" name="Title 5">
            <a:extLst>
              <a:ext uri="{FF2B5EF4-FFF2-40B4-BE49-F238E27FC236}">
                <a16:creationId xmlns:a16="http://schemas.microsoft.com/office/drawing/2014/main" id="{2D28DB27-ECB8-1E15-EF87-35F2AAF65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03" y="59909"/>
            <a:ext cx="8898635" cy="845507"/>
          </a:xfrm>
        </p:spPr>
        <p:txBody>
          <a:bodyPr>
            <a:normAutofit/>
          </a:bodyPr>
          <a:lstStyle/>
          <a:p>
            <a:r>
              <a:rPr lang="en-US"/>
              <a:t>Echo &amp; CT Characteristics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B96E3F5-EB7C-178E-C290-C23E91C1464F}"/>
              </a:ext>
            </a:extLst>
          </p:cNvPr>
          <p:cNvGraphicFramePr>
            <a:graphicFrameLocks noGrp="1"/>
          </p:cNvGraphicFramePr>
          <p:nvPr/>
        </p:nvGraphicFramePr>
        <p:xfrm>
          <a:off x="6168976" y="1037288"/>
          <a:ext cx="5897880" cy="498348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811992">
                  <a:extLst>
                    <a:ext uri="{9D8B030D-6E8A-4147-A177-3AD203B41FA5}">
                      <a16:colId xmlns:a16="http://schemas.microsoft.com/office/drawing/2014/main" val="1075935219"/>
                    </a:ext>
                  </a:extLst>
                </a:gridCol>
                <a:gridCol w="1542944">
                  <a:extLst>
                    <a:ext uri="{9D8B030D-6E8A-4147-A177-3AD203B41FA5}">
                      <a16:colId xmlns:a16="http://schemas.microsoft.com/office/drawing/2014/main" val="1418156584"/>
                    </a:ext>
                  </a:extLst>
                </a:gridCol>
                <a:gridCol w="1542944">
                  <a:extLst>
                    <a:ext uri="{9D8B030D-6E8A-4147-A177-3AD203B41FA5}">
                      <a16:colId xmlns:a16="http://schemas.microsoft.com/office/drawing/2014/main" val="3262588640"/>
                    </a:ext>
                  </a:extLst>
                </a:gridCol>
              </a:tblGrid>
              <a:tr h="7772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Characteristics</a:t>
                      </a:r>
                      <a:r>
                        <a:rPr lang="en-US" sz="2200" b="1" baseline="30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endParaRPr lang="en-US" sz="22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TAVR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N = 373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CS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N = 371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3529203905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 err="1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SVi</a:t>
                      </a: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, mL/m</a:t>
                      </a:r>
                      <a:r>
                        <a:rPr lang="en-US" sz="1900" baseline="300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2</a:t>
                      </a:r>
                      <a:endParaRPr lang="en-US" sz="19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47.1 ± 10.7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47.5 ± 10.1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9387222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en-US" sz="1900" err="1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SVi</a:t>
                      </a:r>
                      <a:r>
                        <a:rPr lang="en-US" sz="1900" baseline="300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†</a:t>
                      </a: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&lt; 35 mL/m</a:t>
                      </a:r>
                      <a:r>
                        <a:rPr lang="en-US" sz="1900" baseline="300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2</a:t>
                      </a:r>
                      <a:endParaRPr lang="en-US" sz="19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14.2%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8.4%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14652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 err="1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LAVi</a:t>
                      </a: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, mL/m</a:t>
                      </a:r>
                      <a:r>
                        <a:rPr lang="en-US" sz="1900" baseline="300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2</a:t>
                      </a:r>
                      <a:endParaRPr lang="en-US" sz="19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41.4 ± 16.4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40.5 ± 15.4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97734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</a:t>
                      </a:r>
                      <a:r>
                        <a:rPr kumimoji="0" lang="en-US" sz="190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LAVi</a:t>
                      </a:r>
                      <a:r>
                        <a:rPr kumimoji="0" lang="en-US" sz="1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&gt; 34 </a:t>
                      </a: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mL/m</a:t>
                      </a:r>
                      <a:r>
                        <a:rPr lang="en-US" sz="1900" baseline="300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2</a:t>
                      </a:r>
                      <a:endParaRPr kumimoji="0" lang="en-US" sz="1900" b="0" i="0" u="none" strike="noStrike" kern="1200" cap="none" spc="0" normalizeH="0" baseline="30000" noProof="0">
                        <a:ln>
                          <a:noFill/>
                        </a:ln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63.9%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64.1%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750507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LV mass index, g/m</a:t>
                      </a:r>
                      <a:r>
                        <a:rPr lang="en-US" sz="1900" baseline="300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2</a:t>
                      </a:r>
                      <a:endParaRPr lang="en-US" sz="19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97.2 ± 28.5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96.8 ± 27.1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8948763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  LVH</a:t>
                      </a:r>
                      <a:r>
                        <a:rPr lang="en-US" sz="1900" baseline="300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‡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strike="noStrike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/>
                          <a:cs typeface="Arial"/>
                        </a:rPr>
                        <a:t>31.5</a:t>
                      </a: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lang="en-US" sz="1900">
                        <a:solidFill>
                          <a:schemeClr val="bg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strike="noStrike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/>
                          <a:cs typeface="Arial"/>
                        </a:rPr>
                        <a:t>31.7</a:t>
                      </a: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/>
                          <a:cs typeface="Arial"/>
                        </a:rPr>
                        <a:t>%</a:t>
                      </a:r>
                      <a:endParaRPr lang="en-US" sz="1900">
                        <a:solidFill>
                          <a:schemeClr val="bg1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0540379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LV GLS, 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18.3 ± 2.5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18.1 ± 2.7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6673427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  LV GLS &lt; 15%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8.0%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solidFill>
                            <a:schemeClr val="bg1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7.6%</a:t>
                      </a: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134654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AV Ca</a:t>
                      </a:r>
                      <a:r>
                        <a:rPr lang="en-US" sz="1900" baseline="30000"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++</a:t>
                      </a:r>
                      <a:r>
                        <a:rPr lang="en-US" sz="1900"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score, AU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1383 ± 785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1366 ± 736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8205857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900"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  Elevated Ca</a:t>
                      </a:r>
                      <a:r>
                        <a:rPr lang="en-US" sz="1900" strike="noStrike" baseline="30000"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++</a:t>
                      </a:r>
                      <a:r>
                        <a:rPr lang="en-US" sz="1900"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score</a:t>
                      </a:r>
                      <a:r>
                        <a:rPr lang="en-US" sz="1900" baseline="30000"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§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28.2%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23.2%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5005248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8EC75F7A-6B00-A32C-8E3E-2547EB36EE4F}"/>
              </a:ext>
            </a:extLst>
          </p:cNvPr>
          <p:cNvSpPr txBox="1"/>
          <p:nvPr/>
        </p:nvSpPr>
        <p:spPr>
          <a:xfrm>
            <a:off x="158751" y="6534250"/>
            <a:ext cx="7658100" cy="276999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Values presented as mean ± SD or % of pts </a:t>
            </a:r>
            <a:endParaRPr lang="en-US" sz="1200" i="1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0FEBEE-CFE0-8D6E-C6AE-08F5051F1C59}"/>
              </a:ext>
            </a:extLst>
          </p:cNvPr>
          <p:cNvSpPr txBox="1"/>
          <p:nvPr/>
        </p:nvSpPr>
        <p:spPr>
          <a:xfrm>
            <a:off x="141405" y="6025086"/>
            <a:ext cx="119158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aseline="3000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Echo and CT characteristics were not available for all pts; </a:t>
            </a:r>
            <a:r>
              <a:rPr lang="en-US" sz="1200" baseline="30000">
                <a:solidFill>
                  <a:srgbClr val="00000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†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P &lt; 0.05;</a:t>
            </a:r>
            <a:r>
              <a:rPr lang="en-US" sz="1200" baseline="30000">
                <a:solidFill>
                  <a:srgbClr val="00000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 ‡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LVH defined as &gt; 95</a:t>
            </a: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 mL/m</a:t>
            </a:r>
            <a:r>
              <a:rPr lang="en-US" sz="1200" baseline="30000">
                <a:solidFill>
                  <a:srgbClr val="00000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2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 for females or &gt; 115 </a:t>
            </a: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mL/m</a:t>
            </a:r>
            <a:r>
              <a:rPr lang="en-US" sz="1200" baseline="30000">
                <a:solidFill>
                  <a:srgbClr val="00000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2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 for males; </a:t>
            </a:r>
            <a:r>
              <a:rPr lang="en-US" sz="1200" baseline="30000"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§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Elevated AV calcium score defined as &gt; 1200 AU for females or &gt; 2000 AU for males</a:t>
            </a:r>
          </a:p>
        </p:txBody>
      </p:sp>
    </p:spTree>
    <p:extLst>
      <p:ext uri="{BB962C8B-B14F-4D97-AF65-F5344CB8AC3E}">
        <p14:creationId xmlns:p14="http://schemas.microsoft.com/office/powerpoint/2010/main" val="3712795332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1B702-F844-8FAF-B258-A21E4010C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08F81A5-3EA5-9EFA-FDB4-B1F9A86E4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03" y="59909"/>
            <a:ext cx="8898635" cy="845507"/>
          </a:xfrm>
        </p:spPr>
        <p:txBody>
          <a:bodyPr>
            <a:normAutofit fontScale="90000"/>
          </a:bodyPr>
          <a:lstStyle/>
          <a:p>
            <a:r>
              <a:rPr lang="en-US"/>
              <a:t>Primary Safety Endpoint – 30 Days </a:t>
            </a:r>
            <a:br>
              <a:rPr lang="en-US"/>
            </a:br>
            <a:r>
              <a:rPr lang="en-US" sz="2700" i="1">
                <a:solidFill>
                  <a:srgbClr val="DDDBAD"/>
                </a:solidFill>
              </a:rPr>
              <a:t>Moderate AS with At-Risk Features</a:t>
            </a:r>
            <a:r>
              <a:rPr lang="en-US" sz="2700"/>
              <a:t> </a:t>
            </a:r>
            <a:endParaRPr lang="en-US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5BC0E71-A07C-91FE-4E9E-27169B8E61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7472546"/>
              </p:ext>
            </p:extLst>
          </p:nvPr>
        </p:nvGraphicFramePr>
        <p:xfrm>
          <a:off x="155575" y="1107017"/>
          <a:ext cx="11880850" cy="489204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6192173">
                  <a:extLst>
                    <a:ext uri="{9D8B030D-6E8A-4147-A177-3AD203B41FA5}">
                      <a16:colId xmlns:a16="http://schemas.microsoft.com/office/drawing/2014/main" val="1075935219"/>
                    </a:ext>
                  </a:extLst>
                </a:gridCol>
                <a:gridCol w="3399905">
                  <a:extLst>
                    <a:ext uri="{9D8B030D-6E8A-4147-A177-3AD203B41FA5}">
                      <a16:colId xmlns:a16="http://schemas.microsoft.com/office/drawing/2014/main" val="1844014997"/>
                    </a:ext>
                  </a:extLst>
                </a:gridCol>
                <a:gridCol w="2288772">
                  <a:extLst>
                    <a:ext uri="{9D8B030D-6E8A-4147-A177-3AD203B41FA5}">
                      <a16:colId xmlns:a16="http://schemas.microsoft.com/office/drawing/2014/main" val="3350489051"/>
                    </a:ext>
                  </a:extLst>
                </a:gridCol>
              </a:tblGrid>
              <a:tr h="7772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Composite Endpoint &amp; Components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TAVR AT Population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N = 358</a:t>
                      </a:r>
                      <a:endParaRPr lang="en-US" sz="2200" b="1" baseline="300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P-value</a:t>
                      </a:r>
                      <a:endParaRPr lang="en-US" sz="2200" b="1" baseline="300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3529203905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Safety Endpoint Composite</a:t>
                      </a:r>
                      <a:endParaRPr lang="en-US" sz="22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22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5.9%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600" b="0" i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Upper 97.5% CL: 8.8%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2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&lt; 0.001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Tested vs 13.7% PG</a:t>
                      </a:r>
                      <a:r>
                        <a:rPr lang="en-US" sz="1600" b="0" i="1" baseline="30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*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938722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Death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0%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456293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Stroke </a:t>
                      </a:r>
                      <a:r>
                        <a:rPr lang="en-US" sz="1800" i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(all were non-disabling)</a:t>
                      </a:r>
                      <a:endParaRPr lang="en-US" sz="1800" i="1" baseline="30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0.8%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688722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Life-threatening bleeding </a:t>
                      </a:r>
                      <a:r>
                        <a:rPr lang="en-US" sz="1800" i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(none were fatal)</a:t>
                      </a:r>
                      <a:endParaRPr lang="en-US" sz="18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0.6%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356579966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Stage 4 AKI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0%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150102993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5.6%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74431319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Valve dysfunction requiring reintervention</a:t>
                      </a:r>
                      <a:r>
                        <a:rPr lang="en-US" sz="2200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‡</a:t>
                      </a:r>
                      <a:endParaRPr lang="en-US" sz="2200" baseline="30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0.3%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58954469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47D3487-4D78-F66A-C193-70C5DF0399B4}"/>
              </a:ext>
            </a:extLst>
          </p:cNvPr>
          <p:cNvSpPr txBox="1"/>
          <p:nvPr/>
        </p:nvSpPr>
        <p:spPr>
          <a:xfrm>
            <a:off x="158750" y="6005408"/>
            <a:ext cx="11798300" cy="499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1200" kern="100" baseline="30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Performance goal of 13.7% as described in </a:t>
            </a:r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Genereux et al. Am Heart J 2026; </a:t>
            </a:r>
            <a:r>
              <a:rPr lang="en-US" sz="1200" kern="100" baseline="30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†</a:t>
            </a:r>
            <a:r>
              <a:rPr lang="en-US" sz="1200" kern="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Majority were for new pacemaker implantation/conduction system disturbances; </a:t>
            </a:r>
          </a:p>
          <a:p>
            <a:pPr>
              <a:lnSpc>
                <a:spcPct val="115000"/>
              </a:lnSpc>
            </a:pPr>
            <a:r>
              <a:rPr lang="en-US" sz="1200" kern="100" baseline="30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‡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1 valve embolized into the LVOT on POD 1 requiring SAVR</a:t>
            </a:r>
            <a:endParaRPr lang="en-US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BDFB4F-DCC5-B708-F383-9F40AC589A67}"/>
              </a:ext>
            </a:extLst>
          </p:cNvPr>
          <p:cNvSpPr txBox="1"/>
          <p:nvPr/>
        </p:nvSpPr>
        <p:spPr>
          <a:xfrm>
            <a:off x="158751" y="6534250"/>
            <a:ext cx="7658100" cy="276999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Values presented as % of pts </a:t>
            </a:r>
            <a:endParaRPr lang="en-US" sz="1200" i="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F7D5BB-E85A-A94D-B9E6-DCAB8A76DFEE}"/>
              </a:ext>
            </a:extLst>
          </p:cNvPr>
          <p:cNvSpPr txBox="1"/>
          <p:nvPr/>
        </p:nvSpPr>
        <p:spPr>
          <a:xfrm>
            <a:off x="202279" y="4975629"/>
            <a:ext cx="6873815" cy="428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220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Hosp. for device- or procedure-related complication</a:t>
            </a:r>
            <a:r>
              <a:rPr lang="en-US" sz="2000" kern="100" baseline="30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†</a:t>
            </a:r>
            <a:endParaRPr lang="en-US" sz="2200" baseline="30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214991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145C0-47F7-DCB0-5A7F-6805C56D0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>
            <a:extLst>
              <a:ext uri="{FF2B5EF4-FFF2-40B4-BE49-F238E27FC236}">
                <a16:creationId xmlns:a16="http://schemas.microsoft.com/office/drawing/2014/main" id="{081738A9-C710-4701-97D1-7B51AB4F2A84}"/>
              </a:ext>
            </a:extLst>
          </p:cNvPr>
          <p:cNvGrpSpPr/>
          <p:nvPr/>
        </p:nvGrpSpPr>
        <p:grpSpPr>
          <a:xfrm>
            <a:off x="2004839" y="1313869"/>
            <a:ext cx="507812" cy="338554"/>
            <a:chOff x="1675417" y="995682"/>
            <a:chExt cx="380859" cy="253916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C69012F5-3480-BA5F-59D9-DF13D8A78F3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64514" y="1122640"/>
              <a:ext cx="91762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8" name="Rectangle 89">
              <a:extLst>
                <a:ext uri="{FF2B5EF4-FFF2-40B4-BE49-F238E27FC236}">
                  <a16:creationId xmlns:a16="http://schemas.microsoft.com/office/drawing/2014/main" id="{889D4454-35D4-B35A-8316-45ABFA0409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5417" y="995682"/>
              <a:ext cx="235642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defRPr/>
              </a:pPr>
              <a:r>
                <a:rPr lang="en-US" altLang="en-US" sz="2200">
                  <a:cs typeface="Arial" panose="020B0604020202020204" pitchFamily="34" charset="0"/>
                </a:rPr>
                <a:t>30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0B1CAA4C-09DD-6040-13E8-E87FF1026604}"/>
              </a:ext>
            </a:extLst>
          </p:cNvPr>
          <p:cNvSpPr/>
          <p:nvPr/>
        </p:nvSpPr>
        <p:spPr bwMode="auto">
          <a:xfrm>
            <a:off x="2516545" y="1297301"/>
            <a:ext cx="8434128" cy="3434197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9F675B3C-64EF-4114-C5C6-6248A9B07E11}"/>
              </a:ext>
            </a:extLst>
          </p:cNvPr>
          <p:cNvGrpSpPr/>
          <p:nvPr/>
        </p:nvGrpSpPr>
        <p:grpSpPr>
          <a:xfrm>
            <a:off x="2161931" y="4412842"/>
            <a:ext cx="350717" cy="338554"/>
            <a:chOff x="1793238" y="995682"/>
            <a:chExt cx="263038" cy="253916"/>
          </a:xfrm>
        </p:grpSpPr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47FB7BCF-3CDB-9EF9-FFF5-FB931BA860B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64514" y="1122640"/>
              <a:ext cx="91762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3" name="Rectangle 89">
              <a:extLst>
                <a:ext uri="{FF2B5EF4-FFF2-40B4-BE49-F238E27FC236}">
                  <a16:creationId xmlns:a16="http://schemas.microsoft.com/office/drawing/2014/main" id="{E85C7F4D-2490-697C-3C49-1189F6BE67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238" y="995682"/>
              <a:ext cx="117821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defRPr/>
              </a:pPr>
              <a:r>
                <a:rPr lang="en-US" altLang="en-US" sz="2200">
                  <a:cs typeface="Arial" panose="020B0604020202020204" pitchFamily="34" charset="0"/>
                </a:rPr>
                <a:t>0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05933C7-9C0F-BCA5-CCD5-9811B0675193}"/>
              </a:ext>
            </a:extLst>
          </p:cNvPr>
          <p:cNvGrpSpPr/>
          <p:nvPr/>
        </p:nvGrpSpPr>
        <p:grpSpPr>
          <a:xfrm>
            <a:off x="2622604" y="4733779"/>
            <a:ext cx="157094" cy="458045"/>
            <a:chOff x="2602942" y="4564445"/>
            <a:chExt cx="157094" cy="458045"/>
          </a:xfrm>
        </p:grpSpPr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3B4E1E2A-4B9D-A25F-470E-E99B461A2C2D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2620315" y="4625620"/>
              <a:ext cx="122349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6" name="Rectangle 89">
              <a:extLst>
                <a:ext uri="{FF2B5EF4-FFF2-40B4-BE49-F238E27FC236}">
                  <a16:creationId xmlns:a16="http://schemas.microsoft.com/office/drawing/2014/main" id="{BBFE6D0F-17A0-2465-094D-ED8F507BFD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2942" y="4683936"/>
              <a:ext cx="15709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n-US" altLang="en-US" sz="2200">
                  <a:cs typeface="Arial" panose="020B0604020202020204" pitchFamily="34" charset="0"/>
                </a:rPr>
                <a:t>0</a:t>
              </a:r>
            </a:p>
          </p:txBody>
        </p:sp>
      </p:grpSp>
      <p:sp>
        <p:nvSpPr>
          <p:cNvPr id="25" name="Rectangle 88">
            <a:extLst>
              <a:ext uri="{FF2B5EF4-FFF2-40B4-BE49-F238E27FC236}">
                <a16:creationId xmlns:a16="http://schemas.microsoft.com/office/drawing/2014/main" id="{A374CA39-BD32-ADCB-3D32-F015A9BD7B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5662" y="1528120"/>
            <a:ext cx="5258667" cy="1184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altLang="en-US" sz="2400">
                <a:cs typeface="Arial" panose="020B0604020202020204" pitchFamily="34" charset="0"/>
              </a:rPr>
              <a:t>HR [95%CI]: </a:t>
            </a:r>
            <a:r>
              <a:rPr lang="en-US" sz="2400">
                <a:ea typeface="Tahoma" panose="020B0604030504040204" pitchFamily="34" charset="0"/>
                <a:cs typeface="Arial" panose="020B0604020202020204" pitchFamily="34" charset="0"/>
              </a:rPr>
              <a:t>0.67 [0.48, 0.93]</a:t>
            </a:r>
          </a:p>
          <a:p>
            <a:pPr algn="ctr"/>
            <a:r>
              <a:rPr lang="en-US" sz="2400">
                <a:ea typeface="Tahoma" panose="020B0604030504040204" pitchFamily="34" charset="0"/>
                <a:cs typeface="Arial" panose="020B0604020202020204" pitchFamily="34" charset="0"/>
              </a:rPr>
              <a:t>Δ –7.2 [–13.1, –1.3] </a:t>
            </a:r>
          </a:p>
          <a:p>
            <a:pPr algn="ctr"/>
            <a:r>
              <a:rPr lang="en-US" altLang="en-US" sz="2400" b="1">
                <a:solidFill>
                  <a:schemeClr val="accent1"/>
                </a:solidFill>
                <a:cs typeface="Arial" panose="020B0604020202020204" pitchFamily="34" charset="0"/>
              </a:rPr>
              <a:t>P = 0.02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F25BAD1-1A26-E893-860C-610388A43E98}"/>
              </a:ext>
            </a:extLst>
          </p:cNvPr>
          <p:cNvSpPr txBox="1"/>
          <p:nvPr/>
        </p:nvSpPr>
        <p:spPr>
          <a:xfrm>
            <a:off x="7824329" y="3806840"/>
            <a:ext cx="2792241" cy="492443"/>
          </a:xfrm>
          <a:prstGeom prst="rect">
            <a:avLst/>
          </a:prstGeom>
          <a:solidFill>
            <a:srgbClr val="235F77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NNT ~14 at 2Y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D624C2E-C21E-6354-2F28-F8FFC86FFBF6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294552" y="2838018"/>
            <a:ext cx="34176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cs typeface="Arial" panose="020B0604020202020204" pitchFamily="34" charset="0"/>
              </a:rPr>
              <a:t>Death or HF Event, %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185C3AC-EF42-921C-313A-9CCA89AFD1C1}"/>
              </a:ext>
            </a:extLst>
          </p:cNvPr>
          <p:cNvGrpSpPr/>
          <p:nvPr/>
        </p:nvGrpSpPr>
        <p:grpSpPr>
          <a:xfrm>
            <a:off x="6207056" y="4733779"/>
            <a:ext cx="314190" cy="458045"/>
            <a:chOff x="2524394" y="4564445"/>
            <a:chExt cx="314190" cy="458045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EF20592-0DF5-2DB2-9AE0-E87C2C5D3534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2620315" y="4625620"/>
              <a:ext cx="122349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2" name="Rectangle 89">
              <a:extLst>
                <a:ext uri="{FF2B5EF4-FFF2-40B4-BE49-F238E27FC236}">
                  <a16:creationId xmlns:a16="http://schemas.microsoft.com/office/drawing/2014/main" id="{F008354E-C92E-FC35-D9F6-18FB7C6DC0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4394" y="4683936"/>
              <a:ext cx="31419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n-US" altLang="en-US" sz="2200">
                  <a:cs typeface="Arial" panose="020B0604020202020204" pitchFamily="34" charset="0"/>
                </a:rPr>
                <a:t>12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FBC557D-771F-2459-6629-0986D4FF51DB}"/>
              </a:ext>
            </a:extLst>
          </p:cNvPr>
          <p:cNvGrpSpPr/>
          <p:nvPr/>
        </p:nvGrpSpPr>
        <p:grpSpPr>
          <a:xfrm>
            <a:off x="9870056" y="4733779"/>
            <a:ext cx="314190" cy="458045"/>
            <a:chOff x="2524394" y="4564445"/>
            <a:chExt cx="314190" cy="458045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F198AAC-9FDF-88FB-C611-10B15213A628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2620315" y="4625620"/>
              <a:ext cx="122349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5" name="Rectangle 89">
              <a:extLst>
                <a:ext uri="{FF2B5EF4-FFF2-40B4-BE49-F238E27FC236}">
                  <a16:creationId xmlns:a16="http://schemas.microsoft.com/office/drawing/2014/main" id="{6E2EE4F8-FE1E-C3C8-4AC1-011312E7FB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4394" y="4683936"/>
              <a:ext cx="31419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n-US" altLang="en-US" sz="2200">
                  <a:cs typeface="Arial" panose="020B0604020202020204" pitchFamily="34" charset="0"/>
                </a:rPr>
                <a:t>24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BC25A5B-CB0F-984F-53C9-320C1D98A342}"/>
              </a:ext>
            </a:extLst>
          </p:cNvPr>
          <p:cNvGrpSpPr/>
          <p:nvPr/>
        </p:nvGrpSpPr>
        <p:grpSpPr>
          <a:xfrm>
            <a:off x="2004839" y="3379851"/>
            <a:ext cx="507812" cy="338554"/>
            <a:chOff x="1675417" y="995682"/>
            <a:chExt cx="380859" cy="253916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BD1E8DD-BD5F-54E4-DD81-56803BDCA8A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64514" y="1122640"/>
              <a:ext cx="91762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1" name="Rectangle 89">
              <a:extLst>
                <a:ext uri="{FF2B5EF4-FFF2-40B4-BE49-F238E27FC236}">
                  <a16:creationId xmlns:a16="http://schemas.microsoft.com/office/drawing/2014/main" id="{DD43E5DA-68EE-F2BA-E343-7533CA5D6B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5417" y="995682"/>
              <a:ext cx="235642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defRPr/>
              </a:pPr>
              <a:r>
                <a:rPr lang="en-US" altLang="en-US" sz="2200">
                  <a:cs typeface="Arial" panose="020B0604020202020204" pitchFamily="34" charset="0"/>
                </a:rPr>
                <a:t>10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F1FC3D5-2D1D-29FC-5496-8694BFEC7F18}"/>
              </a:ext>
            </a:extLst>
          </p:cNvPr>
          <p:cNvGrpSpPr/>
          <p:nvPr/>
        </p:nvGrpSpPr>
        <p:grpSpPr>
          <a:xfrm>
            <a:off x="2004839" y="2346860"/>
            <a:ext cx="507812" cy="338554"/>
            <a:chOff x="1675417" y="995682"/>
            <a:chExt cx="380859" cy="253916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58BD5493-1559-663C-1AA4-5BBF2260EF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64514" y="1122640"/>
              <a:ext cx="91762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5" name="Rectangle 89">
              <a:extLst>
                <a:ext uri="{FF2B5EF4-FFF2-40B4-BE49-F238E27FC236}">
                  <a16:creationId xmlns:a16="http://schemas.microsoft.com/office/drawing/2014/main" id="{464D3F1F-DFF3-EF5F-F5D8-945EEF1994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5417" y="995682"/>
              <a:ext cx="235642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defRPr/>
              </a:pPr>
              <a:r>
                <a:rPr lang="en-US" altLang="en-US" sz="2200">
                  <a:cs typeface="Arial" panose="020B0604020202020204" pitchFamily="34" charset="0"/>
                </a:rPr>
                <a:t>20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9242449-FCF8-D2FA-0EE7-F37A9F5C8D2D}"/>
              </a:ext>
            </a:extLst>
          </p:cNvPr>
          <p:cNvGrpSpPr/>
          <p:nvPr/>
        </p:nvGrpSpPr>
        <p:grpSpPr>
          <a:xfrm>
            <a:off x="2705427" y="1490916"/>
            <a:ext cx="8382099" cy="3084121"/>
            <a:chOff x="2705427" y="1490916"/>
            <a:chExt cx="8382099" cy="3084121"/>
          </a:xfrm>
        </p:grpSpPr>
        <p:sp>
          <p:nvSpPr>
            <p:cNvPr id="21" name="Rectangle 89">
              <a:extLst>
                <a:ext uri="{FF2B5EF4-FFF2-40B4-BE49-F238E27FC236}">
                  <a16:creationId xmlns:a16="http://schemas.microsoft.com/office/drawing/2014/main" id="{1A6D43D8-B444-5133-BCEE-21766B7DFF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28934" y="1490916"/>
              <a:ext cx="85227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n-US" altLang="en-US" sz="2200">
                  <a:solidFill>
                    <a:srgbClr val="FF0000"/>
                  </a:solidFill>
                  <a:cs typeface="Arial" panose="020B0604020202020204" pitchFamily="34" charset="0"/>
                </a:rPr>
                <a:t>CS</a:t>
              </a:r>
            </a:p>
          </p:txBody>
        </p:sp>
        <p:sp>
          <p:nvSpPr>
            <p:cNvPr id="129" name="Freeform 75">
              <a:extLst>
                <a:ext uri="{FF2B5EF4-FFF2-40B4-BE49-F238E27FC236}">
                  <a16:creationId xmlns:a16="http://schemas.microsoft.com/office/drawing/2014/main" id="{9863457D-08B7-2BD8-6E7C-BA91026A8C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427" y="2108410"/>
              <a:ext cx="7304027" cy="2466627"/>
            </a:xfrm>
            <a:custGeom>
              <a:avLst/>
              <a:gdLst>
                <a:gd name="T0" fmla="*/ 1 w 471"/>
                <a:gd name="T1" fmla="*/ 112 h 113"/>
                <a:gd name="T2" fmla="*/ 5 w 471"/>
                <a:gd name="T3" fmla="*/ 111 h 113"/>
                <a:gd name="T4" fmla="*/ 12 w 471"/>
                <a:gd name="T5" fmla="*/ 108 h 113"/>
                <a:gd name="T6" fmla="*/ 17 w 471"/>
                <a:gd name="T7" fmla="*/ 107 h 113"/>
                <a:gd name="T8" fmla="*/ 20 w 471"/>
                <a:gd name="T9" fmla="*/ 106 h 113"/>
                <a:gd name="T10" fmla="*/ 21 w 471"/>
                <a:gd name="T11" fmla="*/ 103 h 113"/>
                <a:gd name="T12" fmla="*/ 28 w 471"/>
                <a:gd name="T13" fmla="*/ 102 h 113"/>
                <a:gd name="T14" fmla="*/ 35 w 471"/>
                <a:gd name="T15" fmla="*/ 100 h 113"/>
                <a:gd name="T16" fmla="*/ 47 w 471"/>
                <a:gd name="T17" fmla="*/ 98 h 113"/>
                <a:gd name="T18" fmla="*/ 50 w 471"/>
                <a:gd name="T19" fmla="*/ 97 h 113"/>
                <a:gd name="T20" fmla="*/ 64 w 471"/>
                <a:gd name="T21" fmla="*/ 95 h 113"/>
                <a:gd name="T22" fmla="*/ 65 w 471"/>
                <a:gd name="T23" fmla="*/ 93 h 113"/>
                <a:gd name="T24" fmla="*/ 66 w 471"/>
                <a:gd name="T25" fmla="*/ 90 h 113"/>
                <a:gd name="T26" fmla="*/ 74 w 471"/>
                <a:gd name="T27" fmla="*/ 89 h 113"/>
                <a:gd name="T28" fmla="*/ 78 w 471"/>
                <a:gd name="T29" fmla="*/ 86 h 113"/>
                <a:gd name="T30" fmla="*/ 90 w 471"/>
                <a:gd name="T31" fmla="*/ 85 h 113"/>
                <a:gd name="T32" fmla="*/ 98 w 471"/>
                <a:gd name="T33" fmla="*/ 84 h 113"/>
                <a:gd name="T34" fmla="*/ 102 w 471"/>
                <a:gd name="T35" fmla="*/ 81 h 113"/>
                <a:gd name="T36" fmla="*/ 104 w 471"/>
                <a:gd name="T37" fmla="*/ 80 h 113"/>
                <a:gd name="T38" fmla="*/ 115 w 471"/>
                <a:gd name="T39" fmla="*/ 78 h 113"/>
                <a:gd name="T40" fmla="*/ 116 w 471"/>
                <a:gd name="T41" fmla="*/ 76 h 113"/>
                <a:gd name="T42" fmla="*/ 125 w 471"/>
                <a:gd name="T43" fmla="*/ 75 h 113"/>
                <a:gd name="T44" fmla="*/ 139 w 471"/>
                <a:gd name="T45" fmla="*/ 73 h 113"/>
                <a:gd name="T46" fmla="*/ 140 w 471"/>
                <a:gd name="T47" fmla="*/ 71 h 113"/>
                <a:gd name="T48" fmla="*/ 141 w 471"/>
                <a:gd name="T49" fmla="*/ 69 h 113"/>
                <a:gd name="T50" fmla="*/ 153 w 471"/>
                <a:gd name="T51" fmla="*/ 68 h 113"/>
                <a:gd name="T52" fmla="*/ 164 w 471"/>
                <a:gd name="T53" fmla="*/ 66 h 113"/>
                <a:gd name="T54" fmla="*/ 180 w 471"/>
                <a:gd name="T55" fmla="*/ 64 h 113"/>
                <a:gd name="T56" fmla="*/ 200 w 471"/>
                <a:gd name="T57" fmla="*/ 63 h 113"/>
                <a:gd name="T58" fmla="*/ 208 w 471"/>
                <a:gd name="T59" fmla="*/ 60 h 113"/>
                <a:gd name="T60" fmla="*/ 208 w 471"/>
                <a:gd name="T61" fmla="*/ 59 h 113"/>
                <a:gd name="T62" fmla="*/ 230 w 471"/>
                <a:gd name="T63" fmla="*/ 58 h 113"/>
                <a:gd name="T64" fmla="*/ 239 w 471"/>
                <a:gd name="T65" fmla="*/ 55 h 113"/>
                <a:gd name="T66" fmla="*/ 242 w 471"/>
                <a:gd name="T67" fmla="*/ 54 h 113"/>
                <a:gd name="T68" fmla="*/ 250 w 471"/>
                <a:gd name="T69" fmla="*/ 52 h 113"/>
                <a:gd name="T70" fmla="*/ 251 w 471"/>
                <a:gd name="T71" fmla="*/ 50 h 113"/>
                <a:gd name="T72" fmla="*/ 257 w 471"/>
                <a:gd name="T73" fmla="*/ 48 h 113"/>
                <a:gd name="T74" fmla="*/ 268 w 471"/>
                <a:gd name="T75" fmla="*/ 47 h 113"/>
                <a:gd name="T76" fmla="*/ 272 w 471"/>
                <a:gd name="T77" fmla="*/ 44 h 113"/>
                <a:gd name="T78" fmla="*/ 272 w 471"/>
                <a:gd name="T79" fmla="*/ 43 h 113"/>
                <a:gd name="T80" fmla="*/ 294 w 471"/>
                <a:gd name="T81" fmla="*/ 42 h 113"/>
                <a:gd name="T82" fmla="*/ 295 w 471"/>
                <a:gd name="T83" fmla="*/ 39 h 113"/>
                <a:gd name="T84" fmla="*/ 296 w 471"/>
                <a:gd name="T85" fmla="*/ 38 h 113"/>
                <a:gd name="T86" fmla="*/ 319 w 471"/>
                <a:gd name="T87" fmla="*/ 36 h 113"/>
                <a:gd name="T88" fmla="*/ 325 w 471"/>
                <a:gd name="T89" fmla="*/ 34 h 113"/>
                <a:gd name="T90" fmla="*/ 329 w 471"/>
                <a:gd name="T91" fmla="*/ 32 h 113"/>
                <a:gd name="T92" fmla="*/ 338 w 471"/>
                <a:gd name="T93" fmla="*/ 31 h 113"/>
                <a:gd name="T94" fmla="*/ 338 w 471"/>
                <a:gd name="T95" fmla="*/ 28 h 113"/>
                <a:gd name="T96" fmla="*/ 341 w 471"/>
                <a:gd name="T97" fmla="*/ 27 h 113"/>
                <a:gd name="T98" fmla="*/ 346 w 471"/>
                <a:gd name="T99" fmla="*/ 25 h 113"/>
                <a:gd name="T100" fmla="*/ 349 w 471"/>
                <a:gd name="T101" fmla="*/ 23 h 113"/>
                <a:gd name="T102" fmla="*/ 360 w 471"/>
                <a:gd name="T103" fmla="*/ 21 h 113"/>
                <a:gd name="T104" fmla="*/ 380 w 471"/>
                <a:gd name="T105" fmla="*/ 20 h 113"/>
                <a:gd name="T106" fmla="*/ 383 w 471"/>
                <a:gd name="T107" fmla="*/ 17 h 113"/>
                <a:gd name="T108" fmla="*/ 384 w 471"/>
                <a:gd name="T109" fmla="*/ 16 h 113"/>
                <a:gd name="T110" fmla="*/ 407 w 471"/>
                <a:gd name="T111" fmla="*/ 14 h 113"/>
                <a:gd name="T112" fmla="*/ 417 w 471"/>
                <a:gd name="T113" fmla="*/ 11 h 113"/>
                <a:gd name="T114" fmla="*/ 426 w 471"/>
                <a:gd name="T115" fmla="*/ 10 h 113"/>
                <a:gd name="T116" fmla="*/ 444 w 471"/>
                <a:gd name="T117" fmla="*/ 9 h 113"/>
                <a:gd name="T118" fmla="*/ 451 w 471"/>
                <a:gd name="T119" fmla="*/ 6 h 113"/>
                <a:gd name="T120" fmla="*/ 456 w 471"/>
                <a:gd name="T121" fmla="*/ 5 h 113"/>
                <a:gd name="T122" fmla="*/ 471 w 471"/>
                <a:gd name="T123" fmla="*/ 3 h 113"/>
                <a:gd name="T124" fmla="*/ 471 w 471"/>
                <a:gd name="T125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1" h="113">
                  <a:moveTo>
                    <a:pt x="0" y="113"/>
                  </a:moveTo>
                  <a:lnTo>
                    <a:pt x="1" y="113"/>
                  </a:lnTo>
                  <a:lnTo>
                    <a:pt x="1" y="112"/>
                  </a:lnTo>
                  <a:lnTo>
                    <a:pt x="1" y="112"/>
                  </a:lnTo>
                  <a:lnTo>
                    <a:pt x="2" y="112"/>
                  </a:lnTo>
                  <a:lnTo>
                    <a:pt x="2" y="111"/>
                  </a:lnTo>
                  <a:lnTo>
                    <a:pt x="2" y="111"/>
                  </a:lnTo>
                  <a:lnTo>
                    <a:pt x="5" y="111"/>
                  </a:lnTo>
                  <a:lnTo>
                    <a:pt x="5" y="109"/>
                  </a:lnTo>
                  <a:lnTo>
                    <a:pt x="5" y="109"/>
                  </a:lnTo>
                  <a:lnTo>
                    <a:pt x="12" y="109"/>
                  </a:lnTo>
                  <a:lnTo>
                    <a:pt x="12" y="108"/>
                  </a:lnTo>
                  <a:lnTo>
                    <a:pt x="12" y="108"/>
                  </a:lnTo>
                  <a:lnTo>
                    <a:pt x="17" y="108"/>
                  </a:lnTo>
                  <a:lnTo>
                    <a:pt x="17" y="107"/>
                  </a:lnTo>
                  <a:lnTo>
                    <a:pt x="17" y="107"/>
                  </a:lnTo>
                  <a:lnTo>
                    <a:pt x="19" y="107"/>
                  </a:lnTo>
                  <a:lnTo>
                    <a:pt x="19" y="106"/>
                  </a:lnTo>
                  <a:lnTo>
                    <a:pt x="19" y="106"/>
                  </a:lnTo>
                  <a:lnTo>
                    <a:pt x="20" y="106"/>
                  </a:lnTo>
                  <a:lnTo>
                    <a:pt x="20" y="104"/>
                  </a:lnTo>
                  <a:lnTo>
                    <a:pt x="20" y="104"/>
                  </a:lnTo>
                  <a:lnTo>
                    <a:pt x="21" y="104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28" y="103"/>
                  </a:lnTo>
                  <a:lnTo>
                    <a:pt x="28" y="102"/>
                  </a:lnTo>
                  <a:lnTo>
                    <a:pt x="28" y="102"/>
                  </a:lnTo>
                  <a:lnTo>
                    <a:pt x="34" y="102"/>
                  </a:lnTo>
                  <a:lnTo>
                    <a:pt x="34" y="100"/>
                  </a:lnTo>
                  <a:lnTo>
                    <a:pt x="34" y="100"/>
                  </a:lnTo>
                  <a:lnTo>
                    <a:pt x="35" y="100"/>
                  </a:lnTo>
                  <a:lnTo>
                    <a:pt x="35" y="99"/>
                  </a:lnTo>
                  <a:lnTo>
                    <a:pt x="35" y="99"/>
                  </a:lnTo>
                  <a:lnTo>
                    <a:pt x="47" y="99"/>
                  </a:lnTo>
                  <a:lnTo>
                    <a:pt x="47" y="98"/>
                  </a:lnTo>
                  <a:lnTo>
                    <a:pt x="47" y="98"/>
                  </a:lnTo>
                  <a:lnTo>
                    <a:pt x="50" y="98"/>
                  </a:lnTo>
                  <a:lnTo>
                    <a:pt x="50" y="97"/>
                  </a:lnTo>
                  <a:lnTo>
                    <a:pt x="50" y="97"/>
                  </a:lnTo>
                  <a:lnTo>
                    <a:pt x="52" y="97"/>
                  </a:lnTo>
                  <a:lnTo>
                    <a:pt x="52" y="95"/>
                  </a:lnTo>
                  <a:lnTo>
                    <a:pt x="52" y="95"/>
                  </a:lnTo>
                  <a:lnTo>
                    <a:pt x="64" y="95"/>
                  </a:lnTo>
                  <a:lnTo>
                    <a:pt x="64" y="94"/>
                  </a:lnTo>
                  <a:lnTo>
                    <a:pt x="64" y="94"/>
                  </a:lnTo>
                  <a:lnTo>
                    <a:pt x="65" y="94"/>
                  </a:lnTo>
                  <a:lnTo>
                    <a:pt x="65" y="93"/>
                  </a:lnTo>
                  <a:lnTo>
                    <a:pt x="65" y="93"/>
                  </a:lnTo>
                  <a:lnTo>
                    <a:pt x="66" y="93"/>
                  </a:lnTo>
                  <a:lnTo>
                    <a:pt x="66" y="90"/>
                  </a:lnTo>
                  <a:lnTo>
                    <a:pt x="66" y="90"/>
                  </a:lnTo>
                  <a:lnTo>
                    <a:pt x="70" y="90"/>
                  </a:lnTo>
                  <a:lnTo>
                    <a:pt x="70" y="89"/>
                  </a:lnTo>
                  <a:lnTo>
                    <a:pt x="70" y="89"/>
                  </a:lnTo>
                  <a:lnTo>
                    <a:pt x="74" y="89"/>
                  </a:lnTo>
                  <a:lnTo>
                    <a:pt x="74" y="87"/>
                  </a:lnTo>
                  <a:lnTo>
                    <a:pt x="74" y="87"/>
                  </a:lnTo>
                  <a:lnTo>
                    <a:pt x="78" y="87"/>
                  </a:lnTo>
                  <a:lnTo>
                    <a:pt x="78" y="86"/>
                  </a:lnTo>
                  <a:lnTo>
                    <a:pt x="78" y="86"/>
                  </a:lnTo>
                  <a:lnTo>
                    <a:pt x="90" y="86"/>
                  </a:lnTo>
                  <a:lnTo>
                    <a:pt x="90" y="85"/>
                  </a:lnTo>
                  <a:lnTo>
                    <a:pt x="90" y="85"/>
                  </a:lnTo>
                  <a:lnTo>
                    <a:pt x="96" y="85"/>
                  </a:lnTo>
                  <a:lnTo>
                    <a:pt x="96" y="84"/>
                  </a:lnTo>
                  <a:lnTo>
                    <a:pt x="96" y="84"/>
                  </a:lnTo>
                  <a:lnTo>
                    <a:pt x="98" y="84"/>
                  </a:lnTo>
                  <a:lnTo>
                    <a:pt x="98" y="82"/>
                  </a:lnTo>
                  <a:lnTo>
                    <a:pt x="98" y="82"/>
                  </a:lnTo>
                  <a:lnTo>
                    <a:pt x="102" y="82"/>
                  </a:lnTo>
                  <a:lnTo>
                    <a:pt x="102" y="81"/>
                  </a:lnTo>
                  <a:lnTo>
                    <a:pt x="102" y="81"/>
                  </a:lnTo>
                  <a:lnTo>
                    <a:pt x="104" y="81"/>
                  </a:lnTo>
                  <a:lnTo>
                    <a:pt x="104" y="80"/>
                  </a:lnTo>
                  <a:lnTo>
                    <a:pt x="104" y="80"/>
                  </a:lnTo>
                  <a:lnTo>
                    <a:pt x="107" y="80"/>
                  </a:lnTo>
                  <a:lnTo>
                    <a:pt x="107" y="78"/>
                  </a:lnTo>
                  <a:lnTo>
                    <a:pt x="107" y="78"/>
                  </a:lnTo>
                  <a:lnTo>
                    <a:pt x="115" y="78"/>
                  </a:lnTo>
                  <a:lnTo>
                    <a:pt x="115" y="77"/>
                  </a:lnTo>
                  <a:lnTo>
                    <a:pt x="115" y="77"/>
                  </a:lnTo>
                  <a:lnTo>
                    <a:pt x="116" y="77"/>
                  </a:lnTo>
                  <a:lnTo>
                    <a:pt x="116" y="76"/>
                  </a:lnTo>
                  <a:lnTo>
                    <a:pt x="116" y="76"/>
                  </a:lnTo>
                  <a:lnTo>
                    <a:pt x="125" y="76"/>
                  </a:lnTo>
                  <a:lnTo>
                    <a:pt x="125" y="75"/>
                  </a:lnTo>
                  <a:lnTo>
                    <a:pt x="125" y="75"/>
                  </a:lnTo>
                  <a:lnTo>
                    <a:pt x="133" y="75"/>
                  </a:lnTo>
                  <a:lnTo>
                    <a:pt x="133" y="73"/>
                  </a:lnTo>
                  <a:lnTo>
                    <a:pt x="133" y="73"/>
                  </a:lnTo>
                  <a:lnTo>
                    <a:pt x="139" y="73"/>
                  </a:lnTo>
                  <a:lnTo>
                    <a:pt x="139" y="72"/>
                  </a:lnTo>
                  <a:lnTo>
                    <a:pt x="139" y="72"/>
                  </a:lnTo>
                  <a:lnTo>
                    <a:pt x="140" y="72"/>
                  </a:lnTo>
                  <a:lnTo>
                    <a:pt x="140" y="71"/>
                  </a:lnTo>
                  <a:lnTo>
                    <a:pt x="140" y="71"/>
                  </a:lnTo>
                  <a:lnTo>
                    <a:pt x="141" y="71"/>
                  </a:lnTo>
                  <a:lnTo>
                    <a:pt x="141" y="69"/>
                  </a:lnTo>
                  <a:lnTo>
                    <a:pt x="141" y="69"/>
                  </a:lnTo>
                  <a:lnTo>
                    <a:pt x="145" y="69"/>
                  </a:lnTo>
                  <a:lnTo>
                    <a:pt x="145" y="68"/>
                  </a:lnTo>
                  <a:lnTo>
                    <a:pt x="145" y="68"/>
                  </a:lnTo>
                  <a:lnTo>
                    <a:pt x="153" y="68"/>
                  </a:lnTo>
                  <a:lnTo>
                    <a:pt x="153" y="67"/>
                  </a:lnTo>
                  <a:lnTo>
                    <a:pt x="153" y="67"/>
                  </a:lnTo>
                  <a:lnTo>
                    <a:pt x="164" y="67"/>
                  </a:lnTo>
                  <a:lnTo>
                    <a:pt x="164" y="66"/>
                  </a:lnTo>
                  <a:lnTo>
                    <a:pt x="164" y="66"/>
                  </a:lnTo>
                  <a:lnTo>
                    <a:pt x="180" y="66"/>
                  </a:lnTo>
                  <a:lnTo>
                    <a:pt x="180" y="64"/>
                  </a:lnTo>
                  <a:lnTo>
                    <a:pt x="180" y="64"/>
                  </a:lnTo>
                  <a:lnTo>
                    <a:pt x="186" y="64"/>
                  </a:lnTo>
                  <a:lnTo>
                    <a:pt x="186" y="63"/>
                  </a:lnTo>
                  <a:lnTo>
                    <a:pt x="186" y="63"/>
                  </a:lnTo>
                  <a:lnTo>
                    <a:pt x="200" y="63"/>
                  </a:lnTo>
                  <a:lnTo>
                    <a:pt x="200" y="62"/>
                  </a:lnTo>
                  <a:lnTo>
                    <a:pt x="200" y="62"/>
                  </a:lnTo>
                  <a:lnTo>
                    <a:pt x="208" y="62"/>
                  </a:lnTo>
                  <a:lnTo>
                    <a:pt x="208" y="60"/>
                  </a:lnTo>
                  <a:lnTo>
                    <a:pt x="208" y="60"/>
                  </a:lnTo>
                  <a:lnTo>
                    <a:pt x="208" y="60"/>
                  </a:lnTo>
                  <a:lnTo>
                    <a:pt x="208" y="59"/>
                  </a:lnTo>
                  <a:lnTo>
                    <a:pt x="208" y="59"/>
                  </a:lnTo>
                  <a:lnTo>
                    <a:pt x="224" y="59"/>
                  </a:lnTo>
                  <a:lnTo>
                    <a:pt x="224" y="58"/>
                  </a:lnTo>
                  <a:lnTo>
                    <a:pt x="224" y="58"/>
                  </a:lnTo>
                  <a:lnTo>
                    <a:pt x="230" y="58"/>
                  </a:lnTo>
                  <a:lnTo>
                    <a:pt x="230" y="56"/>
                  </a:lnTo>
                  <a:lnTo>
                    <a:pt x="230" y="56"/>
                  </a:lnTo>
                  <a:lnTo>
                    <a:pt x="239" y="56"/>
                  </a:lnTo>
                  <a:lnTo>
                    <a:pt x="239" y="55"/>
                  </a:lnTo>
                  <a:lnTo>
                    <a:pt x="239" y="55"/>
                  </a:lnTo>
                  <a:lnTo>
                    <a:pt x="242" y="55"/>
                  </a:lnTo>
                  <a:lnTo>
                    <a:pt x="242" y="54"/>
                  </a:lnTo>
                  <a:lnTo>
                    <a:pt x="242" y="54"/>
                  </a:lnTo>
                  <a:lnTo>
                    <a:pt x="244" y="54"/>
                  </a:lnTo>
                  <a:lnTo>
                    <a:pt x="244" y="52"/>
                  </a:lnTo>
                  <a:lnTo>
                    <a:pt x="244" y="52"/>
                  </a:lnTo>
                  <a:lnTo>
                    <a:pt x="250" y="52"/>
                  </a:lnTo>
                  <a:lnTo>
                    <a:pt x="250" y="51"/>
                  </a:lnTo>
                  <a:lnTo>
                    <a:pt x="250" y="51"/>
                  </a:lnTo>
                  <a:lnTo>
                    <a:pt x="251" y="51"/>
                  </a:lnTo>
                  <a:lnTo>
                    <a:pt x="251" y="50"/>
                  </a:lnTo>
                  <a:lnTo>
                    <a:pt x="251" y="50"/>
                  </a:lnTo>
                  <a:lnTo>
                    <a:pt x="257" y="50"/>
                  </a:lnTo>
                  <a:lnTo>
                    <a:pt x="257" y="48"/>
                  </a:lnTo>
                  <a:lnTo>
                    <a:pt x="257" y="48"/>
                  </a:lnTo>
                  <a:lnTo>
                    <a:pt x="261" y="48"/>
                  </a:lnTo>
                  <a:lnTo>
                    <a:pt x="261" y="47"/>
                  </a:lnTo>
                  <a:lnTo>
                    <a:pt x="261" y="47"/>
                  </a:lnTo>
                  <a:lnTo>
                    <a:pt x="268" y="47"/>
                  </a:lnTo>
                  <a:lnTo>
                    <a:pt x="268" y="46"/>
                  </a:lnTo>
                  <a:lnTo>
                    <a:pt x="268" y="46"/>
                  </a:lnTo>
                  <a:lnTo>
                    <a:pt x="272" y="46"/>
                  </a:lnTo>
                  <a:lnTo>
                    <a:pt x="272" y="44"/>
                  </a:lnTo>
                  <a:lnTo>
                    <a:pt x="272" y="44"/>
                  </a:lnTo>
                  <a:lnTo>
                    <a:pt x="272" y="44"/>
                  </a:lnTo>
                  <a:lnTo>
                    <a:pt x="272" y="43"/>
                  </a:lnTo>
                  <a:lnTo>
                    <a:pt x="272" y="43"/>
                  </a:lnTo>
                  <a:lnTo>
                    <a:pt x="284" y="43"/>
                  </a:lnTo>
                  <a:lnTo>
                    <a:pt x="284" y="42"/>
                  </a:lnTo>
                  <a:lnTo>
                    <a:pt x="284" y="42"/>
                  </a:lnTo>
                  <a:lnTo>
                    <a:pt x="294" y="42"/>
                  </a:lnTo>
                  <a:lnTo>
                    <a:pt x="294" y="40"/>
                  </a:lnTo>
                  <a:lnTo>
                    <a:pt x="294" y="40"/>
                  </a:lnTo>
                  <a:lnTo>
                    <a:pt x="295" y="40"/>
                  </a:lnTo>
                  <a:lnTo>
                    <a:pt x="295" y="39"/>
                  </a:lnTo>
                  <a:lnTo>
                    <a:pt x="295" y="39"/>
                  </a:lnTo>
                  <a:lnTo>
                    <a:pt x="296" y="39"/>
                  </a:lnTo>
                  <a:lnTo>
                    <a:pt x="296" y="38"/>
                  </a:lnTo>
                  <a:lnTo>
                    <a:pt x="296" y="38"/>
                  </a:lnTo>
                  <a:lnTo>
                    <a:pt x="305" y="38"/>
                  </a:lnTo>
                  <a:lnTo>
                    <a:pt x="305" y="36"/>
                  </a:lnTo>
                  <a:lnTo>
                    <a:pt x="305" y="36"/>
                  </a:lnTo>
                  <a:lnTo>
                    <a:pt x="319" y="36"/>
                  </a:lnTo>
                  <a:lnTo>
                    <a:pt x="319" y="35"/>
                  </a:lnTo>
                  <a:lnTo>
                    <a:pt x="319" y="35"/>
                  </a:lnTo>
                  <a:lnTo>
                    <a:pt x="325" y="35"/>
                  </a:lnTo>
                  <a:lnTo>
                    <a:pt x="325" y="34"/>
                  </a:lnTo>
                  <a:lnTo>
                    <a:pt x="325" y="34"/>
                  </a:lnTo>
                  <a:lnTo>
                    <a:pt x="329" y="34"/>
                  </a:lnTo>
                  <a:lnTo>
                    <a:pt x="329" y="32"/>
                  </a:lnTo>
                  <a:lnTo>
                    <a:pt x="329" y="32"/>
                  </a:lnTo>
                  <a:lnTo>
                    <a:pt x="333" y="32"/>
                  </a:lnTo>
                  <a:lnTo>
                    <a:pt x="333" y="31"/>
                  </a:lnTo>
                  <a:lnTo>
                    <a:pt x="333" y="31"/>
                  </a:lnTo>
                  <a:lnTo>
                    <a:pt x="338" y="31"/>
                  </a:lnTo>
                  <a:lnTo>
                    <a:pt x="338" y="29"/>
                  </a:lnTo>
                  <a:lnTo>
                    <a:pt x="338" y="29"/>
                  </a:lnTo>
                  <a:lnTo>
                    <a:pt x="338" y="29"/>
                  </a:lnTo>
                  <a:lnTo>
                    <a:pt x="338" y="28"/>
                  </a:lnTo>
                  <a:lnTo>
                    <a:pt x="338" y="28"/>
                  </a:lnTo>
                  <a:lnTo>
                    <a:pt x="341" y="28"/>
                  </a:lnTo>
                  <a:lnTo>
                    <a:pt x="341" y="27"/>
                  </a:lnTo>
                  <a:lnTo>
                    <a:pt x="341" y="27"/>
                  </a:lnTo>
                  <a:lnTo>
                    <a:pt x="343" y="27"/>
                  </a:lnTo>
                  <a:lnTo>
                    <a:pt x="343" y="25"/>
                  </a:lnTo>
                  <a:lnTo>
                    <a:pt x="343" y="25"/>
                  </a:lnTo>
                  <a:lnTo>
                    <a:pt x="346" y="25"/>
                  </a:lnTo>
                  <a:lnTo>
                    <a:pt x="346" y="24"/>
                  </a:lnTo>
                  <a:lnTo>
                    <a:pt x="346" y="24"/>
                  </a:lnTo>
                  <a:lnTo>
                    <a:pt x="349" y="24"/>
                  </a:lnTo>
                  <a:lnTo>
                    <a:pt x="349" y="23"/>
                  </a:lnTo>
                  <a:lnTo>
                    <a:pt x="349" y="23"/>
                  </a:lnTo>
                  <a:lnTo>
                    <a:pt x="360" y="23"/>
                  </a:lnTo>
                  <a:lnTo>
                    <a:pt x="360" y="21"/>
                  </a:lnTo>
                  <a:lnTo>
                    <a:pt x="360" y="21"/>
                  </a:lnTo>
                  <a:lnTo>
                    <a:pt x="366" y="21"/>
                  </a:lnTo>
                  <a:lnTo>
                    <a:pt x="366" y="20"/>
                  </a:lnTo>
                  <a:lnTo>
                    <a:pt x="366" y="20"/>
                  </a:lnTo>
                  <a:lnTo>
                    <a:pt x="380" y="20"/>
                  </a:lnTo>
                  <a:lnTo>
                    <a:pt x="380" y="18"/>
                  </a:lnTo>
                  <a:lnTo>
                    <a:pt x="380" y="18"/>
                  </a:lnTo>
                  <a:lnTo>
                    <a:pt x="383" y="18"/>
                  </a:lnTo>
                  <a:lnTo>
                    <a:pt x="383" y="17"/>
                  </a:lnTo>
                  <a:lnTo>
                    <a:pt x="383" y="17"/>
                  </a:lnTo>
                  <a:lnTo>
                    <a:pt x="384" y="17"/>
                  </a:lnTo>
                  <a:lnTo>
                    <a:pt x="384" y="16"/>
                  </a:lnTo>
                  <a:lnTo>
                    <a:pt x="384" y="16"/>
                  </a:lnTo>
                  <a:lnTo>
                    <a:pt x="402" y="16"/>
                  </a:lnTo>
                  <a:lnTo>
                    <a:pt x="402" y="14"/>
                  </a:lnTo>
                  <a:lnTo>
                    <a:pt x="402" y="14"/>
                  </a:lnTo>
                  <a:lnTo>
                    <a:pt x="407" y="14"/>
                  </a:lnTo>
                  <a:lnTo>
                    <a:pt x="407" y="13"/>
                  </a:lnTo>
                  <a:lnTo>
                    <a:pt x="407" y="13"/>
                  </a:lnTo>
                  <a:lnTo>
                    <a:pt x="417" y="13"/>
                  </a:lnTo>
                  <a:lnTo>
                    <a:pt x="417" y="11"/>
                  </a:lnTo>
                  <a:lnTo>
                    <a:pt x="417" y="11"/>
                  </a:lnTo>
                  <a:lnTo>
                    <a:pt x="426" y="11"/>
                  </a:lnTo>
                  <a:lnTo>
                    <a:pt x="426" y="10"/>
                  </a:lnTo>
                  <a:lnTo>
                    <a:pt x="426" y="10"/>
                  </a:lnTo>
                  <a:lnTo>
                    <a:pt x="442" y="10"/>
                  </a:lnTo>
                  <a:lnTo>
                    <a:pt x="442" y="9"/>
                  </a:lnTo>
                  <a:lnTo>
                    <a:pt x="442" y="9"/>
                  </a:lnTo>
                  <a:lnTo>
                    <a:pt x="444" y="9"/>
                  </a:lnTo>
                  <a:lnTo>
                    <a:pt x="444" y="7"/>
                  </a:lnTo>
                  <a:lnTo>
                    <a:pt x="444" y="7"/>
                  </a:lnTo>
                  <a:lnTo>
                    <a:pt x="451" y="7"/>
                  </a:lnTo>
                  <a:lnTo>
                    <a:pt x="451" y="6"/>
                  </a:lnTo>
                  <a:lnTo>
                    <a:pt x="451" y="6"/>
                  </a:lnTo>
                  <a:lnTo>
                    <a:pt x="456" y="6"/>
                  </a:lnTo>
                  <a:lnTo>
                    <a:pt x="456" y="5"/>
                  </a:lnTo>
                  <a:lnTo>
                    <a:pt x="456" y="5"/>
                  </a:lnTo>
                  <a:lnTo>
                    <a:pt x="459" y="5"/>
                  </a:lnTo>
                  <a:lnTo>
                    <a:pt x="459" y="3"/>
                  </a:lnTo>
                  <a:lnTo>
                    <a:pt x="459" y="3"/>
                  </a:lnTo>
                  <a:lnTo>
                    <a:pt x="471" y="3"/>
                  </a:lnTo>
                  <a:lnTo>
                    <a:pt x="471" y="2"/>
                  </a:lnTo>
                  <a:lnTo>
                    <a:pt x="471" y="2"/>
                  </a:lnTo>
                  <a:lnTo>
                    <a:pt x="471" y="2"/>
                  </a:lnTo>
                  <a:lnTo>
                    <a:pt x="471" y="0"/>
                  </a:lnTo>
                  <a:lnTo>
                    <a:pt x="471" y="0"/>
                  </a:lnTo>
                  <a:lnTo>
                    <a:pt x="471" y="0"/>
                  </a:lnTo>
                  <a:lnTo>
                    <a:pt x="471" y="0"/>
                  </a:lnTo>
                </a:path>
              </a:pathLst>
            </a:custGeom>
            <a:noFill/>
            <a:ln w="57150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Rectangle 88">
              <a:extLst>
                <a:ext uri="{FF2B5EF4-FFF2-40B4-BE49-F238E27FC236}">
                  <a16:creationId xmlns:a16="http://schemas.microsoft.com/office/drawing/2014/main" id="{FD2DB36B-0D45-9EC5-B603-5AB05ADB40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3432" y="1859610"/>
              <a:ext cx="117409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400">
                  <a:solidFill>
                    <a:srgbClr val="FF0000"/>
                  </a:solidFill>
                  <a:cs typeface="Arial" panose="020B0604020202020204" pitchFamily="34" charset="0"/>
                </a:rPr>
                <a:t>23.9%</a:t>
              </a:r>
              <a:endParaRPr lang="en-US" altLang="en-US" sz="2400" b="1">
                <a:solidFill>
                  <a:srgbClr val="FF0000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7" name="Rectangle 88">
            <a:extLst>
              <a:ext uri="{FF2B5EF4-FFF2-40B4-BE49-F238E27FC236}">
                <a16:creationId xmlns:a16="http://schemas.microsoft.com/office/drawing/2014/main" id="{6FDED6CF-77C8-156B-A3EF-7BC2CA673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537" y="5839195"/>
            <a:ext cx="58131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n-US">
                <a:cs typeface="Arial" panose="020B0604020202020204" pitchFamily="34" charset="0"/>
              </a:rPr>
              <a:t>TAVR</a:t>
            </a:r>
          </a:p>
        </p:txBody>
      </p:sp>
      <p:sp>
        <p:nvSpPr>
          <p:cNvPr id="16" name="Rectangle 14">
            <a:extLst>
              <a:ext uri="{FF2B5EF4-FFF2-40B4-BE49-F238E27FC236}">
                <a16:creationId xmlns:a16="http://schemas.microsoft.com/office/drawing/2014/main" id="{117274D2-5EA8-9336-DF45-6DAC15990D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790" y="5839195"/>
            <a:ext cx="3847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cs typeface="Arial" panose="020B0604020202020204" pitchFamily="34" charset="0"/>
              </a:rPr>
              <a:t>373</a:t>
            </a:r>
          </a:p>
        </p:txBody>
      </p:sp>
      <p:sp>
        <p:nvSpPr>
          <p:cNvPr id="23" name="Rectangle 20">
            <a:extLst>
              <a:ext uri="{FF2B5EF4-FFF2-40B4-BE49-F238E27FC236}">
                <a16:creationId xmlns:a16="http://schemas.microsoft.com/office/drawing/2014/main" id="{93583D78-EB83-F0C2-9B0F-C0E3B345CE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790" y="6085860"/>
            <a:ext cx="3847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cs typeface="Arial" panose="020B0604020202020204" pitchFamily="34" charset="0"/>
              </a:rPr>
              <a:t>371</a:t>
            </a:r>
          </a:p>
        </p:txBody>
      </p:sp>
      <p:sp>
        <p:nvSpPr>
          <p:cNvPr id="27" name="Rectangle 15">
            <a:extLst>
              <a:ext uri="{FF2B5EF4-FFF2-40B4-BE49-F238E27FC236}">
                <a16:creationId xmlns:a16="http://schemas.microsoft.com/office/drawing/2014/main" id="{851476AB-6AC5-5D3A-8D26-CBF9FCC394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1790" y="5839195"/>
            <a:ext cx="3847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cs typeface="Arial" panose="020B0604020202020204" pitchFamily="34" charset="0"/>
              </a:rPr>
              <a:t>329</a:t>
            </a:r>
          </a:p>
        </p:txBody>
      </p:sp>
      <p:sp>
        <p:nvSpPr>
          <p:cNvPr id="49" name="Rectangle 21">
            <a:extLst>
              <a:ext uri="{FF2B5EF4-FFF2-40B4-BE49-F238E27FC236}">
                <a16:creationId xmlns:a16="http://schemas.microsoft.com/office/drawing/2014/main" id="{6DD0F908-1373-3654-F6B7-9C575E012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1790" y="6085860"/>
            <a:ext cx="3847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cs typeface="Arial" panose="020B0604020202020204" pitchFamily="34" charset="0"/>
              </a:rPr>
              <a:t>318</a:t>
            </a:r>
          </a:p>
        </p:txBody>
      </p:sp>
      <p:sp>
        <p:nvSpPr>
          <p:cNvPr id="51" name="Rectangle 19">
            <a:extLst>
              <a:ext uri="{FF2B5EF4-FFF2-40B4-BE49-F238E27FC236}">
                <a16:creationId xmlns:a16="http://schemas.microsoft.com/office/drawing/2014/main" id="{EB5D4A31-AAEC-7609-916C-662BCBF685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34790" y="5839195"/>
            <a:ext cx="3847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cs typeface="Arial" panose="020B0604020202020204" pitchFamily="34" charset="0"/>
              </a:rPr>
              <a:t>296</a:t>
            </a:r>
          </a:p>
        </p:txBody>
      </p:sp>
      <p:sp>
        <p:nvSpPr>
          <p:cNvPr id="53" name="Rectangle 25">
            <a:extLst>
              <a:ext uri="{FF2B5EF4-FFF2-40B4-BE49-F238E27FC236}">
                <a16:creationId xmlns:a16="http://schemas.microsoft.com/office/drawing/2014/main" id="{12182B7C-08DE-5273-9EB0-CEAA1287A3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34790" y="6085860"/>
            <a:ext cx="3847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cs typeface="Arial" panose="020B0604020202020204" pitchFamily="34" charset="0"/>
              </a:rPr>
              <a:t>256</a:t>
            </a:r>
          </a:p>
        </p:txBody>
      </p:sp>
      <p:sp>
        <p:nvSpPr>
          <p:cNvPr id="59" name="Rectangle 88">
            <a:extLst>
              <a:ext uri="{FF2B5EF4-FFF2-40B4-BE49-F238E27FC236}">
                <a16:creationId xmlns:a16="http://schemas.microsoft.com/office/drawing/2014/main" id="{D3ED1138-639B-887D-9D9B-86578E299F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537" y="6085860"/>
            <a:ext cx="32060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n-US">
                <a:cs typeface="Arial" panose="020B0604020202020204" pitchFamily="34" charset="0"/>
              </a:rPr>
              <a:t>CS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FEA16763-02BD-1150-015C-0F8D46F6B8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537" y="5566368"/>
            <a:ext cx="110286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i="1">
                <a:cs typeface="Arial" panose="020B0604020202020204" pitchFamily="34" charset="0"/>
              </a:rPr>
              <a:t>No. at risk:</a:t>
            </a:r>
            <a:endParaRPr lang="en-US" altLang="en-US">
              <a:cs typeface="Arial" panose="020B0604020202020204" pitchFamily="34" charset="0"/>
            </a:endParaRPr>
          </a:p>
        </p:txBody>
      </p:sp>
      <p:sp>
        <p:nvSpPr>
          <p:cNvPr id="9" name="Title 23">
            <a:extLst>
              <a:ext uri="{FF2B5EF4-FFF2-40B4-BE49-F238E27FC236}">
                <a16:creationId xmlns:a16="http://schemas.microsoft.com/office/drawing/2014/main" id="{3BFE13DD-2AA6-7BD1-22C3-E24202EFD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03" y="59909"/>
            <a:ext cx="8872917" cy="845507"/>
          </a:xfrm>
        </p:spPr>
        <p:txBody>
          <a:bodyPr>
            <a:normAutofit fontScale="90000"/>
          </a:bodyPr>
          <a:lstStyle/>
          <a:p>
            <a:r>
              <a:rPr lang="en-US"/>
              <a:t>Primary Effectiveness Endpoint – 2 Years</a:t>
            </a:r>
            <a:br>
              <a:rPr lang="en-US"/>
            </a:br>
            <a:r>
              <a:rPr lang="en-US" sz="2700" i="1">
                <a:solidFill>
                  <a:srgbClr val="DDDBAD"/>
                </a:solidFill>
              </a:rPr>
              <a:t>Moderate AS with At-Risk Features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E2931C-83B5-2A36-51DC-A7B112933B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04" y="5258130"/>
            <a:ext cx="84211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cs typeface="Arial" panose="020B0604020202020204" pitchFamily="34" charset="0"/>
              </a:rPr>
              <a:t>Months from Randomization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35672C7-AB56-F297-105C-A37046727CA6}"/>
              </a:ext>
            </a:extLst>
          </p:cNvPr>
          <p:cNvGrpSpPr/>
          <p:nvPr/>
        </p:nvGrpSpPr>
        <p:grpSpPr>
          <a:xfrm>
            <a:off x="2701320" y="2639466"/>
            <a:ext cx="8375574" cy="1939397"/>
            <a:chOff x="2701320" y="2639466"/>
            <a:chExt cx="8375574" cy="193939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C423FA0-5C60-BD17-E9C8-0F598F1EA4F9}"/>
                </a:ext>
              </a:extLst>
            </p:cNvPr>
            <p:cNvGrpSpPr/>
            <p:nvPr/>
          </p:nvGrpSpPr>
          <p:grpSpPr>
            <a:xfrm>
              <a:off x="2701320" y="2639466"/>
              <a:ext cx="8375574" cy="1939397"/>
              <a:chOff x="2701320" y="2487066"/>
              <a:chExt cx="8375574" cy="1939397"/>
            </a:xfrm>
          </p:grpSpPr>
          <p:sp>
            <p:nvSpPr>
              <p:cNvPr id="127" name="Freeform 22">
                <a:extLst>
                  <a:ext uri="{FF2B5EF4-FFF2-40B4-BE49-F238E27FC236}">
                    <a16:creationId xmlns:a16="http://schemas.microsoft.com/office/drawing/2014/main" id="{58425361-A63A-461C-8902-9C280FC1CD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1320" y="2695449"/>
                <a:ext cx="7326819" cy="1731014"/>
              </a:xfrm>
              <a:custGeom>
                <a:avLst/>
                <a:gdLst>
                  <a:gd name="T0" fmla="*/ 7 w 472"/>
                  <a:gd name="T1" fmla="*/ 78 h 79"/>
                  <a:gd name="T2" fmla="*/ 9 w 472"/>
                  <a:gd name="T3" fmla="*/ 77 h 79"/>
                  <a:gd name="T4" fmla="*/ 12 w 472"/>
                  <a:gd name="T5" fmla="*/ 75 h 79"/>
                  <a:gd name="T6" fmla="*/ 23 w 472"/>
                  <a:gd name="T7" fmla="*/ 74 h 79"/>
                  <a:gd name="T8" fmla="*/ 26 w 472"/>
                  <a:gd name="T9" fmla="*/ 73 h 79"/>
                  <a:gd name="T10" fmla="*/ 48 w 472"/>
                  <a:gd name="T11" fmla="*/ 71 h 79"/>
                  <a:gd name="T12" fmla="*/ 58 w 472"/>
                  <a:gd name="T13" fmla="*/ 70 h 79"/>
                  <a:gd name="T14" fmla="*/ 70 w 472"/>
                  <a:gd name="T15" fmla="*/ 69 h 79"/>
                  <a:gd name="T16" fmla="*/ 73 w 472"/>
                  <a:gd name="T17" fmla="*/ 68 h 79"/>
                  <a:gd name="T18" fmla="*/ 87 w 472"/>
                  <a:gd name="T19" fmla="*/ 66 h 79"/>
                  <a:gd name="T20" fmla="*/ 94 w 472"/>
                  <a:gd name="T21" fmla="*/ 65 h 79"/>
                  <a:gd name="T22" fmla="*/ 95 w 472"/>
                  <a:gd name="T23" fmla="*/ 64 h 79"/>
                  <a:gd name="T24" fmla="*/ 132 w 472"/>
                  <a:gd name="T25" fmla="*/ 62 h 79"/>
                  <a:gd name="T26" fmla="*/ 140 w 472"/>
                  <a:gd name="T27" fmla="*/ 61 h 79"/>
                  <a:gd name="T28" fmla="*/ 143 w 472"/>
                  <a:gd name="T29" fmla="*/ 58 h 79"/>
                  <a:gd name="T30" fmla="*/ 143 w 472"/>
                  <a:gd name="T31" fmla="*/ 57 h 79"/>
                  <a:gd name="T32" fmla="*/ 153 w 472"/>
                  <a:gd name="T33" fmla="*/ 56 h 79"/>
                  <a:gd name="T34" fmla="*/ 153 w 472"/>
                  <a:gd name="T35" fmla="*/ 55 h 79"/>
                  <a:gd name="T36" fmla="*/ 165 w 472"/>
                  <a:gd name="T37" fmla="*/ 53 h 79"/>
                  <a:gd name="T38" fmla="*/ 169 w 472"/>
                  <a:gd name="T39" fmla="*/ 52 h 79"/>
                  <a:gd name="T40" fmla="*/ 173 w 472"/>
                  <a:gd name="T41" fmla="*/ 51 h 79"/>
                  <a:gd name="T42" fmla="*/ 183 w 472"/>
                  <a:gd name="T43" fmla="*/ 49 h 79"/>
                  <a:gd name="T44" fmla="*/ 188 w 472"/>
                  <a:gd name="T45" fmla="*/ 48 h 79"/>
                  <a:gd name="T46" fmla="*/ 192 w 472"/>
                  <a:gd name="T47" fmla="*/ 47 h 79"/>
                  <a:gd name="T48" fmla="*/ 197 w 472"/>
                  <a:gd name="T49" fmla="*/ 45 h 79"/>
                  <a:gd name="T50" fmla="*/ 213 w 472"/>
                  <a:gd name="T51" fmla="*/ 44 h 79"/>
                  <a:gd name="T52" fmla="*/ 217 w 472"/>
                  <a:gd name="T53" fmla="*/ 43 h 79"/>
                  <a:gd name="T54" fmla="*/ 220 w 472"/>
                  <a:gd name="T55" fmla="*/ 41 h 79"/>
                  <a:gd name="T56" fmla="*/ 231 w 472"/>
                  <a:gd name="T57" fmla="*/ 40 h 79"/>
                  <a:gd name="T58" fmla="*/ 231 w 472"/>
                  <a:gd name="T59" fmla="*/ 39 h 79"/>
                  <a:gd name="T60" fmla="*/ 237 w 472"/>
                  <a:gd name="T61" fmla="*/ 37 h 79"/>
                  <a:gd name="T62" fmla="*/ 240 w 472"/>
                  <a:gd name="T63" fmla="*/ 36 h 79"/>
                  <a:gd name="T64" fmla="*/ 247 w 472"/>
                  <a:gd name="T65" fmla="*/ 35 h 79"/>
                  <a:gd name="T66" fmla="*/ 257 w 472"/>
                  <a:gd name="T67" fmla="*/ 34 h 79"/>
                  <a:gd name="T68" fmla="*/ 268 w 472"/>
                  <a:gd name="T69" fmla="*/ 32 h 79"/>
                  <a:gd name="T70" fmla="*/ 271 w 472"/>
                  <a:gd name="T71" fmla="*/ 31 h 79"/>
                  <a:gd name="T72" fmla="*/ 276 w 472"/>
                  <a:gd name="T73" fmla="*/ 30 h 79"/>
                  <a:gd name="T74" fmla="*/ 277 w 472"/>
                  <a:gd name="T75" fmla="*/ 28 h 79"/>
                  <a:gd name="T76" fmla="*/ 290 w 472"/>
                  <a:gd name="T77" fmla="*/ 27 h 79"/>
                  <a:gd name="T78" fmla="*/ 319 w 472"/>
                  <a:gd name="T79" fmla="*/ 26 h 79"/>
                  <a:gd name="T80" fmla="*/ 320 w 472"/>
                  <a:gd name="T81" fmla="*/ 24 h 79"/>
                  <a:gd name="T82" fmla="*/ 324 w 472"/>
                  <a:gd name="T83" fmla="*/ 23 h 79"/>
                  <a:gd name="T84" fmla="*/ 326 w 472"/>
                  <a:gd name="T85" fmla="*/ 22 h 79"/>
                  <a:gd name="T86" fmla="*/ 334 w 472"/>
                  <a:gd name="T87" fmla="*/ 19 h 79"/>
                  <a:gd name="T88" fmla="*/ 343 w 472"/>
                  <a:gd name="T89" fmla="*/ 16 h 79"/>
                  <a:gd name="T90" fmla="*/ 370 w 472"/>
                  <a:gd name="T91" fmla="*/ 15 h 79"/>
                  <a:gd name="T92" fmla="*/ 378 w 472"/>
                  <a:gd name="T93" fmla="*/ 14 h 79"/>
                  <a:gd name="T94" fmla="*/ 403 w 472"/>
                  <a:gd name="T95" fmla="*/ 12 h 79"/>
                  <a:gd name="T96" fmla="*/ 414 w 472"/>
                  <a:gd name="T97" fmla="*/ 11 h 79"/>
                  <a:gd name="T98" fmla="*/ 416 w 472"/>
                  <a:gd name="T99" fmla="*/ 8 h 79"/>
                  <a:gd name="T100" fmla="*/ 430 w 472"/>
                  <a:gd name="T101" fmla="*/ 7 h 79"/>
                  <a:gd name="T102" fmla="*/ 434 w 472"/>
                  <a:gd name="T103" fmla="*/ 6 h 79"/>
                  <a:gd name="T104" fmla="*/ 443 w 472"/>
                  <a:gd name="T105" fmla="*/ 4 h 79"/>
                  <a:gd name="T106" fmla="*/ 454 w 472"/>
                  <a:gd name="T107" fmla="*/ 3 h 79"/>
                  <a:gd name="T108" fmla="*/ 462 w 472"/>
                  <a:gd name="T109" fmla="*/ 2 h 79"/>
                  <a:gd name="T110" fmla="*/ 471 w 472"/>
                  <a:gd name="T111" fmla="*/ 0 h 79"/>
                  <a:gd name="T112" fmla="*/ 472 w 472"/>
                  <a:gd name="T113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72" h="79">
                    <a:moveTo>
                      <a:pt x="0" y="79"/>
                    </a:moveTo>
                    <a:lnTo>
                      <a:pt x="7" y="79"/>
                    </a:lnTo>
                    <a:lnTo>
                      <a:pt x="7" y="78"/>
                    </a:lnTo>
                    <a:lnTo>
                      <a:pt x="7" y="78"/>
                    </a:lnTo>
                    <a:lnTo>
                      <a:pt x="9" y="78"/>
                    </a:lnTo>
                    <a:lnTo>
                      <a:pt x="9" y="77"/>
                    </a:lnTo>
                    <a:lnTo>
                      <a:pt x="9" y="77"/>
                    </a:lnTo>
                    <a:lnTo>
                      <a:pt x="12" y="77"/>
                    </a:lnTo>
                    <a:lnTo>
                      <a:pt x="12" y="75"/>
                    </a:lnTo>
                    <a:lnTo>
                      <a:pt x="12" y="75"/>
                    </a:lnTo>
                    <a:lnTo>
                      <a:pt x="23" y="75"/>
                    </a:lnTo>
                    <a:lnTo>
                      <a:pt x="23" y="74"/>
                    </a:lnTo>
                    <a:lnTo>
                      <a:pt x="23" y="74"/>
                    </a:lnTo>
                    <a:lnTo>
                      <a:pt x="26" y="74"/>
                    </a:lnTo>
                    <a:lnTo>
                      <a:pt x="26" y="73"/>
                    </a:lnTo>
                    <a:lnTo>
                      <a:pt x="26" y="73"/>
                    </a:lnTo>
                    <a:lnTo>
                      <a:pt x="48" y="73"/>
                    </a:lnTo>
                    <a:lnTo>
                      <a:pt x="48" y="71"/>
                    </a:lnTo>
                    <a:lnTo>
                      <a:pt x="48" y="71"/>
                    </a:lnTo>
                    <a:lnTo>
                      <a:pt x="58" y="71"/>
                    </a:lnTo>
                    <a:lnTo>
                      <a:pt x="58" y="70"/>
                    </a:lnTo>
                    <a:lnTo>
                      <a:pt x="58" y="70"/>
                    </a:lnTo>
                    <a:lnTo>
                      <a:pt x="70" y="70"/>
                    </a:lnTo>
                    <a:lnTo>
                      <a:pt x="70" y="69"/>
                    </a:lnTo>
                    <a:lnTo>
                      <a:pt x="70" y="69"/>
                    </a:lnTo>
                    <a:lnTo>
                      <a:pt x="73" y="69"/>
                    </a:lnTo>
                    <a:lnTo>
                      <a:pt x="73" y="68"/>
                    </a:lnTo>
                    <a:lnTo>
                      <a:pt x="73" y="68"/>
                    </a:lnTo>
                    <a:lnTo>
                      <a:pt x="87" y="68"/>
                    </a:lnTo>
                    <a:lnTo>
                      <a:pt x="87" y="66"/>
                    </a:lnTo>
                    <a:lnTo>
                      <a:pt x="87" y="66"/>
                    </a:lnTo>
                    <a:lnTo>
                      <a:pt x="94" y="66"/>
                    </a:lnTo>
                    <a:lnTo>
                      <a:pt x="94" y="65"/>
                    </a:lnTo>
                    <a:lnTo>
                      <a:pt x="94" y="65"/>
                    </a:lnTo>
                    <a:lnTo>
                      <a:pt x="95" y="65"/>
                    </a:lnTo>
                    <a:lnTo>
                      <a:pt x="95" y="64"/>
                    </a:lnTo>
                    <a:lnTo>
                      <a:pt x="95" y="64"/>
                    </a:lnTo>
                    <a:lnTo>
                      <a:pt x="132" y="64"/>
                    </a:lnTo>
                    <a:lnTo>
                      <a:pt x="132" y="62"/>
                    </a:lnTo>
                    <a:lnTo>
                      <a:pt x="132" y="62"/>
                    </a:lnTo>
                    <a:lnTo>
                      <a:pt x="140" y="62"/>
                    </a:lnTo>
                    <a:lnTo>
                      <a:pt x="140" y="61"/>
                    </a:lnTo>
                    <a:lnTo>
                      <a:pt x="140" y="61"/>
                    </a:lnTo>
                    <a:lnTo>
                      <a:pt x="143" y="61"/>
                    </a:lnTo>
                    <a:lnTo>
                      <a:pt x="143" y="58"/>
                    </a:lnTo>
                    <a:lnTo>
                      <a:pt x="143" y="58"/>
                    </a:lnTo>
                    <a:lnTo>
                      <a:pt x="143" y="58"/>
                    </a:lnTo>
                    <a:lnTo>
                      <a:pt x="143" y="57"/>
                    </a:lnTo>
                    <a:lnTo>
                      <a:pt x="143" y="57"/>
                    </a:lnTo>
                    <a:lnTo>
                      <a:pt x="153" y="57"/>
                    </a:lnTo>
                    <a:lnTo>
                      <a:pt x="153" y="56"/>
                    </a:lnTo>
                    <a:lnTo>
                      <a:pt x="153" y="56"/>
                    </a:lnTo>
                    <a:lnTo>
                      <a:pt x="153" y="56"/>
                    </a:lnTo>
                    <a:lnTo>
                      <a:pt x="153" y="55"/>
                    </a:lnTo>
                    <a:lnTo>
                      <a:pt x="153" y="55"/>
                    </a:lnTo>
                    <a:lnTo>
                      <a:pt x="165" y="55"/>
                    </a:lnTo>
                    <a:lnTo>
                      <a:pt x="165" y="53"/>
                    </a:lnTo>
                    <a:lnTo>
                      <a:pt x="165" y="53"/>
                    </a:lnTo>
                    <a:lnTo>
                      <a:pt x="169" y="53"/>
                    </a:lnTo>
                    <a:lnTo>
                      <a:pt x="169" y="52"/>
                    </a:lnTo>
                    <a:lnTo>
                      <a:pt x="169" y="52"/>
                    </a:lnTo>
                    <a:lnTo>
                      <a:pt x="173" y="52"/>
                    </a:lnTo>
                    <a:lnTo>
                      <a:pt x="173" y="51"/>
                    </a:lnTo>
                    <a:lnTo>
                      <a:pt x="173" y="51"/>
                    </a:lnTo>
                    <a:lnTo>
                      <a:pt x="183" y="51"/>
                    </a:lnTo>
                    <a:lnTo>
                      <a:pt x="183" y="49"/>
                    </a:lnTo>
                    <a:lnTo>
                      <a:pt x="183" y="49"/>
                    </a:lnTo>
                    <a:lnTo>
                      <a:pt x="188" y="49"/>
                    </a:lnTo>
                    <a:lnTo>
                      <a:pt x="188" y="48"/>
                    </a:lnTo>
                    <a:lnTo>
                      <a:pt x="188" y="48"/>
                    </a:lnTo>
                    <a:lnTo>
                      <a:pt x="192" y="48"/>
                    </a:lnTo>
                    <a:lnTo>
                      <a:pt x="192" y="47"/>
                    </a:lnTo>
                    <a:lnTo>
                      <a:pt x="192" y="47"/>
                    </a:lnTo>
                    <a:lnTo>
                      <a:pt x="197" y="47"/>
                    </a:lnTo>
                    <a:lnTo>
                      <a:pt x="197" y="45"/>
                    </a:lnTo>
                    <a:lnTo>
                      <a:pt x="197" y="45"/>
                    </a:lnTo>
                    <a:lnTo>
                      <a:pt x="213" y="45"/>
                    </a:lnTo>
                    <a:lnTo>
                      <a:pt x="213" y="44"/>
                    </a:lnTo>
                    <a:lnTo>
                      <a:pt x="213" y="44"/>
                    </a:lnTo>
                    <a:lnTo>
                      <a:pt x="217" y="44"/>
                    </a:lnTo>
                    <a:lnTo>
                      <a:pt x="217" y="43"/>
                    </a:lnTo>
                    <a:lnTo>
                      <a:pt x="217" y="43"/>
                    </a:lnTo>
                    <a:lnTo>
                      <a:pt x="220" y="43"/>
                    </a:lnTo>
                    <a:lnTo>
                      <a:pt x="220" y="41"/>
                    </a:lnTo>
                    <a:lnTo>
                      <a:pt x="220" y="41"/>
                    </a:lnTo>
                    <a:lnTo>
                      <a:pt x="231" y="41"/>
                    </a:lnTo>
                    <a:lnTo>
                      <a:pt x="231" y="40"/>
                    </a:lnTo>
                    <a:lnTo>
                      <a:pt x="231" y="40"/>
                    </a:lnTo>
                    <a:lnTo>
                      <a:pt x="231" y="40"/>
                    </a:lnTo>
                    <a:lnTo>
                      <a:pt x="231" y="39"/>
                    </a:lnTo>
                    <a:lnTo>
                      <a:pt x="231" y="39"/>
                    </a:lnTo>
                    <a:lnTo>
                      <a:pt x="237" y="39"/>
                    </a:lnTo>
                    <a:lnTo>
                      <a:pt x="237" y="37"/>
                    </a:lnTo>
                    <a:lnTo>
                      <a:pt x="237" y="37"/>
                    </a:lnTo>
                    <a:lnTo>
                      <a:pt x="240" y="37"/>
                    </a:lnTo>
                    <a:lnTo>
                      <a:pt x="240" y="36"/>
                    </a:lnTo>
                    <a:lnTo>
                      <a:pt x="240" y="36"/>
                    </a:lnTo>
                    <a:lnTo>
                      <a:pt x="247" y="36"/>
                    </a:lnTo>
                    <a:lnTo>
                      <a:pt x="247" y="35"/>
                    </a:lnTo>
                    <a:lnTo>
                      <a:pt x="247" y="35"/>
                    </a:lnTo>
                    <a:lnTo>
                      <a:pt x="257" y="35"/>
                    </a:lnTo>
                    <a:lnTo>
                      <a:pt x="257" y="34"/>
                    </a:lnTo>
                    <a:lnTo>
                      <a:pt x="257" y="34"/>
                    </a:lnTo>
                    <a:lnTo>
                      <a:pt x="268" y="34"/>
                    </a:lnTo>
                    <a:lnTo>
                      <a:pt x="268" y="32"/>
                    </a:lnTo>
                    <a:lnTo>
                      <a:pt x="268" y="32"/>
                    </a:lnTo>
                    <a:lnTo>
                      <a:pt x="271" y="32"/>
                    </a:lnTo>
                    <a:lnTo>
                      <a:pt x="271" y="31"/>
                    </a:lnTo>
                    <a:lnTo>
                      <a:pt x="271" y="31"/>
                    </a:lnTo>
                    <a:lnTo>
                      <a:pt x="276" y="31"/>
                    </a:lnTo>
                    <a:lnTo>
                      <a:pt x="276" y="30"/>
                    </a:lnTo>
                    <a:lnTo>
                      <a:pt x="276" y="30"/>
                    </a:lnTo>
                    <a:lnTo>
                      <a:pt x="277" y="30"/>
                    </a:lnTo>
                    <a:lnTo>
                      <a:pt x="277" y="28"/>
                    </a:lnTo>
                    <a:lnTo>
                      <a:pt x="277" y="28"/>
                    </a:lnTo>
                    <a:lnTo>
                      <a:pt x="290" y="28"/>
                    </a:lnTo>
                    <a:lnTo>
                      <a:pt x="290" y="27"/>
                    </a:lnTo>
                    <a:lnTo>
                      <a:pt x="290" y="27"/>
                    </a:lnTo>
                    <a:lnTo>
                      <a:pt x="319" y="27"/>
                    </a:lnTo>
                    <a:lnTo>
                      <a:pt x="319" y="26"/>
                    </a:lnTo>
                    <a:lnTo>
                      <a:pt x="319" y="26"/>
                    </a:lnTo>
                    <a:lnTo>
                      <a:pt x="320" y="26"/>
                    </a:lnTo>
                    <a:lnTo>
                      <a:pt x="320" y="24"/>
                    </a:lnTo>
                    <a:lnTo>
                      <a:pt x="320" y="24"/>
                    </a:lnTo>
                    <a:lnTo>
                      <a:pt x="324" y="24"/>
                    </a:lnTo>
                    <a:lnTo>
                      <a:pt x="324" y="23"/>
                    </a:lnTo>
                    <a:lnTo>
                      <a:pt x="324" y="23"/>
                    </a:lnTo>
                    <a:lnTo>
                      <a:pt x="326" y="23"/>
                    </a:lnTo>
                    <a:lnTo>
                      <a:pt x="326" y="22"/>
                    </a:lnTo>
                    <a:lnTo>
                      <a:pt x="326" y="22"/>
                    </a:lnTo>
                    <a:lnTo>
                      <a:pt x="334" y="22"/>
                    </a:lnTo>
                    <a:lnTo>
                      <a:pt x="334" y="19"/>
                    </a:lnTo>
                    <a:lnTo>
                      <a:pt x="334" y="19"/>
                    </a:lnTo>
                    <a:lnTo>
                      <a:pt x="343" y="19"/>
                    </a:lnTo>
                    <a:lnTo>
                      <a:pt x="343" y="16"/>
                    </a:lnTo>
                    <a:lnTo>
                      <a:pt x="343" y="16"/>
                    </a:lnTo>
                    <a:lnTo>
                      <a:pt x="370" y="16"/>
                    </a:lnTo>
                    <a:lnTo>
                      <a:pt x="370" y="15"/>
                    </a:lnTo>
                    <a:lnTo>
                      <a:pt x="370" y="15"/>
                    </a:lnTo>
                    <a:lnTo>
                      <a:pt x="378" y="15"/>
                    </a:lnTo>
                    <a:lnTo>
                      <a:pt x="378" y="14"/>
                    </a:lnTo>
                    <a:lnTo>
                      <a:pt x="378" y="14"/>
                    </a:lnTo>
                    <a:lnTo>
                      <a:pt x="403" y="14"/>
                    </a:lnTo>
                    <a:lnTo>
                      <a:pt x="403" y="12"/>
                    </a:lnTo>
                    <a:lnTo>
                      <a:pt x="403" y="12"/>
                    </a:lnTo>
                    <a:lnTo>
                      <a:pt x="414" y="12"/>
                    </a:lnTo>
                    <a:lnTo>
                      <a:pt x="414" y="11"/>
                    </a:lnTo>
                    <a:lnTo>
                      <a:pt x="414" y="11"/>
                    </a:lnTo>
                    <a:lnTo>
                      <a:pt x="416" y="11"/>
                    </a:lnTo>
                    <a:lnTo>
                      <a:pt x="416" y="8"/>
                    </a:lnTo>
                    <a:lnTo>
                      <a:pt x="416" y="8"/>
                    </a:lnTo>
                    <a:lnTo>
                      <a:pt x="430" y="8"/>
                    </a:lnTo>
                    <a:lnTo>
                      <a:pt x="430" y="7"/>
                    </a:lnTo>
                    <a:lnTo>
                      <a:pt x="430" y="7"/>
                    </a:lnTo>
                    <a:lnTo>
                      <a:pt x="434" y="7"/>
                    </a:lnTo>
                    <a:lnTo>
                      <a:pt x="434" y="6"/>
                    </a:lnTo>
                    <a:lnTo>
                      <a:pt x="434" y="6"/>
                    </a:lnTo>
                    <a:lnTo>
                      <a:pt x="443" y="6"/>
                    </a:lnTo>
                    <a:lnTo>
                      <a:pt x="443" y="4"/>
                    </a:lnTo>
                    <a:lnTo>
                      <a:pt x="443" y="4"/>
                    </a:lnTo>
                    <a:lnTo>
                      <a:pt x="454" y="4"/>
                    </a:lnTo>
                    <a:lnTo>
                      <a:pt x="454" y="3"/>
                    </a:lnTo>
                    <a:lnTo>
                      <a:pt x="454" y="3"/>
                    </a:lnTo>
                    <a:lnTo>
                      <a:pt x="462" y="3"/>
                    </a:lnTo>
                    <a:lnTo>
                      <a:pt x="462" y="2"/>
                    </a:lnTo>
                    <a:lnTo>
                      <a:pt x="462" y="2"/>
                    </a:lnTo>
                    <a:lnTo>
                      <a:pt x="471" y="2"/>
                    </a:lnTo>
                    <a:lnTo>
                      <a:pt x="471" y="0"/>
                    </a:lnTo>
                    <a:lnTo>
                      <a:pt x="471" y="0"/>
                    </a:lnTo>
                    <a:lnTo>
                      <a:pt x="472" y="0"/>
                    </a:lnTo>
                    <a:lnTo>
                      <a:pt x="472" y="0"/>
                    </a:lnTo>
                  </a:path>
                </a:pathLst>
              </a:custGeom>
              <a:noFill/>
              <a:ln w="57150" cap="flat">
                <a:solidFill>
                  <a:srgbClr val="235F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Rectangle 88">
                <a:extLst>
                  <a:ext uri="{FF2B5EF4-FFF2-40B4-BE49-F238E27FC236}">
                    <a16:creationId xmlns:a16="http://schemas.microsoft.com/office/drawing/2014/main" id="{E47EF4A3-9E9E-AE7F-2C55-70A8376D0F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2800" y="2487066"/>
                <a:ext cx="11740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en-US" sz="2400">
                    <a:solidFill>
                      <a:srgbClr val="235F77"/>
                    </a:solidFill>
                    <a:cs typeface="Arial" panose="020B0604020202020204" pitchFamily="34" charset="0"/>
                  </a:rPr>
                  <a:t>16.7%</a:t>
                </a:r>
              </a:p>
            </p:txBody>
          </p:sp>
        </p:grpSp>
        <p:sp>
          <p:nvSpPr>
            <p:cNvPr id="10" name="Rectangle 88">
              <a:extLst>
                <a:ext uri="{FF2B5EF4-FFF2-40B4-BE49-F238E27FC236}">
                  <a16:creationId xmlns:a16="http://schemas.microsoft.com/office/drawing/2014/main" id="{AE17B6B8-66C2-2051-89B1-DD8ED2707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09454" y="3045654"/>
              <a:ext cx="86997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n-US" altLang="en-US" sz="2200">
                  <a:solidFill>
                    <a:srgbClr val="235F77"/>
                  </a:solidFill>
                  <a:cs typeface="Arial" panose="020B0604020202020204" pitchFamily="34" charset="0"/>
                </a:rPr>
                <a:t>TAVR</a:t>
              </a:r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583BFA8-6183-5015-8539-877342267933}"/>
              </a:ext>
            </a:extLst>
          </p:cNvPr>
          <p:cNvCxnSpPr>
            <a:cxnSpLocks/>
          </p:cNvCxnSpPr>
          <p:nvPr/>
        </p:nvCxnSpPr>
        <p:spPr>
          <a:xfrm>
            <a:off x="290086" y="5990306"/>
            <a:ext cx="353147" cy="0"/>
          </a:xfrm>
          <a:prstGeom prst="line">
            <a:avLst/>
          </a:prstGeom>
          <a:ln w="38100">
            <a:solidFill>
              <a:srgbClr val="235F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15092E7-9888-CB51-9A49-18FC30476449}"/>
              </a:ext>
            </a:extLst>
          </p:cNvPr>
          <p:cNvCxnSpPr>
            <a:cxnSpLocks/>
          </p:cNvCxnSpPr>
          <p:nvPr/>
        </p:nvCxnSpPr>
        <p:spPr>
          <a:xfrm>
            <a:off x="290086" y="6224820"/>
            <a:ext cx="3531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03CBAAC-28B8-197A-0A89-CD63450C0B54}"/>
              </a:ext>
            </a:extLst>
          </p:cNvPr>
          <p:cNvSpPr txBox="1"/>
          <p:nvPr/>
        </p:nvSpPr>
        <p:spPr>
          <a:xfrm>
            <a:off x="158751" y="6534250"/>
            <a:ext cx="7658100" cy="276999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HF event = with or without hospitalization</a:t>
            </a:r>
          </a:p>
        </p:txBody>
      </p:sp>
    </p:spTree>
    <p:extLst>
      <p:ext uri="{BB962C8B-B14F-4D97-AF65-F5344CB8AC3E}">
        <p14:creationId xmlns:p14="http://schemas.microsoft.com/office/powerpoint/2010/main" val="27268497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2F61A-FC66-8B17-D0B2-276BC87CC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>
            <a:extLst>
              <a:ext uri="{FF2B5EF4-FFF2-40B4-BE49-F238E27FC236}">
                <a16:creationId xmlns:a16="http://schemas.microsoft.com/office/drawing/2014/main" id="{81DB2C7E-CFC2-D95E-AC5C-AF3223AFC874}"/>
              </a:ext>
            </a:extLst>
          </p:cNvPr>
          <p:cNvGrpSpPr/>
          <p:nvPr/>
        </p:nvGrpSpPr>
        <p:grpSpPr>
          <a:xfrm>
            <a:off x="2004839" y="1313869"/>
            <a:ext cx="507812" cy="338554"/>
            <a:chOff x="1675417" y="995682"/>
            <a:chExt cx="380859" cy="253916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AEE3C336-3034-2402-E221-C9DF73A706C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64514" y="1122640"/>
              <a:ext cx="91762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8" name="Rectangle 89">
              <a:extLst>
                <a:ext uri="{FF2B5EF4-FFF2-40B4-BE49-F238E27FC236}">
                  <a16:creationId xmlns:a16="http://schemas.microsoft.com/office/drawing/2014/main" id="{DFB9B9D3-7E6F-92AA-29C6-663A8DC042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5417" y="995682"/>
              <a:ext cx="235642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defRPr/>
              </a:pPr>
              <a:r>
                <a:rPr lang="en-US" altLang="en-US" sz="2200">
                  <a:cs typeface="Arial" panose="020B0604020202020204" pitchFamily="34" charset="0"/>
                </a:rPr>
                <a:t>30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CD75F84D-1BB5-1734-386E-AB137BBCB955}"/>
              </a:ext>
            </a:extLst>
          </p:cNvPr>
          <p:cNvSpPr/>
          <p:nvPr/>
        </p:nvSpPr>
        <p:spPr bwMode="auto">
          <a:xfrm>
            <a:off x="2516545" y="1297301"/>
            <a:ext cx="8434128" cy="3434197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AFD283DF-AEDE-E2DF-1DDC-5E1008C19F78}"/>
              </a:ext>
            </a:extLst>
          </p:cNvPr>
          <p:cNvGrpSpPr/>
          <p:nvPr/>
        </p:nvGrpSpPr>
        <p:grpSpPr>
          <a:xfrm>
            <a:off x="2161931" y="4412842"/>
            <a:ext cx="350717" cy="338554"/>
            <a:chOff x="1793238" y="995682"/>
            <a:chExt cx="263038" cy="253916"/>
          </a:xfrm>
        </p:grpSpPr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9EF22061-1889-F691-754A-7374D425606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64514" y="1122640"/>
              <a:ext cx="91762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3" name="Rectangle 89">
              <a:extLst>
                <a:ext uri="{FF2B5EF4-FFF2-40B4-BE49-F238E27FC236}">
                  <a16:creationId xmlns:a16="http://schemas.microsoft.com/office/drawing/2014/main" id="{A0F11CCF-2DB0-3265-EFFA-D61273303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238" y="995682"/>
              <a:ext cx="117821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defRPr/>
              </a:pPr>
              <a:r>
                <a:rPr lang="en-US" altLang="en-US" sz="2200">
                  <a:cs typeface="Arial" panose="020B0604020202020204" pitchFamily="34" charset="0"/>
                </a:rPr>
                <a:t>0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94955CB-B062-A734-6CCF-C3D95B67372A}"/>
              </a:ext>
            </a:extLst>
          </p:cNvPr>
          <p:cNvGrpSpPr/>
          <p:nvPr/>
        </p:nvGrpSpPr>
        <p:grpSpPr>
          <a:xfrm>
            <a:off x="2622604" y="4733779"/>
            <a:ext cx="157094" cy="458045"/>
            <a:chOff x="2602942" y="4564445"/>
            <a:chExt cx="157094" cy="458045"/>
          </a:xfrm>
        </p:grpSpPr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FB7155B2-E044-4614-9DA2-5DFBF9BCA2B3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2620315" y="4625620"/>
              <a:ext cx="122349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6" name="Rectangle 89">
              <a:extLst>
                <a:ext uri="{FF2B5EF4-FFF2-40B4-BE49-F238E27FC236}">
                  <a16:creationId xmlns:a16="http://schemas.microsoft.com/office/drawing/2014/main" id="{161146F3-F46E-5086-4F13-55872ED874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2942" y="4683936"/>
              <a:ext cx="15709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n-US" altLang="en-US" sz="2200">
                  <a:cs typeface="Arial" panose="020B0604020202020204" pitchFamily="34" charset="0"/>
                </a:rPr>
                <a:t>0</a:t>
              </a:r>
            </a:p>
          </p:txBody>
        </p:sp>
      </p:grpSp>
      <p:sp>
        <p:nvSpPr>
          <p:cNvPr id="25" name="Rectangle 88">
            <a:extLst>
              <a:ext uri="{FF2B5EF4-FFF2-40B4-BE49-F238E27FC236}">
                <a16:creationId xmlns:a16="http://schemas.microsoft.com/office/drawing/2014/main" id="{BCDF07F6-C29A-1353-B2AF-68A82305DC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9026" y="1618672"/>
            <a:ext cx="525866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cs typeface="Arial" panose="020B0604020202020204" pitchFamily="34" charset="0"/>
              </a:rPr>
              <a:t>HR [95%CI]: </a:t>
            </a:r>
            <a:r>
              <a:rPr lang="en-US" altLang="en-US" sz="2400">
                <a:ea typeface="Tahoma" panose="020B0604030504040204" pitchFamily="34" charset="0"/>
                <a:cs typeface="Arial" panose="020B0604020202020204" pitchFamily="34" charset="0"/>
              </a:rPr>
              <a:t>1.14</a:t>
            </a:r>
            <a:r>
              <a:rPr lang="en-US" sz="2400">
                <a:ea typeface="Tahoma" panose="020B0604030504040204" pitchFamily="34" charset="0"/>
                <a:cs typeface="Arial" panose="020B0604020202020204" pitchFamily="34" charset="0"/>
              </a:rPr>
              <a:t> [0.67, 1.93]</a:t>
            </a:r>
          </a:p>
          <a:p>
            <a:pPr algn="ctr">
              <a:defRPr/>
            </a:pPr>
            <a:r>
              <a:rPr lang="en-US" altLang="en-US" sz="2400">
                <a:cs typeface="Arial" panose="020B0604020202020204" pitchFamily="34" charset="0"/>
              </a:rPr>
              <a:t>P = 0.61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22431A9-4D14-AD3F-E761-0C5F2C200596}"/>
              </a:ext>
            </a:extLst>
          </p:cNvPr>
          <p:cNvGrpSpPr/>
          <p:nvPr/>
        </p:nvGrpSpPr>
        <p:grpSpPr>
          <a:xfrm>
            <a:off x="6207056" y="4733779"/>
            <a:ext cx="314190" cy="458045"/>
            <a:chOff x="2524394" y="4564445"/>
            <a:chExt cx="314190" cy="458045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A6D710F-C75A-66FD-40F2-213F7E48EB04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2620315" y="4625620"/>
              <a:ext cx="122349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2" name="Rectangle 89">
              <a:extLst>
                <a:ext uri="{FF2B5EF4-FFF2-40B4-BE49-F238E27FC236}">
                  <a16:creationId xmlns:a16="http://schemas.microsoft.com/office/drawing/2014/main" id="{B6C97CB4-62F7-DBEC-49D4-A8EC908A9D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4394" y="4683936"/>
              <a:ext cx="31419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n-US" altLang="en-US" sz="2200">
                  <a:cs typeface="Arial" panose="020B0604020202020204" pitchFamily="34" charset="0"/>
                </a:rPr>
                <a:t>12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38C59CC-3A7C-D99C-5DAB-5E3F7D89B426}"/>
              </a:ext>
            </a:extLst>
          </p:cNvPr>
          <p:cNvGrpSpPr/>
          <p:nvPr/>
        </p:nvGrpSpPr>
        <p:grpSpPr>
          <a:xfrm>
            <a:off x="9870056" y="4733779"/>
            <a:ext cx="314190" cy="458045"/>
            <a:chOff x="2524394" y="4564445"/>
            <a:chExt cx="314190" cy="458045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151B81C-E7B2-4BF7-537B-F037C4C18EAB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2620315" y="4625620"/>
              <a:ext cx="122349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5" name="Rectangle 89">
              <a:extLst>
                <a:ext uri="{FF2B5EF4-FFF2-40B4-BE49-F238E27FC236}">
                  <a16:creationId xmlns:a16="http://schemas.microsoft.com/office/drawing/2014/main" id="{27C96D97-20BE-3319-56D7-CF027C52E0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4394" y="4683936"/>
              <a:ext cx="31419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n-US" altLang="en-US" sz="2200">
                  <a:cs typeface="Arial" panose="020B0604020202020204" pitchFamily="34" charset="0"/>
                </a:rPr>
                <a:t>24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DEB13B3-A4A5-085B-F6AD-AA5A52102911}"/>
              </a:ext>
            </a:extLst>
          </p:cNvPr>
          <p:cNvGrpSpPr/>
          <p:nvPr/>
        </p:nvGrpSpPr>
        <p:grpSpPr>
          <a:xfrm>
            <a:off x="2004839" y="3379851"/>
            <a:ext cx="507812" cy="338554"/>
            <a:chOff x="1675417" y="995682"/>
            <a:chExt cx="380859" cy="253916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0DDF2F3-26AC-B59B-48A4-1425E9B244D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64514" y="1122640"/>
              <a:ext cx="91762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1" name="Rectangle 89">
              <a:extLst>
                <a:ext uri="{FF2B5EF4-FFF2-40B4-BE49-F238E27FC236}">
                  <a16:creationId xmlns:a16="http://schemas.microsoft.com/office/drawing/2014/main" id="{9F9CA646-FBC1-840D-5708-9E516B3FE4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5417" y="995682"/>
              <a:ext cx="235642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defRPr/>
              </a:pPr>
              <a:r>
                <a:rPr lang="en-US" altLang="en-US" sz="2200">
                  <a:cs typeface="Arial" panose="020B0604020202020204" pitchFamily="34" charset="0"/>
                </a:rPr>
                <a:t>10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1EAD396-0C41-72C7-B00E-0699B28B6F8E}"/>
              </a:ext>
            </a:extLst>
          </p:cNvPr>
          <p:cNvGrpSpPr/>
          <p:nvPr/>
        </p:nvGrpSpPr>
        <p:grpSpPr>
          <a:xfrm>
            <a:off x="2004839" y="2346860"/>
            <a:ext cx="507812" cy="338554"/>
            <a:chOff x="1675417" y="995682"/>
            <a:chExt cx="380859" cy="253916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E3AC02E9-30F2-1EFF-341F-47CA1B37E12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64514" y="1122640"/>
              <a:ext cx="91762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5" name="Rectangle 89">
              <a:extLst>
                <a:ext uri="{FF2B5EF4-FFF2-40B4-BE49-F238E27FC236}">
                  <a16:creationId xmlns:a16="http://schemas.microsoft.com/office/drawing/2014/main" id="{1C7D0212-D9BF-C956-D4FB-D34B967A8F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5417" y="995682"/>
              <a:ext cx="235642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defRPr/>
              </a:pPr>
              <a:r>
                <a:rPr lang="en-US" altLang="en-US" sz="2200">
                  <a:cs typeface="Arial" panose="020B0604020202020204" pitchFamily="34" charset="0"/>
                </a:rPr>
                <a:t>20</a:t>
              </a:r>
            </a:p>
          </p:txBody>
        </p:sp>
      </p:grpSp>
      <p:sp>
        <p:nvSpPr>
          <p:cNvPr id="133" name="Rectangle 88">
            <a:extLst>
              <a:ext uri="{FF2B5EF4-FFF2-40B4-BE49-F238E27FC236}">
                <a16:creationId xmlns:a16="http://schemas.microsoft.com/office/drawing/2014/main" id="{BD7EEE84-7AEC-3452-34C2-9F2AC381E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61656" y="3725680"/>
            <a:ext cx="117409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solidFill>
                  <a:srgbClr val="FF0000"/>
                </a:solidFill>
                <a:cs typeface="Arial" panose="020B0604020202020204" pitchFamily="34" charset="0"/>
              </a:rPr>
              <a:t>7.3%</a:t>
            </a:r>
            <a:endParaRPr lang="en-US" altLang="en-US" sz="2400" b="1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34" name="Rectangle 88">
            <a:extLst>
              <a:ext uri="{FF2B5EF4-FFF2-40B4-BE49-F238E27FC236}">
                <a16:creationId xmlns:a16="http://schemas.microsoft.com/office/drawing/2014/main" id="{12A3AF46-D8CE-B50E-8E22-745F30808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61656" y="3438577"/>
            <a:ext cx="117409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solidFill>
                  <a:srgbClr val="235F77"/>
                </a:solidFill>
                <a:cs typeface="Arial" panose="020B0604020202020204" pitchFamily="34" charset="0"/>
              </a:rPr>
              <a:t>8.4%</a:t>
            </a:r>
          </a:p>
        </p:txBody>
      </p:sp>
      <p:sp>
        <p:nvSpPr>
          <p:cNvPr id="7" name="Rectangle 88">
            <a:extLst>
              <a:ext uri="{FF2B5EF4-FFF2-40B4-BE49-F238E27FC236}">
                <a16:creationId xmlns:a16="http://schemas.microsoft.com/office/drawing/2014/main" id="{A710FD2E-A49D-851A-0FD7-128E3237D8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537" y="5839195"/>
            <a:ext cx="58131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n-US">
                <a:cs typeface="Arial" panose="020B0604020202020204" pitchFamily="34" charset="0"/>
              </a:rPr>
              <a:t>TAVR</a:t>
            </a:r>
          </a:p>
        </p:txBody>
      </p:sp>
      <p:sp>
        <p:nvSpPr>
          <p:cNvPr id="16" name="Rectangle 14">
            <a:extLst>
              <a:ext uri="{FF2B5EF4-FFF2-40B4-BE49-F238E27FC236}">
                <a16:creationId xmlns:a16="http://schemas.microsoft.com/office/drawing/2014/main" id="{D71CCE54-365A-F01D-30F1-472920D60E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790" y="5839195"/>
            <a:ext cx="3847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cs typeface="Arial" panose="020B0604020202020204" pitchFamily="34" charset="0"/>
              </a:rPr>
              <a:t>373</a:t>
            </a:r>
          </a:p>
        </p:txBody>
      </p:sp>
      <p:sp>
        <p:nvSpPr>
          <p:cNvPr id="23" name="Rectangle 20">
            <a:extLst>
              <a:ext uri="{FF2B5EF4-FFF2-40B4-BE49-F238E27FC236}">
                <a16:creationId xmlns:a16="http://schemas.microsoft.com/office/drawing/2014/main" id="{842F3C8D-382B-5B6D-7877-9C26418636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790" y="6085860"/>
            <a:ext cx="3847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cs typeface="Arial" panose="020B0604020202020204" pitchFamily="34" charset="0"/>
              </a:rPr>
              <a:t>371</a:t>
            </a:r>
          </a:p>
        </p:txBody>
      </p:sp>
      <p:sp>
        <p:nvSpPr>
          <p:cNvPr id="27" name="Rectangle 15">
            <a:extLst>
              <a:ext uri="{FF2B5EF4-FFF2-40B4-BE49-F238E27FC236}">
                <a16:creationId xmlns:a16="http://schemas.microsoft.com/office/drawing/2014/main" id="{EAA162A1-C37A-CB7C-508A-D8F25690B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1790" y="5839195"/>
            <a:ext cx="3847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cs typeface="Arial" panose="020B0604020202020204" pitchFamily="34" charset="0"/>
              </a:rPr>
              <a:t>348</a:t>
            </a:r>
          </a:p>
        </p:txBody>
      </p:sp>
      <p:sp>
        <p:nvSpPr>
          <p:cNvPr id="49" name="Rectangle 21">
            <a:extLst>
              <a:ext uri="{FF2B5EF4-FFF2-40B4-BE49-F238E27FC236}">
                <a16:creationId xmlns:a16="http://schemas.microsoft.com/office/drawing/2014/main" id="{330B178C-2C3C-5509-FB51-8C869B747B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1790" y="6085860"/>
            <a:ext cx="3847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cs typeface="Arial" panose="020B0604020202020204" pitchFamily="34" charset="0"/>
              </a:rPr>
              <a:t>350</a:t>
            </a:r>
          </a:p>
        </p:txBody>
      </p:sp>
      <p:sp>
        <p:nvSpPr>
          <p:cNvPr id="51" name="Rectangle 19">
            <a:extLst>
              <a:ext uri="{FF2B5EF4-FFF2-40B4-BE49-F238E27FC236}">
                <a16:creationId xmlns:a16="http://schemas.microsoft.com/office/drawing/2014/main" id="{F657144E-5A45-C59D-53B2-CCACDE902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34790" y="5839195"/>
            <a:ext cx="3847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cs typeface="Arial" panose="020B0604020202020204" pitchFamily="34" charset="0"/>
              </a:rPr>
              <a:t>326</a:t>
            </a:r>
          </a:p>
        </p:txBody>
      </p:sp>
      <p:sp>
        <p:nvSpPr>
          <p:cNvPr id="53" name="Rectangle 25">
            <a:extLst>
              <a:ext uri="{FF2B5EF4-FFF2-40B4-BE49-F238E27FC236}">
                <a16:creationId xmlns:a16="http://schemas.microsoft.com/office/drawing/2014/main" id="{0F854860-1A0B-33AC-4671-6163FD0A8E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34790" y="6085860"/>
            <a:ext cx="3847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cs typeface="Arial" panose="020B0604020202020204" pitchFamily="34" charset="0"/>
              </a:rPr>
              <a:t>315</a:t>
            </a:r>
          </a:p>
        </p:txBody>
      </p:sp>
      <p:sp>
        <p:nvSpPr>
          <p:cNvPr id="59" name="Rectangle 88">
            <a:extLst>
              <a:ext uri="{FF2B5EF4-FFF2-40B4-BE49-F238E27FC236}">
                <a16:creationId xmlns:a16="http://schemas.microsoft.com/office/drawing/2014/main" id="{60683E48-7B2D-7C07-D70F-72C50C636E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537" y="6085860"/>
            <a:ext cx="32060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n-US">
                <a:cs typeface="Arial" panose="020B0604020202020204" pitchFamily="34" charset="0"/>
              </a:rPr>
              <a:t>CS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348EE67D-9E47-0639-FC0D-B5361D04E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537" y="5566368"/>
            <a:ext cx="110286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i="1">
                <a:cs typeface="Arial" panose="020B0604020202020204" pitchFamily="34" charset="0"/>
              </a:rPr>
              <a:t>No. at risk:</a:t>
            </a:r>
            <a:endParaRPr lang="en-US" altLang="en-US">
              <a:cs typeface="Arial" panose="020B0604020202020204" pitchFamily="34" charset="0"/>
            </a:endParaRPr>
          </a:p>
        </p:txBody>
      </p:sp>
      <p:sp>
        <p:nvSpPr>
          <p:cNvPr id="71" name="Freeform 21">
            <a:extLst>
              <a:ext uri="{FF2B5EF4-FFF2-40B4-BE49-F238E27FC236}">
                <a16:creationId xmlns:a16="http://schemas.microsoft.com/office/drawing/2014/main" id="{D73ACAB8-30ED-9045-6684-1815C86FB202}"/>
              </a:ext>
            </a:extLst>
          </p:cNvPr>
          <p:cNvSpPr>
            <a:spLocks/>
          </p:cNvSpPr>
          <p:nvPr/>
        </p:nvSpPr>
        <p:spPr bwMode="auto">
          <a:xfrm>
            <a:off x="2701845" y="3723684"/>
            <a:ext cx="7337532" cy="854390"/>
          </a:xfrm>
          <a:custGeom>
            <a:avLst/>
            <a:gdLst>
              <a:gd name="T0" fmla="*/ 48 w 472"/>
              <a:gd name="T1" fmla="*/ 39 h 39"/>
              <a:gd name="T2" fmla="*/ 48 w 472"/>
              <a:gd name="T3" fmla="*/ 38 h 39"/>
              <a:gd name="T4" fmla="*/ 58 w 472"/>
              <a:gd name="T5" fmla="*/ 37 h 39"/>
              <a:gd name="T6" fmla="*/ 70 w 472"/>
              <a:gd name="T7" fmla="*/ 37 h 39"/>
              <a:gd name="T8" fmla="*/ 70 w 472"/>
              <a:gd name="T9" fmla="*/ 35 h 39"/>
              <a:gd name="T10" fmla="*/ 114 w 472"/>
              <a:gd name="T11" fmla="*/ 34 h 39"/>
              <a:gd name="T12" fmla="*/ 143 w 472"/>
              <a:gd name="T13" fmla="*/ 34 h 39"/>
              <a:gd name="T14" fmla="*/ 143 w 472"/>
              <a:gd name="T15" fmla="*/ 31 h 39"/>
              <a:gd name="T16" fmla="*/ 162 w 472"/>
              <a:gd name="T17" fmla="*/ 30 h 39"/>
              <a:gd name="T18" fmla="*/ 165 w 472"/>
              <a:gd name="T19" fmla="*/ 30 h 39"/>
              <a:gd name="T20" fmla="*/ 165 w 472"/>
              <a:gd name="T21" fmla="*/ 29 h 39"/>
              <a:gd name="T22" fmla="*/ 183 w 472"/>
              <a:gd name="T23" fmla="*/ 27 h 39"/>
              <a:gd name="T24" fmla="*/ 197 w 472"/>
              <a:gd name="T25" fmla="*/ 27 h 39"/>
              <a:gd name="T26" fmla="*/ 197 w 472"/>
              <a:gd name="T27" fmla="*/ 26 h 39"/>
              <a:gd name="T28" fmla="*/ 213 w 472"/>
              <a:gd name="T29" fmla="*/ 25 h 39"/>
              <a:gd name="T30" fmla="*/ 231 w 472"/>
              <a:gd name="T31" fmla="*/ 25 h 39"/>
              <a:gd name="T32" fmla="*/ 231 w 472"/>
              <a:gd name="T33" fmla="*/ 24 h 39"/>
              <a:gd name="T34" fmla="*/ 240 w 472"/>
              <a:gd name="T35" fmla="*/ 22 h 39"/>
              <a:gd name="T36" fmla="*/ 241 w 472"/>
              <a:gd name="T37" fmla="*/ 22 h 39"/>
              <a:gd name="T38" fmla="*/ 241 w 472"/>
              <a:gd name="T39" fmla="*/ 21 h 39"/>
              <a:gd name="T40" fmla="*/ 271 w 472"/>
              <a:gd name="T41" fmla="*/ 20 h 39"/>
              <a:gd name="T42" fmla="*/ 277 w 472"/>
              <a:gd name="T43" fmla="*/ 20 h 39"/>
              <a:gd name="T44" fmla="*/ 277 w 472"/>
              <a:gd name="T45" fmla="*/ 18 h 39"/>
              <a:gd name="T46" fmla="*/ 319 w 472"/>
              <a:gd name="T47" fmla="*/ 17 h 39"/>
              <a:gd name="T48" fmla="*/ 328 w 472"/>
              <a:gd name="T49" fmla="*/ 17 h 39"/>
              <a:gd name="T50" fmla="*/ 328 w 472"/>
              <a:gd name="T51" fmla="*/ 16 h 39"/>
              <a:gd name="T52" fmla="*/ 334 w 472"/>
              <a:gd name="T53" fmla="*/ 14 h 39"/>
              <a:gd name="T54" fmla="*/ 356 w 472"/>
              <a:gd name="T55" fmla="*/ 14 h 39"/>
              <a:gd name="T56" fmla="*/ 356 w 472"/>
              <a:gd name="T57" fmla="*/ 13 h 39"/>
              <a:gd name="T58" fmla="*/ 370 w 472"/>
              <a:gd name="T59" fmla="*/ 12 h 39"/>
              <a:gd name="T60" fmla="*/ 372 w 472"/>
              <a:gd name="T61" fmla="*/ 12 h 39"/>
              <a:gd name="T62" fmla="*/ 372 w 472"/>
              <a:gd name="T63" fmla="*/ 10 h 39"/>
              <a:gd name="T64" fmla="*/ 378 w 472"/>
              <a:gd name="T65" fmla="*/ 9 h 39"/>
              <a:gd name="T66" fmla="*/ 414 w 472"/>
              <a:gd name="T67" fmla="*/ 9 h 39"/>
              <a:gd name="T68" fmla="*/ 414 w 472"/>
              <a:gd name="T69" fmla="*/ 8 h 39"/>
              <a:gd name="T70" fmla="*/ 416 w 472"/>
              <a:gd name="T71" fmla="*/ 5 h 39"/>
              <a:gd name="T72" fmla="*/ 434 w 472"/>
              <a:gd name="T73" fmla="*/ 5 h 39"/>
              <a:gd name="T74" fmla="*/ 434 w 472"/>
              <a:gd name="T75" fmla="*/ 4 h 39"/>
              <a:gd name="T76" fmla="*/ 443 w 472"/>
              <a:gd name="T77" fmla="*/ 2 h 39"/>
              <a:gd name="T78" fmla="*/ 454 w 472"/>
              <a:gd name="T79" fmla="*/ 2 h 39"/>
              <a:gd name="T80" fmla="*/ 454 w 472"/>
              <a:gd name="T81" fmla="*/ 1 h 39"/>
              <a:gd name="T82" fmla="*/ 462 w 472"/>
              <a:gd name="T83" fmla="*/ 0 h 39"/>
              <a:gd name="T84" fmla="*/ 472 w 472"/>
              <a:gd name="T85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72" h="39">
                <a:moveTo>
                  <a:pt x="0" y="39"/>
                </a:moveTo>
                <a:lnTo>
                  <a:pt x="48" y="39"/>
                </a:lnTo>
                <a:lnTo>
                  <a:pt x="48" y="38"/>
                </a:lnTo>
                <a:lnTo>
                  <a:pt x="48" y="38"/>
                </a:lnTo>
                <a:lnTo>
                  <a:pt x="58" y="38"/>
                </a:lnTo>
                <a:lnTo>
                  <a:pt x="58" y="37"/>
                </a:lnTo>
                <a:lnTo>
                  <a:pt x="58" y="37"/>
                </a:lnTo>
                <a:lnTo>
                  <a:pt x="70" y="37"/>
                </a:lnTo>
                <a:lnTo>
                  <a:pt x="70" y="35"/>
                </a:lnTo>
                <a:lnTo>
                  <a:pt x="70" y="35"/>
                </a:lnTo>
                <a:lnTo>
                  <a:pt x="114" y="35"/>
                </a:lnTo>
                <a:lnTo>
                  <a:pt x="114" y="34"/>
                </a:lnTo>
                <a:lnTo>
                  <a:pt x="114" y="34"/>
                </a:lnTo>
                <a:lnTo>
                  <a:pt x="143" y="34"/>
                </a:lnTo>
                <a:lnTo>
                  <a:pt x="143" y="31"/>
                </a:lnTo>
                <a:lnTo>
                  <a:pt x="143" y="31"/>
                </a:lnTo>
                <a:lnTo>
                  <a:pt x="162" y="31"/>
                </a:lnTo>
                <a:lnTo>
                  <a:pt x="162" y="30"/>
                </a:lnTo>
                <a:lnTo>
                  <a:pt x="162" y="30"/>
                </a:lnTo>
                <a:lnTo>
                  <a:pt x="165" y="30"/>
                </a:lnTo>
                <a:lnTo>
                  <a:pt x="165" y="29"/>
                </a:lnTo>
                <a:lnTo>
                  <a:pt x="165" y="29"/>
                </a:lnTo>
                <a:lnTo>
                  <a:pt x="183" y="29"/>
                </a:lnTo>
                <a:lnTo>
                  <a:pt x="183" y="27"/>
                </a:lnTo>
                <a:lnTo>
                  <a:pt x="183" y="27"/>
                </a:lnTo>
                <a:lnTo>
                  <a:pt x="197" y="27"/>
                </a:lnTo>
                <a:lnTo>
                  <a:pt x="197" y="26"/>
                </a:lnTo>
                <a:lnTo>
                  <a:pt x="197" y="26"/>
                </a:lnTo>
                <a:lnTo>
                  <a:pt x="213" y="26"/>
                </a:lnTo>
                <a:lnTo>
                  <a:pt x="213" y="25"/>
                </a:lnTo>
                <a:lnTo>
                  <a:pt x="213" y="25"/>
                </a:lnTo>
                <a:lnTo>
                  <a:pt x="231" y="25"/>
                </a:lnTo>
                <a:lnTo>
                  <a:pt x="231" y="24"/>
                </a:lnTo>
                <a:lnTo>
                  <a:pt x="231" y="24"/>
                </a:lnTo>
                <a:lnTo>
                  <a:pt x="240" y="24"/>
                </a:lnTo>
                <a:lnTo>
                  <a:pt x="240" y="22"/>
                </a:lnTo>
                <a:lnTo>
                  <a:pt x="240" y="22"/>
                </a:lnTo>
                <a:lnTo>
                  <a:pt x="241" y="22"/>
                </a:lnTo>
                <a:lnTo>
                  <a:pt x="241" y="21"/>
                </a:lnTo>
                <a:lnTo>
                  <a:pt x="241" y="21"/>
                </a:lnTo>
                <a:lnTo>
                  <a:pt x="271" y="21"/>
                </a:lnTo>
                <a:lnTo>
                  <a:pt x="271" y="20"/>
                </a:lnTo>
                <a:lnTo>
                  <a:pt x="271" y="20"/>
                </a:lnTo>
                <a:lnTo>
                  <a:pt x="277" y="20"/>
                </a:lnTo>
                <a:lnTo>
                  <a:pt x="277" y="18"/>
                </a:lnTo>
                <a:lnTo>
                  <a:pt x="277" y="18"/>
                </a:lnTo>
                <a:lnTo>
                  <a:pt x="319" y="18"/>
                </a:lnTo>
                <a:lnTo>
                  <a:pt x="319" y="17"/>
                </a:lnTo>
                <a:lnTo>
                  <a:pt x="319" y="17"/>
                </a:lnTo>
                <a:lnTo>
                  <a:pt x="328" y="17"/>
                </a:lnTo>
                <a:lnTo>
                  <a:pt x="328" y="16"/>
                </a:lnTo>
                <a:lnTo>
                  <a:pt x="328" y="16"/>
                </a:lnTo>
                <a:lnTo>
                  <a:pt x="334" y="16"/>
                </a:lnTo>
                <a:lnTo>
                  <a:pt x="334" y="14"/>
                </a:lnTo>
                <a:lnTo>
                  <a:pt x="334" y="14"/>
                </a:lnTo>
                <a:lnTo>
                  <a:pt x="356" y="14"/>
                </a:lnTo>
                <a:lnTo>
                  <a:pt x="356" y="13"/>
                </a:lnTo>
                <a:lnTo>
                  <a:pt x="356" y="13"/>
                </a:lnTo>
                <a:lnTo>
                  <a:pt x="370" y="13"/>
                </a:lnTo>
                <a:lnTo>
                  <a:pt x="370" y="12"/>
                </a:lnTo>
                <a:lnTo>
                  <a:pt x="370" y="12"/>
                </a:lnTo>
                <a:lnTo>
                  <a:pt x="372" y="12"/>
                </a:lnTo>
                <a:lnTo>
                  <a:pt x="372" y="10"/>
                </a:lnTo>
                <a:lnTo>
                  <a:pt x="372" y="10"/>
                </a:lnTo>
                <a:lnTo>
                  <a:pt x="378" y="10"/>
                </a:lnTo>
                <a:lnTo>
                  <a:pt x="378" y="9"/>
                </a:lnTo>
                <a:lnTo>
                  <a:pt x="378" y="9"/>
                </a:lnTo>
                <a:lnTo>
                  <a:pt x="414" y="9"/>
                </a:lnTo>
                <a:lnTo>
                  <a:pt x="414" y="8"/>
                </a:lnTo>
                <a:lnTo>
                  <a:pt x="414" y="8"/>
                </a:lnTo>
                <a:lnTo>
                  <a:pt x="416" y="8"/>
                </a:lnTo>
                <a:lnTo>
                  <a:pt x="416" y="5"/>
                </a:lnTo>
                <a:lnTo>
                  <a:pt x="416" y="5"/>
                </a:lnTo>
                <a:lnTo>
                  <a:pt x="434" y="5"/>
                </a:lnTo>
                <a:lnTo>
                  <a:pt x="434" y="4"/>
                </a:lnTo>
                <a:lnTo>
                  <a:pt x="434" y="4"/>
                </a:lnTo>
                <a:lnTo>
                  <a:pt x="443" y="4"/>
                </a:lnTo>
                <a:lnTo>
                  <a:pt x="443" y="2"/>
                </a:lnTo>
                <a:lnTo>
                  <a:pt x="443" y="2"/>
                </a:lnTo>
                <a:lnTo>
                  <a:pt x="454" y="2"/>
                </a:lnTo>
                <a:lnTo>
                  <a:pt x="454" y="1"/>
                </a:lnTo>
                <a:lnTo>
                  <a:pt x="454" y="1"/>
                </a:lnTo>
                <a:lnTo>
                  <a:pt x="462" y="1"/>
                </a:lnTo>
                <a:lnTo>
                  <a:pt x="462" y="0"/>
                </a:lnTo>
                <a:lnTo>
                  <a:pt x="462" y="0"/>
                </a:lnTo>
                <a:lnTo>
                  <a:pt x="472" y="0"/>
                </a:lnTo>
                <a:lnTo>
                  <a:pt x="472" y="0"/>
                </a:lnTo>
              </a:path>
            </a:pathLst>
          </a:custGeom>
          <a:noFill/>
          <a:ln w="50800" cap="flat">
            <a:solidFill>
              <a:srgbClr val="235F7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 22">
            <a:extLst>
              <a:ext uri="{FF2B5EF4-FFF2-40B4-BE49-F238E27FC236}">
                <a16:creationId xmlns:a16="http://schemas.microsoft.com/office/drawing/2014/main" id="{63B17181-4CBE-7A49-C5E5-E37EE83811CD}"/>
              </a:ext>
            </a:extLst>
          </p:cNvPr>
          <p:cNvSpPr>
            <a:spLocks/>
          </p:cNvSpPr>
          <p:nvPr/>
        </p:nvSpPr>
        <p:spPr bwMode="auto">
          <a:xfrm>
            <a:off x="2701845" y="3833573"/>
            <a:ext cx="7321933" cy="744501"/>
          </a:xfrm>
          <a:custGeom>
            <a:avLst/>
            <a:gdLst>
              <a:gd name="T0" fmla="*/ 48 w 471"/>
              <a:gd name="T1" fmla="*/ 34 h 34"/>
              <a:gd name="T2" fmla="*/ 48 w 471"/>
              <a:gd name="T3" fmla="*/ 33 h 34"/>
              <a:gd name="T4" fmla="*/ 50 w 471"/>
              <a:gd name="T5" fmla="*/ 32 h 34"/>
              <a:gd name="T6" fmla="*/ 64 w 471"/>
              <a:gd name="T7" fmla="*/ 32 h 34"/>
              <a:gd name="T8" fmla="*/ 64 w 471"/>
              <a:gd name="T9" fmla="*/ 30 h 34"/>
              <a:gd name="T10" fmla="*/ 74 w 471"/>
              <a:gd name="T11" fmla="*/ 29 h 34"/>
              <a:gd name="T12" fmla="*/ 90 w 471"/>
              <a:gd name="T13" fmla="*/ 29 h 34"/>
              <a:gd name="T14" fmla="*/ 90 w 471"/>
              <a:gd name="T15" fmla="*/ 28 h 34"/>
              <a:gd name="T16" fmla="*/ 133 w 471"/>
              <a:gd name="T17" fmla="*/ 26 h 34"/>
              <a:gd name="T18" fmla="*/ 145 w 471"/>
              <a:gd name="T19" fmla="*/ 26 h 34"/>
              <a:gd name="T20" fmla="*/ 145 w 471"/>
              <a:gd name="T21" fmla="*/ 25 h 34"/>
              <a:gd name="T22" fmla="*/ 153 w 471"/>
              <a:gd name="T23" fmla="*/ 24 h 34"/>
              <a:gd name="T24" fmla="*/ 180 w 471"/>
              <a:gd name="T25" fmla="*/ 24 h 34"/>
              <a:gd name="T26" fmla="*/ 180 w 471"/>
              <a:gd name="T27" fmla="*/ 23 h 34"/>
              <a:gd name="T28" fmla="*/ 200 w 471"/>
              <a:gd name="T29" fmla="*/ 21 h 34"/>
              <a:gd name="T30" fmla="*/ 224 w 471"/>
              <a:gd name="T31" fmla="*/ 21 h 34"/>
              <a:gd name="T32" fmla="*/ 224 w 471"/>
              <a:gd name="T33" fmla="*/ 20 h 34"/>
              <a:gd name="T34" fmla="*/ 230 w 471"/>
              <a:gd name="T35" fmla="*/ 19 h 34"/>
              <a:gd name="T36" fmla="*/ 272 w 471"/>
              <a:gd name="T37" fmla="*/ 19 h 34"/>
              <a:gd name="T38" fmla="*/ 272 w 471"/>
              <a:gd name="T39" fmla="*/ 17 h 34"/>
              <a:gd name="T40" fmla="*/ 286 w 471"/>
              <a:gd name="T41" fmla="*/ 16 h 34"/>
              <a:gd name="T42" fmla="*/ 294 w 471"/>
              <a:gd name="T43" fmla="*/ 16 h 34"/>
              <a:gd name="T44" fmla="*/ 294 w 471"/>
              <a:gd name="T45" fmla="*/ 15 h 34"/>
              <a:gd name="T46" fmla="*/ 296 w 471"/>
              <a:gd name="T47" fmla="*/ 13 h 34"/>
              <a:gd name="T48" fmla="*/ 319 w 471"/>
              <a:gd name="T49" fmla="*/ 13 h 34"/>
              <a:gd name="T50" fmla="*/ 319 w 471"/>
              <a:gd name="T51" fmla="*/ 12 h 34"/>
              <a:gd name="T52" fmla="*/ 325 w 471"/>
              <a:gd name="T53" fmla="*/ 11 h 34"/>
              <a:gd name="T54" fmla="*/ 338 w 471"/>
              <a:gd name="T55" fmla="*/ 11 h 34"/>
              <a:gd name="T56" fmla="*/ 338 w 471"/>
              <a:gd name="T57" fmla="*/ 9 h 34"/>
              <a:gd name="T58" fmla="*/ 383 w 471"/>
              <a:gd name="T59" fmla="*/ 6 h 34"/>
              <a:gd name="T60" fmla="*/ 384 w 471"/>
              <a:gd name="T61" fmla="*/ 6 h 34"/>
              <a:gd name="T62" fmla="*/ 384 w 471"/>
              <a:gd name="T63" fmla="*/ 5 h 34"/>
              <a:gd name="T64" fmla="*/ 393 w 471"/>
              <a:gd name="T65" fmla="*/ 4 h 34"/>
              <a:gd name="T66" fmla="*/ 407 w 471"/>
              <a:gd name="T67" fmla="*/ 4 h 34"/>
              <a:gd name="T68" fmla="*/ 407 w 471"/>
              <a:gd name="T69" fmla="*/ 2 h 34"/>
              <a:gd name="T70" fmla="*/ 433 w 471"/>
              <a:gd name="T71" fmla="*/ 1 h 34"/>
              <a:gd name="T72" fmla="*/ 451 w 471"/>
              <a:gd name="T73" fmla="*/ 1 h 34"/>
              <a:gd name="T74" fmla="*/ 451 w 471"/>
              <a:gd name="T75" fmla="*/ 0 h 34"/>
              <a:gd name="T76" fmla="*/ 471 w 471"/>
              <a:gd name="T77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71" h="34">
                <a:moveTo>
                  <a:pt x="0" y="34"/>
                </a:moveTo>
                <a:lnTo>
                  <a:pt x="48" y="34"/>
                </a:lnTo>
                <a:lnTo>
                  <a:pt x="48" y="33"/>
                </a:lnTo>
                <a:lnTo>
                  <a:pt x="48" y="33"/>
                </a:lnTo>
                <a:lnTo>
                  <a:pt x="50" y="33"/>
                </a:lnTo>
                <a:lnTo>
                  <a:pt x="50" y="32"/>
                </a:lnTo>
                <a:lnTo>
                  <a:pt x="50" y="32"/>
                </a:lnTo>
                <a:lnTo>
                  <a:pt x="64" y="32"/>
                </a:lnTo>
                <a:lnTo>
                  <a:pt x="64" y="30"/>
                </a:lnTo>
                <a:lnTo>
                  <a:pt x="64" y="30"/>
                </a:lnTo>
                <a:lnTo>
                  <a:pt x="74" y="30"/>
                </a:lnTo>
                <a:lnTo>
                  <a:pt x="74" y="29"/>
                </a:lnTo>
                <a:lnTo>
                  <a:pt x="74" y="29"/>
                </a:lnTo>
                <a:lnTo>
                  <a:pt x="90" y="29"/>
                </a:lnTo>
                <a:lnTo>
                  <a:pt x="90" y="28"/>
                </a:lnTo>
                <a:lnTo>
                  <a:pt x="90" y="28"/>
                </a:lnTo>
                <a:lnTo>
                  <a:pt x="133" y="28"/>
                </a:lnTo>
                <a:lnTo>
                  <a:pt x="133" y="26"/>
                </a:lnTo>
                <a:lnTo>
                  <a:pt x="133" y="26"/>
                </a:lnTo>
                <a:lnTo>
                  <a:pt x="145" y="26"/>
                </a:lnTo>
                <a:lnTo>
                  <a:pt x="145" y="25"/>
                </a:lnTo>
                <a:lnTo>
                  <a:pt x="145" y="25"/>
                </a:lnTo>
                <a:lnTo>
                  <a:pt x="153" y="25"/>
                </a:lnTo>
                <a:lnTo>
                  <a:pt x="153" y="24"/>
                </a:lnTo>
                <a:lnTo>
                  <a:pt x="153" y="24"/>
                </a:lnTo>
                <a:lnTo>
                  <a:pt x="180" y="24"/>
                </a:lnTo>
                <a:lnTo>
                  <a:pt x="180" y="23"/>
                </a:lnTo>
                <a:lnTo>
                  <a:pt x="180" y="23"/>
                </a:lnTo>
                <a:lnTo>
                  <a:pt x="200" y="23"/>
                </a:lnTo>
                <a:lnTo>
                  <a:pt x="200" y="21"/>
                </a:lnTo>
                <a:lnTo>
                  <a:pt x="200" y="21"/>
                </a:lnTo>
                <a:lnTo>
                  <a:pt x="224" y="21"/>
                </a:lnTo>
                <a:lnTo>
                  <a:pt x="224" y="20"/>
                </a:lnTo>
                <a:lnTo>
                  <a:pt x="224" y="20"/>
                </a:lnTo>
                <a:lnTo>
                  <a:pt x="230" y="20"/>
                </a:lnTo>
                <a:lnTo>
                  <a:pt x="230" y="19"/>
                </a:lnTo>
                <a:lnTo>
                  <a:pt x="230" y="19"/>
                </a:lnTo>
                <a:lnTo>
                  <a:pt x="272" y="19"/>
                </a:lnTo>
                <a:lnTo>
                  <a:pt x="272" y="17"/>
                </a:lnTo>
                <a:lnTo>
                  <a:pt x="272" y="17"/>
                </a:lnTo>
                <a:lnTo>
                  <a:pt x="286" y="17"/>
                </a:lnTo>
                <a:lnTo>
                  <a:pt x="286" y="16"/>
                </a:lnTo>
                <a:lnTo>
                  <a:pt x="286" y="16"/>
                </a:lnTo>
                <a:lnTo>
                  <a:pt x="294" y="16"/>
                </a:lnTo>
                <a:lnTo>
                  <a:pt x="294" y="15"/>
                </a:lnTo>
                <a:lnTo>
                  <a:pt x="294" y="15"/>
                </a:lnTo>
                <a:lnTo>
                  <a:pt x="296" y="15"/>
                </a:lnTo>
                <a:lnTo>
                  <a:pt x="296" y="13"/>
                </a:lnTo>
                <a:lnTo>
                  <a:pt x="296" y="13"/>
                </a:lnTo>
                <a:lnTo>
                  <a:pt x="319" y="13"/>
                </a:lnTo>
                <a:lnTo>
                  <a:pt x="319" y="12"/>
                </a:lnTo>
                <a:lnTo>
                  <a:pt x="319" y="12"/>
                </a:lnTo>
                <a:lnTo>
                  <a:pt x="325" y="12"/>
                </a:lnTo>
                <a:lnTo>
                  <a:pt x="325" y="11"/>
                </a:lnTo>
                <a:lnTo>
                  <a:pt x="325" y="11"/>
                </a:lnTo>
                <a:lnTo>
                  <a:pt x="338" y="11"/>
                </a:lnTo>
                <a:lnTo>
                  <a:pt x="338" y="9"/>
                </a:lnTo>
                <a:lnTo>
                  <a:pt x="338" y="9"/>
                </a:lnTo>
                <a:lnTo>
                  <a:pt x="383" y="9"/>
                </a:lnTo>
                <a:lnTo>
                  <a:pt x="383" y="6"/>
                </a:lnTo>
                <a:lnTo>
                  <a:pt x="383" y="6"/>
                </a:lnTo>
                <a:lnTo>
                  <a:pt x="384" y="6"/>
                </a:lnTo>
                <a:lnTo>
                  <a:pt x="384" y="5"/>
                </a:lnTo>
                <a:lnTo>
                  <a:pt x="384" y="5"/>
                </a:lnTo>
                <a:lnTo>
                  <a:pt x="393" y="5"/>
                </a:lnTo>
                <a:lnTo>
                  <a:pt x="393" y="4"/>
                </a:lnTo>
                <a:lnTo>
                  <a:pt x="393" y="4"/>
                </a:lnTo>
                <a:lnTo>
                  <a:pt x="407" y="4"/>
                </a:lnTo>
                <a:lnTo>
                  <a:pt x="407" y="2"/>
                </a:lnTo>
                <a:lnTo>
                  <a:pt x="407" y="2"/>
                </a:lnTo>
                <a:lnTo>
                  <a:pt x="433" y="2"/>
                </a:lnTo>
                <a:lnTo>
                  <a:pt x="433" y="1"/>
                </a:lnTo>
                <a:lnTo>
                  <a:pt x="433" y="1"/>
                </a:lnTo>
                <a:lnTo>
                  <a:pt x="451" y="1"/>
                </a:lnTo>
                <a:lnTo>
                  <a:pt x="451" y="0"/>
                </a:lnTo>
                <a:lnTo>
                  <a:pt x="451" y="0"/>
                </a:lnTo>
                <a:lnTo>
                  <a:pt x="471" y="0"/>
                </a:lnTo>
                <a:lnTo>
                  <a:pt x="471" y="0"/>
                </a:lnTo>
              </a:path>
            </a:pathLst>
          </a:custGeom>
          <a:noFill/>
          <a:ln w="50800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6ED2B63-2C60-4BE8-D447-6CAA533D316E}"/>
              </a:ext>
            </a:extLst>
          </p:cNvPr>
          <p:cNvGraphicFramePr>
            <a:graphicFrameLocks noGrp="1"/>
          </p:cNvGraphicFramePr>
          <p:nvPr/>
        </p:nvGraphicFramePr>
        <p:xfrm>
          <a:off x="7405284" y="1350412"/>
          <a:ext cx="3494589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1581">
                  <a:extLst>
                    <a:ext uri="{9D8B030D-6E8A-4147-A177-3AD203B41FA5}">
                      <a16:colId xmlns:a16="http://schemas.microsoft.com/office/drawing/2014/main" val="3286966994"/>
                    </a:ext>
                  </a:extLst>
                </a:gridCol>
                <a:gridCol w="896504">
                  <a:extLst>
                    <a:ext uri="{9D8B030D-6E8A-4147-A177-3AD203B41FA5}">
                      <a16:colId xmlns:a16="http://schemas.microsoft.com/office/drawing/2014/main" val="2056183476"/>
                    </a:ext>
                  </a:extLst>
                </a:gridCol>
                <a:gridCol w="896504">
                  <a:extLst>
                    <a:ext uri="{9D8B030D-6E8A-4147-A177-3AD203B41FA5}">
                      <a16:colId xmlns:a16="http://schemas.microsoft.com/office/drawing/2014/main" val="306030727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KM %</a:t>
                      </a: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TAVR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398291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CV Death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111464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Non-CV Death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5486979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B7E6BD2D-4CE8-99E5-B3AC-62BCFF0052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04" y="5258130"/>
            <a:ext cx="84211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cs typeface="Arial" panose="020B0604020202020204" pitchFamily="34" charset="0"/>
              </a:rPr>
              <a:t>Months from Randomization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F0218A5-D53C-7485-41F0-FD47EFDBEE48}"/>
              </a:ext>
            </a:extLst>
          </p:cNvPr>
          <p:cNvCxnSpPr>
            <a:cxnSpLocks/>
          </p:cNvCxnSpPr>
          <p:nvPr/>
        </p:nvCxnSpPr>
        <p:spPr>
          <a:xfrm>
            <a:off x="290086" y="5990306"/>
            <a:ext cx="353147" cy="0"/>
          </a:xfrm>
          <a:prstGeom prst="line">
            <a:avLst/>
          </a:prstGeom>
          <a:ln w="38100">
            <a:solidFill>
              <a:srgbClr val="235F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B0227BE-596F-27FC-2499-41D901AA786A}"/>
              </a:ext>
            </a:extLst>
          </p:cNvPr>
          <p:cNvCxnSpPr>
            <a:cxnSpLocks/>
          </p:cNvCxnSpPr>
          <p:nvPr/>
        </p:nvCxnSpPr>
        <p:spPr>
          <a:xfrm>
            <a:off x="290086" y="6224820"/>
            <a:ext cx="3531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88">
            <a:extLst>
              <a:ext uri="{FF2B5EF4-FFF2-40B4-BE49-F238E27FC236}">
                <a16:creationId xmlns:a16="http://schemas.microsoft.com/office/drawing/2014/main" id="{7E1BA66A-1584-D4AB-DB74-0C603E3D05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2811" y="3725680"/>
            <a:ext cx="8699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en-US" sz="2200">
                <a:solidFill>
                  <a:srgbClr val="235F77"/>
                </a:solidFill>
                <a:cs typeface="Arial" panose="020B0604020202020204" pitchFamily="34" charset="0"/>
              </a:rPr>
              <a:t>TAVR</a:t>
            </a:r>
          </a:p>
        </p:txBody>
      </p:sp>
      <p:sp>
        <p:nvSpPr>
          <p:cNvPr id="24" name="Rectangle 89">
            <a:extLst>
              <a:ext uri="{FF2B5EF4-FFF2-40B4-BE49-F238E27FC236}">
                <a16:creationId xmlns:a16="http://schemas.microsoft.com/office/drawing/2014/main" id="{8544BE7E-4C80-B0F0-583A-E4491AF8D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2811" y="4362072"/>
            <a:ext cx="85227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en-US" sz="2200">
                <a:solidFill>
                  <a:srgbClr val="FF0000"/>
                </a:solidFill>
                <a:cs typeface="Arial" panose="020B0604020202020204" pitchFamily="34" charset="0"/>
              </a:rPr>
              <a:t>CS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008E1E2-C892-CF3F-2456-04C268BD0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All-cause Death</a:t>
            </a:r>
            <a:br>
              <a:rPr lang="en-US"/>
            </a:br>
            <a:r>
              <a:rPr lang="en-US" sz="2700" i="1">
                <a:solidFill>
                  <a:srgbClr val="DDDBAD"/>
                </a:solidFill>
              </a:rPr>
              <a:t>Moderate AS with At-Risk Features</a:t>
            </a: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2DAE33-419B-D74D-327A-8871B4925CB3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294552" y="2838018"/>
            <a:ext cx="34176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cs typeface="Arial" panose="020B0604020202020204" pitchFamily="34" charset="0"/>
              </a:rPr>
              <a:t>All-cause Death, %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D271F2-9419-2963-23CE-22909ACADC3E}"/>
              </a:ext>
            </a:extLst>
          </p:cNvPr>
          <p:cNvSpPr txBox="1"/>
          <p:nvPr/>
        </p:nvSpPr>
        <p:spPr>
          <a:xfrm>
            <a:off x="158751" y="6534250"/>
            <a:ext cx="7658100" cy="276999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Exploratory P value based on the rate difference</a:t>
            </a:r>
          </a:p>
        </p:txBody>
      </p:sp>
    </p:spTree>
    <p:extLst>
      <p:ext uri="{BB962C8B-B14F-4D97-AF65-F5344CB8AC3E}">
        <p14:creationId xmlns:p14="http://schemas.microsoft.com/office/powerpoint/2010/main" val="222639403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C06EE-1FED-0C56-1397-D3879457B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EE73285-7088-12E1-3810-30E774D1EDB9}"/>
              </a:ext>
            </a:extLst>
          </p:cNvPr>
          <p:cNvSpPr/>
          <p:nvPr/>
        </p:nvSpPr>
        <p:spPr bwMode="auto">
          <a:xfrm>
            <a:off x="2516545" y="1297301"/>
            <a:ext cx="8434128" cy="3434197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88">
            <a:extLst>
              <a:ext uri="{FF2B5EF4-FFF2-40B4-BE49-F238E27FC236}">
                <a16:creationId xmlns:a16="http://schemas.microsoft.com/office/drawing/2014/main" id="{93BEE108-A118-9C69-7726-25746F36F7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009" y="1786687"/>
            <a:ext cx="615684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cs typeface="Arial" panose="020B0604020202020204" pitchFamily="34" charset="0"/>
              </a:rPr>
              <a:t>HR [95%CI]: </a:t>
            </a:r>
            <a:r>
              <a:rPr lang="en-US" sz="2400">
                <a:ea typeface="Tahoma" panose="020B0604030504040204" pitchFamily="34" charset="0"/>
                <a:cs typeface="Arial" panose="020B0604020202020204" pitchFamily="34" charset="0"/>
              </a:rPr>
              <a:t>0.55 [0.37, 0.81]</a:t>
            </a:r>
          </a:p>
          <a:p>
            <a:pPr algn="ctr">
              <a:defRPr/>
            </a:pPr>
            <a:r>
              <a:rPr lang="en-US" altLang="en-US" sz="2400" b="1">
                <a:solidFill>
                  <a:schemeClr val="accent1"/>
                </a:solidFill>
                <a:cs typeface="Arial" panose="020B0604020202020204" pitchFamily="34" charset="0"/>
              </a:rPr>
              <a:t>P = 0.002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EB4F5F2-88C8-C4AD-ED3D-17784DEB1D7E}"/>
              </a:ext>
            </a:extLst>
          </p:cNvPr>
          <p:cNvGrpSpPr/>
          <p:nvPr/>
        </p:nvGrpSpPr>
        <p:grpSpPr>
          <a:xfrm>
            <a:off x="6207056" y="4733779"/>
            <a:ext cx="314190" cy="458045"/>
            <a:chOff x="2524394" y="4564445"/>
            <a:chExt cx="314190" cy="458045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1F41777-797D-80D3-0879-EFE4E26A040F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2620315" y="4625620"/>
              <a:ext cx="122349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2" name="Rectangle 89">
              <a:extLst>
                <a:ext uri="{FF2B5EF4-FFF2-40B4-BE49-F238E27FC236}">
                  <a16:creationId xmlns:a16="http://schemas.microsoft.com/office/drawing/2014/main" id="{2F8C21AF-96EF-AFB1-1940-3F4F0C146C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4394" y="4683936"/>
              <a:ext cx="31419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n-US" altLang="en-US" sz="2200">
                  <a:cs typeface="Arial" panose="020B0604020202020204" pitchFamily="34" charset="0"/>
                </a:rPr>
                <a:t>12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89DAB4A-8B14-B71D-0AE6-49DFE2DF3938}"/>
              </a:ext>
            </a:extLst>
          </p:cNvPr>
          <p:cNvGrpSpPr/>
          <p:nvPr/>
        </p:nvGrpSpPr>
        <p:grpSpPr>
          <a:xfrm>
            <a:off x="2004839" y="3379851"/>
            <a:ext cx="507812" cy="338554"/>
            <a:chOff x="1675417" y="995682"/>
            <a:chExt cx="380859" cy="253916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84367D1-DD8A-5A60-C16F-805B21CBADD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64514" y="1122640"/>
              <a:ext cx="91762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1" name="Rectangle 89">
              <a:extLst>
                <a:ext uri="{FF2B5EF4-FFF2-40B4-BE49-F238E27FC236}">
                  <a16:creationId xmlns:a16="http://schemas.microsoft.com/office/drawing/2014/main" id="{0DD1E924-87D4-6154-DF61-069817E753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5417" y="995682"/>
              <a:ext cx="235642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defRPr/>
              </a:pPr>
              <a:r>
                <a:rPr lang="en-US" altLang="en-US" sz="2200">
                  <a:cs typeface="Arial" panose="020B0604020202020204" pitchFamily="34" charset="0"/>
                </a:rPr>
                <a:t>10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F086D94-2911-5D0D-0082-48B66A937011}"/>
              </a:ext>
            </a:extLst>
          </p:cNvPr>
          <p:cNvGrpSpPr/>
          <p:nvPr/>
        </p:nvGrpSpPr>
        <p:grpSpPr>
          <a:xfrm>
            <a:off x="2004839" y="2346860"/>
            <a:ext cx="507812" cy="338554"/>
            <a:chOff x="1675417" y="995682"/>
            <a:chExt cx="380859" cy="253916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72B5A7F8-47E1-AACC-732D-AF6039DCD5B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64514" y="1122640"/>
              <a:ext cx="91762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5" name="Rectangle 89">
              <a:extLst>
                <a:ext uri="{FF2B5EF4-FFF2-40B4-BE49-F238E27FC236}">
                  <a16:creationId xmlns:a16="http://schemas.microsoft.com/office/drawing/2014/main" id="{4A14DC82-01F6-7CD7-A595-1262978201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5417" y="995682"/>
              <a:ext cx="235642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defRPr/>
              </a:pPr>
              <a:r>
                <a:rPr lang="en-US" altLang="en-US" sz="2200">
                  <a:cs typeface="Arial" panose="020B0604020202020204" pitchFamily="34" charset="0"/>
                </a:rPr>
                <a:t>20</a:t>
              </a:r>
            </a:p>
          </p:txBody>
        </p:sp>
      </p:grpSp>
      <p:sp>
        <p:nvSpPr>
          <p:cNvPr id="133" name="Rectangle 88">
            <a:extLst>
              <a:ext uri="{FF2B5EF4-FFF2-40B4-BE49-F238E27FC236}">
                <a16:creationId xmlns:a16="http://schemas.microsoft.com/office/drawing/2014/main" id="{24B11DA6-7772-9A68-D97C-4E74D6E891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81536" y="2452596"/>
            <a:ext cx="117409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solidFill>
                  <a:srgbClr val="FF0000"/>
                </a:solidFill>
                <a:cs typeface="Arial" panose="020B0604020202020204" pitchFamily="34" charset="0"/>
              </a:rPr>
              <a:t>19.0%</a:t>
            </a:r>
            <a:endParaRPr lang="en-US" altLang="en-US" sz="2400" b="1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34" name="Rectangle 88">
            <a:extLst>
              <a:ext uri="{FF2B5EF4-FFF2-40B4-BE49-F238E27FC236}">
                <a16:creationId xmlns:a16="http://schemas.microsoft.com/office/drawing/2014/main" id="{325F9ADB-E8E6-1BC3-08E7-AE9D0F0406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81536" y="3263754"/>
            <a:ext cx="117409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solidFill>
                  <a:srgbClr val="235F77"/>
                </a:solidFill>
                <a:cs typeface="Arial" panose="020B0604020202020204" pitchFamily="34" charset="0"/>
              </a:rPr>
              <a:t>10.8%</a:t>
            </a:r>
          </a:p>
        </p:txBody>
      </p:sp>
      <p:sp>
        <p:nvSpPr>
          <p:cNvPr id="7" name="Rectangle 88">
            <a:extLst>
              <a:ext uri="{FF2B5EF4-FFF2-40B4-BE49-F238E27FC236}">
                <a16:creationId xmlns:a16="http://schemas.microsoft.com/office/drawing/2014/main" id="{851517C4-7426-E4CA-9E86-128F95F368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537" y="5839195"/>
            <a:ext cx="58131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n-US">
                <a:cs typeface="Arial" panose="020B0604020202020204" pitchFamily="34" charset="0"/>
              </a:rPr>
              <a:t>TAVR</a:t>
            </a:r>
          </a:p>
        </p:txBody>
      </p:sp>
      <p:sp>
        <p:nvSpPr>
          <p:cNvPr id="16" name="Rectangle 14">
            <a:extLst>
              <a:ext uri="{FF2B5EF4-FFF2-40B4-BE49-F238E27FC236}">
                <a16:creationId xmlns:a16="http://schemas.microsoft.com/office/drawing/2014/main" id="{8D546355-8928-FB1A-9682-9A63FE7BFD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790" y="5839195"/>
            <a:ext cx="3847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cs typeface="Arial" panose="020B0604020202020204" pitchFamily="34" charset="0"/>
              </a:rPr>
              <a:t>373</a:t>
            </a:r>
          </a:p>
        </p:txBody>
      </p:sp>
      <p:sp>
        <p:nvSpPr>
          <p:cNvPr id="23" name="Rectangle 20">
            <a:extLst>
              <a:ext uri="{FF2B5EF4-FFF2-40B4-BE49-F238E27FC236}">
                <a16:creationId xmlns:a16="http://schemas.microsoft.com/office/drawing/2014/main" id="{BBFCF590-40CE-CE33-718C-A4BD11A1F5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790" y="6085860"/>
            <a:ext cx="3847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cs typeface="Arial" panose="020B0604020202020204" pitchFamily="34" charset="0"/>
              </a:rPr>
              <a:t>371</a:t>
            </a:r>
          </a:p>
        </p:txBody>
      </p:sp>
      <p:sp>
        <p:nvSpPr>
          <p:cNvPr id="27" name="Rectangle 15">
            <a:extLst>
              <a:ext uri="{FF2B5EF4-FFF2-40B4-BE49-F238E27FC236}">
                <a16:creationId xmlns:a16="http://schemas.microsoft.com/office/drawing/2014/main" id="{B39098D1-A7D4-89D2-C9D0-9ECF684D5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1790" y="5839195"/>
            <a:ext cx="3847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cs typeface="Arial" panose="020B0604020202020204" pitchFamily="34" charset="0"/>
              </a:rPr>
              <a:t>329</a:t>
            </a:r>
          </a:p>
        </p:txBody>
      </p:sp>
      <p:sp>
        <p:nvSpPr>
          <p:cNvPr id="49" name="Rectangle 21">
            <a:extLst>
              <a:ext uri="{FF2B5EF4-FFF2-40B4-BE49-F238E27FC236}">
                <a16:creationId xmlns:a16="http://schemas.microsoft.com/office/drawing/2014/main" id="{840A00B5-39A6-22D6-733C-F86392830F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1790" y="6085860"/>
            <a:ext cx="3847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cs typeface="Arial" panose="020B0604020202020204" pitchFamily="34" charset="0"/>
              </a:rPr>
              <a:t>318</a:t>
            </a:r>
          </a:p>
        </p:txBody>
      </p:sp>
      <p:sp>
        <p:nvSpPr>
          <p:cNvPr id="51" name="Rectangle 19">
            <a:extLst>
              <a:ext uri="{FF2B5EF4-FFF2-40B4-BE49-F238E27FC236}">
                <a16:creationId xmlns:a16="http://schemas.microsoft.com/office/drawing/2014/main" id="{D33A8DE0-8D50-96C2-4B98-CC7F5A2FB2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34790" y="5839195"/>
            <a:ext cx="3847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cs typeface="Arial" panose="020B0604020202020204" pitchFamily="34" charset="0"/>
              </a:rPr>
              <a:t>296</a:t>
            </a:r>
          </a:p>
        </p:txBody>
      </p:sp>
      <p:sp>
        <p:nvSpPr>
          <p:cNvPr id="53" name="Rectangle 25">
            <a:extLst>
              <a:ext uri="{FF2B5EF4-FFF2-40B4-BE49-F238E27FC236}">
                <a16:creationId xmlns:a16="http://schemas.microsoft.com/office/drawing/2014/main" id="{C4D31343-8ABF-C66B-F331-3247BD340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34790" y="6085860"/>
            <a:ext cx="3847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cs typeface="Arial" panose="020B0604020202020204" pitchFamily="34" charset="0"/>
              </a:rPr>
              <a:t>256</a:t>
            </a:r>
          </a:p>
        </p:txBody>
      </p:sp>
      <p:sp>
        <p:nvSpPr>
          <p:cNvPr id="59" name="Rectangle 88">
            <a:extLst>
              <a:ext uri="{FF2B5EF4-FFF2-40B4-BE49-F238E27FC236}">
                <a16:creationId xmlns:a16="http://schemas.microsoft.com/office/drawing/2014/main" id="{52AB0098-D40B-8E8B-9286-0724D93300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537" y="6085860"/>
            <a:ext cx="32060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n-US">
                <a:cs typeface="Arial" panose="020B0604020202020204" pitchFamily="34" charset="0"/>
              </a:rPr>
              <a:t>CS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94E2847-DCC5-2B60-1B21-743565EFBB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537" y="5566368"/>
            <a:ext cx="110286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i="1">
                <a:cs typeface="Arial" panose="020B0604020202020204" pitchFamily="34" charset="0"/>
              </a:rPr>
              <a:t>No. at risk:</a:t>
            </a:r>
            <a:endParaRPr lang="en-US" altLang="en-US">
              <a:cs typeface="Arial" panose="020B0604020202020204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096FAD4-594F-5F65-0E91-8489A38DBD47}"/>
              </a:ext>
            </a:extLst>
          </p:cNvPr>
          <p:cNvGrpSpPr/>
          <p:nvPr/>
        </p:nvGrpSpPr>
        <p:grpSpPr>
          <a:xfrm>
            <a:off x="2004839" y="1313869"/>
            <a:ext cx="8179407" cy="3877955"/>
            <a:chOff x="2004839" y="1313869"/>
            <a:chExt cx="8179407" cy="3877955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D5D59E9E-92F1-CBDE-65FF-6B9B5AC0F3E1}"/>
                </a:ext>
              </a:extLst>
            </p:cNvPr>
            <p:cNvGrpSpPr/>
            <p:nvPr/>
          </p:nvGrpSpPr>
          <p:grpSpPr>
            <a:xfrm>
              <a:off x="2004839" y="1313869"/>
              <a:ext cx="8179407" cy="3877955"/>
              <a:chOff x="2004839" y="1313869"/>
              <a:chExt cx="8179407" cy="3877955"/>
            </a:xfrm>
          </p:grpSpPr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CA6FBFB0-1758-2AE0-A9EE-4A9B04A0995C}"/>
                  </a:ext>
                </a:extLst>
              </p:cNvPr>
              <p:cNvGrpSpPr/>
              <p:nvPr/>
            </p:nvGrpSpPr>
            <p:grpSpPr>
              <a:xfrm>
                <a:off x="2004839" y="1313869"/>
                <a:ext cx="507812" cy="338554"/>
                <a:chOff x="1675417" y="995682"/>
                <a:chExt cx="380859" cy="253916"/>
              </a:xfrm>
            </p:grpSpPr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C5EA49D9-48C5-6F53-C4FC-4A20868A907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964514" y="1122640"/>
                  <a:ext cx="91762" cy="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68" name="Rectangle 89">
                  <a:extLst>
                    <a:ext uri="{FF2B5EF4-FFF2-40B4-BE49-F238E27FC236}">
                      <a16:creationId xmlns:a16="http://schemas.microsoft.com/office/drawing/2014/main" id="{5F65C118-4C2D-66AE-6EC5-1A8A3D27FA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75417" y="995682"/>
                  <a:ext cx="235642" cy="25391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r">
                    <a:defRPr/>
                  </a:pPr>
                  <a:r>
                    <a:rPr lang="en-US" altLang="en-US" sz="2200">
                      <a:cs typeface="Arial" panose="020B0604020202020204" pitchFamily="34" charset="0"/>
                    </a:rPr>
                    <a:t>30</a:t>
                  </a:r>
                </a:p>
              </p:txBody>
            </p:sp>
          </p:grp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EE355E9D-3F71-021A-B1FB-D9B00E155C55}"/>
                  </a:ext>
                </a:extLst>
              </p:cNvPr>
              <p:cNvGrpSpPr/>
              <p:nvPr/>
            </p:nvGrpSpPr>
            <p:grpSpPr>
              <a:xfrm>
                <a:off x="2161931" y="4412842"/>
                <a:ext cx="350717" cy="338554"/>
                <a:chOff x="1793238" y="995682"/>
                <a:chExt cx="263038" cy="253916"/>
              </a:xfrm>
            </p:grpSpPr>
            <p:cxnSp>
              <p:nvCxnSpPr>
                <p:cNvPr id="112" name="Straight Connector 111">
                  <a:extLst>
                    <a:ext uri="{FF2B5EF4-FFF2-40B4-BE49-F238E27FC236}">
                      <a16:creationId xmlns:a16="http://schemas.microsoft.com/office/drawing/2014/main" id="{8073D75F-2DA8-DDAD-1993-730BCF2DC56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964514" y="1122640"/>
                  <a:ext cx="91762" cy="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13" name="Rectangle 89">
                  <a:extLst>
                    <a:ext uri="{FF2B5EF4-FFF2-40B4-BE49-F238E27FC236}">
                      <a16:creationId xmlns:a16="http://schemas.microsoft.com/office/drawing/2014/main" id="{1CEBD53C-6EE7-3C41-8A3E-8D48F00210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93238" y="995682"/>
                  <a:ext cx="117821" cy="25391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r">
                    <a:defRPr/>
                  </a:pPr>
                  <a:r>
                    <a:rPr lang="en-US" altLang="en-US" sz="2200">
                      <a:cs typeface="Arial" panose="020B0604020202020204" pitchFamily="34" charset="0"/>
                    </a:rPr>
                    <a:t>0</a:t>
                  </a:r>
                </a:p>
              </p:txBody>
            </p: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8A9219D3-DA2E-FFEB-DCA0-084963658286}"/>
                  </a:ext>
                </a:extLst>
              </p:cNvPr>
              <p:cNvGrpSpPr/>
              <p:nvPr/>
            </p:nvGrpSpPr>
            <p:grpSpPr>
              <a:xfrm>
                <a:off x="2622604" y="4733779"/>
                <a:ext cx="157094" cy="458045"/>
                <a:chOff x="2602942" y="4564445"/>
                <a:chExt cx="157094" cy="458045"/>
              </a:xfrm>
            </p:grpSpPr>
            <p:cxnSp>
              <p:nvCxnSpPr>
                <p:cNvPr id="115" name="Straight Connector 114">
                  <a:extLst>
                    <a:ext uri="{FF2B5EF4-FFF2-40B4-BE49-F238E27FC236}">
                      <a16:creationId xmlns:a16="http://schemas.microsoft.com/office/drawing/2014/main" id="{F48ABED1-7604-43CF-5A9D-2D0FBEA99ED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rot="5400000">
                  <a:off x="2620315" y="4625620"/>
                  <a:ext cx="122349" cy="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16" name="Rectangle 89">
                  <a:extLst>
                    <a:ext uri="{FF2B5EF4-FFF2-40B4-BE49-F238E27FC236}">
                      <a16:creationId xmlns:a16="http://schemas.microsoft.com/office/drawing/2014/main" id="{51634D3C-7A34-26BA-2D1E-B6665CCAB1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02942" y="4683936"/>
                  <a:ext cx="157094" cy="3385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defRPr/>
                  </a:pPr>
                  <a:r>
                    <a:rPr lang="en-US" altLang="en-US" sz="2200">
                      <a:cs typeface="Arial" panose="020B0604020202020204" pitchFamily="34" charset="0"/>
                    </a:rPr>
                    <a:t>0</a:t>
                  </a:r>
                </a:p>
              </p:txBody>
            </p: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1A4F819F-AF5C-5E90-6249-4BDA54524DE6}"/>
                  </a:ext>
                </a:extLst>
              </p:cNvPr>
              <p:cNvGrpSpPr/>
              <p:nvPr/>
            </p:nvGrpSpPr>
            <p:grpSpPr>
              <a:xfrm>
                <a:off x="9870056" y="4733779"/>
                <a:ext cx="314190" cy="458045"/>
                <a:chOff x="2524394" y="4564445"/>
                <a:chExt cx="314190" cy="458045"/>
              </a:xfrm>
            </p:grpSpPr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2AD0A3B4-43DF-492A-1B06-843B27C933D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rot="5400000">
                  <a:off x="2620315" y="4625620"/>
                  <a:ext cx="122349" cy="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35" name="Rectangle 89">
                  <a:extLst>
                    <a:ext uri="{FF2B5EF4-FFF2-40B4-BE49-F238E27FC236}">
                      <a16:creationId xmlns:a16="http://schemas.microsoft.com/office/drawing/2014/main" id="{642E76E3-C12E-D9FE-C890-551A8198FF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4394" y="4683936"/>
                  <a:ext cx="314190" cy="3385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defRPr/>
                  </a:pPr>
                  <a:r>
                    <a:rPr lang="en-US" altLang="en-US" sz="2200">
                      <a:cs typeface="Arial" panose="020B0604020202020204" pitchFamily="34" charset="0"/>
                    </a:rPr>
                    <a:t>24</a:t>
                  </a:r>
                </a:p>
              </p:txBody>
            </p:sp>
          </p:grp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E60883D-7607-E2A2-205D-73AC843A2867}"/>
                </a:ext>
              </a:extLst>
            </p:cNvPr>
            <p:cNvGrpSpPr/>
            <p:nvPr/>
          </p:nvGrpSpPr>
          <p:grpSpPr>
            <a:xfrm>
              <a:off x="2704130" y="2626653"/>
              <a:ext cx="7323975" cy="1950578"/>
              <a:chOff x="2704130" y="2626653"/>
              <a:chExt cx="7323975" cy="1950578"/>
            </a:xfrm>
          </p:grpSpPr>
          <p:sp>
            <p:nvSpPr>
              <p:cNvPr id="56" name="Freeform 71">
                <a:extLst>
                  <a:ext uri="{FF2B5EF4-FFF2-40B4-BE49-F238E27FC236}">
                    <a16:creationId xmlns:a16="http://schemas.microsoft.com/office/drawing/2014/main" id="{27D76550-75B5-252A-796B-8A0F9CCE75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4130" y="3458900"/>
                <a:ext cx="7323975" cy="1113681"/>
              </a:xfrm>
              <a:custGeom>
                <a:avLst/>
                <a:gdLst>
                  <a:gd name="T0" fmla="*/ 7 w 472"/>
                  <a:gd name="T1" fmla="*/ 51 h 51"/>
                  <a:gd name="T2" fmla="*/ 7 w 472"/>
                  <a:gd name="T3" fmla="*/ 50 h 51"/>
                  <a:gd name="T4" fmla="*/ 9 w 472"/>
                  <a:gd name="T5" fmla="*/ 49 h 51"/>
                  <a:gd name="T6" fmla="*/ 12 w 472"/>
                  <a:gd name="T7" fmla="*/ 49 h 51"/>
                  <a:gd name="T8" fmla="*/ 12 w 472"/>
                  <a:gd name="T9" fmla="*/ 47 h 51"/>
                  <a:gd name="T10" fmla="*/ 23 w 472"/>
                  <a:gd name="T11" fmla="*/ 46 h 51"/>
                  <a:gd name="T12" fmla="*/ 26 w 472"/>
                  <a:gd name="T13" fmla="*/ 46 h 51"/>
                  <a:gd name="T14" fmla="*/ 26 w 472"/>
                  <a:gd name="T15" fmla="*/ 45 h 51"/>
                  <a:gd name="T16" fmla="*/ 73 w 472"/>
                  <a:gd name="T17" fmla="*/ 43 h 51"/>
                  <a:gd name="T18" fmla="*/ 87 w 472"/>
                  <a:gd name="T19" fmla="*/ 43 h 51"/>
                  <a:gd name="T20" fmla="*/ 87 w 472"/>
                  <a:gd name="T21" fmla="*/ 42 h 51"/>
                  <a:gd name="T22" fmla="*/ 94 w 472"/>
                  <a:gd name="T23" fmla="*/ 41 h 51"/>
                  <a:gd name="T24" fmla="*/ 95 w 472"/>
                  <a:gd name="T25" fmla="*/ 41 h 51"/>
                  <a:gd name="T26" fmla="*/ 95 w 472"/>
                  <a:gd name="T27" fmla="*/ 40 h 51"/>
                  <a:gd name="T28" fmla="*/ 132 w 472"/>
                  <a:gd name="T29" fmla="*/ 38 h 51"/>
                  <a:gd name="T30" fmla="*/ 140 w 472"/>
                  <a:gd name="T31" fmla="*/ 38 h 51"/>
                  <a:gd name="T32" fmla="*/ 140 w 472"/>
                  <a:gd name="T33" fmla="*/ 37 h 51"/>
                  <a:gd name="T34" fmla="*/ 143 w 472"/>
                  <a:gd name="T35" fmla="*/ 36 h 51"/>
                  <a:gd name="T36" fmla="*/ 153 w 472"/>
                  <a:gd name="T37" fmla="*/ 36 h 51"/>
                  <a:gd name="T38" fmla="*/ 153 w 472"/>
                  <a:gd name="T39" fmla="*/ 34 h 51"/>
                  <a:gd name="T40" fmla="*/ 153 w 472"/>
                  <a:gd name="T41" fmla="*/ 33 h 51"/>
                  <a:gd name="T42" fmla="*/ 169 w 472"/>
                  <a:gd name="T43" fmla="*/ 33 h 51"/>
                  <a:gd name="T44" fmla="*/ 169 w 472"/>
                  <a:gd name="T45" fmla="*/ 32 h 51"/>
                  <a:gd name="T46" fmla="*/ 173 w 472"/>
                  <a:gd name="T47" fmla="*/ 30 h 51"/>
                  <a:gd name="T48" fmla="*/ 188 w 472"/>
                  <a:gd name="T49" fmla="*/ 30 h 51"/>
                  <a:gd name="T50" fmla="*/ 188 w 472"/>
                  <a:gd name="T51" fmla="*/ 29 h 51"/>
                  <a:gd name="T52" fmla="*/ 192 w 472"/>
                  <a:gd name="T53" fmla="*/ 28 h 51"/>
                  <a:gd name="T54" fmla="*/ 217 w 472"/>
                  <a:gd name="T55" fmla="*/ 28 h 51"/>
                  <a:gd name="T56" fmla="*/ 217 w 472"/>
                  <a:gd name="T57" fmla="*/ 26 h 51"/>
                  <a:gd name="T58" fmla="*/ 220 w 472"/>
                  <a:gd name="T59" fmla="*/ 25 h 51"/>
                  <a:gd name="T60" fmla="*/ 231 w 472"/>
                  <a:gd name="T61" fmla="*/ 25 h 51"/>
                  <a:gd name="T62" fmla="*/ 231 w 472"/>
                  <a:gd name="T63" fmla="*/ 24 h 51"/>
                  <a:gd name="T64" fmla="*/ 237 w 472"/>
                  <a:gd name="T65" fmla="*/ 22 h 51"/>
                  <a:gd name="T66" fmla="*/ 240 w 472"/>
                  <a:gd name="T67" fmla="*/ 22 h 51"/>
                  <a:gd name="T68" fmla="*/ 240 w 472"/>
                  <a:gd name="T69" fmla="*/ 21 h 51"/>
                  <a:gd name="T70" fmla="*/ 247 w 472"/>
                  <a:gd name="T71" fmla="*/ 19 h 51"/>
                  <a:gd name="T72" fmla="*/ 257 w 472"/>
                  <a:gd name="T73" fmla="*/ 19 h 51"/>
                  <a:gd name="T74" fmla="*/ 257 w 472"/>
                  <a:gd name="T75" fmla="*/ 18 h 51"/>
                  <a:gd name="T76" fmla="*/ 268 w 472"/>
                  <a:gd name="T77" fmla="*/ 17 h 51"/>
                  <a:gd name="T78" fmla="*/ 276 w 472"/>
                  <a:gd name="T79" fmla="*/ 17 h 51"/>
                  <a:gd name="T80" fmla="*/ 276 w 472"/>
                  <a:gd name="T81" fmla="*/ 15 h 51"/>
                  <a:gd name="T82" fmla="*/ 290 w 472"/>
                  <a:gd name="T83" fmla="*/ 14 h 51"/>
                  <a:gd name="T84" fmla="*/ 320 w 472"/>
                  <a:gd name="T85" fmla="*/ 14 h 51"/>
                  <a:gd name="T86" fmla="*/ 320 w 472"/>
                  <a:gd name="T87" fmla="*/ 13 h 51"/>
                  <a:gd name="T88" fmla="*/ 324 w 472"/>
                  <a:gd name="T89" fmla="*/ 11 h 51"/>
                  <a:gd name="T90" fmla="*/ 326 w 472"/>
                  <a:gd name="T91" fmla="*/ 11 h 51"/>
                  <a:gd name="T92" fmla="*/ 326 w 472"/>
                  <a:gd name="T93" fmla="*/ 10 h 51"/>
                  <a:gd name="T94" fmla="*/ 334 w 472"/>
                  <a:gd name="T95" fmla="*/ 8 h 51"/>
                  <a:gd name="T96" fmla="*/ 343 w 472"/>
                  <a:gd name="T97" fmla="*/ 8 h 51"/>
                  <a:gd name="T98" fmla="*/ 343 w 472"/>
                  <a:gd name="T99" fmla="*/ 6 h 51"/>
                  <a:gd name="T100" fmla="*/ 403 w 472"/>
                  <a:gd name="T101" fmla="*/ 4 h 51"/>
                  <a:gd name="T102" fmla="*/ 414 w 472"/>
                  <a:gd name="T103" fmla="*/ 4 h 51"/>
                  <a:gd name="T104" fmla="*/ 414 w 472"/>
                  <a:gd name="T105" fmla="*/ 3 h 51"/>
                  <a:gd name="T106" fmla="*/ 430 w 472"/>
                  <a:gd name="T107" fmla="*/ 2 h 51"/>
                  <a:gd name="T108" fmla="*/ 471 w 472"/>
                  <a:gd name="T109" fmla="*/ 2 h 51"/>
                  <a:gd name="T110" fmla="*/ 471 w 472"/>
                  <a:gd name="T111" fmla="*/ 0 h 51"/>
                  <a:gd name="T112" fmla="*/ 472 w 472"/>
                  <a:gd name="T113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72" h="51">
                    <a:moveTo>
                      <a:pt x="0" y="51"/>
                    </a:moveTo>
                    <a:lnTo>
                      <a:pt x="7" y="51"/>
                    </a:lnTo>
                    <a:lnTo>
                      <a:pt x="7" y="50"/>
                    </a:lnTo>
                    <a:lnTo>
                      <a:pt x="7" y="50"/>
                    </a:lnTo>
                    <a:lnTo>
                      <a:pt x="9" y="50"/>
                    </a:lnTo>
                    <a:lnTo>
                      <a:pt x="9" y="49"/>
                    </a:lnTo>
                    <a:lnTo>
                      <a:pt x="9" y="49"/>
                    </a:lnTo>
                    <a:lnTo>
                      <a:pt x="12" y="49"/>
                    </a:lnTo>
                    <a:lnTo>
                      <a:pt x="12" y="47"/>
                    </a:lnTo>
                    <a:lnTo>
                      <a:pt x="12" y="47"/>
                    </a:lnTo>
                    <a:lnTo>
                      <a:pt x="23" y="47"/>
                    </a:lnTo>
                    <a:lnTo>
                      <a:pt x="23" y="46"/>
                    </a:lnTo>
                    <a:lnTo>
                      <a:pt x="23" y="46"/>
                    </a:lnTo>
                    <a:lnTo>
                      <a:pt x="26" y="46"/>
                    </a:lnTo>
                    <a:lnTo>
                      <a:pt x="26" y="45"/>
                    </a:lnTo>
                    <a:lnTo>
                      <a:pt x="26" y="45"/>
                    </a:lnTo>
                    <a:lnTo>
                      <a:pt x="73" y="45"/>
                    </a:lnTo>
                    <a:lnTo>
                      <a:pt x="73" y="43"/>
                    </a:lnTo>
                    <a:lnTo>
                      <a:pt x="73" y="43"/>
                    </a:lnTo>
                    <a:lnTo>
                      <a:pt x="87" y="43"/>
                    </a:lnTo>
                    <a:lnTo>
                      <a:pt x="87" y="42"/>
                    </a:lnTo>
                    <a:lnTo>
                      <a:pt x="87" y="42"/>
                    </a:lnTo>
                    <a:lnTo>
                      <a:pt x="94" y="42"/>
                    </a:lnTo>
                    <a:lnTo>
                      <a:pt x="94" y="41"/>
                    </a:lnTo>
                    <a:lnTo>
                      <a:pt x="94" y="41"/>
                    </a:lnTo>
                    <a:lnTo>
                      <a:pt x="95" y="41"/>
                    </a:lnTo>
                    <a:lnTo>
                      <a:pt x="95" y="40"/>
                    </a:lnTo>
                    <a:lnTo>
                      <a:pt x="95" y="40"/>
                    </a:lnTo>
                    <a:lnTo>
                      <a:pt x="132" y="40"/>
                    </a:lnTo>
                    <a:lnTo>
                      <a:pt x="132" y="38"/>
                    </a:lnTo>
                    <a:lnTo>
                      <a:pt x="132" y="38"/>
                    </a:lnTo>
                    <a:lnTo>
                      <a:pt x="140" y="38"/>
                    </a:lnTo>
                    <a:lnTo>
                      <a:pt x="140" y="37"/>
                    </a:lnTo>
                    <a:lnTo>
                      <a:pt x="140" y="37"/>
                    </a:lnTo>
                    <a:lnTo>
                      <a:pt x="143" y="37"/>
                    </a:lnTo>
                    <a:lnTo>
                      <a:pt x="143" y="36"/>
                    </a:lnTo>
                    <a:lnTo>
                      <a:pt x="143" y="36"/>
                    </a:lnTo>
                    <a:lnTo>
                      <a:pt x="153" y="36"/>
                    </a:lnTo>
                    <a:lnTo>
                      <a:pt x="153" y="34"/>
                    </a:lnTo>
                    <a:lnTo>
                      <a:pt x="153" y="34"/>
                    </a:lnTo>
                    <a:lnTo>
                      <a:pt x="153" y="34"/>
                    </a:lnTo>
                    <a:lnTo>
                      <a:pt x="153" y="33"/>
                    </a:lnTo>
                    <a:lnTo>
                      <a:pt x="153" y="33"/>
                    </a:lnTo>
                    <a:lnTo>
                      <a:pt x="169" y="33"/>
                    </a:lnTo>
                    <a:lnTo>
                      <a:pt x="169" y="32"/>
                    </a:lnTo>
                    <a:lnTo>
                      <a:pt x="169" y="32"/>
                    </a:lnTo>
                    <a:lnTo>
                      <a:pt x="173" y="32"/>
                    </a:lnTo>
                    <a:lnTo>
                      <a:pt x="173" y="30"/>
                    </a:lnTo>
                    <a:lnTo>
                      <a:pt x="173" y="30"/>
                    </a:lnTo>
                    <a:lnTo>
                      <a:pt x="188" y="30"/>
                    </a:lnTo>
                    <a:lnTo>
                      <a:pt x="188" y="29"/>
                    </a:lnTo>
                    <a:lnTo>
                      <a:pt x="188" y="29"/>
                    </a:lnTo>
                    <a:lnTo>
                      <a:pt x="192" y="29"/>
                    </a:lnTo>
                    <a:lnTo>
                      <a:pt x="192" y="28"/>
                    </a:lnTo>
                    <a:lnTo>
                      <a:pt x="192" y="28"/>
                    </a:lnTo>
                    <a:lnTo>
                      <a:pt x="217" y="28"/>
                    </a:lnTo>
                    <a:lnTo>
                      <a:pt x="217" y="26"/>
                    </a:lnTo>
                    <a:lnTo>
                      <a:pt x="217" y="26"/>
                    </a:lnTo>
                    <a:lnTo>
                      <a:pt x="220" y="26"/>
                    </a:lnTo>
                    <a:lnTo>
                      <a:pt x="220" y="25"/>
                    </a:lnTo>
                    <a:lnTo>
                      <a:pt x="220" y="25"/>
                    </a:lnTo>
                    <a:lnTo>
                      <a:pt x="231" y="25"/>
                    </a:lnTo>
                    <a:lnTo>
                      <a:pt x="231" y="24"/>
                    </a:lnTo>
                    <a:lnTo>
                      <a:pt x="231" y="24"/>
                    </a:lnTo>
                    <a:lnTo>
                      <a:pt x="237" y="24"/>
                    </a:lnTo>
                    <a:lnTo>
                      <a:pt x="237" y="22"/>
                    </a:lnTo>
                    <a:lnTo>
                      <a:pt x="237" y="22"/>
                    </a:lnTo>
                    <a:lnTo>
                      <a:pt x="240" y="22"/>
                    </a:lnTo>
                    <a:lnTo>
                      <a:pt x="240" y="21"/>
                    </a:lnTo>
                    <a:lnTo>
                      <a:pt x="240" y="21"/>
                    </a:lnTo>
                    <a:lnTo>
                      <a:pt x="247" y="21"/>
                    </a:lnTo>
                    <a:lnTo>
                      <a:pt x="247" y="19"/>
                    </a:lnTo>
                    <a:lnTo>
                      <a:pt x="247" y="19"/>
                    </a:lnTo>
                    <a:lnTo>
                      <a:pt x="257" y="19"/>
                    </a:lnTo>
                    <a:lnTo>
                      <a:pt x="257" y="18"/>
                    </a:lnTo>
                    <a:lnTo>
                      <a:pt x="257" y="18"/>
                    </a:lnTo>
                    <a:lnTo>
                      <a:pt x="268" y="18"/>
                    </a:lnTo>
                    <a:lnTo>
                      <a:pt x="268" y="17"/>
                    </a:lnTo>
                    <a:lnTo>
                      <a:pt x="268" y="17"/>
                    </a:lnTo>
                    <a:lnTo>
                      <a:pt x="276" y="17"/>
                    </a:lnTo>
                    <a:lnTo>
                      <a:pt x="276" y="15"/>
                    </a:lnTo>
                    <a:lnTo>
                      <a:pt x="276" y="15"/>
                    </a:lnTo>
                    <a:lnTo>
                      <a:pt x="290" y="15"/>
                    </a:lnTo>
                    <a:lnTo>
                      <a:pt x="290" y="14"/>
                    </a:lnTo>
                    <a:lnTo>
                      <a:pt x="290" y="14"/>
                    </a:lnTo>
                    <a:lnTo>
                      <a:pt x="320" y="14"/>
                    </a:lnTo>
                    <a:lnTo>
                      <a:pt x="320" y="13"/>
                    </a:lnTo>
                    <a:lnTo>
                      <a:pt x="320" y="13"/>
                    </a:lnTo>
                    <a:lnTo>
                      <a:pt x="324" y="13"/>
                    </a:lnTo>
                    <a:lnTo>
                      <a:pt x="324" y="11"/>
                    </a:lnTo>
                    <a:lnTo>
                      <a:pt x="324" y="11"/>
                    </a:lnTo>
                    <a:lnTo>
                      <a:pt x="326" y="11"/>
                    </a:lnTo>
                    <a:lnTo>
                      <a:pt x="326" y="10"/>
                    </a:lnTo>
                    <a:lnTo>
                      <a:pt x="326" y="10"/>
                    </a:lnTo>
                    <a:lnTo>
                      <a:pt x="334" y="10"/>
                    </a:lnTo>
                    <a:lnTo>
                      <a:pt x="334" y="8"/>
                    </a:lnTo>
                    <a:lnTo>
                      <a:pt x="334" y="8"/>
                    </a:lnTo>
                    <a:lnTo>
                      <a:pt x="343" y="8"/>
                    </a:lnTo>
                    <a:lnTo>
                      <a:pt x="343" y="6"/>
                    </a:lnTo>
                    <a:lnTo>
                      <a:pt x="343" y="6"/>
                    </a:lnTo>
                    <a:lnTo>
                      <a:pt x="403" y="6"/>
                    </a:lnTo>
                    <a:lnTo>
                      <a:pt x="403" y="4"/>
                    </a:lnTo>
                    <a:lnTo>
                      <a:pt x="403" y="4"/>
                    </a:lnTo>
                    <a:lnTo>
                      <a:pt x="414" y="4"/>
                    </a:lnTo>
                    <a:lnTo>
                      <a:pt x="414" y="3"/>
                    </a:lnTo>
                    <a:lnTo>
                      <a:pt x="414" y="3"/>
                    </a:lnTo>
                    <a:lnTo>
                      <a:pt x="430" y="3"/>
                    </a:lnTo>
                    <a:lnTo>
                      <a:pt x="430" y="2"/>
                    </a:lnTo>
                    <a:lnTo>
                      <a:pt x="430" y="2"/>
                    </a:lnTo>
                    <a:lnTo>
                      <a:pt x="471" y="2"/>
                    </a:lnTo>
                    <a:lnTo>
                      <a:pt x="471" y="0"/>
                    </a:lnTo>
                    <a:lnTo>
                      <a:pt x="471" y="0"/>
                    </a:lnTo>
                    <a:lnTo>
                      <a:pt x="472" y="0"/>
                    </a:lnTo>
                    <a:lnTo>
                      <a:pt x="472" y="0"/>
                    </a:lnTo>
                  </a:path>
                </a:pathLst>
              </a:custGeom>
              <a:noFill/>
              <a:ln w="50800" cap="flat">
                <a:solidFill>
                  <a:srgbClr val="235F7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Freeform 22">
                <a:extLst>
                  <a:ext uri="{FF2B5EF4-FFF2-40B4-BE49-F238E27FC236}">
                    <a16:creationId xmlns:a16="http://schemas.microsoft.com/office/drawing/2014/main" id="{496642A2-C169-9704-9C9F-32AC7851D7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4716" y="2626653"/>
                <a:ext cx="7311873" cy="1950578"/>
              </a:xfrm>
              <a:custGeom>
                <a:avLst/>
                <a:gdLst>
                  <a:gd name="T0" fmla="*/ 1 w 471"/>
                  <a:gd name="T1" fmla="*/ 88 h 89"/>
                  <a:gd name="T2" fmla="*/ 5 w 471"/>
                  <a:gd name="T3" fmla="*/ 87 h 89"/>
                  <a:gd name="T4" fmla="*/ 12 w 471"/>
                  <a:gd name="T5" fmla="*/ 84 h 89"/>
                  <a:gd name="T6" fmla="*/ 17 w 471"/>
                  <a:gd name="T7" fmla="*/ 83 h 89"/>
                  <a:gd name="T8" fmla="*/ 20 w 471"/>
                  <a:gd name="T9" fmla="*/ 82 h 89"/>
                  <a:gd name="T10" fmla="*/ 21 w 471"/>
                  <a:gd name="T11" fmla="*/ 79 h 89"/>
                  <a:gd name="T12" fmla="*/ 28 w 471"/>
                  <a:gd name="T13" fmla="*/ 78 h 89"/>
                  <a:gd name="T14" fmla="*/ 35 w 471"/>
                  <a:gd name="T15" fmla="*/ 76 h 89"/>
                  <a:gd name="T16" fmla="*/ 47 w 471"/>
                  <a:gd name="T17" fmla="*/ 74 h 89"/>
                  <a:gd name="T18" fmla="*/ 52 w 471"/>
                  <a:gd name="T19" fmla="*/ 73 h 89"/>
                  <a:gd name="T20" fmla="*/ 65 w 471"/>
                  <a:gd name="T21" fmla="*/ 71 h 89"/>
                  <a:gd name="T22" fmla="*/ 66 w 471"/>
                  <a:gd name="T23" fmla="*/ 67 h 89"/>
                  <a:gd name="T24" fmla="*/ 70 w 471"/>
                  <a:gd name="T25" fmla="*/ 66 h 89"/>
                  <a:gd name="T26" fmla="*/ 96 w 471"/>
                  <a:gd name="T27" fmla="*/ 65 h 89"/>
                  <a:gd name="T28" fmla="*/ 98 w 471"/>
                  <a:gd name="T29" fmla="*/ 62 h 89"/>
                  <a:gd name="T30" fmla="*/ 102 w 471"/>
                  <a:gd name="T31" fmla="*/ 61 h 89"/>
                  <a:gd name="T32" fmla="*/ 107 w 471"/>
                  <a:gd name="T33" fmla="*/ 60 h 89"/>
                  <a:gd name="T34" fmla="*/ 115 w 471"/>
                  <a:gd name="T35" fmla="*/ 57 h 89"/>
                  <a:gd name="T36" fmla="*/ 116 w 471"/>
                  <a:gd name="T37" fmla="*/ 56 h 89"/>
                  <a:gd name="T38" fmla="*/ 139 w 471"/>
                  <a:gd name="T39" fmla="*/ 54 h 89"/>
                  <a:gd name="T40" fmla="*/ 140 w 471"/>
                  <a:gd name="T41" fmla="*/ 52 h 89"/>
                  <a:gd name="T42" fmla="*/ 141 w 471"/>
                  <a:gd name="T43" fmla="*/ 50 h 89"/>
                  <a:gd name="T44" fmla="*/ 164 w 471"/>
                  <a:gd name="T45" fmla="*/ 49 h 89"/>
                  <a:gd name="T46" fmla="*/ 186 w 471"/>
                  <a:gd name="T47" fmla="*/ 46 h 89"/>
                  <a:gd name="T48" fmla="*/ 208 w 471"/>
                  <a:gd name="T49" fmla="*/ 45 h 89"/>
                  <a:gd name="T50" fmla="*/ 239 w 471"/>
                  <a:gd name="T51" fmla="*/ 44 h 89"/>
                  <a:gd name="T52" fmla="*/ 242 w 471"/>
                  <a:gd name="T53" fmla="*/ 41 h 89"/>
                  <a:gd name="T54" fmla="*/ 244 w 471"/>
                  <a:gd name="T55" fmla="*/ 40 h 89"/>
                  <a:gd name="T56" fmla="*/ 251 w 471"/>
                  <a:gd name="T57" fmla="*/ 38 h 89"/>
                  <a:gd name="T58" fmla="*/ 257 w 471"/>
                  <a:gd name="T59" fmla="*/ 36 h 89"/>
                  <a:gd name="T60" fmla="*/ 261 w 471"/>
                  <a:gd name="T61" fmla="*/ 34 h 89"/>
                  <a:gd name="T62" fmla="*/ 272 w 471"/>
                  <a:gd name="T63" fmla="*/ 33 h 89"/>
                  <a:gd name="T64" fmla="*/ 284 w 471"/>
                  <a:gd name="T65" fmla="*/ 30 h 89"/>
                  <a:gd name="T66" fmla="*/ 295 w 471"/>
                  <a:gd name="T67" fmla="*/ 29 h 89"/>
                  <a:gd name="T68" fmla="*/ 329 w 471"/>
                  <a:gd name="T69" fmla="*/ 27 h 89"/>
                  <a:gd name="T70" fmla="*/ 333 w 471"/>
                  <a:gd name="T71" fmla="*/ 24 h 89"/>
                  <a:gd name="T72" fmla="*/ 338 w 471"/>
                  <a:gd name="T73" fmla="*/ 23 h 89"/>
                  <a:gd name="T74" fmla="*/ 343 w 471"/>
                  <a:gd name="T75" fmla="*/ 22 h 89"/>
                  <a:gd name="T76" fmla="*/ 346 w 471"/>
                  <a:gd name="T77" fmla="*/ 19 h 89"/>
                  <a:gd name="T78" fmla="*/ 349 w 471"/>
                  <a:gd name="T79" fmla="*/ 17 h 89"/>
                  <a:gd name="T80" fmla="*/ 366 w 471"/>
                  <a:gd name="T81" fmla="*/ 16 h 89"/>
                  <a:gd name="T82" fmla="*/ 380 w 471"/>
                  <a:gd name="T83" fmla="*/ 13 h 89"/>
                  <a:gd name="T84" fmla="*/ 402 w 471"/>
                  <a:gd name="T85" fmla="*/ 11 h 89"/>
                  <a:gd name="T86" fmla="*/ 426 w 471"/>
                  <a:gd name="T87" fmla="*/ 10 h 89"/>
                  <a:gd name="T88" fmla="*/ 442 w 471"/>
                  <a:gd name="T89" fmla="*/ 7 h 89"/>
                  <a:gd name="T90" fmla="*/ 444 w 471"/>
                  <a:gd name="T91" fmla="*/ 5 h 89"/>
                  <a:gd name="T92" fmla="*/ 459 w 471"/>
                  <a:gd name="T93" fmla="*/ 4 h 89"/>
                  <a:gd name="T94" fmla="*/ 471 w 471"/>
                  <a:gd name="T95" fmla="*/ 1 h 89"/>
                  <a:gd name="T96" fmla="*/ 471 w 471"/>
                  <a:gd name="T97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71" h="89">
                    <a:moveTo>
                      <a:pt x="0" y="89"/>
                    </a:moveTo>
                    <a:lnTo>
                      <a:pt x="1" y="89"/>
                    </a:lnTo>
                    <a:lnTo>
                      <a:pt x="1" y="88"/>
                    </a:lnTo>
                    <a:lnTo>
                      <a:pt x="1" y="88"/>
                    </a:lnTo>
                    <a:lnTo>
                      <a:pt x="2" y="88"/>
                    </a:lnTo>
                    <a:lnTo>
                      <a:pt x="2" y="87"/>
                    </a:lnTo>
                    <a:lnTo>
                      <a:pt x="2" y="87"/>
                    </a:lnTo>
                    <a:lnTo>
                      <a:pt x="5" y="87"/>
                    </a:lnTo>
                    <a:lnTo>
                      <a:pt x="5" y="85"/>
                    </a:lnTo>
                    <a:lnTo>
                      <a:pt x="5" y="85"/>
                    </a:lnTo>
                    <a:lnTo>
                      <a:pt x="12" y="85"/>
                    </a:lnTo>
                    <a:lnTo>
                      <a:pt x="12" y="84"/>
                    </a:lnTo>
                    <a:lnTo>
                      <a:pt x="12" y="84"/>
                    </a:lnTo>
                    <a:lnTo>
                      <a:pt x="17" y="84"/>
                    </a:lnTo>
                    <a:lnTo>
                      <a:pt x="17" y="83"/>
                    </a:lnTo>
                    <a:lnTo>
                      <a:pt x="17" y="83"/>
                    </a:lnTo>
                    <a:lnTo>
                      <a:pt x="19" y="83"/>
                    </a:lnTo>
                    <a:lnTo>
                      <a:pt x="19" y="82"/>
                    </a:lnTo>
                    <a:lnTo>
                      <a:pt x="19" y="82"/>
                    </a:lnTo>
                    <a:lnTo>
                      <a:pt x="20" y="82"/>
                    </a:lnTo>
                    <a:lnTo>
                      <a:pt x="20" y="80"/>
                    </a:lnTo>
                    <a:lnTo>
                      <a:pt x="20" y="80"/>
                    </a:lnTo>
                    <a:lnTo>
                      <a:pt x="21" y="80"/>
                    </a:lnTo>
                    <a:lnTo>
                      <a:pt x="21" y="79"/>
                    </a:lnTo>
                    <a:lnTo>
                      <a:pt x="21" y="79"/>
                    </a:lnTo>
                    <a:lnTo>
                      <a:pt x="28" y="79"/>
                    </a:lnTo>
                    <a:lnTo>
                      <a:pt x="28" y="78"/>
                    </a:lnTo>
                    <a:lnTo>
                      <a:pt x="28" y="78"/>
                    </a:lnTo>
                    <a:lnTo>
                      <a:pt x="34" y="78"/>
                    </a:lnTo>
                    <a:lnTo>
                      <a:pt x="34" y="76"/>
                    </a:lnTo>
                    <a:lnTo>
                      <a:pt x="34" y="76"/>
                    </a:lnTo>
                    <a:lnTo>
                      <a:pt x="35" y="76"/>
                    </a:lnTo>
                    <a:lnTo>
                      <a:pt x="35" y="75"/>
                    </a:lnTo>
                    <a:lnTo>
                      <a:pt x="35" y="75"/>
                    </a:lnTo>
                    <a:lnTo>
                      <a:pt x="47" y="75"/>
                    </a:lnTo>
                    <a:lnTo>
                      <a:pt x="47" y="74"/>
                    </a:lnTo>
                    <a:lnTo>
                      <a:pt x="47" y="74"/>
                    </a:lnTo>
                    <a:lnTo>
                      <a:pt x="52" y="74"/>
                    </a:lnTo>
                    <a:lnTo>
                      <a:pt x="52" y="73"/>
                    </a:lnTo>
                    <a:lnTo>
                      <a:pt x="52" y="73"/>
                    </a:lnTo>
                    <a:lnTo>
                      <a:pt x="64" y="73"/>
                    </a:lnTo>
                    <a:lnTo>
                      <a:pt x="64" y="71"/>
                    </a:lnTo>
                    <a:lnTo>
                      <a:pt x="64" y="71"/>
                    </a:lnTo>
                    <a:lnTo>
                      <a:pt x="65" y="71"/>
                    </a:lnTo>
                    <a:lnTo>
                      <a:pt x="65" y="70"/>
                    </a:lnTo>
                    <a:lnTo>
                      <a:pt x="65" y="70"/>
                    </a:lnTo>
                    <a:lnTo>
                      <a:pt x="66" y="70"/>
                    </a:lnTo>
                    <a:lnTo>
                      <a:pt x="66" y="67"/>
                    </a:lnTo>
                    <a:lnTo>
                      <a:pt x="66" y="67"/>
                    </a:lnTo>
                    <a:lnTo>
                      <a:pt x="70" y="67"/>
                    </a:lnTo>
                    <a:lnTo>
                      <a:pt x="70" y="66"/>
                    </a:lnTo>
                    <a:lnTo>
                      <a:pt x="70" y="66"/>
                    </a:lnTo>
                    <a:lnTo>
                      <a:pt x="78" y="66"/>
                    </a:lnTo>
                    <a:lnTo>
                      <a:pt x="78" y="65"/>
                    </a:lnTo>
                    <a:lnTo>
                      <a:pt x="78" y="65"/>
                    </a:lnTo>
                    <a:lnTo>
                      <a:pt x="96" y="65"/>
                    </a:lnTo>
                    <a:lnTo>
                      <a:pt x="96" y="63"/>
                    </a:lnTo>
                    <a:lnTo>
                      <a:pt x="96" y="63"/>
                    </a:lnTo>
                    <a:lnTo>
                      <a:pt x="98" y="63"/>
                    </a:lnTo>
                    <a:lnTo>
                      <a:pt x="98" y="62"/>
                    </a:lnTo>
                    <a:lnTo>
                      <a:pt x="98" y="62"/>
                    </a:lnTo>
                    <a:lnTo>
                      <a:pt x="102" y="62"/>
                    </a:lnTo>
                    <a:lnTo>
                      <a:pt x="102" y="61"/>
                    </a:lnTo>
                    <a:lnTo>
                      <a:pt x="102" y="61"/>
                    </a:lnTo>
                    <a:lnTo>
                      <a:pt x="104" y="61"/>
                    </a:lnTo>
                    <a:lnTo>
                      <a:pt x="104" y="60"/>
                    </a:lnTo>
                    <a:lnTo>
                      <a:pt x="104" y="60"/>
                    </a:lnTo>
                    <a:lnTo>
                      <a:pt x="107" y="60"/>
                    </a:lnTo>
                    <a:lnTo>
                      <a:pt x="107" y="58"/>
                    </a:lnTo>
                    <a:lnTo>
                      <a:pt x="107" y="58"/>
                    </a:lnTo>
                    <a:lnTo>
                      <a:pt x="115" y="58"/>
                    </a:lnTo>
                    <a:lnTo>
                      <a:pt x="115" y="57"/>
                    </a:lnTo>
                    <a:lnTo>
                      <a:pt x="115" y="57"/>
                    </a:lnTo>
                    <a:lnTo>
                      <a:pt x="116" y="57"/>
                    </a:lnTo>
                    <a:lnTo>
                      <a:pt x="116" y="56"/>
                    </a:lnTo>
                    <a:lnTo>
                      <a:pt x="116" y="56"/>
                    </a:lnTo>
                    <a:lnTo>
                      <a:pt x="125" y="56"/>
                    </a:lnTo>
                    <a:lnTo>
                      <a:pt x="125" y="54"/>
                    </a:lnTo>
                    <a:lnTo>
                      <a:pt x="125" y="54"/>
                    </a:lnTo>
                    <a:lnTo>
                      <a:pt x="139" y="54"/>
                    </a:lnTo>
                    <a:lnTo>
                      <a:pt x="139" y="53"/>
                    </a:lnTo>
                    <a:lnTo>
                      <a:pt x="139" y="53"/>
                    </a:lnTo>
                    <a:lnTo>
                      <a:pt x="140" y="53"/>
                    </a:lnTo>
                    <a:lnTo>
                      <a:pt x="140" y="52"/>
                    </a:lnTo>
                    <a:lnTo>
                      <a:pt x="140" y="52"/>
                    </a:lnTo>
                    <a:lnTo>
                      <a:pt x="141" y="52"/>
                    </a:lnTo>
                    <a:lnTo>
                      <a:pt x="141" y="50"/>
                    </a:lnTo>
                    <a:lnTo>
                      <a:pt x="141" y="50"/>
                    </a:lnTo>
                    <a:lnTo>
                      <a:pt x="153" y="50"/>
                    </a:lnTo>
                    <a:lnTo>
                      <a:pt x="153" y="49"/>
                    </a:lnTo>
                    <a:lnTo>
                      <a:pt x="153" y="49"/>
                    </a:lnTo>
                    <a:lnTo>
                      <a:pt x="164" y="49"/>
                    </a:lnTo>
                    <a:lnTo>
                      <a:pt x="164" y="48"/>
                    </a:lnTo>
                    <a:lnTo>
                      <a:pt x="164" y="48"/>
                    </a:lnTo>
                    <a:lnTo>
                      <a:pt x="186" y="48"/>
                    </a:lnTo>
                    <a:lnTo>
                      <a:pt x="186" y="46"/>
                    </a:lnTo>
                    <a:lnTo>
                      <a:pt x="186" y="46"/>
                    </a:lnTo>
                    <a:lnTo>
                      <a:pt x="208" y="46"/>
                    </a:lnTo>
                    <a:lnTo>
                      <a:pt x="208" y="45"/>
                    </a:lnTo>
                    <a:lnTo>
                      <a:pt x="208" y="45"/>
                    </a:lnTo>
                    <a:lnTo>
                      <a:pt x="208" y="45"/>
                    </a:lnTo>
                    <a:lnTo>
                      <a:pt x="208" y="44"/>
                    </a:lnTo>
                    <a:lnTo>
                      <a:pt x="208" y="44"/>
                    </a:lnTo>
                    <a:lnTo>
                      <a:pt x="239" y="44"/>
                    </a:lnTo>
                    <a:lnTo>
                      <a:pt x="239" y="42"/>
                    </a:lnTo>
                    <a:lnTo>
                      <a:pt x="239" y="42"/>
                    </a:lnTo>
                    <a:lnTo>
                      <a:pt x="242" y="42"/>
                    </a:lnTo>
                    <a:lnTo>
                      <a:pt x="242" y="41"/>
                    </a:lnTo>
                    <a:lnTo>
                      <a:pt x="242" y="41"/>
                    </a:lnTo>
                    <a:lnTo>
                      <a:pt x="244" y="41"/>
                    </a:lnTo>
                    <a:lnTo>
                      <a:pt x="244" y="40"/>
                    </a:lnTo>
                    <a:lnTo>
                      <a:pt x="244" y="40"/>
                    </a:lnTo>
                    <a:lnTo>
                      <a:pt x="250" y="40"/>
                    </a:lnTo>
                    <a:lnTo>
                      <a:pt x="250" y="38"/>
                    </a:lnTo>
                    <a:lnTo>
                      <a:pt x="250" y="38"/>
                    </a:lnTo>
                    <a:lnTo>
                      <a:pt x="251" y="38"/>
                    </a:lnTo>
                    <a:lnTo>
                      <a:pt x="251" y="37"/>
                    </a:lnTo>
                    <a:lnTo>
                      <a:pt x="251" y="37"/>
                    </a:lnTo>
                    <a:lnTo>
                      <a:pt x="257" y="37"/>
                    </a:lnTo>
                    <a:lnTo>
                      <a:pt x="257" y="36"/>
                    </a:lnTo>
                    <a:lnTo>
                      <a:pt x="257" y="36"/>
                    </a:lnTo>
                    <a:lnTo>
                      <a:pt x="261" y="36"/>
                    </a:lnTo>
                    <a:lnTo>
                      <a:pt x="261" y="34"/>
                    </a:lnTo>
                    <a:lnTo>
                      <a:pt x="261" y="34"/>
                    </a:lnTo>
                    <a:lnTo>
                      <a:pt x="268" y="34"/>
                    </a:lnTo>
                    <a:lnTo>
                      <a:pt x="268" y="33"/>
                    </a:lnTo>
                    <a:lnTo>
                      <a:pt x="268" y="33"/>
                    </a:lnTo>
                    <a:lnTo>
                      <a:pt x="272" y="33"/>
                    </a:lnTo>
                    <a:lnTo>
                      <a:pt x="272" y="31"/>
                    </a:lnTo>
                    <a:lnTo>
                      <a:pt x="272" y="31"/>
                    </a:lnTo>
                    <a:lnTo>
                      <a:pt x="284" y="31"/>
                    </a:lnTo>
                    <a:lnTo>
                      <a:pt x="284" y="30"/>
                    </a:lnTo>
                    <a:lnTo>
                      <a:pt x="284" y="30"/>
                    </a:lnTo>
                    <a:lnTo>
                      <a:pt x="295" y="30"/>
                    </a:lnTo>
                    <a:lnTo>
                      <a:pt x="295" y="29"/>
                    </a:lnTo>
                    <a:lnTo>
                      <a:pt x="295" y="29"/>
                    </a:lnTo>
                    <a:lnTo>
                      <a:pt x="305" y="29"/>
                    </a:lnTo>
                    <a:lnTo>
                      <a:pt x="305" y="27"/>
                    </a:lnTo>
                    <a:lnTo>
                      <a:pt x="305" y="27"/>
                    </a:lnTo>
                    <a:lnTo>
                      <a:pt x="329" y="27"/>
                    </a:lnTo>
                    <a:lnTo>
                      <a:pt x="329" y="26"/>
                    </a:lnTo>
                    <a:lnTo>
                      <a:pt x="329" y="26"/>
                    </a:lnTo>
                    <a:lnTo>
                      <a:pt x="333" y="26"/>
                    </a:lnTo>
                    <a:lnTo>
                      <a:pt x="333" y="24"/>
                    </a:lnTo>
                    <a:lnTo>
                      <a:pt x="333" y="24"/>
                    </a:lnTo>
                    <a:lnTo>
                      <a:pt x="338" y="24"/>
                    </a:lnTo>
                    <a:lnTo>
                      <a:pt x="338" y="23"/>
                    </a:lnTo>
                    <a:lnTo>
                      <a:pt x="338" y="23"/>
                    </a:lnTo>
                    <a:lnTo>
                      <a:pt x="341" y="23"/>
                    </a:lnTo>
                    <a:lnTo>
                      <a:pt x="341" y="22"/>
                    </a:lnTo>
                    <a:lnTo>
                      <a:pt x="341" y="22"/>
                    </a:lnTo>
                    <a:lnTo>
                      <a:pt x="343" y="22"/>
                    </a:lnTo>
                    <a:lnTo>
                      <a:pt x="343" y="20"/>
                    </a:lnTo>
                    <a:lnTo>
                      <a:pt x="343" y="20"/>
                    </a:lnTo>
                    <a:lnTo>
                      <a:pt x="346" y="20"/>
                    </a:lnTo>
                    <a:lnTo>
                      <a:pt x="346" y="19"/>
                    </a:lnTo>
                    <a:lnTo>
                      <a:pt x="346" y="19"/>
                    </a:lnTo>
                    <a:lnTo>
                      <a:pt x="349" y="19"/>
                    </a:lnTo>
                    <a:lnTo>
                      <a:pt x="349" y="17"/>
                    </a:lnTo>
                    <a:lnTo>
                      <a:pt x="349" y="17"/>
                    </a:lnTo>
                    <a:lnTo>
                      <a:pt x="360" y="17"/>
                    </a:lnTo>
                    <a:lnTo>
                      <a:pt x="360" y="16"/>
                    </a:lnTo>
                    <a:lnTo>
                      <a:pt x="360" y="16"/>
                    </a:lnTo>
                    <a:lnTo>
                      <a:pt x="366" y="16"/>
                    </a:lnTo>
                    <a:lnTo>
                      <a:pt x="366" y="14"/>
                    </a:lnTo>
                    <a:lnTo>
                      <a:pt x="366" y="14"/>
                    </a:lnTo>
                    <a:lnTo>
                      <a:pt x="380" y="14"/>
                    </a:lnTo>
                    <a:lnTo>
                      <a:pt x="380" y="13"/>
                    </a:lnTo>
                    <a:lnTo>
                      <a:pt x="380" y="13"/>
                    </a:lnTo>
                    <a:lnTo>
                      <a:pt x="402" y="13"/>
                    </a:lnTo>
                    <a:lnTo>
                      <a:pt x="402" y="11"/>
                    </a:lnTo>
                    <a:lnTo>
                      <a:pt x="402" y="11"/>
                    </a:lnTo>
                    <a:lnTo>
                      <a:pt x="417" y="11"/>
                    </a:lnTo>
                    <a:lnTo>
                      <a:pt x="417" y="10"/>
                    </a:lnTo>
                    <a:lnTo>
                      <a:pt x="417" y="10"/>
                    </a:lnTo>
                    <a:lnTo>
                      <a:pt x="426" y="10"/>
                    </a:lnTo>
                    <a:lnTo>
                      <a:pt x="426" y="8"/>
                    </a:lnTo>
                    <a:lnTo>
                      <a:pt x="426" y="8"/>
                    </a:lnTo>
                    <a:lnTo>
                      <a:pt x="442" y="8"/>
                    </a:lnTo>
                    <a:lnTo>
                      <a:pt x="442" y="7"/>
                    </a:lnTo>
                    <a:lnTo>
                      <a:pt x="442" y="7"/>
                    </a:lnTo>
                    <a:lnTo>
                      <a:pt x="444" y="7"/>
                    </a:lnTo>
                    <a:lnTo>
                      <a:pt x="444" y="5"/>
                    </a:lnTo>
                    <a:lnTo>
                      <a:pt x="444" y="5"/>
                    </a:lnTo>
                    <a:lnTo>
                      <a:pt x="456" y="5"/>
                    </a:lnTo>
                    <a:lnTo>
                      <a:pt x="456" y="4"/>
                    </a:lnTo>
                    <a:lnTo>
                      <a:pt x="456" y="4"/>
                    </a:lnTo>
                    <a:lnTo>
                      <a:pt x="459" y="4"/>
                    </a:lnTo>
                    <a:lnTo>
                      <a:pt x="459" y="3"/>
                    </a:lnTo>
                    <a:lnTo>
                      <a:pt x="459" y="3"/>
                    </a:lnTo>
                    <a:lnTo>
                      <a:pt x="471" y="3"/>
                    </a:lnTo>
                    <a:lnTo>
                      <a:pt x="471" y="1"/>
                    </a:lnTo>
                    <a:lnTo>
                      <a:pt x="471" y="1"/>
                    </a:lnTo>
                    <a:lnTo>
                      <a:pt x="471" y="1"/>
                    </a:lnTo>
                    <a:lnTo>
                      <a:pt x="471" y="0"/>
                    </a:lnTo>
                    <a:lnTo>
                      <a:pt x="471" y="0"/>
                    </a:lnTo>
                    <a:lnTo>
                      <a:pt x="471" y="0"/>
                    </a:lnTo>
                    <a:lnTo>
                      <a:pt x="471" y="0"/>
                    </a:lnTo>
                  </a:path>
                </a:pathLst>
              </a:custGeom>
              <a:noFill/>
              <a:ln w="50800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745AB625-1A13-AE55-A0D2-CD369F6183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04" y="5258130"/>
            <a:ext cx="84211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cs typeface="Arial" panose="020B0604020202020204" pitchFamily="34" charset="0"/>
              </a:rPr>
              <a:t>Months from Randomization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520E855-6BA3-6D93-E513-450443D82251}"/>
              </a:ext>
            </a:extLst>
          </p:cNvPr>
          <p:cNvCxnSpPr>
            <a:cxnSpLocks/>
          </p:cNvCxnSpPr>
          <p:nvPr/>
        </p:nvCxnSpPr>
        <p:spPr>
          <a:xfrm>
            <a:off x="290086" y="5990306"/>
            <a:ext cx="353147" cy="0"/>
          </a:xfrm>
          <a:prstGeom prst="line">
            <a:avLst/>
          </a:prstGeom>
          <a:ln w="38100">
            <a:solidFill>
              <a:srgbClr val="235F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EE7194E-4F75-19A0-84F7-48B197A165C4}"/>
              </a:ext>
            </a:extLst>
          </p:cNvPr>
          <p:cNvCxnSpPr>
            <a:cxnSpLocks/>
          </p:cNvCxnSpPr>
          <p:nvPr/>
        </p:nvCxnSpPr>
        <p:spPr>
          <a:xfrm>
            <a:off x="290086" y="6224820"/>
            <a:ext cx="3531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88">
            <a:extLst>
              <a:ext uri="{FF2B5EF4-FFF2-40B4-BE49-F238E27FC236}">
                <a16:creationId xmlns:a16="http://schemas.microsoft.com/office/drawing/2014/main" id="{569BDEAD-E533-782D-F3B1-2678554851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0849" y="3792144"/>
            <a:ext cx="8699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en-US" sz="2200">
                <a:solidFill>
                  <a:srgbClr val="235F77"/>
                </a:solidFill>
                <a:cs typeface="Arial" panose="020B0604020202020204" pitchFamily="34" charset="0"/>
              </a:rPr>
              <a:t>TAVR</a:t>
            </a:r>
          </a:p>
        </p:txBody>
      </p:sp>
      <p:sp>
        <p:nvSpPr>
          <p:cNvPr id="19" name="Rectangle 89">
            <a:extLst>
              <a:ext uri="{FF2B5EF4-FFF2-40B4-BE49-F238E27FC236}">
                <a16:creationId xmlns:a16="http://schemas.microsoft.com/office/drawing/2014/main" id="{57576B52-2B8A-B7B3-D5DD-E21586296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1609" y="2435123"/>
            <a:ext cx="85227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en-US" sz="2200">
                <a:solidFill>
                  <a:srgbClr val="FF0000"/>
                </a:solidFill>
                <a:cs typeface="Arial" panose="020B0604020202020204" pitchFamily="34" charset="0"/>
              </a:rPr>
              <a:t>CS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5A5C64D-2E7C-582B-6263-23BF39DF8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Heart Failure Event</a:t>
            </a:r>
            <a:br>
              <a:rPr lang="en-US"/>
            </a:br>
            <a:r>
              <a:rPr lang="en-US" sz="2700" i="1">
                <a:solidFill>
                  <a:srgbClr val="DDDBAD"/>
                </a:solidFill>
              </a:rPr>
              <a:t>Moderate AS with At-Risk Features</a:t>
            </a:r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495C476-0C2F-20B6-F7E4-45B71AB469BF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294552" y="2838018"/>
            <a:ext cx="34176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cs typeface="Arial" panose="020B0604020202020204" pitchFamily="34" charset="0"/>
              </a:rPr>
              <a:t>HF Event, %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72A770-B6B8-4CF8-19DA-170D30F6450F}"/>
              </a:ext>
            </a:extLst>
          </p:cNvPr>
          <p:cNvSpPr txBox="1"/>
          <p:nvPr/>
        </p:nvSpPr>
        <p:spPr>
          <a:xfrm>
            <a:off x="158751" y="6534250"/>
            <a:ext cx="7658100" cy="276999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HF event = with or without hospitalization; exploratory P value based on the rate difference</a:t>
            </a:r>
          </a:p>
        </p:txBody>
      </p:sp>
    </p:spTree>
    <p:extLst>
      <p:ext uri="{BB962C8B-B14F-4D97-AF65-F5344CB8AC3E}">
        <p14:creationId xmlns:p14="http://schemas.microsoft.com/office/powerpoint/2010/main" val="2908642713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293FD-1CDC-620F-FB3E-329845CD6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>
            <a:extLst>
              <a:ext uri="{FF2B5EF4-FFF2-40B4-BE49-F238E27FC236}">
                <a16:creationId xmlns:a16="http://schemas.microsoft.com/office/drawing/2014/main" id="{6F2C5874-603F-0DCC-1585-4BC5A4A28A19}"/>
              </a:ext>
            </a:extLst>
          </p:cNvPr>
          <p:cNvGrpSpPr/>
          <p:nvPr/>
        </p:nvGrpSpPr>
        <p:grpSpPr>
          <a:xfrm>
            <a:off x="2004839" y="1313869"/>
            <a:ext cx="507812" cy="338554"/>
            <a:chOff x="1675417" y="995682"/>
            <a:chExt cx="380859" cy="253916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9869EC39-ABB5-DA69-BD1F-C6B5D257819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64514" y="1122640"/>
              <a:ext cx="91762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8" name="Rectangle 89">
              <a:extLst>
                <a:ext uri="{FF2B5EF4-FFF2-40B4-BE49-F238E27FC236}">
                  <a16:creationId xmlns:a16="http://schemas.microsoft.com/office/drawing/2014/main" id="{E928FB33-8AD6-E68D-9D8F-709C226401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5417" y="995682"/>
              <a:ext cx="235642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defRPr/>
              </a:pPr>
              <a:r>
                <a:rPr lang="en-US" altLang="en-US" sz="2200">
                  <a:cs typeface="Arial" panose="020B0604020202020204" pitchFamily="34" charset="0"/>
                </a:rPr>
                <a:t>30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1112147D-7819-F1C0-1648-F86A5CFFDD2D}"/>
              </a:ext>
            </a:extLst>
          </p:cNvPr>
          <p:cNvSpPr/>
          <p:nvPr/>
        </p:nvSpPr>
        <p:spPr bwMode="auto">
          <a:xfrm>
            <a:off x="2516545" y="1297301"/>
            <a:ext cx="8434128" cy="3434197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7696D0D6-7297-28F7-4DA1-A4965DAF844B}"/>
              </a:ext>
            </a:extLst>
          </p:cNvPr>
          <p:cNvGrpSpPr/>
          <p:nvPr/>
        </p:nvGrpSpPr>
        <p:grpSpPr>
          <a:xfrm>
            <a:off x="2161931" y="4412842"/>
            <a:ext cx="350717" cy="338554"/>
            <a:chOff x="1793238" y="995682"/>
            <a:chExt cx="263038" cy="253916"/>
          </a:xfrm>
        </p:grpSpPr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17DA3162-88FF-D5FE-B460-6568333987C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64514" y="1122640"/>
              <a:ext cx="91762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3" name="Rectangle 89">
              <a:extLst>
                <a:ext uri="{FF2B5EF4-FFF2-40B4-BE49-F238E27FC236}">
                  <a16:creationId xmlns:a16="http://schemas.microsoft.com/office/drawing/2014/main" id="{E11FECD0-AA64-D723-C8E2-9726EB462A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238" y="995682"/>
              <a:ext cx="117821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defRPr/>
              </a:pPr>
              <a:r>
                <a:rPr lang="en-US" altLang="en-US" sz="2200">
                  <a:cs typeface="Arial" panose="020B0604020202020204" pitchFamily="34" charset="0"/>
                </a:rPr>
                <a:t>0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281F00A-D452-8526-C531-047B242A6B10}"/>
              </a:ext>
            </a:extLst>
          </p:cNvPr>
          <p:cNvGrpSpPr/>
          <p:nvPr/>
        </p:nvGrpSpPr>
        <p:grpSpPr>
          <a:xfrm>
            <a:off x="2622604" y="4733779"/>
            <a:ext cx="157094" cy="458045"/>
            <a:chOff x="2602942" y="4564445"/>
            <a:chExt cx="157094" cy="458045"/>
          </a:xfrm>
        </p:grpSpPr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EA1FF3AA-1767-DA13-4020-B579575D1AEC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2620315" y="4625620"/>
              <a:ext cx="122349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6" name="Rectangle 89">
              <a:extLst>
                <a:ext uri="{FF2B5EF4-FFF2-40B4-BE49-F238E27FC236}">
                  <a16:creationId xmlns:a16="http://schemas.microsoft.com/office/drawing/2014/main" id="{1CAE86EC-D441-7C2D-C9D9-4FE640A7C7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2942" y="4683936"/>
              <a:ext cx="15709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n-US" altLang="en-US" sz="2200">
                  <a:cs typeface="Arial" panose="020B0604020202020204" pitchFamily="34" charset="0"/>
                </a:rPr>
                <a:t>0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2370DCC-20CC-0173-10BD-50222194692C}"/>
              </a:ext>
            </a:extLst>
          </p:cNvPr>
          <p:cNvGrpSpPr/>
          <p:nvPr/>
        </p:nvGrpSpPr>
        <p:grpSpPr>
          <a:xfrm>
            <a:off x="6207056" y="4733779"/>
            <a:ext cx="314190" cy="458045"/>
            <a:chOff x="2524394" y="4564445"/>
            <a:chExt cx="314190" cy="458045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85EFE4A-655E-2474-A160-3DE21873C0B3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2620315" y="4625620"/>
              <a:ext cx="122349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2" name="Rectangle 89">
              <a:extLst>
                <a:ext uri="{FF2B5EF4-FFF2-40B4-BE49-F238E27FC236}">
                  <a16:creationId xmlns:a16="http://schemas.microsoft.com/office/drawing/2014/main" id="{E25BE9BB-3797-16D3-BF99-2B0FE0523B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4394" y="4683936"/>
              <a:ext cx="31419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n-US" altLang="en-US" sz="2200">
                  <a:cs typeface="Arial" panose="020B0604020202020204" pitchFamily="34" charset="0"/>
                </a:rPr>
                <a:t>12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4775A3A-91DB-56C1-714F-C82503BA3908}"/>
              </a:ext>
            </a:extLst>
          </p:cNvPr>
          <p:cNvGrpSpPr/>
          <p:nvPr/>
        </p:nvGrpSpPr>
        <p:grpSpPr>
          <a:xfrm>
            <a:off x="9870056" y="4733779"/>
            <a:ext cx="314190" cy="458045"/>
            <a:chOff x="2524394" y="4564445"/>
            <a:chExt cx="314190" cy="458045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12A6FE0-A9D2-01BD-6E8F-C81152346725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2620315" y="4625620"/>
              <a:ext cx="122349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5" name="Rectangle 89">
              <a:extLst>
                <a:ext uri="{FF2B5EF4-FFF2-40B4-BE49-F238E27FC236}">
                  <a16:creationId xmlns:a16="http://schemas.microsoft.com/office/drawing/2014/main" id="{D3202D08-7C27-52CF-8643-B1725DB74A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4394" y="4683936"/>
              <a:ext cx="31419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n-US" altLang="en-US" sz="2200">
                  <a:cs typeface="Arial" panose="020B0604020202020204" pitchFamily="34" charset="0"/>
                </a:rPr>
                <a:t>24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AA67446-3203-98F2-0F48-08931D18AB60}"/>
              </a:ext>
            </a:extLst>
          </p:cNvPr>
          <p:cNvGrpSpPr/>
          <p:nvPr/>
        </p:nvGrpSpPr>
        <p:grpSpPr>
          <a:xfrm>
            <a:off x="2004839" y="3379851"/>
            <a:ext cx="507812" cy="338554"/>
            <a:chOff x="1675417" y="995682"/>
            <a:chExt cx="380859" cy="253916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43EC63D-5429-BBBC-CD26-98479083B78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64514" y="1122640"/>
              <a:ext cx="91762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1" name="Rectangle 89">
              <a:extLst>
                <a:ext uri="{FF2B5EF4-FFF2-40B4-BE49-F238E27FC236}">
                  <a16:creationId xmlns:a16="http://schemas.microsoft.com/office/drawing/2014/main" id="{5C248E38-83A2-9B45-8779-8554CDBF58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5417" y="995682"/>
              <a:ext cx="235642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defRPr/>
              </a:pPr>
              <a:r>
                <a:rPr lang="en-US" altLang="en-US" sz="2200">
                  <a:cs typeface="Arial" panose="020B0604020202020204" pitchFamily="34" charset="0"/>
                </a:rPr>
                <a:t>10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025E0F4-458B-FC93-3715-9398160E4DDF}"/>
              </a:ext>
            </a:extLst>
          </p:cNvPr>
          <p:cNvGrpSpPr/>
          <p:nvPr/>
        </p:nvGrpSpPr>
        <p:grpSpPr>
          <a:xfrm>
            <a:off x="2004839" y="2346860"/>
            <a:ext cx="507812" cy="338554"/>
            <a:chOff x="1675417" y="995682"/>
            <a:chExt cx="380859" cy="253916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1BD708AF-8E4F-1F6C-D8D3-FAE5C521201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64514" y="1122640"/>
              <a:ext cx="91762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5" name="Rectangle 89">
              <a:extLst>
                <a:ext uri="{FF2B5EF4-FFF2-40B4-BE49-F238E27FC236}">
                  <a16:creationId xmlns:a16="http://schemas.microsoft.com/office/drawing/2014/main" id="{D483BE28-2793-C9E7-7EB1-307A460D0E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5417" y="995682"/>
              <a:ext cx="235642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defRPr/>
              </a:pPr>
              <a:r>
                <a:rPr lang="en-US" altLang="en-US" sz="2200">
                  <a:cs typeface="Arial" panose="020B0604020202020204" pitchFamily="34" charset="0"/>
                </a:rPr>
                <a:t>20</a:t>
              </a:r>
            </a:p>
          </p:txBody>
        </p:sp>
      </p:grpSp>
      <p:sp>
        <p:nvSpPr>
          <p:cNvPr id="133" name="Rectangle 88">
            <a:extLst>
              <a:ext uri="{FF2B5EF4-FFF2-40B4-BE49-F238E27FC236}">
                <a16:creationId xmlns:a16="http://schemas.microsoft.com/office/drawing/2014/main" id="{65691C6D-418D-CE39-B2C8-C1F19DE40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81536" y="2797697"/>
            <a:ext cx="117409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solidFill>
                  <a:srgbClr val="FF0000"/>
                </a:solidFill>
                <a:cs typeface="Arial" panose="020B0604020202020204" pitchFamily="34" charset="0"/>
              </a:rPr>
              <a:t>14.9%</a:t>
            </a:r>
            <a:endParaRPr lang="en-US" altLang="en-US" sz="2400" b="1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34" name="Rectangle 88">
            <a:extLst>
              <a:ext uri="{FF2B5EF4-FFF2-40B4-BE49-F238E27FC236}">
                <a16:creationId xmlns:a16="http://schemas.microsoft.com/office/drawing/2014/main" id="{EB710053-C0E0-B850-FE93-926101DDC0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81536" y="3628299"/>
            <a:ext cx="117409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solidFill>
                  <a:srgbClr val="235F77"/>
                </a:solidFill>
                <a:cs typeface="Arial" panose="020B0604020202020204" pitchFamily="34" charset="0"/>
              </a:rPr>
              <a:t>7.4%</a:t>
            </a:r>
          </a:p>
        </p:txBody>
      </p:sp>
      <p:sp>
        <p:nvSpPr>
          <p:cNvPr id="7" name="Rectangle 88">
            <a:extLst>
              <a:ext uri="{FF2B5EF4-FFF2-40B4-BE49-F238E27FC236}">
                <a16:creationId xmlns:a16="http://schemas.microsoft.com/office/drawing/2014/main" id="{7BCC58F0-64E5-D638-6873-46178F8F46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537" y="5839195"/>
            <a:ext cx="58131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n-US">
                <a:cs typeface="Arial" panose="020B0604020202020204" pitchFamily="34" charset="0"/>
              </a:rPr>
              <a:t>TAVR</a:t>
            </a:r>
          </a:p>
        </p:txBody>
      </p:sp>
      <p:sp>
        <p:nvSpPr>
          <p:cNvPr id="16" name="Rectangle 14">
            <a:extLst>
              <a:ext uri="{FF2B5EF4-FFF2-40B4-BE49-F238E27FC236}">
                <a16:creationId xmlns:a16="http://schemas.microsoft.com/office/drawing/2014/main" id="{92BE5B00-8469-17B8-B19F-2946DED527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790" y="5839195"/>
            <a:ext cx="3847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cs typeface="Arial" panose="020B0604020202020204" pitchFamily="34" charset="0"/>
              </a:rPr>
              <a:t>373</a:t>
            </a:r>
          </a:p>
        </p:txBody>
      </p:sp>
      <p:sp>
        <p:nvSpPr>
          <p:cNvPr id="23" name="Rectangle 20">
            <a:extLst>
              <a:ext uri="{FF2B5EF4-FFF2-40B4-BE49-F238E27FC236}">
                <a16:creationId xmlns:a16="http://schemas.microsoft.com/office/drawing/2014/main" id="{830606BE-D3FE-6745-B2FB-B147FB9BD1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790" y="6085860"/>
            <a:ext cx="3847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cs typeface="Arial" panose="020B0604020202020204" pitchFamily="34" charset="0"/>
              </a:rPr>
              <a:t>371</a:t>
            </a:r>
          </a:p>
        </p:txBody>
      </p:sp>
      <p:sp>
        <p:nvSpPr>
          <p:cNvPr id="27" name="Rectangle 15">
            <a:extLst>
              <a:ext uri="{FF2B5EF4-FFF2-40B4-BE49-F238E27FC236}">
                <a16:creationId xmlns:a16="http://schemas.microsoft.com/office/drawing/2014/main" id="{B83C78D1-A257-B35B-2D5C-BFFE23495E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1790" y="5839195"/>
            <a:ext cx="3847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cs typeface="Arial" panose="020B0604020202020204" pitchFamily="34" charset="0"/>
              </a:rPr>
              <a:t>333</a:t>
            </a:r>
          </a:p>
        </p:txBody>
      </p:sp>
      <p:sp>
        <p:nvSpPr>
          <p:cNvPr id="49" name="Rectangle 21">
            <a:extLst>
              <a:ext uri="{FF2B5EF4-FFF2-40B4-BE49-F238E27FC236}">
                <a16:creationId xmlns:a16="http://schemas.microsoft.com/office/drawing/2014/main" id="{50549BAB-6A64-7F0D-D7DA-F4007574BD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1790" y="6085860"/>
            <a:ext cx="3847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cs typeface="Arial" panose="020B0604020202020204" pitchFamily="34" charset="0"/>
              </a:rPr>
              <a:t>325</a:t>
            </a:r>
          </a:p>
        </p:txBody>
      </p:sp>
      <p:sp>
        <p:nvSpPr>
          <p:cNvPr id="51" name="Rectangle 19">
            <a:extLst>
              <a:ext uri="{FF2B5EF4-FFF2-40B4-BE49-F238E27FC236}">
                <a16:creationId xmlns:a16="http://schemas.microsoft.com/office/drawing/2014/main" id="{93045AEA-C3D9-C223-A92C-F56977FA0B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34790" y="5839195"/>
            <a:ext cx="3847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cs typeface="Arial" panose="020B0604020202020204" pitchFamily="34" charset="0"/>
              </a:rPr>
              <a:t>308</a:t>
            </a:r>
          </a:p>
        </p:txBody>
      </p:sp>
      <p:sp>
        <p:nvSpPr>
          <p:cNvPr id="53" name="Rectangle 25">
            <a:extLst>
              <a:ext uri="{FF2B5EF4-FFF2-40B4-BE49-F238E27FC236}">
                <a16:creationId xmlns:a16="http://schemas.microsoft.com/office/drawing/2014/main" id="{10F891B9-DB71-2A95-4097-08013DC165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34790" y="6085860"/>
            <a:ext cx="38472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cs typeface="Arial" panose="020B0604020202020204" pitchFamily="34" charset="0"/>
              </a:rPr>
              <a:t>270</a:t>
            </a:r>
          </a:p>
        </p:txBody>
      </p:sp>
      <p:sp>
        <p:nvSpPr>
          <p:cNvPr id="59" name="Rectangle 88">
            <a:extLst>
              <a:ext uri="{FF2B5EF4-FFF2-40B4-BE49-F238E27FC236}">
                <a16:creationId xmlns:a16="http://schemas.microsoft.com/office/drawing/2014/main" id="{700E46EF-4F53-D69C-A674-042F93FBAD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537" y="6085860"/>
            <a:ext cx="32060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n-US">
                <a:cs typeface="Arial" panose="020B0604020202020204" pitchFamily="34" charset="0"/>
              </a:rPr>
              <a:t>CS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9E24B5E5-7A8A-FA7F-F1EA-692B72EED1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537" y="5566368"/>
            <a:ext cx="110286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i="1">
                <a:cs typeface="Arial" panose="020B0604020202020204" pitchFamily="34" charset="0"/>
              </a:rPr>
              <a:t>No. at risk:</a:t>
            </a:r>
            <a:endParaRPr lang="en-US" altLang="en-US">
              <a:cs typeface="Arial" panose="020B0604020202020204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2DAC254-EFA4-88C7-58A8-27EDA23C1FEB}"/>
              </a:ext>
            </a:extLst>
          </p:cNvPr>
          <p:cNvGrpSpPr/>
          <p:nvPr/>
        </p:nvGrpSpPr>
        <p:grpSpPr>
          <a:xfrm>
            <a:off x="2701151" y="3048128"/>
            <a:ext cx="7336459" cy="1536598"/>
            <a:chOff x="2701151" y="3048128"/>
            <a:chExt cx="7336459" cy="1536598"/>
          </a:xfrm>
        </p:grpSpPr>
        <p:sp>
          <p:nvSpPr>
            <p:cNvPr id="54" name="Freeform 21">
              <a:extLst>
                <a:ext uri="{FF2B5EF4-FFF2-40B4-BE49-F238E27FC236}">
                  <a16:creationId xmlns:a16="http://schemas.microsoft.com/office/drawing/2014/main" id="{F62C33F2-38B2-61E2-E2A2-05795C22F2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1151" y="3818602"/>
              <a:ext cx="7336459" cy="766124"/>
            </a:xfrm>
            <a:custGeom>
              <a:avLst/>
              <a:gdLst>
                <a:gd name="T0" fmla="*/ 9 w 472"/>
                <a:gd name="T1" fmla="*/ 35 h 35"/>
                <a:gd name="T2" fmla="*/ 9 w 472"/>
                <a:gd name="T3" fmla="*/ 34 h 35"/>
                <a:gd name="T4" fmla="*/ 19 w 472"/>
                <a:gd name="T5" fmla="*/ 33 h 35"/>
                <a:gd name="T6" fmla="*/ 23 w 472"/>
                <a:gd name="T7" fmla="*/ 33 h 35"/>
                <a:gd name="T8" fmla="*/ 23 w 472"/>
                <a:gd name="T9" fmla="*/ 31 h 35"/>
                <a:gd name="T10" fmla="*/ 35 w 472"/>
                <a:gd name="T11" fmla="*/ 30 h 35"/>
                <a:gd name="T12" fmla="*/ 87 w 472"/>
                <a:gd name="T13" fmla="*/ 30 h 35"/>
                <a:gd name="T14" fmla="*/ 87 w 472"/>
                <a:gd name="T15" fmla="*/ 29 h 35"/>
                <a:gd name="T16" fmla="*/ 94 w 472"/>
                <a:gd name="T17" fmla="*/ 27 h 35"/>
                <a:gd name="T18" fmla="*/ 96 w 472"/>
                <a:gd name="T19" fmla="*/ 27 h 35"/>
                <a:gd name="T20" fmla="*/ 96 w 472"/>
                <a:gd name="T21" fmla="*/ 26 h 35"/>
                <a:gd name="T22" fmla="*/ 117 w 472"/>
                <a:gd name="T23" fmla="*/ 25 h 35"/>
                <a:gd name="T24" fmla="*/ 132 w 472"/>
                <a:gd name="T25" fmla="*/ 25 h 35"/>
                <a:gd name="T26" fmla="*/ 132 w 472"/>
                <a:gd name="T27" fmla="*/ 23 h 35"/>
                <a:gd name="T28" fmla="*/ 153 w 472"/>
                <a:gd name="T29" fmla="*/ 22 h 35"/>
                <a:gd name="T30" fmla="*/ 153 w 472"/>
                <a:gd name="T31" fmla="*/ 22 h 35"/>
                <a:gd name="T32" fmla="*/ 153 w 472"/>
                <a:gd name="T33" fmla="*/ 21 h 35"/>
                <a:gd name="T34" fmla="*/ 173 w 472"/>
                <a:gd name="T35" fmla="*/ 19 h 35"/>
                <a:gd name="T36" fmla="*/ 188 w 472"/>
                <a:gd name="T37" fmla="*/ 19 h 35"/>
                <a:gd name="T38" fmla="*/ 188 w 472"/>
                <a:gd name="T39" fmla="*/ 18 h 35"/>
                <a:gd name="T40" fmla="*/ 193 w 472"/>
                <a:gd name="T41" fmla="*/ 17 h 35"/>
                <a:gd name="T42" fmla="*/ 217 w 472"/>
                <a:gd name="T43" fmla="*/ 17 h 35"/>
                <a:gd name="T44" fmla="*/ 217 w 472"/>
                <a:gd name="T45" fmla="*/ 15 h 35"/>
                <a:gd name="T46" fmla="*/ 220 w 472"/>
                <a:gd name="T47" fmla="*/ 14 h 35"/>
                <a:gd name="T48" fmla="*/ 231 w 472"/>
                <a:gd name="T49" fmla="*/ 14 h 35"/>
                <a:gd name="T50" fmla="*/ 231 w 472"/>
                <a:gd name="T51" fmla="*/ 13 h 35"/>
                <a:gd name="T52" fmla="*/ 259 w 472"/>
                <a:gd name="T53" fmla="*/ 11 h 35"/>
                <a:gd name="T54" fmla="*/ 303 w 472"/>
                <a:gd name="T55" fmla="*/ 11 h 35"/>
                <a:gd name="T56" fmla="*/ 303 w 472"/>
                <a:gd name="T57" fmla="*/ 10 h 35"/>
                <a:gd name="T58" fmla="*/ 308 w 472"/>
                <a:gd name="T59" fmla="*/ 9 h 35"/>
                <a:gd name="T60" fmla="*/ 321 w 472"/>
                <a:gd name="T61" fmla="*/ 9 h 35"/>
                <a:gd name="T62" fmla="*/ 321 w 472"/>
                <a:gd name="T63" fmla="*/ 7 h 35"/>
                <a:gd name="T64" fmla="*/ 334 w 472"/>
                <a:gd name="T65" fmla="*/ 6 h 35"/>
                <a:gd name="T66" fmla="*/ 343 w 472"/>
                <a:gd name="T67" fmla="*/ 6 h 35"/>
                <a:gd name="T68" fmla="*/ 343 w 472"/>
                <a:gd name="T69" fmla="*/ 5 h 35"/>
                <a:gd name="T70" fmla="*/ 348 w 472"/>
                <a:gd name="T71" fmla="*/ 3 h 35"/>
                <a:gd name="T72" fmla="*/ 400 w 472"/>
                <a:gd name="T73" fmla="*/ 3 h 35"/>
                <a:gd name="T74" fmla="*/ 400 w 472"/>
                <a:gd name="T75" fmla="*/ 2 h 35"/>
                <a:gd name="T76" fmla="*/ 403 w 472"/>
                <a:gd name="T77" fmla="*/ 0 h 35"/>
                <a:gd name="T78" fmla="*/ 472 w 472"/>
                <a:gd name="T7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72" h="35">
                  <a:moveTo>
                    <a:pt x="0" y="35"/>
                  </a:moveTo>
                  <a:lnTo>
                    <a:pt x="9" y="35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19" y="34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23" y="33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35" y="31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87" y="30"/>
                  </a:lnTo>
                  <a:lnTo>
                    <a:pt x="87" y="29"/>
                  </a:lnTo>
                  <a:lnTo>
                    <a:pt x="87" y="29"/>
                  </a:lnTo>
                  <a:lnTo>
                    <a:pt x="94" y="29"/>
                  </a:lnTo>
                  <a:lnTo>
                    <a:pt x="94" y="27"/>
                  </a:lnTo>
                  <a:lnTo>
                    <a:pt x="94" y="27"/>
                  </a:lnTo>
                  <a:lnTo>
                    <a:pt x="96" y="27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117" y="26"/>
                  </a:lnTo>
                  <a:lnTo>
                    <a:pt x="117" y="25"/>
                  </a:lnTo>
                  <a:lnTo>
                    <a:pt x="117" y="25"/>
                  </a:lnTo>
                  <a:lnTo>
                    <a:pt x="132" y="25"/>
                  </a:lnTo>
                  <a:lnTo>
                    <a:pt x="132" y="23"/>
                  </a:lnTo>
                  <a:lnTo>
                    <a:pt x="132" y="23"/>
                  </a:lnTo>
                  <a:lnTo>
                    <a:pt x="153" y="23"/>
                  </a:lnTo>
                  <a:lnTo>
                    <a:pt x="153" y="22"/>
                  </a:lnTo>
                  <a:lnTo>
                    <a:pt x="153" y="22"/>
                  </a:lnTo>
                  <a:lnTo>
                    <a:pt x="153" y="22"/>
                  </a:lnTo>
                  <a:lnTo>
                    <a:pt x="153" y="21"/>
                  </a:lnTo>
                  <a:lnTo>
                    <a:pt x="153" y="21"/>
                  </a:lnTo>
                  <a:lnTo>
                    <a:pt x="173" y="21"/>
                  </a:lnTo>
                  <a:lnTo>
                    <a:pt x="173" y="19"/>
                  </a:lnTo>
                  <a:lnTo>
                    <a:pt x="173" y="19"/>
                  </a:lnTo>
                  <a:lnTo>
                    <a:pt x="188" y="19"/>
                  </a:lnTo>
                  <a:lnTo>
                    <a:pt x="188" y="18"/>
                  </a:lnTo>
                  <a:lnTo>
                    <a:pt x="188" y="18"/>
                  </a:lnTo>
                  <a:lnTo>
                    <a:pt x="193" y="18"/>
                  </a:lnTo>
                  <a:lnTo>
                    <a:pt x="193" y="17"/>
                  </a:lnTo>
                  <a:lnTo>
                    <a:pt x="193" y="17"/>
                  </a:lnTo>
                  <a:lnTo>
                    <a:pt x="217" y="17"/>
                  </a:lnTo>
                  <a:lnTo>
                    <a:pt x="217" y="15"/>
                  </a:lnTo>
                  <a:lnTo>
                    <a:pt x="217" y="15"/>
                  </a:lnTo>
                  <a:lnTo>
                    <a:pt x="220" y="15"/>
                  </a:lnTo>
                  <a:lnTo>
                    <a:pt x="220" y="14"/>
                  </a:lnTo>
                  <a:lnTo>
                    <a:pt x="220" y="14"/>
                  </a:lnTo>
                  <a:lnTo>
                    <a:pt x="231" y="14"/>
                  </a:lnTo>
                  <a:lnTo>
                    <a:pt x="231" y="13"/>
                  </a:lnTo>
                  <a:lnTo>
                    <a:pt x="231" y="13"/>
                  </a:lnTo>
                  <a:lnTo>
                    <a:pt x="259" y="13"/>
                  </a:lnTo>
                  <a:lnTo>
                    <a:pt x="259" y="11"/>
                  </a:lnTo>
                  <a:lnTo>
                    <a:pt x="259" y="11"/>
                  </a:lnTo>
                  <a:lnTo>
                    <a:pt x="303" y="11"/>
                  </a:lnTo>
                  <a:lnTo>
                    <a:pt x="303" y="10"/>
                  </a:lnTo>
                  <a:lnTo>
                    <a:pt x="303" y="10"/>
                  </a:lnTo>
                  <a:lnTo>
                    <a:pt x="308" y="10"/>
                  </a:lnTo>
                  <a:lnTo>
                    <a:pt x="308" y="9"/>
                  </a:lnTo>
                  <a:lnTo>
                    <a:pt x="308" y="9"/>
                  </a:lnTo>
                  <a:lnTo>
                    <a:pt x="321" y="9"/>
                  </a:lnTo>
                  <a:lnTo>
                    <a:pt x="321" y="7"/>
                  </a:lnTo>
                  <a:lnTo>
                    <a:pt x="321" y="7"/>
                  </a:lnTo>
                  <a:lnTo>
                    <a:pt x="334" y="7"/>
                  </a:lnTo>
                  <a:lnTo>
                    <a:pt x="334" y="6"/>
                  </a:lnTo>
                  <a:lnTo>
                    <a:pt x="334" y="6"/>
                  </a:lnTo>
                  <a:lnTo>
                    <a:pt x="343" y="6"/>
                  </a:lnTo>
                  <a:lnTo>
                    <a:pt x="343" y="5"/>
                  </a:lnTo>
                  <a:lnTo>
                    <a:pt x="343" y="5"/>
                  </a:lnTo>
                  <a:lnTo>
                    <a:pt x="348" y="5"/>
                  </a:lnTo>
                  <a:lnTo>
                    <a:pt x="348" y="3"/>
                  </a:lnTo>
                  <a:lnTo>
                    <a:pt x="348" y="3"/>
                  </a:lnTo>
                  <a:lnTo>
                    <a:pt x="400" y="3"/>
                  </a:lnTo>
                  <a:lnTo>
                    <a:pt x="400" y="2"/>
                  </a:lnTo>
                  <a:lnTo>
                    <a:pt x="400" y="2"/>
                  </a:lnTo>
                  <a:lnTo>
                    <a:pt x="403" y="2"/>
                  </a:lnTo>
                  <a:lnTo>
                    <a:pt x="403" y="0"/>
                  </a:lnTo>
                  <a:lnTo>
                    <a:pt x="403" y="0"/>
                  </a:lnTo>
                  <a:lnTo>
                    <a:pt x="472" y="0"/>
                  </a:lnTo>
                  <a:lnTo>
                    <a:pt x="472" y="0"/>
                  </a:lnTo>
                </a:path>
              </a:pathLst>
            </a:custGeom>
            <a:noFill/>
            <a:ln w="50800" cap="flat">
              <a:solidFill>
                <a:srgbClr val="235F7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2">
              <a:extLst>
                <a:ext uri="{FF2B5EF4-FFF2-40B4-BE49-F238E27FC236}">
                  <a16:creationId xmlns:a16="http://schemas.microsoft.com/office/drawing/2014/main" id="{8EFEAB9C-3EFB-1D1C-3C4E-324506BF9A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1830" y="3048128"/>
              <a:ext cx="7320406" cy="1532255"/>
            </a:xfrm>
            <a:custGeom>
              <a:avLst/>
              <a:gdLst>
                <a:gd name="T0" fmla="*/ 2 w 471"/>
                <a:gd name="T1" fmla="*/ 69 h 70"/>
                <a:gd name="T2" fmla="*/ 17 w 471"/>
                <a:gd name="T3" fmla="*/ 68 h 70"/>
                <a:gd name="T4" fmla="*/ 20 w 471"/>
                <a:gd name="T5" fmla="*/ 66 h 70"/>
                <a:gd name="T6" fmla="*/ 21 w 471"/>
                <a:gd name="T7" fmla="*/ 65 h 70"/>
                <a:gd name="T8" fmla="*/ 25 w 471"/>
                <a:gd name="T9" fmla="*/ 64 h 70"/>
                <a:gd name="T10" fmla="*/ 34 w 471"/>
                <a:gd name="T11" fmla="*/ 63 h 70"/>
                <a:gd name="T12" fmla="*/ 35 w 471"/>
                <a:gd name="T13" fmla="*/ 60 h 70"/>
                <a:gd name="T14" fmla="*/ 46 w 471"/>
                <a:gd name="T15" fmla="*/ 59 h 70"/>
                <a:gd name="T16" fmla="*/ 48 w 471"/>
                <a:gd name="T17" fmla="*/ 57 h 70"/>
                <a:gd name="T18" fmla="*/ 70 w 471"/>
                <a:gd name="T19" fmla="*/ 56 h 70"/>
                <a:gd name="T20" fmla="*/ 81 w 471"/>
                <a:gd name="T21" fmla="*/ 55 h 70"/>
                <a:gd name="T22" fmla="*/ 98 w 471"/>
                <a:gd name="T23" fmla="*/ 53 h 70"/>
                <a:gd name="T24" fmla="*/ 103 w 471"/>
                <a:gd name="T25" fmla="*/ 51 h 70"/>
                <a:gd name="T26" fmla="*/ 104 w 471"/>
                <a:gd name="T27" fmla="*/ 50 h 70"/>
                <a:gd name="T28" fmla="*/ 115 w 471"/>
                <a:gd name="T29" fmla="*/ 48 h 70"/>
                <a:gd name="T30" fmla="*/ 116 w 471"/>
                <a:gd name="T31" fmla="*/ 47 h 70"/>
                <a:gd name="T32" fmla="*/ 121 w 471"/>
                <a:gd name="T33" fmla="*/ 46 h 70"/>
                <a:gd name="T34" fmla="*/ 140 w 471"/>
                <a:gd name="T35" fmla="*/ 43 h 70"/>
                <a:gd name="T36" fmla="*/ 141 w 471"/>
                <a:gd name="T37" fmla="*/ 42 h 70"/>
                <a:gd name="T38" fmla="*/ 149 w 471"/>
                <a:gd name="T39" fmla="*/ 40 h 70"/>
                <a:gd name="T40" fmla="*/ 164 w 471"/>
                <a:gd name="T41" fmla="*/ 39 h 70"/>
                <a:gd name="T42" fmla="*/ 171 w 471"/>
                <a:gd name="T43" fmla="*/ 38 h 70"/>
                <a:gd name="T44" fmla="*/ 177 w 471"/>
                <a:gd name="T45" fmla="*/ 36 h 70"/>
                <a:gd name="T46" fmla="*/ 186 w 471"/>
                <a:gd name="T47" fmla="*/ 35 h 70"/>
                <a:gd name="T48" fmla="*/ 189 w 471"/>
                <a:gd name="T49" fmla="*/ 34 h 70"/>
                <a:gd name="T50" fmla="*/ 245 w 471"/>
                <a:gd name="T51" fmla="*/ 32 h 70"/>
                <a:gd name="T52" fmla="*/ 258 w 471"/>
                <a:gd name="T53" fmla="*/ 31 h 70"/>
                <a:gd name="T54" fmla="*/ 261 w 471"/>
                <a:gd name="T55" fmla="*/ 30 h 70"/>
                <a:gd name="T56" fmla="*/ 264 w 471"/>
                <a:gd name="T57" fmla="*/ 28 h 70"/>
                <a:gd name="T58" fmla="*/ 268 w 471"/>
                <a:gd name="T59" fmla="*/ 27 h 70"/>
                <a:gd name="T60" fmla="*/ 276 w 471"/>
                <a:gd name="T61" fmla="*/ 26 h 70"/>
                <a:gd name="T62" fmla="*/ 284 w 471"/>
                <a:gd name="T63" fmla="*/ 24 h 70"/>
                <a:gd name="T64" fmla="*/ 288 w 471"/>
                <a:gd name="T65" fmla="*/ 23 h 70"/>
                <a:gd name="T66" fmla="*/ 297 w 471"/>
                <a:gd name="T67" fmla="*/ 21 h 70"/>
                <a:gd name="T68" fmla="*/ 298 w 471"/>
                <a:gd name="T69" fmla="*/ 20 h 70"/>
                <a:gd name="T70" fmla="*/ 307 w 471"/>
                <a:gd name="T71" fmla="*/ 19 h 70"/>
                <a:gd name="T72" fmla="*/ 329 w 471"/>
                <a:gd name="T73" fmla="*/ 17 h 70"/>
                <a:gd name="T74" fmla="*/ 337 w 471"/>
                <a:gd name="T75" fmla="*/ 16 h 70"/>
                <a:gd name="T76" fmla="*/ 338 w 471"/>
                <a:gd name="T77" fmla="*/ 14 h 70"/>
                <a:gd name="T78" fmla="*/ 347 w 471"/>
                <a:gd name="T79" fmla="*/ 13 h 70"/>
                <a:gd name="T80" fmla="*/ 364 w 471"/>
                <a:gd name="T81" fmla="*/ 11 h 70"/>
                <a:gd name="T82" fmla="*/ 380 w 471"/>
                <a:gd name="T83" fmla="*/ 10 h 70"/>
                <a:gd name="T84" fmla="*/ 383 w 471"/>
                <a:gd name="T85" fmla="*/ 8 h 70"/>
                <a:gd name="T86" fmla="*/ 410 w 471"/>
                <a:gd name="T87" fmla="*/ 7 h 70"/>
                <a:gd name="T88" fmla="*/ 424 w 471"/>
                <a:gd name="T89" fmla="*/ 6 h 70"/>
                <a:gd name="T90" fmla="*/ 426 w 471"/>
                <a:gd name="T91" fmla="*/ 4 h 70"/>
                <a:gd name="T92" fmla="*/ 444 w 471"/>
                <a:gd name="T93" fmla="*/ 3 h 70"/>
                <a:gd name="T94" fmla="*/ 460 w 471"/>
                <a:gd name="T95" fmla="*/ 1 h 70"/>
                <a:gd name="T96" fmla="*/ 461 w 471"/>
                <a:gd name="T97" fmla="*/ 0 h 70"/>
                <a:gd name="T98" fmla="*/ 471 w 471"/>
                <a:gd name="T9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71" h="70">
                  <a:moveTo>
                    <a:pt x="0" y="70"/>
                  </a:moveTo>
                  <a:lnTo>
                    <a:pt x="2" y="70"/>
                  </a:lnTo>
                  <a:lnTo>
                    <a:pt x="2" y="69"/>
                  </a:lnTo>
                  <a:lnTo>
                    <a:pt x="2" y="69"/>
                  </a:lnTo>
                  <a:lnTo>
                    <a:pt x="17" y="69"/>
                  </a:lnTo>
                  <a:lnTo>
                    <a:pt x="17" y="68"/>
                  </a:lnTo>
                  <a:lnTo>
                    <a:pt x="17" y="68"/>
                  </a:lnTo>
                  <a:lnTo>
                    <a:pt x="20" y="68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21" y="66"/>
                  </a:lnTo>
                  <a:lnTo>
                    <a:pt x="21" y="65"/>
                  </a:lnTo>
                  <a:lnTo>
                    <a:pt x="21" y="65"/>
                  </a:lnTo>
                  <a:lnTo>
                    <a:pt x="25" y="65"/>
                  </a:lnTo>
                  <a:lnTo>
                    <a:pt x="25" y="64"/>
                  </a:lnTo>
                  <a:lnTo>
                    <a:pt x="25" y="64"/>
                  </a:lnTo>
                  <a:lnTo>
                    <a:pt x="34" y="64"/>
                  </a:lnTo>
                  <a:lnTo>
                    <a:pt x="34" y="63"/>
                  </a:lnTo>
                  <a:lnTo>
                    <a:pt x="34" y="63"/>
                  </a:lnTo>
                  <a:lnTo>
                    <a:pt x="35" y="63"/>
                  </a:lnTo>
                  <a:lnTo>
                    <a:pt x="35" y="60"/>
                  </a:lnTo>
                  <a:lnTo>
                    <a:pt x="35" y="60"/>
                  </a:lnTo>
                  <a:lnTo>
                    <a:pt x="46" y="60"/>
                  </a:lnTo>
                  <a:lnTo>
                    <a:pt x="46" y="59"/>
                  </a:lnTo>
                  <a:lnTo>
                    <a:pt x="46" y="59"/>
                  </a:lnTo>
                  <a:lnTo>
                    <a:pt x="48" y="59"/>
                  </a:lnTo>
                  <a:lnTo>
                    <a:pt x="48" y="57"/>
                  </a:lnTo>
                  <a:lnTo>
                    <a:pt x="48" y="57"/>
                  </a:lnTo>
                  <a:lnTo>
                    <a:pt x="70" y="57"/>
                  </a:lnTo>
                  <a:lnTo>
                    <a:pt x="70" y="56"/>
                  </a:lnTo>
                  <a:lnTo>
                    <a:pt x="70" y="56"/>
                  </a:lnTo>
                  <a:lnTo>
                    <a:pt x="81" y="56"/>
                  </a:lnTo>
                  <a:lnTo>
                    <a:pt x="81" y="55"/>
                  </a:lnTo>
                  <a:lnTo>
                    <a:pt x="81" y="55"/>
                  </a:lnTo>
                  <a:lnTo>
                    <a:pt x="98" y="55"/>
                  </a:lnTo>
                  <a:lnTo>
                    <a:pt x="98" y="53"/>
                  </a:lnTo>
                  <a:lnTo>
                    <a:pt x="98" y="53"/>
                  </a:lnTo>
                  <a:lnTo>
                    <a:pt x="103" y="53"/>
                  </a:lnTo>
                  <a:lnTo>
                    <a:pt x="103" y="51"/>
                  </a:lnTo>
                  <a:lnTo>
                    <a:pt x="103" y="51"/>
                  </a:lnTo>
                  <a:lnTo>
                    <a:pt x="104" y="51"/>
                  </a:lnTo>
                  <a:lnTo>
                    <a:pt x="104" y="50"/>
                  </a:lnTo>
                  <a:lnTo>
                    <a:pt x="104" y="50"/>
                  </a:lnTo>
                  <a:lnTo>
                    <a:pt x="115" y="50"/>
                  </a:lnTo>
                  <a:lnTo>
                    <a:pt x="115" y="48"/>
                  </a:lnTo>
                  <a:lnTo>
                    <a:pt x="115" y="48"/>
                  </a:lnTo>
                  <a:lnTo>
                    <a:pt x="116" y="48"/>
                  </a:lnTo>
                  <a:lnTo>
                    <a:pt x="116" y="47"/>
                  </a:lnTo>
                  <a:lnTo>
                    <a:pt x="116" y="47"/>
                  </a:lnTo>
                  <a:lnTo>
                    <a:pt x="121" y="47"/>
                  </a:lnTo>
                  <a:lnTo>
                    <a:pt x="121" y="46"/>
                  </a:lnTo>
                  <a:lnTo>
                    <a:pt x="121" y="46"/>
                  </a:lnTo>
                  <a:lnTo>
                    <a:pt x="140" y="46"/>
                  </a:lnTo>
                  <a:lnTo>
                    <a:pt x="140" y="43"/>
                  </a:lnTo>
                  <a:lnTo>
                    <a:pt x="140" y="43"/>
                  </a:lnTo>
                  <a:lnTo>
                    <a:pt x="141" y="43"/>
                  </a:lnTo>
                  <a:lnTo>
                    <a:pt x="141" y="42"/>
                  </a:lnTo>
                  <a:lnTo>
                    <a:pt x="141" y="42"/>
                  </a:lnTo>
                  <a:lnTo>
                    <a:pt x="149" y="42"/>
                  </a:lnTo>
                  <a:lnTo>
                    <a:pt x="149" y="40"/>
                  </a:lnTo>
                  <a:lnTo>
                    <a:pt x="149" y="40"/>
                  </a:lnTo>
                  <a:lnTo>
                    <a:pt x="164" y="40"/>
                  </a:lnTo>
                  <a:lnTo>
                    <a:pt x="164" y="39"/>
                  </a:lnTo>
                  <a:lnTo>
                    <a:pt x="164" y="39"/>
                  </a:lnTo>
                  <a:lnTo>
                    <a:pt x="171" y="39"/>
                  </a:lnTo>
                  <a:lnTo>
                    <a:pt x="171" y="38"/>
                  </a:lnTo>
                  <a:lnTo>
                    <a:pt x="171" y="38"/>
                  </a:lnTo>
                  <a:lnTo>
                    <a:pt x="177" y="38"/>
                  </a:lnTo>
                  <a:lnTo>
                    <a:pt x="177" y="36"/>
                  </a:lnTo>
                  <a:lnTo>
                    <a:pt x="177" y="36"/>
                  </a:lnTo>
                  <a:lnTo>
                    <a:pt x="186" y="36"/>
                  </a:lnTo>
                  <a:lnTo>
                    <a:pt x="186" y="35"/>
                  </a:lnTo>
                  <a:lnTo>
                    <a:pt x="186" y="35"/>
                  </a:lnTo>
                  <a:lnTo>
                    <a:pt x="189" y="35"/>
                  </a:lnTo>
                  <a:lnTo>
                    <a:pt x="189" y="34"/>
                  </a:lnTo>
                  <a:lnTo>
                    <a:pt x="189" y="34"/>
                  </a:lnTo>
                  <a:lnTo>
                    <a:pt x="245" y="34"/>
                  </a:lnTo>
                  <a:lnTo>
                    <a:pt x="245" y="32"/>
                  </a:lnTo>
                  <a:lnTo>
                    <a:pt x="245" y="32"/>
                  </a:lnTo>
                  <a:lnTo>
                    <a:pt x="258" y="32"/>
                  </a:lnTo>
                  <a:lnTo>
                    <a:pt x="258" y="31"/>
                  </a:lnTo>
                  <a:lnTo>
                    <a:pt x="258" y="31"/>
                  </a:lnTo>
                  <a:lnTo>
                    <a:pt x="261" y="31"/>
                  </a:lnTo>
                  <a:lnTo>
                    <a:pt x="261" y="30"/>
                  </a:lnTo>
                  <a:lnTo>
                    <a:pt x="261" y="30"/>
                  </a:lnTo>
                  <a:lnTo>
                    <a:pt x="264" y="30"/>
                  </a:lnTo>
                  <a:lnTo>
                    <a:pt x="264" y="28"/>
                  </a:lnTo>
                  <a:lnTo>
                    <a:pt x="264" y="28"/>
                  </a:lnTo>
                  <a:lnTo>
                    <a:pt x="268" y="28"/>
                  </a:lnTo>
                  <a:lnTo>
                    <a:pt x="268" y="27"/>
                  </a:lnTo>
                  <a:lnTo>
                    <a:pt x="268" y="27"/>
                  </a:lnTo>
                  <a:lnTo>
                    <a:pt x="276" y="27"/>
                  </a:lnTo>
                  <a:lnTo>
                    <a:pt x="276" y="26"/>
                  </a:lnTo>
                  <a:lnTo>
                    <a:pt x="276" y="26"/>
                  </a:lnTo>
                  <a:lnTo>
                    <a:pt x="284" y="26"/>
                  </a:lnTo>
                  <a:lnTo>
                    <a:pt x="284" y="24"/>
                  </a:lnTo>
                  <a:lnTo>
                    <a:pt x="284" y="24"/>
                  </a:lnTo>
                  <a:lnTo>
                    <a:pt x="288" y="24"/>
                  </a:lnTo>
                  <a:lnTo>
                    <a:pt x="288" y="23"/>
                  </a:lnTo>
                  <a:lnTo>
                    <a:pt x="288" y="23"/>
                  </a:lnTo>
                  <a:lnTo>
                    <a:pt x="297" y="23"/>
                  </a:lnTo>
                  <a:lnTo>
                    <a:pt x="297" y="21"/>
                  </a:lnTo>
                  <a:lnTo>
                    <a:pt x="297" y="21"/>
                  </a:lnTo>
                  <a:lnTo>
                    <a:pt x="298" y="21"/>
                  </a:lnTo>
                  <a:lnTo>
                    <a:pt x="298" y="20"/>
                  </a:lnTo>
                  <a:lnTo>
                    <a:pt x="298" y="20"/>
                  </a:lnTo>
                  <a:lnTo>
                    <a:pt x="307" y="20"/>
                  </a:lnTo>
                  <a:lnTo>
                    <a:pt x="307" y="19"/>
                  </a:lnTo>
                  <a:lnTo>
                    <a:pt x="307" y="19"/>
                  </a:lnTo>
                  <a:lnTo>
                    <a:pt x="329" y="19"/>
                  </a:lnTo>
                  <a:lnTo>
                    <a:pt x="329" y="17"/>
                  </a:lnTo>
                  <a:lnTo>
                    <a:pt x="329" y="17"/>
                  </a:lnTo>
                  <a:lnTo>
                    <a:pt x="337" y="17"/>
                  </a:lnTo>
                  <a:lnTo>
                    <a:pt x="337" y="16"/>
                  </a:lnTo>
                  <a:lnTo>
                    <a:pt x="337" y="16"/>
                  </a:lnTo>
                  <a:lnTo>
                    <a:pt x="338" y="16"/>
                  </a:lnTo>
                  <a:lnTo>
                    <a:pt x="338" y="14"/>
                  </a:lnTo>
                  <a:lnTo>
                    <a:pt x="338" y="14"/>
                  </a:lnTo>
                  <a:lnTo>
                    <a:pt x="347" y="14"/>
                  </a:lnTo>
                  <a:lnTo>
                    <a:pt x="347" y="13"/>
                  </a:lnTo>
                  <a:lnTo>
                    <a:pt x="347" y="13"/>
                  </a:lnTo>
                  <a:lnTo>
                    <a:pt x="364" y="13"/>
                  </a:lnTo>
                  <a:lnTo>
                    <a:pt x="364" y="11"/>
                  </a:lnTo>
                  <a:lnTo>
                    <a:pt x="364" y="11"/>
                  </a:lnTo>
                  <a:lnTo>
                    <a:pt x="380" y="11"/>
                  </a:lnTo>
                  <a:lnTo>
                    <a:pt x="380" y="10"/>
                  </a:lnTo>
                  <a:lnTo>
                    <a:pt x="380" y="10"/>
                  </a:lnTo>
                  <a:lnTo>
                    <a:pt x="383" y="10"/>
                  </a:lnTo>
                  <a:lnTo>
                    <a:pt x="383" y="8"/>
                  </a:lnTo>
                  <a:lnTo>
                    <a:pt x="383" y="8"/>
                  </a:lnTo>
                  <a:lnTo>
                    <a:pt x="410" y="8"/>
                  </a:lnTo>
                  <a:lnTo>
                    <a:pt x="410" y="7"/>
                  </a:lnTo>
                  <a:lnTo>
                    <a:pt x="410" y="7"/>
                  </a:lnTo>
                  <a:lnTo>
                    <a:pt x="424" y="7"/>
                  </a:lnTo>
                  <a:lnTo>
                    <a:pt x="424" y="6"/>
                  </a:lnTo>
                  <a:lnTo>
                    <a:pt x="424" y="6"/>
                  </a:lnTo>
                  <a:lnTo>
                    <a:pt x="426" y="6"/>
                  </a:lnTo>
                  <a:lnTo>
                    <a:pt x="426" y="4"/>
                  </a:lnTo>
                  <a:lnTo>
                    <a:pt x="426" y="4"/>
                  </a:lnTo>
                  <a:lnTo>
                    <a:pt x="444" y="4"/>
                  </a:lnTo>
                  <a:lnTo>
                    <a:pt x="444" y="3"/>
                  </a:lnTo>
                  <a:lnTo>
                    <a:pt x="444" y="3"/>
                  </a:lnTo>
                  <a:lnTo>
                    <a:pt x="460" y="3"/>
                  </a:lnTo>
                  <a:lnTo>
                    <a:pt x="460" y="1"/>
                  </a:lnTo>
                  <a:lnTo>
                    <a:pt x="460" y="1"/>
                  </a:lnTo>
                  <a:lnTo>
                    <a:pt x="461" y="1"/>
                  </a:lnTo>
                  <a:lnTo>
                    <a:pt x="461" y="0"/>
                  </a:lnTo>
                  <a:lnTo>
                    <a:pt x="461" y="0"/>
                  </a:lnTo>
                  <a:lnTo>
                    <a:pt x="471" y="0"/>
                  </a:lnTo>
                  <a:lnTo>
                    <a:pt x="471" y="0"/>
                  </a:lnTo>
                </a:path>
              </a:pathLst>
            </a:custGeom>
            <a:noFill/>
            <a:ln w="50800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3B47870-B768-619D-E03F-97615FAD55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6104" y="5258130"/>
            <a:ext cx="84211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cs typeface="Arial" panose="020B0604020202020204" pitchFamily="34" charset="0"/>
              </a:rPr>
              <a:t>Months from Randomization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FC96914-B5E6-5B94-0F66-D2A1EF9B535A}"/>
              </a:ext>
            </a:extLst>
          </p:cNvPr>
          <p:cNvCxnSpPr>
            <a:cxnSpLocks/>
          </p:cNvCxnSpPr>
          <p:nvPr/>
        </p:nvCxnSpPr>
        <p:spPr>
          <a:xfrm>
            <a:off x="290086" y="5990306"/>
            <a:ext cx="353147" cy="0"/>
          </a:xfrm>
          <a:prstGeom prst="line">
            <a:avLst/>
          </a:prstGeom>
          <a:ln w="38100">
            <a:solidFill>
              <a:srgbClr val="235F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EE030D3-6C5B-0B0C-A30B-6119064C6C5D}"/>
              </a:ext>
            </a:extLst>
          </p:cNvPr>
          <p:cNvCxnSpPr>
            <a:cxnSpLocks/>
          </p:cNvCxnSpPr>
          <p:nvPr/>
        </p:nvCxnSpPr>
        <p:spPr>
          <a:xfrm>
            <a:off x="290086" y="6224820"/>
            <a:ext cx="3531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88">
            <a:extLst>
              <a:ext uri="{FF2B5EF4-FFF2-40B4-BE49-F238E27FC236}">
                <a16:creationId xmlns:a16="http://schemas.microsoft.com/office/drawing/2014/main" id="{E27F1A9D-DF68-E65C-972D-669536172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009" y="1786687"/>
            <a:ext cx="615684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cs typeface="Arial" panose="020B0604020202020204" pitchFamily="34" charset="0"/>
              </a:rPr>
              <a:t>HR [95%CI]: </a:t>
            </a:r>
            <a:r>
              <a:rPr lang="en-US" sz="2400">
                <a:ea typeface="Tahoma" panose="020B0604030504040204" pitchFamily="34" charset="0"/>
                <a:cs typeface="Arial" panose="020B0604020202020204" pitchFamily="34" charset="0"/>
              </a:rPr>
              <a:t>0.48 [0.30, 0.77]</a:t>
            </a:r>
          </a:p>
          <a:p>
            <a:pPr algn="ctr">
              <a:defRPr/>
            </a:pPr>
            <a:r>
              <a:rPr lang="en-US" altLang="en-US" sz="2400" b="1">
                <a:solidFill>
                  <a:schemeClr val="accent1"/>
                </a:solidFill>
                <a:cs typeface="Arial" panose="020B0604020202020204" pitchFamily="34" charset="0"/>
              </a:rPr>
              <a:t>P = 0.001</a:t>
            </a:r>
          </a:p>
        </p:txBody>
      </p:sp>
      <p:sp>
        <p:nvSpPr>
          <p:cNvPr id="18" name="Rectangle 88">
            <a:extLst>
              <a:ext uri="{FF2B5EF4-FFF2-40B4-BE49-F238E27FC236}">
                <a16:creationId xmlns:a16="http://schemas.microsoft.com/office/drawing/2014/main" id="{24EDDE43-DD2A-40B0-70B9-DAD69BF341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0849" y="4110798"/>
            <a:ext cx="8699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en-US" sz="2200">
                <a:solidFill>
                  <a:srgbClr val="235F77"/>
                </a:solidFill>
                <a:cs typeface="Arial" panose="020B0604020202020204" pitchFamily="34" charset="0"/>
              </a:rPr>
              <a:t>TAVR</a:t>
            </a:r>
          </a:p>
        </p:txBody>
      </p:sp>
      <p:sp>
        <p:nvSpPr>
          <p:cNvPr id="20" name="Rectangle 89">
            <a:extLst>
              <a:ext uri="{FF2B5EF4-FFF2-40B4-BE49-F238E27FC236}">
                <a16:creationId xmlns:a16="http://schemas.microsoft.com/office/drawing/2014/main" id="{F98FB9B3-82FA-AAEE-65A8-F0FE0A7D1F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1609" y="2753777"/>
            <a:ext cx="85227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en-US" sz="2200">
                <a:solidFill>
                  <a:srgbClr val="FF0000"/>
                </a:solidFill>
                <a:cs typeface="Arial" panose="020B0604020202020204" pitchFamily="34" charset="0"/>
              </a:rPr>
              <a:t>CS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7DA5ACC5-25E0-11CF-AAE6-BDE2915A8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03" y="59909"/>
            <a:ext cx="8898635" cy="845507"/>
          </a:xfrm>
        </p:spPr>
        <p:txBody>
          <a:bodyPr>
            <a:normAutofit fontScale="90000"/>
          </a:bodyPr>
          <a:lstStyle/>
          <a:p>
            <a:r>
              <a:rPr lang="en-US"/>
              <a:t>Heart Failure Hospitalization</a:t>
            </a:r>
            <a:br>
              <a:rPr lang="en-US"/>
            </a:br>
            <a:r>
              <a:rPr lang="en-US" sz="2700" i="1">
                <a:solidFill>
                  <a:srgbClr val="DDDBAD"/>
                </a:solidFill>
              </a:rPr>
              <a:t>Moderate AS with At-Risk Features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EBC153-1EC1-5A0B-D3B0-E3189A92A4BB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294552" y="2838018"/>
            <a:ext cx="34176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400">
                <a:cs typeface="Arial" panose="020B0604020202020204" pitchFamily="34" charset="0"/>
              </a:rPr>
              <a:t>HF Hospitalization, %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1BB681-9F40-6C83-1457-2EC70372B1A3}"/>
              </a:ext>
            </a:extLst>
          </p:cNvPr>
          <p:cNvSpPr txBox="1"/>
          <p:nvPr/>
        </p:nvSpPr>
        <p:spPr>
          <a:xfrm>
            <a:off x="158751" y="6534250"/>
            <a:ext cx="7658100" cy="276999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1200" i="1">
                <a:latin typeface="Arial"/>
                <a:cs typeface="Arial"/>
              </a:rPr>
              <a:t>Nominal P value based on the rate difference for informative purposes</a:t>
            </a:r>
          </a:p>
        </p:txBody>
      </p:sp>
    </p:spTree>
    <p:extLst>
      <p:ext uri="{BB962C8B-B14F-4D97-AF65-F5344CB8AC3E}">
        <p14:creationId xmlns:p14="http://schemas.microsoft.com/office/powerpoint/2010/main" val="2736898091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6F608-2585-A050-73B4-918B8822E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176AD6E-6CA3-2184-1F6B-4016B73874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3849797"/>
              </p:ext>
            </p:extLst>
          </p:nvPr>
        </p:nvGraphicFramePr>
        <p:xfrm>
          <a:off x="387350" y="1311272"/>
          <a:ext cx="11417300" cy="4693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>
                  <a:extLst>
                    <a:ext uri="{9D8B030D-6E8A-4147-A177-3AD203B41FA5}">
                      <a16:colId xmlns:a16="http://schemas.microsoft.com/office/drawing/2014/main" val="604090019"/>
                    </a:ext>
                  </a:extLst>
                </a:gridCol>
                <a:gridCol w="937299">
                  <a:extLst>
                    <a:ext uri="{9D8B030D-6E8A-4147-A177-3AD203B41FA5}">
                      <a16:colId xmlns:a16="http://schemas.microsoft.com/office/drawing/2014/main" val="1450601628"/>
                    </a:ext>
                  </a:extLst>
                </a:gridCol>
                <a:gridCol w="4726713">
                  <a:extLst>
                    <a:ext uri="{9D8B030D-6E8A-4147-A177-3AD203B41FA5}">
                      <a16:colId xmlns:a16="http://schemas.microsoft.com/office/drawing/2014/main" val="4140274577"/>
                    </a:ext>
                  </a:extLst>
                </a:gridCol>
                <a:gridCol w="1998787">
                  <a:extLst>
                    <a:ext uri="{9D8B030D-6E8A-4147-A177-3AD203B41FA5}">
                      <a16:colId xmlns:a16="http://schemas.microsoft.com/office/drawing/2014/main" val="1232662229"/>
                    </a:ext>
                  </a:extLst>
                </a:gridCol>
                <a:gridCol w="960501">
                  <a:extLst>
                    <a:ext uri="{9D8B030D-6E8A-4147-A177-3AD203B41FA5}">
                      <a16:colId xmlns:a16="http://schemas.microsoft.com/office/drawing/2014/main" val="2265783969"/>
                    </a:ext>
                  </a:extLst>
                </a:gridCol>
              </a:tblGrid>
              <a:tr h="139263">
                <a:tc>
                  <a:txBody>
                    <a:bodyPr/>
                    <a:lstStyle/>
                    <a:p>
                      <a:r>
                        <a:rPr lang="en-US"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ITT population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744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0.67 [0.48, 0.93]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0345375"/>
                  </a:ext>
                </a:extLst>
              </a:tr>
              <a:tr h="139263">
                <a:tc>
                  <a:txBody>
                    <a:bodyPr/>
                    <a:lstStyle/>
                    <a:p>
                      <a:r>
                        <a:rPr lang="en-US"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Age, y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0.54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787507"/>
                  </a:ext>
                </a:extLst>
              </a:tr>
              <a:tr h="139263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≥ 75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548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0.70 [0.49, 1.00]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4451343"/>
                  </a:ext>
                </a:extLst>
              </a:tr>
              <a:tr h="139263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&lt; 75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196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0.52 [0.22, 1.24] 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946021"/>
                  </a:ext>
                </a:extLst>
              </a:tr>
              <a:tr h="139263">
                <a:tc gridSpan="2">
                  <a:txBody>
                    <a:bodyPr/>
                    <a:lstStyle/>
                    <a:p>
                      <a:r>
                        <a:rPr lang="en-US"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0.58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2896718"/>
                  </a:ext>
                </a:extLst>
              </a:tr>
              <a:tr h="139263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Female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291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0.75 [0.45, 1.26] 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9221593"/>
                  </a:ext>
                </a:extLst>
              </a:tr>
              <a:tr h="139263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Male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453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0.62 [0.40, 0.95] 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1103581"/>
                  </a:ext>
                </a:extLst>
              </a:tr>
              <a:tr h="139263">
                <a:tc gridSpan="2">
                  <a:txBody>
                    <a:bodyPr/>
                    <a:lstStyle/>
                    <a:p>
                      <a:r>
                        <a:rPr lang="en-US"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STS score, %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0.97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0613121"/>
                  </a:ext>
                </a:extLst>
              </a:tr>
              <a:tr h="139263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≥ 3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270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0.66 [0.42, 1.05] 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659685"/>
                  </a:ext>
                </a:extLst>
              </a:tr>
              <a:tr h="139263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&lt; 3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474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0.65 [0.41, 1.05] 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5049371"/>
                  </a:ext>
                </a:extLst>
              </a:tr>
              <a:tr h="139263">
                <a:tc>
                  <a:txBody>
                    <a:bodyPr/>
                    <a:lstStyle/>
                    <a:p>
                      <a:r>
                        <a:rPr lang="en-US"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NYHA class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0.77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157060"/>
                  </a:ext>
                </a:extLst>
              </a:tr>
              <a:tr h="139263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III/IV 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264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0.63 [0.38, 1.05]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5098948"/>
                  </a:ext>
                </a:extLst>
              </a:tr>
              <a:tr h="139263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I/II 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480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0.70 [0.45, 1.08]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129648"/>
                  </a:ext>
                </a:extLst>
              </a:tr>
              <a:tr h="139263">
                <a:tc>
                  <a:txBody>
                    <a:bodyPr/>
                    <a:lstStyle/>
                    <a:p>
                      <a:r>
                        <a:rPr lang="en-US"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Aortic valve area, cm</a:t>
                      </a:r>
                      <a:r>
                        <a:rPr lang="en-US" sz="1400" b="1" baseline="30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baseline="30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0.94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5153411"/>
                  </a:ext>
                </a:extLst>
              </a:tr>
              <a:tr h="139263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en-US" sz="1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1.2 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436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0.66 [0.43, 1.01]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218597"/>
                  </a:ext>
                </a:extLst>
              </a:tr>
              <a:tr h="139263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&gt; 1.2 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308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0.67 [0.39, 1.15]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4314564"/>
                  </a:ext>
                </a:extLst>
              </a:tr>
              <a:tr h="139263">
                <a:tc>
                  <a:txBody>
                    <a:bodyPr/>
                    <a:lstStyle/>
                    <a:p>
                      <a:r>
                        <a:rPr lang="en-US"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NT-proBNP, </a:t>
                      </a:r>
                      <a:r>
                        <a:rPr lang="en-US" sz="1400" b="1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pg</a:t>
                      </a:r>
                      <a:r>
                        <a:rPr lang="en-US"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/mL 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0.97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6799595"/>
                  </a:ext>
                </a:extLst>
              </a:tr>
              <a:tr h="139263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en-US" sz="1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≥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3x normal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159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0.66 [0.40, 1.10]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5314711"/>
                  </a:ext>
                </a:extLst>
              </a:tr>
              <a:tr h="139263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en-US" sz="1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&lt;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3x normal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585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0.68 [0.44, 1.05]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8888878"/>
                  </a:ext>
                </a:extLst>
              </a:tr>
              <a:tr h="139263">
                <a:tc>
                  <a:txBody>
                    <a:bodyPr/>
                    <a:lstStyle/>
                    <a:p>
                      <a:r>
                        <a:rPr lang="en-US"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 calcium score, AU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0.88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541668"/>
                  </a:ext>
                </a:extLst>
              </a:tr>
              <a:tr h="139263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Elevated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191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0.70 [0.36, 1.36]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4315176"/>
                  </a:ext>
                </a:extLst>
              </a:tr>
              <a:tr h="139263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Not elevated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544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0.66 [0.45, 0.96]</a:t>
                      </a: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709252"/>
                  </a:ext>
                </a:extLst>
              </a:tr>
            </a:tbl>
          </a:graphicData>
        </a:graphic>
      </p:graphicFrame>
      <p:graphicFrame>
        <p:nvGraphicFramePr>
          <p:cNvPr id="12" name="Chart 11" descr="Chart">
            <a:extLst>
              <a:ext uri="{FF2B5EF4-FFF2-40B4-BE49-F238E27FC236}">
                <a16:creationId xmlns:a16="http://schemas.microsoft.com/office/drawing/2014/main" id="{EFB225FA-7DE7-0EC1-DB14-4FCA62051CC6}"/>
              </a:ext>
            </a:extLst>
          </p:cNvPr>
          <p:cNvGraphicFramePr>
            <a:graphicFrameLocks/>
          </p:cNvGraphicFramePr>
          <p:nvPr/>
        </p:nvGraphicFramePr>
        <p:xfrm>
          <a:off x="3401483" y="1120039"/>
          <a:ext cx="5812367" cy="5321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2EA874C-575A-30F5-87DE-35E2ED65C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223" y="54371"/>
            <a:ext cx="10746167" cy="845507"/>
          </a:xfrm>
        </p:spPr>
        <p:txBody>
          <a:bodyPr>
            <a:noAutofit/>
          </a:bodyPr>
          <a:lstStyle/>
          <a:p>
            <a:r>
              <a:rPr lang="en-US"/>
              <a:t>Primary Effectiveness Endpoint</a:t>
            </a:r>
            <a:br>
              <a:rPr lang="en-US"/>
            </a:br>
            <a:r>
              <a:rPr lang="en-US" sz="2400" i="1">
                <a:solidFill>
                  <a:srgbClr val="DEDBAD"/>
                </a:solidFill>
              </a:rPr>
              <a:t>The benefit of TAVR was </a:t>
            </a:r>
            <a:r>
              <a:rPr lang="en-US" sz="2400" i="1">
                <a:solidFill>
                  <a:srgbClr val="DDDBAD"/>
                </a:solidFill>
              </a:rPr>
              <a:t>consistent across all subgroups</a:t>
            </a:r>
            <a:endParaRPr lang="en-US" sz="2800" i="1">
              <a:solidFill>
                <a:srgbClr val="DDDBAD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6C20977-EAD1-4721-D34E-775BB302F702}"/>
              </a:ext>
            </a:extLst>
          </p:cNvPr>
          <p:cNvGrpSpPr/>
          <p:nvPr/>
        </p:nvGrpSpPr>
        <p:grpSpPr>
          <a:xfrm>
            <a:off x="3830346" y="6136298"/>
            <a:ext cx="5193003" cy="338554"/>
            <a:chOff x="3508979" y="6372412"/>
            <a:chExt cx="2788726" cy="33855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5AEA4D7-BFB7-2354-2FA8-8BBEA84C43D6}"/>
                </a:ext>
              </a:extLst>
            </p:cNvPr>
            <p:cNvSpPr txBox="1"/>
            <p:nvPr/>
          </p:nvSpPr>
          <p:spPr>
            <a:xfrm>
              <a:off x="3508979" y="6372412"/>
              <a:ext cx="13333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>
                  <a:solidFill>
                    <a:srgbClr val="235F7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Favors TAVR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AF51F79-1276-2C5C-4B88-FE32E6AE6EAD}"/>
                </a:ext>
              </a:extLst>
            </p:cNvPr>
            <p:cNvSpPr txBox="1"/>
            <p:nvPr/>
          </p:nvSpPr>
          <p:spPr>
            <a:xfrm>
              <a:off x="4934381" y="6372412"/>
              <a:ext cx="13633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Favors CS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D1BF6D1-06F1-91C9-050A-277A37ED6252}"/>
              </a:ext>
            </a:extLst>
          </p:cNvPr>
          <p:cNvSpPr txBox="1"/>
          <p:nvPr/>
        </p:nvSpPr>
        <p:spPr>
          <a:xfrm>
            <a:off x="10814050" y="980991"/>
            <a:ext cx="1028701" cy="3366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600" b="1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en-US" sz="1600" b="1" baseline="-25000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Interaction</a:t>
            </a:r>
            <a:endParaRPr lang="en-US" sz="1600" b="1" baseline="-2500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B692CA-646E-124F-AEE2-C044E40D07E9}"/>
              </a:ext>
            </a:extLst>
          </p:cNvPr>
          <p:cNvSpPr txBox="1"/>
          <p:nvPr/>
        </p:nvSpPr>
        <p:spPr>
          <a:xfrm>
            <a:off x="158750" y="980991"/>
            <a:ext cx="2654300" cy="3366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600" b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Subgroup (Baseline)</a:t>
            </a:r>
            <a:endParaRPr lang="en-US" sz="1600" b="1" baseline="-2500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4B5549-E79C-B90C-6CFD-0FC428717CA0}"/>
              </a:ext>
            </a:extLst>
          </p:cNvPr>
          <p:cNvSpPr txBox="1"/>
          <p:nvPr/>
        </p:nvSpPr>
        <p:spPr>
          <a:xfrm>
            <a:off x="2697984" y="980991"/>
            <a:ext cx="1573212" cy="3366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600" b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No. of Pts</a:t>
            </a:r>
            <a:endParaRPr lang="en-US" sz="1600" b="1" baseline="-2500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F8B583-C2A4-74D1-3725-4938C6A433C9}"/>
              </a:ext>
            </a:extLst>
          </p:cNvPr>
          <p:cNvSpPr txBox="1"/>
          <p:nvPr/>
        </p:nvSpPr>
        <p:spPr>
          <a:xfrm>
            <a:off x="9144000" y="980991"/>
            <a:ext cx="1409700" cy="3366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US" sz="1600" b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HR [95% CI]</a:t>
            </a:r>
            <a:endParaRPr lang="en-US" sz="1600" b="1" baseline="-2500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F4C0B3-08F5-E69C-C784-B7A554B3AEDE}"/>
              </a:ext>
            </a:extLst>
          </p:cNvPr>
          <p:cNvSpPr txBox="1"/>
          <p:nvPr/>
        </p:nvSpPr>
        <p:spPr>
          <a:xfrm>
            <a:off x="158750" y="6534250"/>
            <a:ext cx="12090400" cy="276999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Results were similar across additional baseline subgroups, including peak velocity ≥ 3 m/s, </a:t>
            </a:r>
            <a:r>
              <a:rPr lang="en-US" sz="1200" i="1" err="1">
                <a:latin typeface="Arial" panose="020B0604020202020204" pitchFamily="34" charset="0"/>
                <a:cs typeface="Arial" panose="020B0604020202020204" pitchFamily="34" charset="0"/>
              </a:rPr>
              <a:t>hx</a:t>
            </a:r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 of AF, LVEF &lt; 50%, cardiac damage stage 0-1,SVi &lt; 35 mL/m</a:t>
            </a:r>
            <a:r>
              <a:rPr lang="en-US" sz="1200" i="1" baseline="300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, etc.       </a:t>
            </a:r>
            <a:endParaRPr lang="en-US" sz="1200" i="1"/>
          </a:p>
        </p:txBody>
      </p:sp>
    </p:spTree>
    <p:extLst>
      <p:ext uri="{BB962C8B-B14F-4D97-AF65-F5344CB8AC3E}">
        <p14:creationId xmlns:p14="http://schemas.microsoft.com/office/powerpoint/2010/main" val="4082107130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2EFE5-3B70-63B8-A75F-88B54745D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6D641E8-768A-FDFF-270A-9703873DF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03" y="59909"/>
            <a:ext cx="8898635" cy="845507"/>
          </a:xfrm>
        </p:spPr>
        <p:txBody>
          <a:bodyPr>
            <a:normAutofit/>
          </a:bodyPr>
          <a:lstStyle/>
          <a:p>
            <a:r>
              <a:rPr lang="en-US"/>
              <a:t>Pre-specified Secondary Endpoints </a:t>
            </a:r>
            <a:endParaRPr lang="en-US" sz="3200">
              <a:solidFill>
                <a:srgbClr val="DDDBAD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51AC372-50A6-4D78-417D-38DE1EF291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352381"/>
              </p:ext>
            </p:extLst>
          </p:nvPr>
        </p:nvGraphicFramePr>
        <p:xfrm>
          <a:off x="152400" y="1118753"/>
          <a:ext cx="11905488" cy="480060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621792">
                  <a:extLst>
                    <a:ext uri="{9D8B030D-6E8A-4147-A177-3AD203B41FA5}">
                      <a16:colId xmlns:a16="http://schemas.microsoft.com/office/drawing/2014/main" val="2268369743"/>
                    </a:ext>
                  </a:extLst>
                </a:gridCol>
                <a:gridCol w="3904488">
                  <a:extLst>
                    <a:ext uri="{9D8B030D-6E8A-4147-A177-3AD203B41FA5}">
                      <a16:colId xmlns:a16="http://schemas.microsoft.com/office/drawing/2014/main" val="1075935219"/>
                    </a:ext>
                  </a:extLst>
                </a:gridCol>
                <a:gridCol w="1627632">
                  <a:extLst>
                    <a:ext uri="{9D8B030D-6E8A-4147-A177-3AD203B41FA5}">
                      <a16:colId xmlns:a16="http://schemas.microsoft.com/office/drawing/2014/main" val="1844014997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1494557032"/>
                    </a:ext>
                  </a:extLst>
                </a:gridCol>
                <a:gridCol w="2624328">
                  <a:extLst>
                    <a:ext uri="{9D8B030D-6E8A-4147-A177-3AD203B41FA5}">
                      <a16:colId xmlns:a16="http://schemas.microsoft.com/office/drawing/2014/main" val="206376097"/>
                    </a:ext>
                  </a:extLst>
                </a:gridCol>
                <a:gridCol w="1435608">
                  <a:extLst>
                    <a:ext uri="{9D8B030D-6E8A-4147-A177-3AD203B41FA5}">
                      <a16:colId xmlns:a16="http://schemas.microsoft.com/office/drawing/2014/main" val="3350489051"/>
                    </a:ext>
                  </a:extLst>
                </a:gridCol>
              </a:tblGrid>
              <a:tr h="914400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200" b="1" kern="1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Hierarchical Endpoints  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200" b="1" kern="1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at 2 Years</a:t>
                      </a:r>
                      <a:endParaRPr lang="en-US" sz="2200" b="1" kern="1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200" b="1" kern="1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TAVR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200" b="1" kern="1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 = 373)</a:t>
                      </a:r>
                      <a:endParaRPr lang="en-US" sz="2200" b="1" kern="1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200" b="1" kern="1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CS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200" b="1" kern="1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 = 371)</a:t>
                      </a:r>
                      <a:endParaRPr lang="en-US" sz="2200" b="1" kern="1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200" b="1" kern="1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Rate Difference [95% CI]</a:t>
                      </a:r>
                      <a:endParaRPr lang="en-US" sz="2200" b="1" kern="100" baseline="300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200" b="1" kern="1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P-value</a:t>
                      </a:r>
                      <a:r>
                        <a:rPr lang="en-US" sz="2200" b="1" kern="100" baseline="30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endParaRPr lang="en-US" sz="2200" b="1" kern="1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3529203905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000" b="1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000" b="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Death, stroke, or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000" b="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HF hospitalization</a:t>
                      </a:r>
                      <a:endParaRPr lang="en-US" sz="2000" b="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000" b="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17.7%</a:t>
                      </a: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000" b="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23.3%</a:t>
                      </a:r>
                      <a:endParaRPr lang="en-US" sz="2000" b="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000" b="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–5.6 [–11.5, 0.3]</a:t>
                      </a:r>
                      <a:endParaRPr lang="en-US" sz="2000" b="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0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0.07</a:t>
                      </a:r>
                      <a:endParaRPr lang="en-US" sz="2000" b="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9387222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000" b="1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000" b="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Alive with a ≥ 10-point improvement in KCCQ score</a:t>
                      </a:r>
                      <a:r>
                        <a:rPr lang="en-US" sz="2000" b="0" kern="100" baseline="30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†</a:t>
                      </a:r>
                      <a:endParaRPr lang="en-US" sz="2000" b="0" kern="100" baseline="30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000" b="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39.0%</a:t>
                      </a:r>
                      <a:endParaRPr lang="en-US" sz="2000" b="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000" b="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23.2%</a:t>
                      </a:r>
                      <a:endParaRPr lang="en-US" sz="2000" b="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000" b="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15.7 [8.8, 22.6]</a:t>
                      </a:r>
                      <a:endParaRPr lang="en-US" sz="2000" b="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0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3064562935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000" b="1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000" b="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HF hospitalization</a:t>
                      </a:r>
                      <a:endParaRPr lang="en-US" sz="2000" b="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000" b="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7.4%</a:t>
                      </a:r>
                      <a:endParaRPr lang="en-US" sz="2000" b="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000" b="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14.9%</a:t>
                      </a:r>
                      <a:endParaRPr lang="en-US" sz="2000" b="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000" b="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–7.5 [–12.2, –2.9]</a:t>
                      </a:r>
                      <a:endParaRPr lang="en-US" sz="2000" b="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0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3536887228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000" b="1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000" b="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LV mass index (g/m</a:t>
                      </a:r>
                      <a:r>
                        <a:rPr lang="en-US" sz="2000" b="0" kern="100" baseline="30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000" b="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2000" b="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000" b="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97.1 ± 28.3</a:t>
                      </a:r>
                      <a:endParaRPr lang="en-US" sz="2000" b="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000" b="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101.1 ± 30.1</a:t>
                      </a:r>
                      <a:endParaRPr lang="en-US" sz="2000" b="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000" b="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–3.7 [–7.8, 0.5]</a:t>
                      </a:r>
                      <a:endParaRPr lang="en-US" sz="2000" b="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0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3565799668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000" b="1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0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Diastolic dysfunction ≥ Grade 2</a:t>
                      </a:r>
                      <a:r>
                        <a:rPr lang="en-US" sz="2000" baseline="30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‡</a:t>
                      </a:r>
                      <a:endParaRPr lang="en-US" sz="20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0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38.9%</a:t>
                      </a:r>
                      <a:endParaRPr lang="en-US" sz="20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0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36.5%</a:t>
                      </a:r>
                      <a:endParaRPr lang="en-US" sz="20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0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 </a:t>
                      </a:r>
                      <a:r>
                        <a:rPr lang="en-US" sz="2000" b="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[–5.7, 10.6</a:t>
                      </a:r>
                      <a:r>
                        <a:rPr lang="en-US" sz="20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  <a:endParaRPr lang="en-US" sz="20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  <a:tabLst>
                          <a:tab pos="1432560" algn="l"/>
                        </a:tabLst>
                      </a:pPr>
                      <a:r>
                        <a:rPr lang="en-US" sz="2000" b="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150102993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0BDCDB6-BE05-071E-5DA8-45989B734B94}"/>
              </a:ext>
            </a:extLst>
          </p:cNvPr>
          <p:cNvSpPr txBox="1"/>
          <p:nvPr/>
        </p:nvSpPr>
        <p:spPr>
          <a:xfrm>
            <a:off x="158751" y="6534250"/>
            <a:ext cx="7658100" cy="276999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Values presented as KM% (endpoints 1 &amp; 3), % of pts (endpoints 2 &amp; 5), or mean ± SD (endpoint 4)</a:t>
            </a:r>
            <a:endParaRPr lang="en-US" sz="1200" i="1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80C25F-A40A-59D9-C647-9A723ED7A16E}"/>
              </a:ext>
            </a:extLst>
          </p:cNvPr>
          <p:cNvSpPr txBox="1"/>
          <p:nvPr/>
        </p:nvSpPr>
        <p:spPr>
          <a:xfrm>
            <a:off x="158897" y="5909712"/>
            <a:ext cx="11804504" cy="2866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1200" kern="100" baseline="3000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200" kern="100">
                <a:latin typeface="Arial" panose="020B0604020202020204" pitchFamily="34" charset="0"/>
                <a:cs typeface="Arial" panose="020B0604020202020204" pitchFamily="34" charset="0"/>
              </a:rPr>
              <a:t>P-values are two-sided, tested at an alpha level of 0.05; </a:t>
            </a:r>
            <a:r>
              <a:rPr lang="en-US" sz="1200" kern="100" baseline="3000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†</a:t>
            </a:r>
            <a:r>
              <a:rPr lang="en-US" sz="1200" kern="100">
                <a:latin typeface="Arial" panose="020B0604020202020204" pitchFamily="34" charset="0"/>
                <a:cs typeface="Arial" panose="020B0604020202020204" pitchFamily="34" charset="0"/>
              </a:rPr>
              <a:t>Improvement from baseline at </a:t>
            </a:r>
            <a:r>
              <a:rPr lang="en-US" sz="1200" kern="10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1 and 2 years; </a:t>
            </a:r>
            <a:r>
              <a:rPr lang="en-US" sz="1200" baseline="30000">
                <a:latin typeface="Arial" panose="020B0604020202020204" pitchFamily="34" charset="0"/>
                <a:cs typeface="Arial" panose="020B0604020202020204" pitchFamily="34" charset="0"/>
              </a:rPr>
              <a:t>‡</a:t>
            </a:r>
            <a:r>
              <a:rPr lang="en-US" sz="120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Per ASE guidelines (</a:t>
            </a:r>
            <a:r>
              <a:rPr lang="en-US" sz="1200" i="1" err="1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Nagueh</a:t>
            </a:r>
            <a:r>
              <a:rPr lang="en-US" sz="1200" i="1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et al. JASE 2016)</a:t>
            </a:r>
            <a:endParaRPr lang="en-US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583514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65CEA-149D-A92F-8D3E-8A7B4735C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FE22BED-8A8A-CBBB-EC7C-DC3FA67CAA17}"/>
              </a:ext>
            </a:extLst>
          </p:cNvPr>
          <p:cNvCxnSpPr>
            <a:cxnSpLocks/>
          </p:cNvCxnSpPr>
          <p:nvPr/>
        </p:nvCxnSpPr>
        <p:spPr>
          <a:xfrm>
            <a:off x="5493444" y="3970826"/>
            <a:ext cx="1359231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70A8594-72BA-C49E-6775-8C163D4ADC31}"/>
              </a:ext>
            </a:extLst>
          </p:cNvPr>
          <p:cNvCxnSpPr>
            <a:cxnSpLocks/>
          </p:cNvCxnSpPr>
          <p:nvPr/>
        </p:nvCxnSpPr>
        <p:spPr>
          <a:xfrm>
            <a:off x="5493444" y="2876079"/>
            <a:ext cx="1359231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CBA2F511-58D5-7848-8C47-5E1EC7768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03" y="59909"/>
            <a:ext cx="8898635" cy="845507"/>
          </a:xfrm>
        </p:spPr>
        <p:txBody>
          <a:bodyPr>
            <a:normAutofit/>
          </a:bodyPr>
          <a:lstStyle/>
          <a:p>
            <a:r>
              <a:rPr lang="en-US"/>
              <a:t>Quality of Life and Health Status</a:t>
            </a:r>
          </a:p>
        </p:txBody>
      </p:sp>
      <p:graphicFrame>
        <p:nvGraphicFramePr>
          <p:cNvPr id="29" name="Chart 28" descr="Chart">
            <a:extLst>
              <a:ext uri="{FF2B5EF4-FFF2-40B4-BE49-F238E27FC236}">
                <a16:creationId xmlns:a16="http://schemas.microsoft.com/office/drawing/2014/main" id="{BDCF5C17-5511-A5DE-CD63-08A00891ACB0}"/>
              </a:ext>
            </a:extLst>
          </p:cNvPr>
          <p:cNvGraphicFramePr/>
          <p:nvPr/>
        </p:nvGraphicFramePr>
        <p:xfrm>
          <a:off x="1657213" y="1935643"/>
          <a:ext cx="8288853" cy="4076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6" name="Title 5">
            <a:extLst>
              <a:ext uri="{FF2B5EF4-FFF2-40B4-BE49-F238E27FC236}">
                <a16:creationId xmlns:a16="http://schemas.microsoft.com/office/drawing/2014/main" id="{06CB3E71-4E5A-AC21-C4A6-26F8D5379F2A}"/>
              </a:ext>
            </a:extLst>
          </p:cNvPr>
          <p:cNvSpPr txBox="1">
            <a:spLocks/>
          </p:cNvSpPr>
          <p:nvPr/>
        </p:nvSpPr>
        <p:spPr>
          <a:xfrm>
            <a:off x="3855973" y="5580589"/>
            <a:ext cx="1602027" cy="863184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200" b="0">
                <a:solidFill>
                  <a:schemeClr val="accent1">
                    <a:lumMod val="50000"/>
                  </a:schemeClr>
                </a:solidFill>
              </a:rPr>
              <a:t>TAVR</a:t>
            </a:r>
          </a:p>
          <a:p>
            <a:pPr algn="ctr"/>
            <a:r>
              <a:rPr lang="en-US" sz="2000" b="0">
                <a:solidFill>
                  <a:schemeClr val="accent1">
                    <a:lumMod val="50000"/>
                  </a:schemeClr>
                </a:solidFill>
              </a:rPr>
              <a:t>N = 344</a:t>
            </a:r>
            <a:endParaRPr lang="en-US" sz="1400" b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7" name="Title 5">
            <a:extLst>
              <a:ext uri="{FF2B5EF4-FFF2-40B4-BE49-F238E27FC236}">
                <a16:creationId xmlns:a16="http://schemas.microsoft.com/office/drawing/2014/main" id="{9F0EF430-84FF-C08E-0106-8275B861DF5C}"/>
              </a:ext>
            </a:extLst>
          </p:cNvPr>
          <p:cNvSpPr txBox="1">
            <a:spLocks/>
          </p:cNvSpPr>
          <p:nvPr/>
        </p:nvSpPr>
        <p:spPr>
          <a:xfrm>
            <a:off x="6734002" y="5580589"/>
            <a:ext cx="1839088" cy="863184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200" b="0">
                <a:solidFill>
                  <a:schemeClr val="accent1">
                    <a:lumMod val="50000"/>
                  </a:schemeClr>
                </a:solidFill>
              </a:rPr>
              <a:t>CS</a:t>
            </a:r>
          </a:p>
          <a:p>
            <a:pPr algn="ctr"/>
            <a:r>
              <a:rPr lang="en-US" sz="2000" b="0">
                <a:solidFill>
                  <a:schemeClr val="accent1">
                    <a:lumMod val="50000"/>
                  </a:schemeClr>
                </a:solidFill>
              </a:rPr>
              <a:t>N = 327</a:t>
            </a:r>
            <a:endParaRPr lang="en-US" sz="1800" b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362DDE1-40A2-45ED-E487-CB3DF05AE29F}"/>
              </a:ext>
            </a:extLst>
          </p:cNvPr>
          <p:cNvSpPr txBox="1"/>
          <p:nvPr/>
        </p:nvSpPr>
        <p:spPr>
          <a:xfrm>
            <a:off x="2422997" y="1894727"/>
            <a:ext cx="701013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A0DDF08-B025-4DBC-00CE-78476CB83714}"/>
              </a:ext>
            </a:extLst>
          </p:cNvPr>
          <p:cNvGrpSpPr/>
          <p:nvPr/>
        </p:nvGrpSpPr>
        <p:grpSpPr>
          <a:xfrm>
            <a:off x="3149019" y="2367301"/>
            <a:ext cx="205909" cy="185603"/>
            <a:chOff x="6448966" y="4381239"/>
            <a:chExt cx="205909" cy="185603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24A659E7-855E-7CE0-60AB-DC6F0545EB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8966" y="4381239"/>
              <a:ext cx="185128" cy="12325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7B0677D-CF65-B71F-A886-84FBC5DFD8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69747" y="4443587"/>
              <a:ext cx="185128" cy="12325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944E8EEE-978C-30AD-1ECF-6EE60963985A}"/>
              </a:ext>
            </a:extLst>
          </p:cNvPr>
          <p:cNvSpPr txBox="1"/>
          <p:nvPr/>
        </p:nvSpPr>
        <p:spPr>
          <a:xfrm>
            <a:off x="-106326" y="981537"/>
            <a:ext cx="12298326" cy="954107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Proportion of patients alive with</a:t>
            </a:r>
            <a:r>
              <a:rPr lang="en-US" sz="2800" b="1" kern="1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 improvement of </a:t>
            </a:r>
          </a:p>
          <a:p>
            <a:pPr algn="ctr"/>
            <a:r>
              <a:rPr lang="en-US" sz="2800" b="1" kern="1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≥ 10 points in KCCQ score at 1 and 2 years</a:t>
            </a:r>
            <a:r>
              <a:rPr lang="en-US" sz="28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B7F86E-9F65-EA0B-8FD8-756DFB4992EB}"/>
              </a:ext>
            </a:extLst>
          </p:cNvPr>
          <p:cNvSpPr txBox="1"/>
          <p:nvPr/>
        </p:nvSpPr>
        <p:spPr>
          <a:xfrm>
            <a:off x="5157324" y="2210837"/>
            <a:ext cx="2018495" cy="461665"/>
          </a:xfrm>
          <a:prstGeom prst="rect">
            <a:avLst/>
          </a:prstGeom>
          <a:noFill/>
          <a:ln w="12700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>
                <a:solidFill>
                  <a:schemeClr val="accent1"/>
                </a:solidFill>
                <a:latin typeface="Arial"/>
                <a:cs typeface="Arial"/>
              </a:rPr>
              <a:t>P &lt; 0.001</a:t>
            </a:r>
            <a:endParaRPr lang="en-US" sz="2400" b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D66C2E8-9A8F-2AD9-3790-C1B8D1143F4C}"/>
              </a:ext>
            </a:extLst>
          </p:cNvPr>
          <p:cNvSpPr txBox="1"/>
          <p:nvPr/>
        </p:nvSpPr>
        <p:spPr>
          <a:xfrm>
            <a:off x="5512855" y="3182230"/>
            <a:ext cx="1359231" cy="461665"/>
          </a:xfrm>
          <a:prstGeom prst="rect">
            <a:avLst/>
          </a:prstGeom>
          <a:solidFill>
            <a:srgbClr val="3898BE"/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15.7%</a:t>
            </a:r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62E17D-CDE0-3D74-7215-F11716C71DC3}"/>
              </a:ext>
            </a:extLst>
          </p:cNvPr>
          <p:cNvSpPr txBox="1"/>
          <p:nvPr/>
        </p:nvSpPr>
        <p:spPr>
          <a:xfrm>
            <a:off x="158751" y="6534250"/>
            <a:ext cx="7658100" cy="276999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 lIns="91440" tIns="45720" rIns="91440" bIns="45720">
            <a:spAutoFit/>
          </a:bodyPr>
          <a:lstStyle/>
          <a:p>
            <a:r>
              <a:rPr lang="en-US" sz="1200" i="1">
                <a:latin typeface="Arial"/>
                <a:cs typeface="Arial"/>
              </a:rPr>
              <a:t>Nominal P value for informative purposes</a:t>
            </a:r>
          </a:p>
        </p:txBody>
      </p:sp>
    </p:spTree>
    <p:extLst>
      <p:ext uri="{BB962C8B-B14F-4D97-AF65-F5344CB8AC3E}">
        <p14:creationId xmlns:p14="http://schemas.microsoft.com/office/powerpoint/2010/main" val="2527484458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99F1A-B0C5-0273-51F4-C25BB3F3C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8">
            <a:extLst>
              <a:ext uri="{FF2B5EF4-FFF2-40B4-BE49-F238E27FC236}">
                <a16:creationId xmlns:a16="http://schemas.microsoft.com/office/drawing/2014/main" id="{A9DB9487-F0D4-07EC-0333-ECE34CE695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8699" y="1722790"/>
            <a:ext cx="6314598" cy="32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b="1">
                <a:cs typeface="Arial" panose="020B0604020202020204" pitchFamily="34" charset="0"/>
              </a:rPr>
              <a:t>204 </a:t>
            </a:r>
            <a:r>
              <a:rPr lang="en-US" altLang="en-US" sz="1600">
                <a:cs typeface="Arial" panose="020B0604020202020204" pitchFamily="34" charset="0"/>
              </a:rPr>
              <a:t>CS pts underwent delayed AVR within 2 years</a:t>
            </a:r>
          </a:p>
        </p:txBody>
      </p:sp>
      <p:sp>
        <p:nvSpPr>
          <p:cNvPr id="2" name="Rectangle 88">
            <a:extLst>
              <a:ext uri="{FF2B5EF4-FFF2-40B4-BE49-F238E27FC236}">
                <a16:creationId xmlns:a16="http://schemas.microsoft.com/office/drawing/2014/main" id="{7913CE47-7543-3CF3-472E-2C06CCDBE9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699" y="5844159"/>
            <a:ext cx="11970603" cy="502920"/>
          </a:xfrm>
          <a:prstGeom prst="rect">
            <a:avLst/>
          </a:prstGeom>
          <a:solidFill>
            <a:schemeClr val="accent1"/>
          </a:solidFill>
          <a:ln w="2857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 sz="4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pPr algn="ctr"/>
            <a:r>
              <a:rPr lang="en-US" alt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Among patients who underwent delayed AVR, </a:t>
            </a:r>
            <a:r>
              <a:rPr lang="en-US" altLang="en-US" sz="2400" b="1">
                <a:solidFill>
                  <a:srgbClr val="DDDBA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&gt; 80% progressed to severe AS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872AD52-D4DB-AC2D-2906-5F78CBBDA2A0}"/>
              </a:ext>
            </a:extLst>
          </p:cNvPr>
          <p:cNvGrpSpPr/>
          <p:nvPr/>
        </p:nvGrpSpPr>
        <p:grpSpPr>
          <a:xfrm>
            <a:off x="1620639" y="4428837"/>
            <a:ext cx="142668" cy="410582"/>
            <a:chOff x="2586250" y="4564445"/>
            <a:chExt cx="190479" cy="477223"/>
          </a:xfrm>
        </p:grpSpPr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F94E6AD9-A503-19B4-EE14-261FB8813537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2620315" y="4625620"/>
              <a:ext cx="122349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6" name="Rectangle 89">
              <a:extLst>
                <a:ext uri="{FF2B5EF4-FFF2-40B4-BE49-F238E27FC236}">
                  <a16:creationId xmlns:a16="http://schemas.microsoft.com/office/drawing/2014/main" id="{16CADB95-2B6F-6D2E-D39A-F4697706E7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6250" y="4683936"/>
              <a:ext cx="190479" cy="3577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n-US" altLang="en-US" sz="2000">
                  <a:cs typeface="Arial" panose="020B0604020202020204" pitchFamily="34" charset="0"/>
                </a:rPr>
                <a:t>0</a:t>
              </a:r>
            </a:p>
          </p:txBody>
        </p:sp>
      </p:grpSp>
      <p:sp>
        <p:nvSpPr>
          <p:cNvPr id="15" name="Rectangle 20">
            <a:extLst>
              <a:ext uri="{FF2B5EF4-FFF2-40B4-BE49-F238E27FC236}">
                <a16:creationId xmlns:a16="http://schemas.microsoft.com/office/drawing/2014/main" id="{9D10FB6E-1FE5-4841-4834-C657623AD2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1257" y="5349030"/>
            <a:ext cx="34144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>
                <a:cs typeface="Arial" panose="020B0604020202020204" pitchFamily="34" charset="0"/>
              </a:rPr>
              <a:t>371</a:t>
            </a:r>
          </a:p>
        </p:txBody>
      </p:sp>
      <p:sp>
        <p:nvSpPr>
          <p:cNvPr id="47" name="Rectangle 21">
            <a:extLst>
              <a:ext uri="{FF2B5EF4-FFF2-40B4-BE49-F238E27FC236}">
                <a16:creationId xmlns:a16="http://schemas.microsoft.com/office/drawing/2014/main" id="{DAF0B9D3-3750-3352-7CE2-BEA92184B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4824" y="5349030"/>
            <a:ext cx="34144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>
                <a:cs typeface="Arial" panose="020B0604020202020204" pitchFamily="34" charset="0"/>
              </a:rPr>
              <a:t>256</a:t>
            </a:r>
          </a:p>
        </p:txBody>
      </p:sp>
      <p:sp>
        <p:nvSpPr>
          <p:cNvPr id="55" name="Rectangle 25">
            <a:extLst>
              <a:ext uri="{FF2B5EF4-FFF2-40B4-BE49-F238E27FC236}">
                <a16:creationId xmlns:a16="http://schemas.microsoft.com/office/drawing/2014/main" id="{8BB07A2D-3CD4-C8AA-C588-8705AB4CB3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8390" y="5349030"/>
            <a:ext cx="34144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>
                <a:cs typeface="Arial" panose="020B0604020202020204" pitchFamily="34" charset="0"/>
              </a:rPr>
              <a:t>130</a:t>
            </a:r>
          </a:p>
        </p:txBody>
      </p:sp>
      <p:sp>
        <p:nvSpPr>
          <p:cNvPr id="56" name="Rectangle 88">
            <a:extLst>
              <a:ext uri="{FF2B5EF4-FFF2-40B4-BE49-F238E27FC236}">
                <a16:creationId xmlns:a16="http://schemas.microsoft.com/office/drawing/2014/main" id="{BEF4ECBC-32BA-9B3B-4CB9-D4B8D850C1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261" y="5349030"/>
            <a:ext cx="2837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n-US" sz="1600">
                <a:cs typeface="Arial" panose="020B0604020202020204" pitchFamily="34" charset="0"/>
              </a:rPr>
              <a:t>CS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C279842-369F-1F3C-1CA0-4D9BFCEE3F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261" y="5027737"/>
            <a:ext cx="98264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600" i="1">
                <a:cs typeface="Arial" panose="020B0604020202020204" pitchFamily="34" charset="0"/>
              </a:rPr>
              <a:t>No. at risk:</a:t>
            </a:r>
            <a:endParaRPr lang="en-US" altLang="en-US" sz="1600">
              <a:cs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20E5A52-58F5-CB8E-EF08-843491B105E2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838781" y="2802796"/>
            <a:ext cx="294037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000">
                <a:cs typeface="Arial" panose="020B0604020202020204" pitchFamily="34" charset="0"/>
              </a:rPr>
              <a:t>% of Patients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7640180-BCAC-DC23-0E46-A26856A0515C}"/>
              </a:ext>
            </a:extLst>
          </p:cNvPr>
          <p:cNvGrpSpPr/>
          <p:nvPr/>
        </p:nvGrpSpPr>
        <p:grpSpPr>
          <a:xfrm>
            <a:off x="4292877" y="4428837"/>
            <a:ext cx="285336" cy="410582"/>
            <a:chOff x="2491011" y="4564445"/>
            <a:chExt cx="380958" cy="477223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F6FE4C2-C796-FE8F-EFE5-9BEC306E2B6F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2620315" y="4625620"/>
              <a:ext cx="122349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2" name="Rectangle 89">
              <a:extLst>
                <a:ext uri="{FF2B5EF4-FFF2-40B4-BE49-F238E27FC236}">
                  <a16:creationId xmlns:a16="http://schemas.microsoft.com/office/drawing/2014/main" id="{B2704690-54E1-BA76-4BB1-2EAE0F9D19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1011" y="4683936"/>
              <a:ext cx="380958" cy="3577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n-US" altLang="en-US" sz="2000">
                  <a:cs typeface="Arial" panose="020B0604020202020204" pitchFamily="34" charset="0"/>
                </a:rPr>
                <a:t>12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F30B04D-D9FD-B2C6-58C9-E60D49B254E9}"/>
              </a:ext>
            </a:extLst>
          </p:cNvPr>
          <p:cNvGrpSpPr/>
          <p:nvPr/>
        </p:nvGrpSpPr>
        <p:grpSpPr>
          <a:xfrm>
            <a:off x="7036443" y="4428837"/>
            <a:ext cx="285336" cy="410582"/>
            <a:chOff x="2491011" y="4564445"/>
            <a:chExt cx="380958" cy="477223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688143B-0637-F219-F291-41395450AF89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2620315" y="4625620"/>
              <a:ext cx="122349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5" name="Rectangle 89">
              <a:extLst>
                <a:ext uri="{FF2B5EF4-FFF2-40B4-BE49-F238E27FC236}">
                  <a16:creationId xmlns:a16="http://schemas.microsoft.com/office/drawing/2014/main" id="{702062F8-2407-1660-0128-D3238E7A9F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1011" y="4683936"/>
              <a:ext cx="380958" cy="3577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n-US" altLang="en-US" sz="2000">
                  <a:cs typeface="Arial" panose="020B0604020202020204" pitchFamily="34" charset="0"/>
                </a:rPr>
                <a:t>24</a:t>
              </a:r>
            </a:p>
          </p:txBody>
        </p:sp>
      </p:grpSp>
      <p:sp>
        <p:nvSpPr>
          <p:cNvPr id="133" name="Rectangle 88">
            <a:extLst>
              <a:ext uri="{FF2B5EF4-FFF2-40B4-BE49-F238E27FC236}">
                <a16:creationId xmlns:a16="http://schemas.microsoft.com/office/drawing/2014/main" id="{2855EB7D-AF8F-634F-F01B-84B9F775CB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6608" y="3110411"/>
            <a:ext cx="879390" cy="291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200">
                <a:solidFill>
                  <a:srgbClr val="FF4747"/>
                </a:solidFill>
                <a:cs typeface="Arial" panose="020B0604020202020204" pitchFamily="34" charset="0"/>
              </a:rPr>
              <a:t>27.0%</a:t>
            </a:r>
            <a:endParaRPr lang="en-US" altLang="en-US" sz="2200" b="1">
              <a:solidFill>
                <a:srgbClr val="FF4747"/>
              </a:solidFill>
              <a:cs typeface="Arial" panose="020B0604020202020204" pitchFamily="34" charset="0"/>
            </a:endParaRPr>
          </a:p>
        </p:txBody>
      </p:sp>
      <p:sp>
        <p:nvSpPr>
          <p:cNvPr id="134" name="Rectangle 88">
            <a:extLst>
              <a:ext uri="{FF2B5EF4-FFF2-40B4-BE49-F238E27FC236}">
                <a16:creationId xmlns:a16="http://schemas.microsoft.com/office/drawing/2014/main" id="{3C5471CD-41FF-C303-621A-B03C791836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6055" y="2384815"/>
            <a:ext cx="879390" cy="291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200">
                <a:solidFill>
                  <a:srgbClr val="FF4747"/>
                </a:solidFill>
                <a:cs typeface="Arial" panose="020B0604020202020204" pitchFamily="34" charset="0"/>
              </a:rPr>
              <a:t>57.4%</a:t>
            </a:r>
          </a:p>
        </p:txBody>
      </p:sp>
      <p:sp>
        <p:nvSpPr>
          <p:cNvPr id="135" name="Rectangle 88">
            <a:extLst>
              <a:ext uri="{FF2B5EF4-FFF2-40B4-BE49-F238E27FC236}">
                <a16:creationId xmlns:a16="http://schemas.microsoft.com/office/drawing/2014/main" id="{32F26F25-63CC-DD3E-1D48-81AC5C819E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3216" y="3556430"/>
            <a:ext cx="879390" cy="291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200">
                <a:solidFill>
                  <a:srgbClr val="FF4747"/>
                </a:solidFill>
                <a:cs typeface="Arial" panose="020B0604020202020204" pitchFamily="34" charset="0"/>
              </a:rPr>
              <a:t>10.6%</a:t>
            </a:r>
            <a:endParaRPr lang="en-US" altLang="en-US" sz="2200" b="1">
              <a:solidFill>
                <a:srgbClr val="FF4747"/>
              </a:solidFill>
              <a:cs typeface="Arial" panose="020B0604020202020204" pitchFamily="34" charset="0"/>
            </a:endParaRPr>
          </a:p>
        </p:txBody>
      </p:sp>
      <p:sp>
        <p:nvSpPr>
          <p:cNvPr id="7" name="Rectangle 20">
            <a:extLst>
              <a:ext uri="{FF2B5EF4-FFF2-40B4-BE49-F238E27FC236}">
                <a16:creationId xmlns:a16="http://schemas.microsoft.com/office/drawing/2014/main" id="{3AAE78D1-AAE6-9511-38A5-9096BCB1E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3041" y="5344551"/>
            <a:ext cx="34144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>
                <a:cs typeface="Arial" panose="020B0604020202020204" pitchFamily="34" charset="0"/>
              </a:rPr>
              <a:t>323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B676784-3035-61A1-9CA9-434331A568A8}"/>
              </a:ext>
            </a:extLst>
          </p:cNvPr>
          <p:cNvGrpSpPr/>
          <p:nvPr/>
        </p:nvGrpSpPr>
        <p:grpSpPr>
          <a:xfrm>
            <a:off x="2992423" y="4428837"/>
            <a:ext cx="142668" cy="410582"/>
            <a:chOff x="2586250" y="4564445"/>
            <a:chExt cx="190479" cy="477223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88D80A7-079F-FE5F-D4EC-827AD3A76647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2620315" y="4625620"/>
              <a:ext cx="122349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6" name="Rectangle 89">
              <a:extLst>
                <a:ext uri="{FF2B5EF4-FFF2-40B4-BE49-F238E27FC236}">
                  <a16:creationId xmlns:a16="http://schemas.microsoft.com/office/drawing/2014/main" id="{7B1F02B4-D78C-B931-9A8C-00D2935465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6250" y="4683936"/>
              <a:ext cx="190479" cy="3577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n-US" altLang="en-US" sz="2000">
                  <a:cs typeface="Arial" panose="020B0604020202020204" pitchFamily="34" charset="0"/>
                </a:rPr>
                <a:t>6</a:t>
              </a:r>
            </a:p>
          </p:txBody>
        </p:sp>
      </p:grpSp>
      <p:sp>
        <p:nvSpPr>
          <p:cNvPr id="96" name="pl17">
            <a:extLst>
              <a:ext uri="{FF2B5EF4-FFF2-40B4-BE49-F238E27FC236}">
                <a16:creationId xmlns:a16="http://schemas.microsoft.com/office/drawing/2014/main" id="{7FDBE663-55E1-CFD3-FD8E-A3173C077754}"/>
              </a:ext>
            </a:extLst>
          </p:cNvPr>
          <p:cNvSpPr/>
          <p:nvPr/>
        </p:nvSpPr>
        <p:spPr>
          <a:xfrm>
            <a:off x="1771044" y="2740611"/>
            <a:ext cx="5409239" cy="1557684"/>
          </a:xfrm>
          <a:custGeom>
            <a:avLst/>
            <a:gdLst/>
            <a:ahLst/>
            <a:cxnLst/>
            <a:rect l="0" t="0" r="0" b="0"/>
            <a:pathLst>
              <a:path w="6888417" h="1716114">
                <a:moveTo>
                  <a:pt x="0" y="1716114"/>
                </a:moveTo>
                <a:lnTo>
                  <a:pt x="134127" y="1716114"/>
                </a:lnTo>
                <a:lnTo>
                  <a:pt x="134127" y="1716114"/>
                </a:lnTo>
                <a:lnTo>
                  <a:pt x="239513" y="1716114"/>
                </a:lnTo>
                <a:lnTo>
                  <a:pt x="239513" y="1707992"/>
                </a:lnTo>
                <a:lnTo>
                  <a:pt x="268255" y="1707992"/>
                </a:lnTo>
                <a:lnTo>
                  <a:pt x="268255" y="1699869"/>
                </a:lnTo>
                <a:lnTo>
                  <a:pt x="287416" y="1699869"/>
                </a:lnTo>
                <a:lnTo>
                  <a:pt x="287416" y="1691746"/>
                </a:lnTo>
                <a:lnTo>
                  <a:pt x="306577" y="1691746"/>
                </a:lnTo>
                <a:lnTo>
                  <a:pt x="306577" y="1683624"/>
                </a:lnTo>
                <a:lnTo>
                  <a:pt x="335319" y="1683624"/>
                </a:lnTo>
                <a:lnTo>
                  <a:pt x="335319" y="1675501"/>
                </a:lnTo>
                <a:lnTo>
                  <a:pt x="354480" y="1675501"/>
                </a:lnTo>
                <a:lnTo>
                  <a:pt x="354480" y="1675501"/>
                </a:lnTo>
                <a:lnTo>
                  <a:pt x="402383" y="1675501"/>
                </a:lnTo>
                <a:lnTo>
                  <a:pt x="402383" y="1667333"/>
                </a:lnTo>
                <a:lnTo>
                  <a:pt x="421544" y="1667333"/>
                </a:lnTo>
                <a:lnTo>
                  <a:pt x="421544" y="1642831"/>
                </a:lnTo>
                <a:lnTo>
                  <a:pt x="431124" y="1642831"/>
                </a:lnTo>
                <a:lnTo>
                  <a:pt x="431124" y="1634663"/>
                </a:lnTo>
                <a:lnTo>
                  <a:pt x="440705" y="1634663"/>
                </a:lnTo>
                <a:lnTo>
                  <a:pt x="440705" y="1626496"/>
                </a:lnTo>
                <a:lnTo>
                  <a:pt x="488608" y="1626496"/>
                </a:lnTo>
                <a:lnTo>
                  <a:pt x="488608" y="1618328"/>
                </a:lnTo>
                <a:lnTo>
                  <a:pt x="546091" y="1618328"/>
                </a:lnTo>
                <a:lnTo>
                  <a:pt x="546091" y="1618328"/>
                </a:lnTo>
                <a:lnTo>
                  <a:pt x="584413" y="1618328"/>
                </a:lnTo>
                <a:lnTo>
                  <a:pt x="584413" y="1610137"/>
                </a:lnTo>
                <a:lnTo>
                  <a:pt x="613155" y="1610137"/>
                </a:lnTo>
                <a:lnTo>
                  <a:pt x="613155" y="1610137"/>
                </a:lnTo>
                <a:lnTo>
                  <a:pt x="632316" y="1610137"/>
                </a:lnTo>
                <a:lnTo>
                  <a:pt x="632316" y="1610137"/>
                </a:lnTo>
                <a:lnTo>
                  <a:pt x="689799" y="1610137"/>
                </a:lnTo>
                <a:lnTo>
                  <a:pt x="689799" y="1601947"/>
                </a:lnTo>
                <a:lnTo>
                  <a:pt x="747283" y="1601947"/>
                </a:lnTo>
                <a:lnTo>
                  <a:pt x="747283" y="1593756"/>
                </a:lnTo>
                <a:lnTo>
                  <a:pt x="776024" y="1593756"/>
                </a:lnTo>
                <a:lnTo>
                  <a:pt x="776024" y="1585565"/>
                </a:lnTo>
                <a:lnTo>
                  <a:pt x="814346" y="1585565"/>
                </a:lnTo>
                <a:lnTo>
                  <a:pt x="814346" y="1585565"/>
                </a:lnTo>
                <a:lnTo>
                  <a:pt x="852669" y="1585565"/>
                </a:lnTo>
                <a:lnTo>
                  <a:pt x="852669" y="1577351"/>
                </a:lnTo>
                <a:lnTo>
                  <a:pt x="910152" y="1577351"/>
                </a:lnTo>
                <a:lnTo>
                  <a:pt x="910152" y="1569137"/>
                </a:lnTo>
                <a:lnTo>
                  <a:pt x="986796" y="1569137"/>
                </a:lnTo>
                <a:lnTo>
                  <a:pt x="986796" y="1560923"/>
                </a:lnTo>
                <a:lnTo>
                  <a:pt x="996377" y="1560923"/>
                </a:lnTo>
                <a:lnTo>
                  <a:pt x="996377" y="1552708"/>
                </a:lnTo>
                <a:lnTo>
                  <a:pt x="1025119" y="1552708"/>
                </a:lnTo>
                <a:lnTo>
                  <a:pt x="1025119" y="1528066"/>
                </a:lnTo>
                <a:lnTo>
                  <a:pt x="1101763" y="1528066"/>
                </a:lnTo>
                <a:lnTo>
                  <a:pt x="1101763" y="1519851"/>
                </a:lnTo>
                <a:lnTo>
                  <a:pt x="1207149" y="1519851"/>
                </a:lnTo>
                <a:lnTo>
                  <a:pt x="1207149" y="1511637"/>
                </a:lnTo>
                <a:lnTo>
                  <a:pt x="1226310" y="1511637"/>
                </a:lnTo>
                <a:lnTo>
                  <a:pt x="1226310" y="1503423"/>
                </a:lnTo>
                <a:lnTo>
                  <a:pt x="1302955" y="1503423"/>
                </a:lnTo>
                <a:lnTo>
                  <a:pt x="1302955" y="1486995"/>
                </a:lnTo>
                <a:lnTo>
                  <a:pt x="1360438" y="1486995"/>
                </a:lnTo>
                <a:lnTo>
                  <a:pt x="1360438" y="1478780"/>
                </a:lnTo>
                <a:lnTo>
                  <a:pt x="1379599" y="1478780"/>
                </a:lnTo>
                <a:lnTo>
                  <a:pt x="1379599" y="1470566"/>
                </a:lnTo>
                <a:lnTo>
                  <a:pt x="1417921" y="1470566"/>
                </a:lnTo>
                <a:lnTo>
                  <a:pt x="1417921" y="1462352"/>
                </a:lnTo>
                <a:lnTo>
                  <a:pt x="1437082" y="1462352"/>
                </a:lnTo>
                <a:lnTo>
                  <a:pt x="1437082" y="1437709"/>
                </a:lnTo>
                <a:lnTo>
                  <a:pt x="1484985" y="1437709"/>
                </a:lnTo>
                <a:lnTo>
                  <a:pt x="1484985" y="1429495"/>
                </a:lnTo>
                <a:lnTo>
                  <a:pt x="1494566" y="1429495"/>
                </a:lnTo>
                <a:lnTo>
                  <a:pt x="1494566" y="1421281"/>
                </a:lnTo>
                <a:lnTo>
                  <a:pt x="1504146" y="1421281"/>
                </a:lnTo>
                <a:lnTo>
                  <a:pt x="1504146" y="1413066"/>
                </a:lnTo>
                <a:lnTo>
                  <a:pt x="1590371" y="1413066"/>
                </a:lnTo>
                <a:lnTo>
                  <a:pt x="1590371" y="1404852"/>
                </a:lnTo>
                <a:lnTo>
                  <a:pt x="1628693" y="1404852"/>
                </a:lnTo>
                <a:lnTo>
                  <a:pt x="1628693" y="1396638"/>
                </a:lnTo>
                <a:lnTo>
                  <a:pt x="1695757" y="1396638"/>
                </a:lnTo>
                <a:lnTo>
                  <a:pt x="1695757" y="1388424"/>
                </a:lnTo>
                <a:lnTo>
                  <a:pt x="1705338" y="1388424"/>
                </a:lnTo>
                <a:lnTo>
                  <a:pt x="1705338" y="1371995"/>
                </a:lnTo>
                <a:lnTo>
                  <a:pt x="1762821" y="1371995"/>
                </a:lnTo>
                <a:lnTo>
                  <a:pt x="1762821" y="1363781"/>
                </a:lnTo>
                <a:lnTo>
                  <a:pt x="1772402" y="1363781"/>
                </a:lnTo>
                <a:lnTo>
                  <a:pt x="1772402" y="1355567"/>
                </a:lnTo>
                <a:lnTo>
                  <a:pt x="1791563" y="1355567"/>
                </a:lnTo>
                <a:lnTo>
                  <a:pt x="1791563" y="1347352"/>
                </a:lnTo>
                <a:lnTo>
                  <a:pt x="1801143" y="1347352"/>
                </a:lnTo>
                <a:lnTo>
                  <a:pt x="1801143" y="1339138"/>
                </a:lnTo>
                <a:lnTo>
                  <a:pt x="1829885" y="1339138"/>
                </a:lnTo>
                <a:lnTo>
                  <a:pt x="1829885" y="1330924"/>
                </a:lnTo>
                <a:lnTo>
                  <a:pt x="1839466" y="1330924"/>
                </a:lnTo>
                <a:lnTo>
                  <a:pt x="1839466" y="1306281"/>
                </a:lnTo>
                <a:lnTo>
                  <a:pt x="1849046" y="1306281"/>
                </a:lnTo>
                <a:lnTo>
                  <a:pt x="1849046" y="1298067"/>
                </a:lnTo>
                <a:lnTo>
                  <a:pt x="1906529" y="1298067"/>
                </a:lnTo>
                <a:lnTo>
                  <a:pt x="1906529" y="1273424"/>
                </a:lnTo>
                <a:lnTo>
                  <a:pt x="1973593" y="1273424"/>
                </a:lnTo>
                <a:lnTo>
                  <a:pt x="1973593" y="1256996"/>
                </a:lnTo>
                <a:lnTo>
                  <a:pt x="2031077" y="1256996"/>
                </a:lnTo>
                <a:lnTo>
                  <a:pt x="2031077" y="1248781"/>
                </a:lnTo>
                <a:lnTo>
                  <a:pt x="2050238" y="1248781"/>
                </a:lnTo>
                <a:lnTo>
                  <a:pt x="2050238" y="1240567"/>
                </a:lnTo>
                <a:lnTo>
                  <a:pt x="2088560" y="1240567"/>
                </a:lnTo>
                <a:lnTo>
                  <a:pt x="2088560" y="1232353"/>
                </a:lnTo>
                <a:lnTo>
                  <a:pt x="2107721" y="1232353"/>
                </a:lnTo>
                <a:lnTo>
                  <a:pt x="2107721" y="1215925"/>
                </a:lnTo>
                <a:lnTo>
                  <a:pt x="2165204" y="1215925"/>
                </a:lnTo>
                <a:lnTo>
                  <a:pt x="2165204" y="1207710"/>
                </a:lnTo>
                <a:lnTo>
                  <a:pt x="2174785" y="1207710"/>
                </a:lnTo>
                <a:lnTo>
                  <a:pt x="2174785" y="1199496"/>
                </a:lnTo>
                <a:lnTo>
                  <a:pt x="2232268" y="1199496"/>
                </a:lnTo>
                <a:lnTo>
                  <a:pt x="2232268" y="1191282"/>
                </a:lnTo>
                <a:lnTo>
                  <a:pt x="2241849" y="1191282"/>
                </a:lnTo>
                <a:lnTo>
                  <a:pt x="2241849" y="1183068"/>
                </a:lnTo>
                <a:lnTo>
                  <a:pt x="2318493" y="1183068"/>
                </a:lnTo>
                <a:lnTo>
                  <a:pt x="2318493" y="1174853"/>
                </a:lnTo>
                <a:lnTo>
                  <a:pt x="2375976" y="1174853"/>
                </a:lnTo>
                <a:lnTo>
                  <a:pt x="2375976" y="1166639"/>
                </a:lnTo>
                <a:lnTo>
                  <a:pt x="2385557" y="1166639"/>
                </a:lnTo>
                <a:lnTo>
                  <a:pt x="2385557" y="1158425"/>
                </a:lnTo>
                <a:lnTo>
                  <a:pt x="2423879" y="1158425"/>
                </a:lnTo>
                <a:lnTo>
                  <a:pt x="2423879" y="1150211"/>
                </a:lnTo>
                <a:lnTo>
                  <a:pt x="2481363" y="1150211"/>
                </a:lnTo>
                <a:lnTo>
                  <a:pt x="2481363" y="1141996"/>
                </a:lnTo>
                <a:lnTo>
                  <a:pt x="2500524" y="1141996"/>
                </a:lnTo>
                <a:lnTo>
                  <a:pt x="2500524" y="1125568"/>
                </a:lnTo>
                <a:lnTo>
                  <a:pt x="2519685" y="1125568"/>
                </a:lnTo>
                <a:lnTo>
                  <a:pt x="2519685" y="1109139"/>
                </a:lnTo>
                <a:lnTo>
                  <a:pt x="2548426" y="1109139"/>
                </a:lnTo>
                <a:lnTo>
                  <a:pt x="2548426" y="1100925"/>
                </a:lnTo>
                <a:lnTo>
                  <a:pt x="2567588" y="1100925"/>
                </a:lnTo>
                <a:lnTo>
                  <a:pt x="2567588" y="1100925"/>
                </a:lnTo>
                <a:lnTo>
                  <a:pt x="2596329" y="1100925"/>
                </a:lnTo>
                <a:lnTo>
                  <a:pt x="2596329" y="1092711"/>
                </a:lnTo>
                <a:lnTo>
                  <a:pt x="2605910" y="1092711"/>
                </a:lnTo>
                <a:lnTo>
                  <a:pt x="2605910" y="1084497"/>
                </a:lnTo>
                <a:lnTo>
                  <a:pt x="2634651" y="1084497"/>
                </a:lnTo>
                <a:lnTo>
                  <a:pt x="2634651" y="1076282"/>
                </a:lnTo>
                <a:lnTo>
                  <a:pt x="2692135" y="1076282"/>
                </a:lnTo>
                <a:lnTo>
                  <a:pt x="2692135" y="1051640"/>
                </a:lnTo>
                <a:lnTo>
                  <a:pt x="2701715" y="1051640"/>
                </a:lnTo>
                <a:lnTo>
                  <a:pt x="2701715" y="1043425"/>
                </a:lnTo>
                <a:lnTo>
                  <a:pt x="2711296" y="1043425"/>
                </a:lnTo>
                <a:lnTo>
                  <a:pt x="2711296" y="1035211"/>
                </a:lnTo>
                <a:lnTo>
                  <a:pt x="2730457" y="1035211"/>
                </a:lnTo>
                <a:lnTo>
                  <a:pt x="2730457" y="1026997"/>
                </a:lnTo>
                <a:lnTo>
                  <a:pt x="2826262" y="1026997"/>
                </a:lnTo>
                <a:lnTo>
                  <a:pt x="2826262" y="1018783"/>
                </a:lnTo>
                <a:lnTo>
                  <a:pt x="2835843" y="1018783"/>
                </a:lnTo>
                <a:lnTo>
                  <a:pt x="2835843" y="1010568"/>
                </a:lnTo>
                <a:lnTo>
                  <a:pt x="2855004" y="1010568"/>
                </a:lnTo>
                <a:lnTo>
                  <a:pt x="2855004" y="1002354"/>
                </a:lnTo>
                <a:lnTo>
                  <a:pt x="2922068" y="1002354"/>
                </a:lnTo>
                <a:lnTo>
                  <a:pt x="2922068" y="994140"/>
                </a:lnTo>
                <a:lnTo>
                  <a:pt x="2960390" y="994140"/>
                </a:lnTo>
                <a:lnTo>
                  <a:pt x="2960390" y="985926"/>
                </a:lnTo>
                <a:lnTo>
                  <a:pt x="2969971" y="985926"/>
                </a:lnTo>
                <a:lnTo>
                  <a:pt x="2969971" y="977711"/>
                </a:lnTo>
                <a:lnTo>
                  <a:pt x="2979551" y="977711"/>
                </a:lnTo>
                <a:lnTo>
                  <a:pt x="2979551" y="969497"/>
                </a:lnTo>
                <a:lnTo>
                  <a:pt x="3017873" y="969497"/>
                </a:lnTo>
                <a:lnTo>
                  <a:pt x="3017873" y="961283"/>
                </a:lnTo>
                <a:lnTo>
                  <a:pt x="3046615" y="961283"/>
                </a:lnTo>
                <a:lnTo>
                  <a:pt x="3046615" y="953069"/>
                </a:lnTo>
                <a:lnTo>
                  <a:pt x="3084937" y="953069"/>
                </a:lnTo>
                <a:lnTo>
                  <a:pt x="3084937" y="953069"/>
                </a:lnTo>
                <a:lnTo>
                  <a:pt x="3123260" y="953069"/>
                </a:lnTo>
                <a:lnTo>
                  <a:pt x="3123260" y="944824"/>
                </a:lnTo>
                <a:lnTo>
                  <a:pt x="3171162" y="944824"/>
                </a:lnTo>
                <a:lnTo>
                  <a:pt x="3171162" y="936578"/>
                </a:lnTo>
                <a:lnTo>
                  <a:pt x="3180743" y="936578"/>
                </a:lnTo>
                <a:lnTo>
                  <a:pt x="3180743" y="928333"/>
                </a:lnTo>
                <a:lnTo>
                  <a:pt x="3209485" y="928333"/>
                </a:lnTo>
                <a:lnTo>
                  <a:pt x="3209485" y="928333"/>
                </a:lnTo>
                <a:lnTo>
                  <a:pt x="3219065" y="928333"/>
                </a:lnTo>
                <a:lnTo>
                  <a:pt x="3219065" y="928333"/>
                </a:lnTo>
                <a:lnTo>
                  <a:pt x="3305290" y="928333"/>
                </a:lnTo>
                <a:lnTo>
                  <a:pt x="3305290" y="928333"/>
                </a:lnTo>
                <a:lnTo>
                  <a:pt x="3353193" y="928333"/>
                </a:lnTo>
                <a:lnTo>
                  <a:pt x="3353193" y="920056"/>
                </a:lnTo>
                <a:lnTo>
                  <a:pt x="3362773" y="920056"/>
                </a:lnTo>
                <a:lnTo>
                  <a:pt x="3362773" y="920056"/>
                </a:lnTo>
                <a:lnTo>
                  <a:pt x="3372354" y="920056"/>
                </a:lnTo>
                <a:lnTo>
                  <a:pt x="3372354" y="911747"/>
                </a:lnTo>
                <a:lnTo>
                  <a:pt x="3401096" y="911747"/>
                </a:lnTo>
                <a:lnTo>
                  <a:pt x="3401096" y="911747"/>
                </a:lnTo>
                <a:lnTo>
                  <a:pt x="3429837" y="911747"/>
                </a:lnTo>
                <a:lnTo>
                  <a:pt x="3429837" y="903406"/>
                </a:lnTo>
                <a:lnTo>
                  <a:pt x="3439418" y="903406"/>
                </a:lnTo>
                <a:lnTo>
                  <a:pt x="3439418" y="903406"/>
                </a:lnTo>
                <a:lnTo>
                  <a:pt x="3506482" y="903406"/>
                </a:lnTo>
                <a:lnTo>
                  <a:pt x="3506482" y="895031"/>
                </a:lnTo>
                <a:lnTo>
                  <a:pt x="3525643" y="895031"/>
                </a:lnTo>
                <a:lnTo>
                  <a:pt x="3525643" y="886656"/>
                </a:lnTo>
                <a:lnTo>
                  <a:pt x="3544804" y="886656"/>
                </a:lnTo>
                <a:lnTo>
                  <a:pt x="3544804" y="878282"/>
                </a:lnTo>
                <a:lnTo>
                  <a:pt x="3554384" y="878282"/>
                </a:lnTo>
                <a:lnTo>
                  <a:pt x="3554384" y="853158"/>
                </a:lnTo>
                <a:lnTo>
                  <a:pt x="3563965" y="853158"/>
                </a:lnTo>
                <a:lnTo>
                  <a:pt x="3563965" y="844749"/>
                </a:lnTo>
                <a:lnTo>
                  <a:pt x="3573545" y="844749"/>
                </a:lnTo>
                <a:lnTo>
                  <a:pt x="3573545" y="836341"/>
                </a:lnTo>
                <a:lnTo>
                  <a:pt x="3583126" y="836341"/>
                </a:lnTo>
                <a:lnTo>
                  <a:pt x="3583126" y="836341"/>
                </a:lnTo>
                <a:lnTo>
                  <a:pt x="3602287" y="836341"/>
                </a:lnTo>
                <a:lnTo>
                  <a:pt x="3602287" y="827897"/>
                </a:lnTo>
                <a:lnTo>
                  <a:pt x="3611868" y="827897"/>
                </a:lnTo>
                <a:lnTo>
                  <a:pt x="3611868" y="819454"/>
                </a:lnTo>
                <a:lnTo>
                  <a:pt x="3650190" y="819454"/>
                </a:lnTo>
                <a:lnTo>
                  <a:pt x="3650190" y="794019"/>
                </a:lnTo>
                <a:lnTo>
                  <a:pt x="3659770" y="794019"/>
                </a:lnTo>
                <a:lnTo>
                  <a:pt x="3659770" y="785541"/>
                </a:lnTo>
                <a:lnTo>
                  <a:pt x="3669351" y="785541"/>
                </a:lnTo>
                <a:lnTo>
                  <a:pt x="3669351" y="777062"/>
                </a:lnTo>
                <a:lnTo>
                  <a:pt x="3698093" y="777062"/>
                </a:lnTo>
                <a:lnTo>
                  <a:pt x="3698093" y="777062"/>
                </a:lnTo>
                <a:lnTo>
                  <a:pt x="3707673" y="777062"/>
                </a:lnTo>
                <a:lnTo>
                  <a:pt x="3707673" y="768548"/>
                </a:lnTo>
                <a:lnTo>
                  <a:pt x="3717254" y="768548"/>
                </a:lnTo>
                <a:lnTo>
                  <a:pt x="3717254" y="760033"/>
                </a:lnTo>
                <a:lnTo>
                  <a:pt x="3736415" y="760033"/>
                </a:lnTo>
                <a:lnTo>
                  <a:pt x="3736415" y="751444"/>
                </a:lnTo>
                <a:lnTo>
                  <a:pt x="3755576" y="751444"/>
                </a:lnTo>
                <a:lnTo>
                  <a:pt x="3755576" y="717089"/>
                </a:lnTo>
                <a:lnTo>
                  <a:pt x="3774737" y="717089"/>
                </a:lnTo>
                <a:lnTo>
                  <a:pt x="3774737" y="699912"/>
                </a:lnTo>
                <a:lnTo>
                  <a:pt x="3784318" y="699912"/>
                </a:lnTo>
                <a:lnTo>
                  <a:pt x="3784318" y="691323"/>
                </a:lnTo>
                <a:lnTo>
                  <a:pt x="3793898" y="691323"/>
                </a:lnTo>
                <a:lnTo>
                  <a:pt x="3793898" y="682735"/>
                </a:lnTo>
                <a:lnTo>
                  <a:pt x="3813059" y="682735"/>
                </a:lnTo>
                <a:lnTo>
                  <a:pt x="3813059" y="682735"/>
                </a:lnTo>
                <a:lnTo>
                  <a:pt x="3832220" y="682735"/>
                </a:lnTo>
                <a:lnTo>
                  <a:pt x="3832220" y="665479"/>
                </a:lnTo>
                <a:lnTo>
                  <a:pt x="3870543" y="665479"/>
                </a:lnTo>
                <a:lnTo>
                  <a:pt x="3870543" y="656851"/>
                </a:lnTo>
                <a:lnTo>
                  <a:pt x="3880123" y="656851"/>
                </a:lnTo>
                <a:lnTo>
                  <a:pt x="3880123" y="648224"/>
                </a:lnTo>
                <a:lnTo>
                  <a:pt x="3899284" y="648224"/>
                </a:lnTo>
                <a:lnTo>
                  <a:pt x="3899284" y="639596"/>
                </a:lnTo>
                <a:lnTo>
                  <a:pt x="3908865" y="639596"/>
                </a:lnTo>
                <a:lnTo>
                  <a:pt x="3908865" y="630968"/>
                </a:lnTo>
                <a:lnTo>
                  <a:pt x="3928026" y="630968"/>
                </a:lnTo>
                <a:lnTo>
                  <a:pt x="3928026" y="622341"/>
                </a:lnTo>
                <a:lnTo>
                  <a:pt x="3956768" y="622341"/>
                </a:lnTo>
                <a:lnTo>
                  <a:pt x="3956768" y="613713"/>
                </a:lnTo>
                <a:lnTo>
                  <a:pt x="3975929" y="613713"/>
                </a:lnTo>
                <a:lnTo>
                  <a:pt x="3975929" y="613713"/>
                </a:lnTo>
                <a:lnTo>
                  <a:pt x="3985509" y="613713"/>
                </a:lnTo>
                <a:lnTo>
                  <a:pt x="3985509" y="596375"/>
                </a:lnTo>
                <a:lnTo>
                  <a:pt x="4004670" y="596375"/>
                </a:lnTo>
                <a:lnTo>
                  <a:pt x="4004670" y="587706"/>
                </a:lnTo>
                <a:lnTo>
                  <a:pt x="4023831" y="587706"/>
                </a:lnTo>
                <a:lnTo>
                  <a:pt x="4023831" y="570369"/>
                </a:lnTo>
                <a:lnTo>
                  <a:pt x="4042993" y="570369"/>
                </a:lnTo>
                <a:lnTo>
                  <a:pt x="4042993" y="553031"/>
                </a:lnTo>
                <a:lnTo>
                  <a:pt x="4090895" y="553031"/>
                </a:lnTo>
                <a:lnTo>
                  <a:pt x="4090895" y="544362"/>
                </a:lnTo>
                <a:lnTo>
                  <a:pt x="4110056" y="544362"/>
                </a:lnTo>
                <a:lnTo>
                  <a:pt x="4110056" y="527025"/>
                </a:lnTo>
                <a:lnTo>
                  <a:pt x="4138798" y="527025"/>
                </a:lnTo>
                <a:lnTo>
                  <a:pt x="4138798" y="518356"/>
                </a:lnTo>
                <a:lnTo>
                  <a:pt x="4157959" y="518356"/>
                </a:lnTo>
                <a:lnTo>
                  <a:pt x="4157959" y="509687"/>
                </a:lnTo>
                <a:lnTo>
                  <a:pt x="4167540" y="509687"/>
                </a:lnTo>
                <a:lnTo>
                  <a:pt x="4167540" y="501018"/>
                </a:lnTo>
                <a:lnTo>
                  <a:pt x="4177120" y="501018"/>
                </a:lnTo>
                <a:lnTo>
                  <a:pt x="4177120" y="492349"/>
                </a:lnTo>
                <a:lnTo>
                  <a:pt x="4186701" y="492349"/>
                </a:lnTo>
                <a:lnTo>
                  <a:pt x="4186701" y="483681"/>
                </a:lnTo>
                <a:lnTo>
                  <a:pt x="4205862" y="483681"/>
                </a:lnTo>
                <a:lnTo>
                  <a:pt x="4205862" y="475012"/>
                </a:lnTo>
                <a:lnTo>
                  <a:pt x="4244184" y="475012"/>
                </a:lnTo>
                <a:lnTo>
                  <a:pt x="4244184" y="466343"/>
                </a:lnTo>
                <a:lnTo>
                  <a:pt x="4253765" y="466343"/>
                </a:lnTo>
                <a:lnTo>
                  <a:pt x="4253765" y="449005"/>
                </a:lnTo>
                <a:lnTo>
                  <a:pt x="4272926" y="449005"/>
                </a:lnTo>
                <a:lnTo>
                  <a:pt x="4272926" y="440336"/>
                </a:lnTo>
                <a:lnTo>
                  <a:pt x="4301667" y="440336"/>
                </a:lnTo>
                <a:lnTo>
                  <a:pt x="4301667" y="422999"/>
                </a:lnTo>
                <a:lnTo>
                  <a:pt x="4320829" y="422999"/>
                </a:lnTo>
                <a:lnTo>
                  <a:pt x="4320829" y="405661"/>
                </a:lnTo>
                <a:lnTo>
                  <a:pt x="4359151" y="405661"/>
                </a:lnTo>
                <a:lnTo>
                  <a:pt x="4359151" y="396992"/>
                </a:lnTo>
                <a:lnTo>
                  <a:pt x="4445376" y="396992"/>
                </a:lnTo>
                <a:lnTo>
                  <a:pt x="4445376" y="379655"/>
                </a:lnTo>
                <a:lnTo>
                  <a:pt x="4502859" y="379655"/>
                </a:lnTo>
                <a:lnTo>
                  <a:pt x="4502859" y="370986"/>
                </a:lnTo>
                <a:lnTo>
                  <a:pt x="4522020" y="370986"/>
                </a:lnTo>
                <a:lnTo>
                  <a:pt x="4522020" y="370986"/>
                </a:lnTo>
                <a:lnTo>
                  <a:pt x="4541181" y="370986"/>
                </a:lnTo>
                <a:lnTo>
                  <a:pt x="4541181" y="370986"/>
                </a:lnTo>
                <a:lnTo>
                  <a:pt x="4627406" y="370986"/>
                </a:lnTo>
                <a:lnTo>
                  <a:pt x="4627406" y="370986"/>
                </a:lnTo>
                <a:lnTo>
                  <a:pt x="4704051" y="370986"/>
                </a:lnTo>
                <a:lnTo>
                  <a:pt x="4704051" y="362221"/>
                </a:lnTo>
                <a:lnTo>
                  <a:pt x="4713631" y="362221"/>
                </a:lnTo>
                <a:lnTo>
                  <a:pt x="4713631" y="353456"/>
                </a:lnTo>
                <a:lnTo>
                  <a:pt x="4732792" y="353456"/>
                </a:lnTo>
                <a:lnTo>
                  <a:pt x="4732792" y="344691"/>
                </a:lnTo>
                <a:lnTo>
                  <a:pt x="4771115" y="344691"/>
                </a:lnTo>
                <a:lnTo>
                  <a:pt x="4771115" y="335925"/>
                </a:lnTo>
                <a:lnTo>
                  <a:pt x="4790276" y="335925"/>
                </a:lnTo>
                <a:lnTo>
                  <a:pt x="4790276" y="327160"/>
                </a:lnTo>
                <a:lnTo>
                  <a:pt x="4847759" y="327160"/>
                </a:lnTo>
                <a:lnTo>
                  <a:pt x="4847759" y="318395"/>
                </a:lnTo>
                <a:lnTo>
                  <a:pt x="4866920" y="318395"/>
                </a:lnTo>
                <a:lnTo>
                  <a:pt x="4866920" y="309630"/>
                </a:lnTo>
                <a:lnTo>
                  <a:pt x="4886081" y="309630"/>
                </a:lnTo>
                <a:lnTo>
                  <a:pt x="4886081" y="300865"/>
                </a:lnTo>
                <a:lnTo>
                  <a:pt x="4905242" y="300865"/>
                </a:lnTo>
                <a:lnTo>
                  <a:pt x="4905242" y="292100"/>
                </a:lnTo>
                <a:lnTo>
                  <a:pt x="4933984" y="292100"/>
                </a:lnTo>
                <a:lnTo>
                  <a:pt x="4933984" y="283335"/>
                </a:lnTo>
                <a:lnTo>
                  <a:pt x="4943564" y="283335"/>
                </a:lnTo>
                <a:lnTo>
                  <a:pt x="4943564" y="274569"/>
                </a:lnTo>
                <a:lnTo>
                  <a:pt x="4962726" y="274569"/>
                </a:lnTo>
                <a:lnTo>
                  <a:pt x="4962726" y="265804"/>
                </a:lnTo>
                <a:lnTo>
                  <a:pt x="5048951" y="265804"/>
                </a:lnTo>
                <a:lnTo>
                  <a:pt x="5048951" y="257039"/>
                </a:lnTo>
                <a:lnTo>
                  <a:pt x="5192659" y="257039"/>
                </a:lnTo>
                <a:lnTo>
                  <a:pt x="5192659" y="248274"/>
                </a:lnTo>
                <a:lnTo>
                  <a:pt x="5278884" y="248274"/>
                </a:lnTo>
                <a:lnTo>
                  <a:pt x="5278884" y="239509"/>
                </a:lnTo>
                <a:lnTo>
                  <a:pt x="5317206" y="239509"/>
                </a:lnTo>
                <a:lnTo>
                  <a:pt x="5317206" y="239509"/>
                </a:lnTo>
                <a:lnTo>
                  <a:pt x="5326787" y="239509"/>
                </a:lnTo>
                <a:lnTo>
                  <a:pt x="5326787" y="230690"/>
                </a:lnTo>
                <a:lnTo>
                  <a:pt x="5365109" y="230690"/>
                </a:lnTo>
                <a:lnTo>
                  <a:pt x="5365109" y="213052"/>
                </a:lnTo>
                <a:lnTo>
                  <a:pt x="5384270" y="213052"/>
                </a:lnTo>
                <a:lnTo>
                  <a:pt x="5384270" y="213052"/>
                </a:lnTo>
                <a:lnTo>
                  <a:pt x="5393850" y="213052"/>
                </a:lnTo>
                <a:lnTo>
                  <a:pt x="5393850" y="204178"/>
                </a:lnTo>
                <a:lnTo>
                  <a:pt x="5470495" y="204178"/>
                </a:lnTo>
                <a:lnTo>
                  <a:pt x="5470495" y="195303"/>
                </a:lnTo>
                <a:lnTo>
                  <a:pt x="5518398" y="195303"/>
                </a:lnTo>
                <a:lnTo>
                  <a:pt x="5518398" y="186429"/>
                </a:lnTo>
                <a:lnTo>
                  <a:pt x="5537559" y="186429"/>
                </a:lnTo>
                <a:lnTo>
                  <a:pt x="5537559" y="177555"/>
                </a:lnTo>
                <a:lnTo>
                  <a:pt x="5566300" y="177555"/>
                </a:lnTo>
                <a:lnTo>
                  <a:pt x="5566300" y="177555"/>
                </a:lnTo>
                <a:lnTo>
                  <a:pt x="5575881" y="177555"/>
                </a:lnTo>
                <a:lnTo>
                  <a:pt x="5575881" y="168680"/>
                </a:lnTo>
                <a:lnTo>
                  <a:pt x="5710009" y="168680"/>
                </a:lnTo>
                <a:lnTo>
                  <a:pt x="5710009" y="159806"/>
                </a:lnTo>
                <a:lnTo>
                  <a:pt x="5719589" y="159806"/>
                </a:lnTo>
                <a:lnTo>
                  <a:pt x="5719589" y="150932"/>
                </a:lnTo>
                <a:lnTo>
                  <a:pt x="5729170" y="150932"/>
                </a:lnTo>
                <a:lnTo>
                  <a:pt x="5729170" y="142057"/>
                </a:lnTo>
                <a:lnTo>
                  <a:pt x="5767492" y="142057"/>
                </a:lnTo>
                <a:lnTo>
                  <a:pt x="5767492" y="124308"/>
                </a:lnTo>
                <a:lnTo>
                  <a:pt x="5796234" y="124308"/>
                </a:lnTo>
                <a:lnTo>
                  <a:pt x="5796234" y="115434"/>
                </a:lnTo>
                <a:lnTo>
                  <a:pt x="5853717" y="115434"/>
                </a:lnTo>
                <a:lnTo>
                  <a:pt x="5853717" y="106560"/>
                </a:lnTo>
                <a:lnTo>
                  <a:pt x="5911200" y="106560"/>
                </a:lnTo>
                <a:lnTo>
                  <a:pt x="5911200" y="97685"/>
                </a:lnTo>
                <a:lnTo>
                  <a:pt x="5920781" y="97685"/>
                </a:lnTo>
                <a:lnTo>
                  <a:pt x="5920781" y="97685"/>
                </a:lnTo>
                <a:lnTo>
                  <a:pt x="5939942" y="97685"/>
                </a:lnTo>
                <a:lnTo>
                  <a:pt x="5939942" y="88811"/>
                </a:lnTo>
                <a:lnTo>
                  <a:pt x="5978264" y="88811"/>
                </a:lnTo>
                <a:lnTo>
                  <a:pt x="5978264" y="79937"/>
                </a:lnTo>
                <a:lnTo>
                  <a:pt x="5997425" y="79937"/>
                </a:lnTo>
                <a:lnTo>
                  <a:pt x="5997425" y="62188"/>
                </a:lnTo>
                <a:lnTo>
                  <a:pt x="6074070" y="62188"/>
                </a:lnTo>
                <a:lnTo>
                  <a:pt x="6074070" y="53313"/>
                </a:lnTo>
                <a:lnTo>
                  <a:pt x="6179456" y="53313"/>
                </a:lnTo>
                <a:lnTo>
                  <a:pt x="6179456" y="44439"/>
                </a:lnTo>
                <a:lnTo>
                  <a:pt x="6256100" y="44439"/>
                </a:lnTo>
                <a:lnTo>
                  <a:pt x="6256100" y="35565"/>
                </a:lnTo>
                <a:lnTo>
                  <a:pt x="6380647" y="35565"/>
                </a:lnTo>
                <a:lnTo>
                  <a:pt x="6380647" y="26690"/>
                </a:lnTo>
                <a:lnTo>
                  <a:pt x="6514775" y="26690"/>
                </a:lnTo>
                <a:lnTo>
                  <a:pt x="6514775" y="17816"/>
                </a:lnTo>
                <a:lnTo>
                  <a:pt x="6581839" y="17816"/>
                </a:lnTo>
                <a:lnTo>
                  <a:pt x="6581839" y="17816"/>
                </a:lnTo>
                <a:lnTo>
                  <a:pt x="6725547" y="17816"/>
                </a:lnTo>
                <a:lnTo>
                  <a:pt x="6725547" y="8942"/>
                </a:lnTo>
                <a:lnTo>
                  <a:pt x="6850094" y="8942"/>
                </a:lnTo>
                <a:lnTo>
                  <a:pt x="6850094" y="8942"/>
                </a:lnTo>
                <a:lnTo>
                  <a:pt x="6859675" y="8942"/>
                </a:lnTo>
                <a:lnTo>
                  <a:pt x="6859675" y="0"/>
                </a:lnTo>
                <a:lnTo>
                  <a:pt x="6888417" y="0"/>
                </a:lnTo>
                <a:lnTo>
                  <a:pt x="6888417" y="0"/>
                </a:lnTo>
                <a:lnTo>
                  <a:pt x="6888417" y="0"/>
                </a:lnTo>
              </a:path>
            </a:pathLst>
          </a:custGeom>
          <a:ln w="50800" cap="rnd">
            <a:solidFill>
              <a:srgbClr val="FF4747"/>
            </a:solidFill>
            <a:prstDash val="solid"/>
            <a:round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DEED786-D48B-FC12-0905-927DD3B82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3378" y="4879964"/>
            <a:ext cx="630737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000">
                <a:cs typeface="Arial" panose="020B0604020202020204" pitchFamily="34" charset="0"/>
              </a:rPr>
              <a:t>Months from Randomization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BECB2391-863F-E8B1-577F-045B01133CB5}"/>
              </a:ext>
            </a:extLst>
          </p:cNvPr>
          <p:cNvGrpSpPr/>
          <p:nvPr/>
        </p:nvGrpSpPr>
        <p:grpSpPr>
          <a:xfrm>
            <a:off x="977767" y="1472847"/>
            <a:ext cx="573024" cy="307777"/>
            <a:chOff x="1482483" y="983784"/>
            <a:chExt cx="573793" cy="268300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FF94126C-F4FB-A8B8-78F9-F3D23347694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64514" y="1122640"/>
              <a:ext cx="91762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8" name="Rectangle 89">
              <a:extLst>
                <a:ext uri="{FF2B5EF4-FFF2-40B4-BE49-F238E27FC236}">
                  <a16:creationId xmlns:a16="http://schemas.microsoft.com/office/drawing/2014/main" id="{40FA1B6E-B5ED-23A8-CC8A-CF222C02F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2483" y="983784"/>
              <a:ext cx="428576" cy="2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defRPr/>
              </a:pPr>
              <a:r>
                <a:rPr lang="en-US" altLang="en-US" sz="2000">
                  <a:cs typeface="Arial" panose="020B0604020202020204" pitchFamily="34" charset="0"/>
                </a:rPr>
                <a:t>100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3F01A5D0-1F84-5BDD-8859-A4390686A43D}"/>
              </a:ext>
            </a:extLst>
          </p:cNvPr>
          <p:cNvGrpSpPr/>
          <p:nvPr/>
        </p:nvGrpSpPr>
        <p:grpSpPr>
          <a:xfrm>
            <a:off x="1263096" y="4139066"/>
            <a:ext cx="287690" cy="307777"/>
            <a:chOff x="1768199" y="983784"/>
            <a:chExt cx="288077" cy="268300"/>
          </a:xfrm>
        </p:grpSpPr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4130D02E-6DAE-FF72-6EB3-2DD36CDA99D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64514" y="1122640"/>
              <a:ext cx="91762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3" name="Rectangle 89">
              <a:extLst>
                <a:ext uri="{FF2B5EF4-FFF2-40B4-BE49-F238E27FC236}">
                  <a16:creationId xmlns:a16="http://schemas.microsoft.com/office/drawing/2014/main" id="{9A3F397A-F9D7-CEEC-DD73-2CBD303B4B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8199" y="983784"/>
              <a:ext cx="142860" cy="2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defRPr/>
              </a:pPr>
              <a:r>
                <a:rPr lang="en-US" altLang="en-US" sz="2000">
                  <a:cs typeface="Arial" panose="020B0604020202020204" pitchFamily="34" charset="0"/>
                </a:rPr>
                <a:t>0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497D497-12FB-EA4F-1277-9918456D516B}"/>
              </a:ext>
            </a:extLst>
          </p:cNvPr>
          <p:cNvGrpSpPr/>
          <p:nvPr/>
        </p:nvGrpSpPr>
        <p:grpSpPr>
          <a:xfrm>
            <a:off x="1120435" y="3605823"/>
            <a:ext cx="430357" cy="307777"/>
            <a:chOff x="1625341" y="983784"/>
            <a:chExt cx="430935" cy="268300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D2ACAC9A-CF92-254C-573B-7ECF8A21643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64514" y="1122640"/>
              <a:ext cx="91762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1" name="Rectangle 89">
              <a:extLst>
                <a:ext uri="{FF2B5EF4-FFF2-40B4-BE49-F238E27FC236}">
                  <a16:creationId xmlns:a16="http://schemas.microsoft.com/office/drawing/2014/main" id="{DB053FE7-89F0-93BC-7B01-B9875504DD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5341" y="983784"/>
              <a:ext cx="285718" cy="2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defRPr/>
              </a:pPr>
              <a:r>
                <a:rPr lang="en-US" altLang="en-US" sz="2000">
                  <a:cs typeface="Arial" panose="020B0604020202020204" pitchFamily="34" charset="0"/>
                </a:rPr>
                <a:t>20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5DDB95A-57E3-E696-EAE0-30B3677ECD5B}"/>
              </a:ext>
            </a:extLst>
          </p:cNvPr>
          <p:cNvGrpSpPr/>
          <p:nvPr/>
        </p:nvGrpSpPr>
        <p:grpSpPr>
          <a:xfrm>
            <a:off x="1120435" y="3072579"/>
            <a:ext cx="430357" cy="307777"/>
            <a:chOff x="1625341" y="983784"/>
            <a:chExt cx="430935" cy="268300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26CC173-C32D-1308-367C-DB04E7647EF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64514" y="1122640"/>
              <a:ext cx="91762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4" name="Rectangle 89">
              <a:extLst>
                <a:ext uri="{FF2B5EF4-FFF2-40B4-BE49-F238E27FC236}">
                  <a16:creationId xmlns:a16="http://schemas.microsoft.com/office/drawing/2014/main" id="{BC523F38-D799-A90F-741F-844A23796F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5341" y="983784"/>
              <a:ext cx="285718" cy="2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defRPr/>
              </a:pPr>
              <a:r>
                <a:rPr lang="en-US" altLang="en-US" sz="2000">
                  <a:cs typeface="Arial" panose="020B0604020202020204" pitchFamily="34" charset="0"/>
                </a:rPr>
                <a:t>40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2CE1730-04B6-AE82-3046-18E3EFF7A668}"/>
              </a:ext>
            </a:extLst>
          </p:cNvPr>
          <p:cNvGrpSpPr/>
          <p:nvPr/>
        </p:nvGrpSpPr>
        <p:grpSpPr>
          <a:xfrm>
            <a:off x="1120435" y="2006091"/>
            <a:ext cx="430357" cy="307777"/>
            <a:chOff x="1625341" y="983784"/>
            <a:chExt cx="430935" cy="268300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494191D1-96FC-22F5-377E-31FF45CF42A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64514" y="1122640"/>
              <a:ext cx="91762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7" name="Rectangle 89">
              <a:extLst>
                <a:ext uri="{FF2B5EF4-FFF2-40B4-BE49-F238E27FC236}">
                  <a16:creationId xmlns:a16="http://schemas.microsoft.com/office/drawing/2014/main" id="{0217AC33-AFE0-4C57-AF33-FEC536BC17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5341" y="983784"/>
              <a:ext cx="285718" cy="2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defRPr/>
              </a:pPr>
              <a:r>
                <a:rPr lang="en-US" altLang="en-US" sz="2000">
                  <a:cs typeface="Arial" panose="020B0604020202020204" pitchFamily="34" charset="0"/>
                </a:rPr>
                <a:t>80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3738F10-379D-748C-0562-8F02B85B99AD}"/>
              </a:ext>
            </a:extLst>
          </p:cNvPr>
          <p:cNvGrpSpPr/>
          <p:nvPr/>
        </p:nvGrpSpPr>
        <p:grpSpPr>
          <a:xfrm>
            <a:off x="1120435" y="2539335"/>
            <a:ext cx="430357" cy="307777"/>
            <a:chOff x="1625341" y="983784"/>
            <a:chExt cx="430935" cy="268300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1B3D9025-D572-8CBF-4D6F-A8B898D3D58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64514" y="1122640"/>
              <a:ext cx="91762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5" name="Rectangle 89">
              <a:extLst>
                <a:ext uri="{FF2B5EF4-FFF2-40B4-BE49-F238E27FC236}">
                  <a16:creationId xmlns:a16="http://schemas.microsoft.com/office/drawing/2014/main" id="{26C00754-21D2-85ED-3B8F-9D3B367CE7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5341" y="983784"/>
              <a:ext cx="285718" cy="2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defRPr/>
              </a:pPr>
              <a:r>
                <a:rPr lang="en-US" altLang="en-US" sz="2000">
                  <a:cs typeface="Arial" panose="020B0604020202020204" pitchFamily="34" charset="0"/>
                </a:rPr>
                <a:t>60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A7AD8269-657F-200B-794D-3F494D675A05}"/>
              </a:ext>
            </a:extLst>
          </p:cNvPr>
          <p:cNvSpPr/>
          <p:nvPr/>
        </p:nvSpPr>
        <p:spPr bwMode="auto">
          <a:xfrm>
            <a:off x="1553708" y="1472243"/>
            <a:ext cx="6317114" cy="2954631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78627EC-9F10-3FC9-60C3-1F8953ECC491}"/>
              </a:ext>
            </a:extLst>
          </p:cNvPr>
          <p:cNvGrpSpPr/>
          <p:nvPr/>
        </p:nvGrpSpPr>
        <p:grpSpPr>
          <a:xfrm>
            <a:off x="7647882" y="1063974"/>
            <a:ext cx="4029409" cy="4452774"/>
            <a:chOff x="7647882" y="972894"/>
            <a:chExt cx="4029409" cy="5175504"/>
          </a:xfrm>
        </p:grpSpPr>
        <p:graphicFrame>
          <p:nvGraphicFramePr>
            <p:cNvPr id="5" name="Chart 4" descr="Chart">
              <a:extLst>
                <a:ext uri="{FF2B5EF4-FFF2-40B4-BE49-F238E27FC236}">
                  <a16:creationId xmlns:a16="http://schemas.microsoft.com/office/drawing/2014/main" id="{C9C6D99F-2877-04B9-75EE-C45DD331FB0D}"/>
                </a:ext>
              </a:extLst>
            </p:cNvPr>
            <p:cNvGraphicFramePr/>
            <p:nvPr/>
          </p:nvGraphicFramePr>
          <p:xfrm>
            <a:off x="7647882" y="972894"/>
            <a:ext cx="4029409" cy="51755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80F427-8520-D338-7F0E-9FE0A6ADCA51}"/>
                </a:ext>
              </a:extLst>
            </p:cNvPr>
            <p:cNvCxnSpPr>
              <a:cxnSpLocks/>
            </p:cNvCxnSpPr>
            <p:nvPr/>
          </p:nvCxnSpPr>
          <p:spPr>
            <a:xfrm>
              <a:off x="10666843" y="2194254"/>
              <a:ext cx="12065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09509EBB-D942-FCA4-1F90-740892023E6D}"/>
              </a:ext>
            </a:extLst>
          </p:cNvPr>
          <p:cNvGrpSpPr/>
          <p:nvPr/>
        </p:nvGrpSpPr>
        <p:grpSpPr>
          <a:xfrm>
            <a:off x="8527273" y="5306030"/>
            <a:ext cx="3072266" cy="384654"/>
            <a:chOff x="8527273" y="5306030"/>
            <a:chExt cx="3072266" cy="384654"/>
          </a:xfrm>
        </p:grpSpPr>
        <p:sp>
          <p:nvSpPr>
            <p:cNvPr id="16" name="Title 1">
              <a:extLst>
                <a:ext uri="{FF2B5EF4-FFF2-40B4-BE49-F238E27FC236}">
                  <a16:creationId xmlns:a16="http://schemas.microsoft.com/office/drawing/2014/main" id="{7DE900D8-CB8B-9CCF-583E-3FB8C15C5B6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62235" y="5306030"/>
              <a:ext cx="2937304" cy="3846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bg1"/>
                  </a:solidFill>
                  <a:latin typeface="Arial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bg1"/>
                  </a:solidFill>
                  <a:latin typeface="Arial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bg1"/>
                  </a:solidFill>
                  <a:latin typeface="Arial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bg1"/>
                  </a:solidFill>
                  <a:latin typeface="Arial" charset="0"/>
                </a:defRPr>
              </a:lvl5pPr>
              <a:lvl6pPr marL="342900" algn="l" rtl="0" fontAlgn="base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bg1"/>
                  </a:solidFill>
                  <a:latin typeface="Arial" charset="0"/>
                </a:defRPr>
              </a:lvl6pPr>
              <a:lvl7pPr marL="685800" algn="l" rtl="0" fontAlgn="base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bg1"/>
                  </a:solidFill>
                  <a:latin typeface="Arial" charset="0"/>
                </a:defRPr>
              </a:lvl7pPr>
              <a:lvl8pPr marL="1028700" algn="l" rtl="0" fontAlgn="base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bg1"/>
                  </a:solidFill>
                  <a:latin typeface="Arial" charset="0"/>
                </a:defRPr>
              </a:lvl8pPr>
              <a:lvl9pPr marL="1371600" algn="l" rtl="0" fontAlgn="base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bg1"/>
                  </a:solidFill>
                  <a:latin typeface="Arial" charset="0"/>
                </a:defRPr>
              </a:lvl9pPr>
            </a:lstStyle>
            <a:p>
              <a:pPr defTabSz="1219170"/>
              <a:r>
                <a:rPr lang="en-US" sz="1400" b="0" ker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Other Indication per Site</a:t>
              </a:r>
              <a:r>
                <a:rPr lang="en-US" sz="1400" baseline="30000">
                  <a:latin typeface="Arial" panose="020B0604020202020204" pitchFamily="34" charset="0"/>
                  <a:cs typeface="Arial" panose="020B0604020202020204" pitchFamily="34" charset="0"/>
                </a:rPr>
                <a:t>†</a:t>
              </a:r>
              <a:endParaRPr lang="en-US" sz="1400" b="0" kern="0" baseline="30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C367AB5-9927-190D-C65D-14B5B9A8C54C}"/>
                </a:ext>
              </a:extLst>
            </p:cNvPr>
            <p:cNvSpPr/>
            <p:nvPr/>
          </p:nvSpPr>
          <p:spPr>
            <a:xfrm>
              <a:off x="8527273" y="5431153"/>
              <a:ext cx="156222" cy="134407"/>
            </a:xfrm>
            <a:prstGeom prst="rect">
              <a:avLst/>
            </a:prstGeom>
            <a:solidFill>
              <a:srgbClr val="5B9BD5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A4F5CBAA-5A1A-CD95-F0D8-B9F50708C239}"/>
              </a:ext>
            </a:extLst>
          </p:cNvPr>
          <p:cNvGrpSpPr/>
          <p:nvPr/>
        </p:nvGrpSpPr>
        <p:grpSpPr>
          <a:xfrm>
            <a:off x="8527273" y="4798379"/>
            <a:ext cx="2999218" cy="384653"/>
            <a:chOff x="8824443" y="5596060"/>
            <a:chExt cx="2999218" cy="447087"/>
          </a:xfrm>
        </p:grpSpPr>
        <p:sp>
          <p:nvSpPr>
            <p:cNvPr id="12" name="Title 1">
              <a:extLst>
                <a:ext uri="{FF2B5EF4-FFF2-40B4-BE49-F238E27FC236}">
                  <a16:creationId xmlns:a16="http://schemas.microsoft.com/office/drawing/2014/main" id="{CAD00DC0-02FA-8E7E-31AA-196C426F0EC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959404" y="5596060"/>
              <a:ext cx="2864257" cy="447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bg1"/>
                  </a:solidFill>
                  <a:latin typeface="Arial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bg1"/>
                  </a:solidFill>
                  <a:latin typeface="Arial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bg1"/>
                  </a:solidFill>
                  <a:latin typeface="Arial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bg1"/>
                  </a:solidFill>
                  <a:latin typeface="Arial" charset="0"/>
                </a:defRPr>
              </a:lvl5pPr>
              <a:lvl6pPr marL="342900" algn="l" rtl="0" fontAlgn="base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bg1"/>
                  </a:solidFill>
                  <a:latin typeface="Arial" charset="0"/>
                </a:defRPr>
              </a:lvl6pPr>
              <a:lvl7pPr marL="685800" algn="l" rtl="0" fontAlgn="base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bg1"/>
                  </a:solidFill>
                  <a:latin typeface="Arial" charset="0"/>
                </a:defRPr>
              </a:lvl7pPr>
              <a:lvl8pPr marL="1028700" algn="l" rtl="0" fontAlgn="base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bg1"/>
                  </a:solidFill>
                  <a:latin typeface="Arial" charset="0"/>
                </a:defRPr>
              </a:lvl8pPr>
              <a:lvl9pPr marL="1371600" algn="l" rtl="0" fontAlgn="base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bg1"/>
                  </a:solidFill>
                  <a:latin typeface="Arial" charset="0"/>
                </a:defRPr>
              </a:lvl9pPr>
            </a:lstStyle>
            <a:p>
              <a:pPr defTabSz="1219170"/>
              <a:r>
                <a:rPr lang="en-US" sz="1400" b="0" ker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Class 1 ACC/AHA Indication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09BDD3A-6500-D55C-51C1-C81B18CB83C7}"/>
                </a:ext>
              </a:extLst>
            </p:cNvPr>
            <p:cNvSpPr/>
            <p:nvPr/>
          </p:nvSpPr>
          <p:spPr>
            <a:xfrm>
              <a:off x="8824443" y="5741492"/>
              <a:ext cx="156222" cy="156222"/>
            </a:xfrm>
            <a:prstGeom prst="rect">
              <a:avLst/>
            </a:prstGeom>
            <a:solidFill>
              <a:srgbClr val="6FC284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8548300-5162-C6D4-AFC1-101A251B24F8}"/>
              </a:ext>
            </a:extLst>
          </p:cNvPr>
          <p:cNvGrpSpPr/>
          <p:nvPr/>
        </p:nvGrpSpPr>
        <p:grpSpPr>
          <a:xfrm>
            <a:off x="8527273" y="5052204"/>
            <a:ext cx="3224483" cy="384653"/>
            <a:chOff x="8824443" y="5830762"/>
            <a:chExt cx="3224483" cy="447087"/>
          </a:xfrm>
        </p:grpSpPr>
        <p:sp>
          <p:nvSpPr>
            <p:cNvPr id="23" name="Title 1">
              <a:extLst>
                <a:ext uri="{FF2B5EF4-FFF2-40B4-BE49-F238E27FC236}">
                  <a16:creationId xmlns:a16="http://schemas.microsoft.com/office/drawing/2014/main" id="{9AE58011-349B-0DA0-A35F-6FCF1412D23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959405" y="5830762"/>
              <a:ext cx="3089521" cy="447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bg1"/>
                  </a:solidFill>
                  <a:latin typeface="Arial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bg1"/>
                  </a:solidFill>
                  <a:latin typeface="Arial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bg1"/>
                  </a:solidFill>
                  <a:latin typeface="Arial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bg1"/>
                  </a:solidFill>
                  <a:latin typeface="Arial" charset="0"/>
                </a:defRPr>
              </a:lvl5pPr>
              <a:lvl6pPr marL="342900" algn="l" rtl="0" fontAlgn="base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bg1"/>
                  </a:solidFill>
                  <a:latin typeface="Arial" charset="0"/>
                </a:defRPr>
              </a:lvl6pPr>
              <a:lvl7pPr marL="685800" algn="l" rtl="0" fontAlgn="base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bg1"/>
                  </a:solidFill>
                  <a:latin typeface="Arial" charset="0"/>
                </a:defRPr>
              </a:lvl7pPr>
              <a:lvl8pPr marL="1028700" algn="l" rtl="0" fontAlgn="base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bg1"/>
                  </a:solidFill>
                  <a:latin typeface="Arial" charset="0"/>
                </a:defRPr>
              </a:lvl8pPr>
              <a:lvl9pPr marL="1371600" algn="l" rtl="0" fontAlgn="base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bg1"/>
                  </a:solidFill>
                  <a:latin typeface="Arial" charset="0"/>
                </a:defRPr>
              </a:lvl9pPr>
            </a:lstStyle>
            <a:p>
              <a:pPr defTabSz="1219170"/>
              <a:r>
                <a:rPr lang="en-US" sz="1400" b="0" ker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Class 2a/b ACC/AHA Indication</a:t>
              </a:r>
              <a:r>
                <a:rPr lang="en-US" sz="1400" b="0" kern="0" baseline="30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BD808E4-E1F7-D9A5-7D50-704A613A928D}"/>
                </a:ext>
              </a:extLst>
            </p:cNvPr>
            <p:cNvSpPr/>
            <p:nvPr/>
          </p:nvSpPr>
          <p:spPr>
            <a:xfrm>
              <a:off x="8824443" y="5976194"/>
              <a:ext cx="156222" cy="156222"/>
            </a:xfrm>
            <a:prstGeom prst="rect">
              <a:avLst/>
            </a:prstGeom>
            <a:solidFill>
              <a:srgbClr val="FBA94C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D679819E-F1B4-9505-0EC4-85932B38CD04}"/>
              </a:ext>
            </a:extLst>
          </p:cNvPr>
          <p:cNvSpPr/>
          <p:nvPr/>
        </p:nvSpPr>
        <p:spPr bwMode="auto">
          <a:xfrm>
            <a:off x="8141347" y="1471473"/>
            <a:ext cx="3580182" cy="2954631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BC976FD-3BB8-1267-58BC-EDA8D3187EC7}"/>
              </a:ext>
            </a:extLst>
          </p:cNvPr>
          <p:cNvSpPr txBox="1"/>
          <p:nvPr/>
        </p:nvSpPr>
        <p:spPr>
          <a:xfrm>
            <a:off x="1554972" y="982634"/>
            <a:ext cx="6314598" cy="461665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Timing of Delayed AVR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4B0A5F2E-8C38-924F-23AA-F30ECB5E24B4}"/>
              </a:ext>
            </a:extLst>
          </p:cNvPr>
          <p:cNvSpPr txBox="1"/>
          <p:nvPr/>
        </p:nvSpPr>
        <p:spPr>
          <a:xfrm>
            <a:off x="7874760" y="982634"/>
            <a:ext cx="4150490" cy="461665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Indication for Delayed AVR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066EBC-311B-AB38-50F4-8B654DF13777}"/>
              </a:ext>
            </a:extLst>
          </p:cNvPr>
          <p:cNvSpPr txBox="1"/>
          <p:nvPr/>
        </p:nvSpPr>
        <p:spPr>
          <a:xfrm>
            <a:off x="158750" y="6534250"/>
            <a:ext cx="12033249" cy="276999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1200" baseline="3000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No patients had a Class 2a indication through 2 years. </a:t>
            </a:r>
            <a:r>
              <a:rPr lang="en-US" sz="1200" baseline="30000">
                <a:latin typeface="Arial" panose="020B0604020202020204" pitchFamily="34" charset="0"/>
                <a:cs typeface="Arial" panose="020B0604020202020204" pitchFamily="34" charset="0"/>
              </a:rPr>
              <a:t>†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Other reasons included HF, symptom, and/or AS progression, increased NT-proBNP, elevated Ca+ score, etc.</a:t>
            </a:r>
            <a:endParaRPr lang="en-US" sz="1200" i="1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ADE5C7DE-49FA-EB59-DC09-666288297FEE}"/>
              </a:ext>
            </a:extLst>
          </p:cNvPr>
          <p:cNvGraphicFramePr>
            <a:graphicFrameLocks noGrp="1"/>
          </p:cNvGraphicFramePr>
          <p:nvPr/>
        </p:nvGraphicFramePr>
        <p:xfrm>
          <a:off x="4943415" y="3615764"/>
          <a:ext cx="2873022" cy="748284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436511">
                  <a:extLst>
                    <a:ext uri="{9D8B030D-6E8A-4147-A177-3AD203B41FA5}">
                      <a16:colId xmlns:a16="http://schemas.microsoft.com/office/drawing/2014/main" val="2919076395"/>
                    </a:ext>
                  </a:extLst>
                </a:gridCol>
                <a:gridCol w="1436511">
                  <a:extLst>
                    <a:ext uri="{9D8B030D-6E8A-4147-A177-3AD203B41FA5}">
                      <a16:colId xmlns:a16="http://schemas.microsoft.com/office/drawing/2014/main" val="1792353216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 </a:t>
                      </a:r>
                      <a:r>
                        <a:rPr lang="el-GR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Δ</a:t>
                      </a:r>
                      <a:r>
                        <a:rPr lang="en-US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Baseline </a:t>
                      </a:r>
                      <a:r>
                        <a:rPr lang="en-US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Pre-proc</a:t>
                      </a:r>
                      <a:endParaRPr lang="en-US" sz="1400" b="1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8288" marB="18288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DECD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DEC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94202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AVA, cm</a:t>
                      </a:r>
                      <a:r>
                        <a:rPr lang="en-US" sz="1400" baseline="30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DEC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n-US" sz="1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 ± 0.2</a:t>
                      </a:r>
                      <a:endParaRPr lang="en-US" sz="14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DEC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80032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MG, mmHg</a:t>
                      </a:r>
                      <a:endParaRPr lang="en-US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DEC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4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+10.5 ± 7.4</a:t>
                      </a:r>
                      <a:endParaRPr lang="en-US" sz="14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DEC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068102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B54F4A5-62DF-C5D4-741B-C29A39DC6CB9}"/>
              </a:ext>
            </a:extLst>
          </p:cNvPr>
          <p:cNvSpPr txBox="1"/>
          <p:nvPr/>
        </p:nvSpPr>
        <p:spPr>
          <a:xfrm>
            <a:off x="9335307" y="1663085"/>
            <a:ext cx="10557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17.2%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F6421D-AD42-73C9-6256-C43F9AAE51E7}"/>
              </a:ext>
            </a:extLst>
          </p:cNvPr>
          <p:cNvSpPr txBox="1"/>
          <p:nvPr/>
        </p:nvSpPr>
        <p:spPr>
          <a:xfrm>
            <a:off x="9335307" y="2920997"/>
            <a:ext cx="10557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81.4%</a:t>
            </a:r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A365239-E170-3233-D46A-8AE050AFEA13}"/>
              </a:ext>
            </a:extLst>
          </p:cNvPr>
          <p:cNvSpPr txBox="1">
            <a:spLocks/>
          </p:cNvSpPr>
          <p:nvPr/>
        </p:nvSpPr>
        <p:spPr>
          <a:xfrm>
            <a:off x="431103" y="59909"/>
            <a:ext cx="10294406" cy="845507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/>
              <a:t>Clinical Surveillance with Delayed AVR </a:t>
            </a:r>
          </a:p>
        </p:txBody>
      </p:sp>
    </p:spTree>
    <p:extLst>
      <p:ext uri="{BB962C8B-B14F-4D97-AF65-F5344CB8AC3E}">
        <p14:creationId xmlns:p14="http://schemas.microsoft.com/office/powerpoint/2010/main" val="38878245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9" grpId="0" animBg="1"/>
      <p:bldP spid="86" grpId="0"/>
      <p:bldP spid="8" grpId="0"/>
      <p:bldP spid="3" grpId="0"/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773C58-9F55-40F7-B0B3-7CADBD74F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584301-F822-35D9-CF18-C50C0BD89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03" y="59909"/>
            <a:ext cx="8898635" cy="845507"/>
          </a:xfrm>
        </p:spPr>
        <p:txBody>
          <a:bodyPr>
            <a:normAutofit/>
          </a:bodyPr>
          <a:lstStyle/>
          <a:p>
            <a:r>
              <a:rPr lang="en-US"/>
              <a:t>KCCQ Improvement 30 Days Post-AVR</a:t>
            </a:r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9EC21B74-E7FA-993C-98A0-B77EC3A21E7C}"/>
              </a:ext>
            </a:extLst>
          </p:cNvPr>
          <p:cNvSpPr txBox="1">
            <a:spLocks/>
          </p:cNvSpPr>
          <p:nvPr/>
        </p:nvSpPr>
        <p:spPr>
          <a:xfrm>
            <a:off x="8296829" y="4577846"/>
            <a:ext cx="1858454" cy="863184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000" b="0">
                <a:solidFill>
                  <a:schemeClr val="accent1">
                    <a:lumMod val="50000"/>
                  </a:schemeClr>
                </a:solidFill>
              </a:rPr>
              <a:t>Pre-procedure</a:t>
            </a:r>
          </a:p>
          <a:p>
            <a:pPr algn="ctr"/>
            <a:r>
              <a:rPr lang="en-US" sz="1600" b="0">
                <a:solidFill>
                  <a:schemeClr val="accent1">
                    <a:lumMod val="50000"/>
                  </a:schemeClr>
                </a:solidFill>
              </a:rPr>
              <a:t>N = 177</a:t>
            </a:r>
            <a:endParaRPr lang="en-US" sz="1800" b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8" name="Title 5">
            <a:extLst>
              <a:ext uri="{FF2B5EF4-FFF2-40B4-BE49-F238E27FC236}">
                <a16:creationId xmlns:a16="http://schemas.microsoft.com/office/drawing/2014/main" id="{7B4A528F-46B9-4C7E-323C-B2EDC844A05F}"/>
              </a:ext>
            </a:extLst>
          </p:cNvPr>
          <p:cNvSpPr txBox="1">
            <a:spLocks/>
          </p:cNvSpPr>
          <p:nvPr/>
        </p:nvSpPr>
        <p:spPr>
          <a:xfrm>
            <a:off x="1188719" y="1077039"/>
            <a:ext cx="4079631" cy="393192"/>
          </a:xfrm>
          <a:prstGeom prst="rect">
            <a:avLst/>
          </a:prstGeom>
          <a:noFill/>
          <a:ln w="12700">
            <a:noFill/>
          </a:ln>
        </p:spPr>
        <p:txBody>
          <a:bodyPr vert="horz" lIns="0" tIns="45720" rIns="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400">
                <a:solidFill>
                  <a:srgbClr val="05B050"/>
                </a:solidFill>
              </a:rPr>
              <a:t>Randomized to TAVR</a:t>
            </a:r>
            <a:r>
              <a:rPr lang="en-US" sz="2400" baseline="30000">
                <a:solidFill>
                  <a:srgbClr val="05B050"/>
                </a:solidFill>
              </a:rPr>
              <a:t>*</a:t>
            </a:r>
          </a:p>
        </p:txBody>
      </p:sp>
      <p:graphicFrame>
        <p:nvGraphicFramePr>
          <p:cNvPr id="29" name="Chart 28" descr="Chart">
            <a:extLst>
              <a:ext uri="{FF2B5EF4-FFF2-40B4-BE49-F238E27FC236}">
                <a16:creationId xmlns:a16="http://schemas.microsoft.com/office/drawing/2014/main" id="{CDE7812F-6244-5F15-CB4D-9ACE4E4EFF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0109069"/>
              </p:ext>
            </p:extLst>
          </p:nvPr>
        </p:nvGraphicFramePr>
        <p:xfrm>
          <a:off x="112197" y="1449519"/>
          <a:ext cx="5715000" cy="3602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5" name="Title 5">
            <a:extLst>
              <a:ext uri="{FF2B5EF4-FFF2-40B4-BE49-F238E27FC236}">
                <a16:creationId xmlns:a16="http://schemas.microsoft.com/office/drawing/2014/main" id="{9C8BE035-070E-3F7D-153A-E7BCCC03019F}"/>
              </a:ext>
            </a:extLst>
          </p:cNvPr>
          <p:cNvSpPr txBox="1">
            <a:spLocks/>
          </p:cNvSpPr>
          <p:nvPr/>
        </p:nvSpPr>
        <p:spPr>
          <a:xfrm>
            <a:off x="10194387" y="4577846"/>
            <a:ext cx="1602027" cy="863184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000" b="0">
                <a:solidFill>
                  <a:schemeClr val="accent1">
                    <a:lumMod val="50000"/>
                  </a:schemeClr>
                </a:solidFill>
              </a:rPr>
              <a:t>30 Days</a:t>
            </a:r>
          </a:p>
          <a:p>
            <a:pPr algn="ctr"/>
            <a:r>
              <a:rPr lang="en-US" sz="1600" b="0">
                <a:solidFill>
                  <a:schemeClr val="accent1">
                    <a:lumMod val="50000"/>
                  </a:schemeClr>
                </a:solidFill>
              </a:rPr>
              <a:t>N = 185</a:t>
            </a:r>
            <a:endParaRPr lang="en-US" sz="1800" b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6" name="Title 5">
            <a:extLst>
              <a:ext uri="{FF2B5EF4-FFF2-40B4-BE49-F238E27FC236}">
                <a16:creationId xmlns:a16="http://schemas.microsoft.com/office/drawing/2014/main" id="{C909546A-70E8-9A22-77F6-F10C5B7CF25B}"/>
              </a:ext>
            </a:extLst>
          </p:cNvPr>
          <p:cNvSpPr txBox="1">
            <a:spLocks/>
          </p:cNvSpPr>
          <p:nvPr/>
        </p:nvSpPr>
        <p:spPr>
          <a:xfrm>
            <a:off x="1398985" y="4577846"/>
            <a:ext cx="1602027" cy="863184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000" b="0">
                <a:solidFill>
                  <a:schemeClr val="accent1">
                    <a:lumMod val="50000"/>
                  </a:schemeClr>
                </a:solidFill>
              </a:rPr>
              <a:t>Baseline</a:t>
            </a:r>
          </a:p>
          <a:p>
            <a:pPr algn="ctr"/>
            <a:r>
              <a:rPr lang="en-US" sz="1600" b="0">
                <a:solidFill>
                  <a:schemeClr val="accent1">
                    <a:lumMod val="50000"/>
                  </a:schemeClr>
                </a:solidFill>
              </a:rPr>
              <a:t>N = 352</a:t>
            </a:r>
            <a:endParaRPr lang="en-US" sz="1400" b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7" name="Title 5">
            <a:extLst>
              <a:ext uri="{FF2B5EF4-FFF2-40B4-BE49-F238E27FC236}">
                <a16:creationId xmlns:a16="http://schemas.microsoft.com/office/drawing/2014/main" id="{32E51B71-F483-C585-9C97-AA152FDB70C0}"/>
              </a:ext>
            </a:extLst>
          </p:cNvPr>
          <p:cNvSpPr txBox="1">
            <a:spLocks/>
          </p:cNvSpPr>
          <p:nvPr/>
        </p:nvSpPr>
        <p:spPr>
          <a:xfrm>
            <a:off x="3320856" y="4577846"/>
            <a:ext cx="1839088" cy="863184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000" b="0">
                <a:solidFill>
                  <a:schemeClr val="accent1">
                    <a:lumMod val="50000"/>
                  </a:schemeClr>
                </a:solidFill>
              </a:rPr>
              <a:t>30 Days </a:t>
            </a:r>
          </a:p>
          <a:p>
            <a:pPr algn="ctr"/>
            <a:r>
              <a:rPr lang="en-US" sz="1600" b="0">
                <a:solidFill>
                  <a:schemeClr val="accent1">
                    <a:lumMod val="50000"/>
                  </a:schemeClr>
                </a:solidFill>
              </a:rPr>
              <a:t>N = 351</a:t>
            </a:r>
            <a:endParaRPr lang="en-US" sz="1800" b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4" name="Title 5">
            <a:extLst>
              <a:ext uri="{FF2B5EF4-FFF2-40B4-BE49-F238E27FC236}">
                <a16:creationId xmlns:a16="http://schemas.microsoft.com/office/drawing/2014/main" id="{BFC20EEA-812A-A4F5-6493-0AA2EBF3C458}"/>
              </a:ext>
            </a:extLst>
          </p:cNvPr>
          <p:cNvSpPr txBox="1">
            <a:spLocks/>
          </p:cNvSpPr>
          <p:nvPr/>
        </p:nvSpPr>
        <p:spPr>
          <a:xfrm>
            <a:off x="6653167" y="4577846"/>
            <a:ext cx="1602027" cy="863184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000" b="0">
                <a:solidFill>
                  <a:schemeClr val="accent1">
                    <a:lumMod val="50000"/>
                  </a:schemeClr>
                </a:solidFill>
              </a:rPr>
              <a:t>Baseline</a:t>
            </a:r>
          </a:p>
          <a:p>
            <a:pPr algn="ctr"/>
            <a:r>
              <a:rPr lang="en-US" sz="1600" b="0">
                <a:solidFill>
                  <a:schemeClr val="accent1">
                    <a:lumMod val="50000"/>
                  </a:schemeClr>
                </a:solidFill>
              </a:rPr>
              <a:t>N = 201</a:t>
            </a:r>
            <a:endParaRPr lang="en-US" sz="1400" b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6" name="Title 5">
            <a:extLst>
              <a:ext uri="{FF2B5EF4-FFF2-40B4-BE49-F238E27FC236}">
                <a16:creationId xmlns:a16="http://schemas.microsoft.com/office/drawing/2014/main" id="{37B9A6D3-8C69-9A98-B140-7081BFE952D3}"/>
              </a:ext>
            </a:extLst>
          </p:cNvPr>
          <p:cNvSpPr txBox="1">
            <a:spLocks/>
          </p:cNvSpPr>
          <p:nvPr/>
        </p:nvSpPr>
        <p:spPr>
          <a:xfrm>
            <a:off x="6921369" y="4396043"/>
            <a:ext cx="611364" cy="302102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800">
                <a:solidFill>
                  <a:schemeClr val="tx1"/>
                </a:solidFill>
              </a:rPr>
              <a:t>5.4</a:t>
            </a:r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213A1EF2-9C39-B2BD-54F5-03783F129705}"/>
              </a:ext>
            </a:extLst>
          </p:cNvPr>
          <p:cNvCxnSpPr>
            <a:cxnSpLocks/>
          </p:cNvCxnSpPr>
          <p:nvPr/>
        </p:nvCxnSpPr>
        <p:spPr>
          <a:xfrm flipV="1">
            <a:off x="6946093" y="4541692"/>
            <a:ext cx="106519" cy="5692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37BB1C62-355D-A907-B3C1-6006A0D92180}"/>
              </a:ext>
            </a:extLst>
          </p:cNvPr>
          <p:cNvSpPr txBox="1"/>
          <p:nvPr/>
        </p:nvSpPr>
        <p:spPr>
          <a:xfrm>
            <a:off x="910790" y="5344367"/>
            <a:ext cx="46933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>
                <a:solidFill>
                  <a:srgbClr val="05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Immediate and clinically- significant improvement</a:t>
            </a:r>
            <a:r>
              <a:rPr lang="en-US" sz="2200">
                <a:solidFill>
                  <a:srgbClr val="05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</a:t>
            </a: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in KCCQ score 30 days post-TAVR 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BC92D7B3-D061-BF88-1B45-99A5F8B6620A}"/>
              </a:ext>
            </a:extLst>
          </p:cNvPr>
          <p:cNvSpPr txBox="1"/>
          <p:nvPr/>
        </p:nvSpPr>
        <p:spPr>
          <a:xfrm>
            <a:off x="6541530" y="5344367"/>
            <a:ext cx="52939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Decline in KCCQ score </a:t>
            </a: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followed by </a:t>
            </a:r>
          </a:p>
          <a:p>
            <a:pPr algn="ctr"/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200">
                <a:latin typeface="Arial" panose="020B0604020202020204" pitchFamily="34" charset="0"/>
                <a:cs typeface="Arial" panose="020B0604020202020204" pitchFamily="34" charset="0"/>
              </a:rPr>
              <a:t>significant improvement </a:t>
            </a:r>
          </a:p>
          <a:p>
            <a:pPr algn="ctr"/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30 days post-AVR</a:t>
            </a:r>
          </a:p>
        </p:txBody>
      </p: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5504547B-62E7-9056-536B-ED779B348763}"/>
              </a:ext>
            </a:extLst>
          </p:cNvPr>
          <p:cNvCxnSpPr>
            <a:cxnSpLocks/>
          </p:cNvCxnSpPr>
          <p:nvPr/>
        </p:nvCxnSpPr>
        <p:spPr>
          <a:xfrm flipV="1">
            <a:off x="5758472" y="5495760"/>
            <a:ext cx="0" cy="707886"/>
          </a:xfrm>
          <a:prstGeom prst="line">
            <a:avLst/>
          </a:prstGeom>
          <a:ln w="19050">
            <a:solidFill>
              <a:srgbClr val="CACB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itle 5">
            <a:extLst>
              <a:ext uri="{FF2B5EF4-FFF2-40B4-BE49-F238E27FC236}">
                <a16:creationId xmlns:a16="http://schemas.microsoft.com/office/drawing/2014/main" id="{00DFCAC6-7DCA-42B5-FD95-80A11740D076}"/>
              </a:ext>
            </a:extLst>
          </p:cNvPr>
          <p:cNvSpPr txBox="1">
            <a:spLocks/>
          </p:cNvSpPr>
          <p:nvPr/>
        </p:nvSpPr>
        <p:spPr>
          <a:xfrm>
            <a:off x="6272744" y="1077039"/>
            <a:ext cx="5890191" cy="393192"/>
          </a:xfrm>
          <a:prstGeom prst="rect">
            <a:avLst/>
          </a:prstGeom>
          <a:noFill/>
          <a:ln w="12700">
            <a:noFill/>
          </a:ln>
        </p:spPr>
        <p:txBody>
          <a:bodyPr vert="horz" lIns="0" tIns="45720" rIns="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400">
                <a:solidFill>
                  <a:srgbClr val="FF0000"/>
                </a:solidFill>
              </a:rPr>
              <a:t>Randomized to CS with Delayed AVR</a:t>
            </a:r>
            <a:r>
              <a:rPr lang="en-US" sz="2400" baseline="30000">
                <a:solidFill>
                  <a:srgbClr val="FF0000"/>
                </a:solidFill>
              </a:rPr>
              <a:t>†</a:t>
            </a:r>
          </a:p>
        </p:txBody>
      </p:sp>
      <p:graphicFrame>
        <p:nvGraphicFramePr>
          <p:cNvPr id="3" name="Chart 2" descr="Chart">
            <a:extLst>
              <a:ext uri="{FF2B5EF4-FFF2-40B4-BE49-F238E27FC236}">
                <a16:creationId xmlns:a16="http://schemas.microsoft.com/office/drawing/2014/main" id="{912DBCB0-53DF-1519-DD86-69DB11EAC720}"/>
              </a:ext>
            </a:extLst>
          </p:cNvPr>
          <p:cNvGraphicFramePr/>
          <p:nvPr/>
        </p:nvGraphicFramePr>
        <p:xfrm>
          <a:off x="4994562" y="1449519"/>
          <a:ext cx="7002116" cy="3602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064D70BC-A52D-9094-44D3-2EA25A243446}"/>
              </a:ext>
            </a:extLst>
          </p:cNvPr>
          <p:cNvSpPr txBox="1"/>
          <p:nvPr/>
        </p:nvSpPr>
        <p:spPr>
          <a:xfrm>
            <a:off x="401785" y="4469365"/>
            <a:ext cx="70101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A150F8D-98C6-6305-C29F-7E109D03AB8B}"/>
              </a:ext>
            </a:extLst>
          </p:cNvPr>
          <p:cNvSpPr txBox="1"/>
          <p:nvPr/>
        </p:nvSpPr>
        <p:spPr>
          <a:xfrm>
            <a:off x="5747953" y="4470231"/>
            <a:ext cx="70101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B44CE16-FF21-2D21-D889-743AA43D33DC}"/>
              </a:ext>
            </a:extLst>
          </p:cNvPr>
          <p:cNvGrpSpPr/>
          <p:nvPr/>
        </p:nvGrpSpPr>
        <p:grpSpPr>
          <a:xfrm>
            <a:off x="6448966" y="4381239"/>
            <a:ext cx="205909" cy="185603"/>
            <a:chOff x="6448966" y="4381239"/>
            <a:chExt cx="205909" cy="185603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930E360-B8C8-B1D6-49F1-4424A53941A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8966" y="4381239"/>
              <a:ext cx="185128" cy="12325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65106BC-F084-0502-D794-4CF4460338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69747" y="4443587"/>
              <a:ext cx="185128" cy="12325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967F818-572E-D3F2-64CC-07C8D21E8A94}"/>
              </a:ext>
            </a:extLst>
          </p:cNvPr>
          <p:cNvGrpSpPr/>
          <p:nvPr/>
        </p:nvGrpSpPr>
        <p:grpSpPr>
          <a:xfrm>
            <a:off x="1101944" y="4376563"/>
            <a:ext cx="205909" cy="185603"/>
            <a:chOff x="6448966" y="4381239"/>
            <a:chExt cx="205909" cy="185603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304E4AA-A199-D506-EBAB-38D56E9FD8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8966" y="4381239"/>
              <a:ext cx="185128" cy="12325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E61F95D-ACF3-A9F7-39F5-71B8F462B9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69747" y="4443587"/>
              <a:ext cx="185128" cy="12325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6993BF2-4004-EC14-CC3F-93D34ABC3B6F}"/>
              </a:ext>
            </a:extLst>
          </p:cNvPr>
          <p:cNvGrpSpPr/>
          <p:nvPr/>
        </p:nvGrpSpPr>
        <p:grpSpPr>
          <a:xfrm>
            <a:off x="2054514" y="2214056"/>
            <a:ext cx="2405926" cy="584775"/>
            <a:chOff x="1634158" y="2731297"/>
            <a:chExt cx="2405926" cy="584775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069337A-FB8E-249B-8D2E-EE38CD339C4E}"/>
                </a:ext>
              </a:extLst>
            </p:cNvPr>
            <p:cNvSpPr txBox="1"/>
            <p:nvPr/>
          </p:nvSpPr>
          <p:spPr>
            <a:xfrm>
              <a:off x="1705246" y="2832669"/>
              <a:ext cx="233483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15.5 [13.3, 17.7]</a:t>
              </a:r>
              <a:endParaRPr lang="en-US" sz="2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866E1D5-1422-BE79-1085-B7DEA05EE8E6}"/>
                </a:ext>
              </a:extLst>
            </p:cNvPr>
            <p:cNvSpPr txBox="1"/>
            <p:nvPr/>
          </p:nvSpPr>
          <p:spPr>
            <a:xfrm>
              <a:off x="1634158" y="2731297"/>
              <a:ext cx="41237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200" b="1">
                  <a:solidFill>
                    <a:srgbClr val="00B05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en-US" sz="200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728E8EC-DE22-A6A8-B84D-93F7A9EED614}"/>
              </a:ext>
            </a:extLst>
          </p:cNvPr>
          <p:cNvGrpSpPr/>
          <p:nvPr/>
        </p:nvGrpSpPr>
        <p:grpSpPr>
          <a:xfrm>
            <a:off x="9158309" y="2340491"/>
            <a:ext cx="2405925" cy="584775"/>
            <a:chOff x="8364945" y="3033482"/>
            <a:chExt cx="2405925" cy="58477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2384400-E080-5102-8D65-AAED79D84F1A}"/>
                </a:ext>
              </a:extLst>
            </p:cNvPr>
            <p:cNvSpPr txBox="1"/>
            <p:nvPr/>
          </p:nvSpPr>
          <p:spPr>
            <a:xfrm>
              <a:off x="8402935" y="3128502"/>
              <a:ext cx="2367935" cy="3767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>
                  <a:latin typeface="Arial" panose="020B0604020202020204" pitchFamily="34" charset="0"/>
                  <a:cs typeface="Arial" panose="020B0604020202020204" pitchFamily="34" charset="0"/>
                </a:rPr>
                <a:t>22.3</a:t>
              </a:r>
              <a:r>
                <a:rPr lang="en-US" b="1"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b="1">
                  <a:latin typeface="Arial" panose="020B0604020202020204" pitchFamily="34" charset="0"/>
                  <a:cs typeface="Arial" panose="020B0604020202020204" pitchFamily="34" charset="0"/>
                </a:rPr>
                <a:t>[19.1, 25.5]</a:t>
              </a:r>
              <a:endParaRPr lang="en-US" sz="2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5E267B3-BCBD-046B-48D7-285AE343CA1C}"/>
                </a:ext>
              </a:extLst>
            </p:cNvPr>
            <p:cNvSpPr txBox="1"/>
            <p:nvPr/>
          </p:nvSpPr>
          <p:spPr>
            <a:xfrm>
              <a:off x="8364945" y="3033482"/>
              <a:ext cx="41237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200" b="1">
                  <a:solidFill>
                    <a:srgbClr val="00B05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en-US" sz="200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C5343E9-3949-CF73-0AF5-575F47583283}"/>
              </a:ext>
            </a:extLst>
          </p:cNvPr>
          <p:cNvCxnSpPr>
            <a:cxnSpLocks/>
          </p:cNvCxnSpPr>
          <p:nvPr/>
        </p:nvCxnSpPr>
        <p:spPr>
          <a:xfrm>
            <a:off x="2797349" y="3526673"/>
            <a:ext cx="861391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B963BF4-F67F-2BAD-0E97-39B348BDB79A}"/>
              </a:ext>
            </a:extLst>
          </p:cNvPr>
          <p:cNvCxnSpPr>
            <a:cxnSpLocks/>
          </p:cNvCxnSpPr>
          <p:nvPr/>
        </p:nvCxnSpPr>
        <p:spPr>
          <a:xfrm>
            <a:off x="2797349" y="2804154"/>
            <a:ext cx="861391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row: Down 25">
            <a:extLst>
              <a:ext uri="{FF2B5EF4-FFF2-40B4-BE49-F238E27FC236}">
                <a16:creationId xmlns:a16="http://schemas.microsoft.com/office/drawing/2014/main" id="{595329CD-B1DE-2DEA-3D42-593C929F9665}"/>
              </a:ext>
            </a:extLst>
          </p:cNvPr>
          <p:cNvSpPr/>
          <p:nvPr/>
        </p:nvSpPr>
        <p:spPr>
          <a:xfrm flipV="1">
            <a:off x="2979744" y="2888432"/>
            <a:ext cx="496601" cy="548640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FEC7E2B-AC57-3088-EF88-A75ADC63DFF1}"/>
              </a:ext>
            </a:extLst>
          </p:cNvPr>
          <p:cNvCxnSpPr>
            <a:cxnSpLocks/>
          </p:cNvCxnSpPr>
          <p:nvPr/>
        </p:nvCxnSpPr>
        <p:spPr>
          <a:xfrm>
            <a:off x="9720548" y="4005304"/>
            <a:ext cx="73152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802C1B6-D4AD-6B26-BA89-B5B4B16F499B}"/>
              </a:ext>
            </a:extLst>
          </p:cNvPr>
          <p:cNvCxnSpPr>
            <a:cxnSpLocks/>
          </p:cNvCxnSpPr>
          <p:nvPr/>
        </p:nvCxnSpPr>
        <p:spPr>
          <a:xfrm>
            <a:off x="9720548" y="2979996"/>
            <a:ext cx="73152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Arrow: Down 35">
            <a:extLst>
              <a:ext uri="{FF2B5EF4-FFF2-40B4-BE49-F238E27FC236}">
                <a16:creationId xmlns:a16="http://schemas.microsoft.com/office/drawing/2014/main" id="{1877B334-E372-05DB-8B84-85018E6C9CF0}"/>
              </a:ext>
            </a:extLst>
          </p:cNvPr>
          <p:cNvSpPr/>
          <p:nvPr/>
        </p:nvSpPr>
        <p:spPr>
          <a:xfrm flipV="1">
            <a:off x="9838008" y="3197502"/>
            <a:ext cx="496601" cy="640080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B4B95712-A5D1-0BFF-5E6C-1E64961B6089}"/>
              </a:ext>
            </a:extLst>
          </p:cNvPr>
          <p:cNvCxnSpPr>
            <a:cxnSpLocks/>
          </p:cNvCxnSpPr>
          <p:nvPr/>
        </p:nvCxnSpPr>
        <p:spPr>
          <a:xfrm>
            <a:off x="7947269" y="3999248"/>
            <a:ext cx="73152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3724A8A-9252-6A0A-6534-332599EFCE67}"/>
              </a:ext>
            </a:extLst>
          </p:cNvPr>
          <p:cNvCxnSpPr>
            <a:cxnSpLocks/>
          </p:cNvCxnSpPr>
          <p:nvPr/>
        </p:nvCxnSpPr>
        <p:spPr>
          <a:xfrm>
            <a:off x="7947269" y="3627949"/>
            <a:ext cx="73152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Arrow: Down 38">
            <a:extLst>
              <a:ext uri="{FF2B5EF4-FFF2-40B4-BE49-F238E27FC236}">
                <a16:creationId xmlns:a16="http://schemas.microsoft.com/office/drawing/2014/main" id="{94828624-9C5E-B170-8899-D099E4C35580}"/>
              </a:ext>
            </a:extLst>
          </p:cNvPr>
          <p:cNvSpPr/>
          <p:nvPr/>
        </p:nvSpPr>
        <p:spPr>
          <a:xfrm>
            <a:off x="8064729" y="3663791"/>
            <a:ext cx="496601" cy="320040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46DCD9A-332A-3900-4590-925B13B87C3D}"/>
              </a:ext>
            </a:extLst>
          </p:cNvPr>
          <p:cNvGrpSpPr/>
          <p:nvPr/>
        </p:nvGrpSpPr>
        <p:grpSpPr>
          <a:xfrm>
            <a:off x="7177830" y="3060939"/>
            <a:ext cx="2527399" cy="584775"/>
            <a:chOff x="8402935" y="3033482"/>
            <a:chExt cx="2527399" cy="584775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CF7007F-4D38-9BD7-D787-C186C02ABE7F}"/>
                </a:ext>
              </a:extLst>
            </p:cNvPr>
            <p:cNvSpPr txBox="1"/>
            <p:nvPr/>
          </p:nvSpPr>
          <p:spPr>
            <a:xfrm>
              <a:off x="8402935" y="3128502"/>
              <a:ext cx="252739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9.3 [</a:t>
              </a:r>
              <a:r>
                <a:rPr lang="en-US" b="1" kern="100">
                  <a:latin typeface="Arial" panose="020B0604020202020204" pitchFamily="34" charset="0"/>
                  <a:cs typeface="Arial" panose="020B0604020202020204" pitchFamily="34" charset="0"/>
                </a:rPr>
                <a:t>–</a:t>
              </a:r>
              <a:r>
                <a:rPr lang="en-US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12.3, </a:t>
              </a:r>
              <a:r>
                <a:rPr lang="en-US" b="1" kern="100">
                  <a:latin typeface="Arial" panose="020B0604020202020204" pitchFamily="34" charset="0"/>
                  <a:cs typeface="Arial" panose="020B0604020202020204" pitchFamily="34" charset="0"/>
                </a:rPr>
                <a:t>–</a:t>
              </a:r>
              <a:r>
                <a:rPr lang="en-US" b="1" kern="1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6.4</a:t>
              </a:r>
              <a:r>
                <a:rPr lang="en-US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]  </a:t>
              </a:r>
              <a:endParaRPr lang="en-US" sz="20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5F9E609-7E04-FBBD-37FB-C1E4685B906E}"/>
                </a:ext>
              </a:extLst>
            </p:cNvPr>
            <p:cNvSpPr txBox="1"/>
            <p:nvPr/>
          </p:nvSpPr>
          <p:spPr>
            <a:xfrm>
              <a:off x="8431558" y="3033482"/>
              <a:ext cx="41237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200" b="1">
                  <a:solidFill>
                    <a:srgbClr val="FF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−</a:t>
              </a:r>
              <a:endParaRPr lang="en-US" sz="2000">
                <a:solidFill>
                  <a:srgbClr val="FF0000"/>
                </a:solidFill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131B56E-3F1C-7B07-F55D-53161EDCB9FA}"/>
              </a:ext>
            </a:extLst>
          </p:cNvPr>
          <p:cNvSpPr txBox="1"/>
          <p:nvPr/>
        </p:nvSpPr>
        <p:spPr>
          <a:xfrm>
            <a:off x="158750" y="6534250"/>
            <a:ext cx="12033249" cy="276999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1200" baseline="3000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Randomized to TAVR and received the study valve; </a:t>
            </a:r>
            <a:r>
              <a:rPr lang="en-US" sz="1200" baseline="30000">
                <a:latin typeface="Arial" panose="020B0604020202020204" pitchFamily="34" charset="0"/>
                <a:cs typeface="Arial" panose="020B0604020202020204" pitchFamily="34" charset="0"/>
              </a:rPr>
              <a:t>†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Within 2 years  </a:t>
            </a:r>
            <a:endParaRPr lang="en-US" sz="1200" i="1"/>
          </a:p>
        </p:txBody>
      </p:sp>
    </p:spTree>
    <p:extLst>
      <p:ext uri="{BB962C8B-B14F-4D97-AF65-F5344CB8AC3E}">
        <p14:creationId xmlns:p14="http://schemas.microsoft.com/office/powerpoint/2010/main" val="1366084235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FF698-A292-356B-7530-AA1B47231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FAAFD44-D099-D644-26A2-3CC5F90F1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03" y="59909"/>
            <a:ext cx="8898635" cy="845507"/>
          </a:xfrm>
        </p:spPr>
        <p:txBody>
          <a:bodyPr>
            <a:normAutofit/>
          </a:bodyPr>
          <a:lstStyle/>
          <a:p>
            <a:r>
              <a:rPr lang="en-US"/>
              <a:t>30-Day Outcomes in Patients with AVR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97041C0-205C-77F1-CE10-49E589DC7D59}"/>
              </a:ext>
            </a:extLst>
          </p:cNvPr>
          <p:cNvGraphicFramePr>
            <a:graphicFrameLocks noGrp="1"/>
          </p:cNvGraphicFramePr>
          <p:nvPr/>
        </p:nvGraphicFramePr>
        <p:xfrm>
          <a:off x="346814" y="1075267"/>
          <a:ext cx="11502286" cy="490118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5196736">
                  <a:extLst>
                    <a:ext uri="{9D8B030D-6E8A-4147-A177-3AD203B41FA5}">
                      <a16:colId xmlns:a16="http://schemas.microsoft.com/office/drawing/2014/main" val="1075935219"/>
                    </a:ext>
                  </a:extLst>
                </a:gridCol>
                <a:gridCol w="3037742">
                  <a:extLst>
                    <a:ext uri="{9D8B030D-6E8A-4147-A177-3AD203B41FA5}">
                      <a16:colId xmlns:a16="http://schemas.microsoft.com/office/drawing/2014/main" val="1844014997"/>
                    </a:ext>
                  </a:extLst>
                </a:gridCol>
                <a:gridCol w="3267808">
                  <a:extLst>
                    <a:ext uri="{9D8B030D-6E8A-4147-A177-3AD203B41FA5}">
                      <a16:colId xmlns:a16="http://schemas.microsoft.com/office/drawing/2014/main" val="1776256029"/>
                    </a:ext>
                  </a:extLst>
                </a:gridCol>
              </a:tblGrid>
              <a:tr h="77724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Clinical Outcomes</a:t>
                      </a: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TAVR AT Population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= 358</a:t>
                      </a:r>
                      <a:endParaRPr lang="en-US" sz="22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CS with Delayed AVR</a:t>
                      </a:r>
                      <a:r>
                        <a:rPr lang="en-US" sz="2200" b="1" baseline="30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= 204</a:t>
                      </a:r>
                      <a:endParaRPr lang="en-US" sz="22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/>
                </a:tc>
                <a:extLst>
                  <a:ext uri="{0D108BD9-81ED-4DB2-BD59-A6C34878D82A}">
                    <a16:rowId xmlns:a16="http://schemas.microsoft.com/office/drawing/2014/main" val="3529203905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0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Death</a:t>
                      </a:r>
                      <a:endParaRPr lang="en-US" sz="20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0% </a:t>
                      </a:r>
                      <a:endParaRPr kumimoji="0" lang="en-US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0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0.5%</a:t>
                      </a:r>
                      <a:endParaRPr lang="en-US" sz="20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9387222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152400" marR="0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0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Cardiovascular</a:t>
                      </a:r>
                      <a:endParaRPr lang="en-US" sz="20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0% </a:t>
                      </a:r>
                      <a:endParaRPr kumimoji="0" lang="en-US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0% </a:t>
                      </a:r>
                      <a:endParaRPr kumimoji="0" lang="en-US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4944782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152400" marR="0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Non-cardiovascular</a:t>
                      </a:r>
                      <a:endParaRPr lang="en-US" sz="20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0% </a:t>
                      </a:r>
                      <a:endParaRPr kumimoji="0" lang="en-US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0.5%</a:t>
                      </a:r>
                      <a:endParaRPr lang="en-US" sz="20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5033996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0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Stroke</a:t>
                      </a:r>
                      <a:endParaRPr lang="en-US" sz="20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0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0.8%</a:t>
                      </a:r>
                      <a:endParaRPr lang="en-US" sz="20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2.5%</a:t>
                      </a:r>
                      <a:endParaRPr lang="en-US" sz="20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9342063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152400" marR="0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0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Disabling stroke</a:t>
                      </a:r>
                      <a:endParaRPr lang="en-US" sz="20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0% </a:t>
                      </a:r>
                      <a:endParaRPr kumimoji="0" lang="en-US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0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1.5%</a:t>
                      </a:r>
                      <a:endParaRPr lang="en-US" sz="20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2624933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152400" marR="0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Non-disabling stroke</a:t>
                      </a:r>
                      <a:endParaRPr lang="en-US" sz="20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0.8%</a:t>
                      </a:r>
                      <a:endParaRPr lang="en-US" sz="20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1.0%</a:t>
                      </a:r>
                      <a:endParaRPr lang="en-US" sz="20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7897762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Life-threatening or fatal bleeding</a:t>
                      </a:r>
                      <a:endParaRPr lang="en-US" sz="20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0.6%</a:t>
                      </a:r>
                      <a:endParaRPr lang="en-US" sz="20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2.5%</a:t>
                      </a:r>
                      <a:endParaRPr lang="en-US" sz="20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9057178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Major vascular complications</a:t>
                      </a:r>
                      <a:endParaRPr lang="en-US" sz="20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0.6%</a:t>
                      </a:r>
                      <a:endParaRPr lang="en-US" sz="20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1.5%</a:t>
                      </a:r>
                      <a:endParaRPr lang="en-US" sz="20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7754287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 onset atrial fibrillation</a:t>
                      </a:r>
                      <a:r>
                        <a:rPr lang="en-US" sz="2000" b="0" baseline="30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†</a:t>
                      </a:r>
                      <a:endParaRPr lang="en-US" sz="20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4.6%</a:t>
                      </a:r>
                      <a:endParaRPr lang="en-US" sz="20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6.1%</a:t>
                      </a:r>
                      <a:endParaRPr lang="en-US" sz="20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029932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0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 permanent pacemaker</a:t>
                      </a:r>
                      <a:r>
                        <a:rPr lang="en-US" sz="2000" b="0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†</a:t>
                      </a:r>
                      <a:endParaRPr lang="en-US" sz="20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0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13.0%</a:t>
                      </a:r>
                      <a:endParaRPr lang="en-US" sz="20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0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10.4%</a:t>
                      </a:r>
                      <a:endParaRPr lang="en-US" sz="20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146521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Stage 4 AKI</a:t>
                      </a:r>
                      <a:endParaRPr lang="en-US" sz="20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0% </a:t>
                      </a:r>
                      <a:endParaRPr kumimoji="0" lang="en-US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0.5%</a:t>
                      </a:r>
                      <a:endParaRPr lang="en-US" sz="20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37160" marR="137160" marT="18288" marB="1828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339238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24D3AC47-44E6-1044-4335-EFCE86FD0B4F}"/>
              </a:ext>
            </a:extLst>
          </p:cNvPr>
          <p:cNvSpPr txBox="1"/>
          <p:nvPr/>
        </p:nvSpPr>
        <p:spPr>
          <a:xfrm>
            <a:off x="327661" y="5984320"/>
            <a:ext cx="11506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aseline="3000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Within 2 years of randomization; </a:t>
            </a:r>
            <a:r>
              <a:rPr lang="en-US" sz="1200" baseline="30000">
                <a:latin typeface="Arial" panose="020B0604020202020204" pitchFamily="34" charset="0"/>
                <a:cs typeface="Arial" panose="020B0604020202020204" pitchFamily="34" charset="0"/>
              </a:rPr>
              <a:t>†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Estimated in patients without a history of the outcome at baseline. For CS patients who underwent delayed AVR within 2 years, “baseline” refers to the pre-procedure visit.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37816D-2E4A-904F-1A36-A525A0CDC73B}"/>
              </a:ext>
            </a:extLst>
          </p:cNvPr>
          <p:cNvSpPr txBox="1"/>
          <p:nvPr/>
        </p:nvSpPr>
        <p:spPr>
          <a:xfrm>
            <a:off x="158751" y="6534250"/>
            <a:ext cx="7658100" cy="276999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Values presented as KM% (no. of pts) </a:t>
            </a:r>
            <a:endParaRPr lang="en-US" sz="1200" i="1"/>
          </a:p>
        </p:txBody>
      </p:sp>
    </p:spTree>
    <p:extLst>
      <p:ext uri="{BB962C8B-B14F-4D97-AF65-F5344CB8AC3E}">
        <p14:creationId xmlns:p14="http://schemas.microsoft.com/office/powerpoint/2010/main" val="3241516325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B3652-A86C-CE56-8900-81315E4B2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23960ED-CE39-AC1A-7555-7879FB775773}"/>
              </a:ext>
            </a:extLst>
          </p:cNvPr>
          <p:cNvSpPr/>
          <p:nvPr/>
        </p:nvSpPr>
        <p:spPr>
          <a:xfrm>
            <a:off x="228600" y="1155368"/>
            <a:ext cx="11734800" cy="5010482"/>
          </a:xfrm>
          <a:prstGeom prst="roundRect">
            <a:avLst>
              <a:gd name="adj" fmla="val 0"/>
            </a:avLst>
          </a:prstGeom>
          <a:solidFill>
            <a:srgbClr val="EFF5F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24DD1F-9FF3-7EFC-D2C6-05A9AC103531}"/>
              </a:ext>
            </a:extLst>
          </p:cNvPr>
          <p:cNvSpPr txBox="1"/>
          <p:nvPr/>
        </p:nvSpPr>
        <p:spPr>
          <a:xfrm>
            <a:off x="429009" y="1392223"/>
            <a:ext cx="11381991" cy="4362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600">
                <a:latin typeface="Arial" panose="020B0604020202020204" pitchFamily="34" charset="0"/>
                <a:cs typeface="Arial" panose="020B0604020202020204" pitchFamily="34" charset="0"/>
              </a:rPr>
              <a:t>Findings apply to the study population </a:t>
            </a:r>
          </a:p>
          <a:p>
            <a:pPr marL="800100" lvl="1" indent="-342900">
              <a:spcAft>
                <a:spcPts val="18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200" i="1">
                <a:latin typeface="Arial" panose="020B0604020202020204" pitchFamily="34" charset="0"/>
                <a:cs typeface="Arial" panose="020B0604020202020204" pitchFamily="34" charset="0"/>
              </a:rPr>
              <a:t>≥ 65 years, ≥ 1 at-risk feature, and suitable for TF-TAVR with the study valve</a:t>
            </a:r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8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600">
                <a:latin typeface="Arial" panose="020B0604020202020204" pitchFamily="34" charset="0"/>
                <a:cs typeface="Arial" panose="020B0604020202020204" pitchFamily="34" charset="0"/>
              </a:rPr>
              <a:t>The rigorous clinical surveillance in PROGRESS may have facilitated earlier identification of disease progression than in real-world practice</a:t>
            </a:r>
          </a:p>
          <a:p>
            <a:pPr marL="342900" indent="-342900">
              <a:spcAft>
                <a:spcPts val="18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600">
                <a:latin typeface="Arial" panose="020B0604020202020204" pitchFamily="34" charset="0"/>
                <a:cs typeface="Arial" panose="020B0604020202020204" pitchFamily="34" charset="0"/>
              </a:rPr>
              <a:t>Heart failure GDMT optimization was not mandated in PROGRESS, mainly due to the limited evidence and lack of guideline recommendations for patients with AS </a:t>
            </a:r>
          </a:p>
          <a:p>
            <a:pPr marL="342900" indent="-342900">
              <a:spcAft>
                <a:spcPts val="18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600">
                <a:latin typeface="Arial" panose="020B0604020202020204" pitchFamily="34" charset="0"/>
                <a:cs typeface="Arial" panose="020B0604020202020204" pitchFamily="34" charset="0"/>
              </a:rPr>
              <a:t>Outcomes are limited to 2-year follow-up; longer follow-up may provide additional insights into the risks and benefits of earlier intervention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EAD52EB-BEE0-2C40-FAC6-00CC763CF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Limitations</a:t>
            </a:r>
          </a:p>
        </p:txBody>
      </p:sp>
    </p:spTree>
    <p:extLst>
      <p:ext uri="{BB962C8B-B14F-4D97-AF65-F5344CB8AC3E}">
        <p14:creationId xmlns:p14="http://schemas.microsoft.com/office/powerpoint/2010/main" val="3816851006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728A1-7653-1092-9325-BA263DA70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647C335-0C20-2EC7-F933-E4E96DCD5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80FCAA-25FC-B1BE-7178-AF0D5E052D21}"/>
              </a:ext>
            </a:extLst>
          </p:cNvPr>
          <p:cNvSpPr txBox="1"/>
          <p:nvPr/>
        </p:nvSpPr>
        <p:spPr>
          <a:xfrm>
            <a:off x="317126" y="2227478"/>
            <a:ext cx="1158369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spcAft>
                <a:spcPts val="2000"/>
              </a:spcAft>
              <a:buClr>
                <a:srgbClr val="1C4C5F"/>
              </a:buClr>
              <a:buFont typeface="Arial" panose="020B0604020202020204" pitchFamily="34" charset="0"/>
              <a:buChar char="•"/>
            </a:pPr>
            <a:r>
              <a:rPr lang="en-US" sz="30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Demonstrated excellent safety, with </a:t>
            </a:r>
            <a:r>
              <a:rPr lang="en-US" sz="3000" b="1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0% mortality </a:t>
            </a:r>
            <a:r>
              <a:rPr lang="en-US" sz="30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and</a:t>
            </a:r>
            <a:r>
              <a:rPr lang="en-US" sz="30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000" b="1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           0% disabling strokes at 30 days</a:t>
            </a:r>
            <a:r>
              <a:rPr lang="en-US" sz="30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742950" lvl="1" indent="-285750">
              <a:spcAft>
                <a:spcPts val="2000"/>
              </a:spcAft>
              <a:buClr>
                <a:srgbClr val="1C4C5F"/>
              </a:buClr>
              <a:buFont typeface="Arial" panose="020B0604020202020204" pitchFamily="34" charset="0"/>
              <a:buChar char="•"/>
            </a:pPr>
            <a:r>
              <a:rPr lang="en-US" sz="30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Was </a:t>
            </a:r>
            <a:r>
              <a:rPr lang="en-US" sz="3000" b="1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superior for the primary endpoint</a:t>
            </a:r>
            <a:r>
              <a:rPr lang="en-US" sz="3000" b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0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of death or                    HF event at 2 years </a:t>
            </a:r>
          </a:p>
          <a:p>
            <a:pPr marL="742950" lvl="1" indent="-285750">
              <a:spcAft>
                <a:spcPts val="2000"/>
              </a:spcAft>
              <a:buClr>
                <a:srgbClr val="1C4C5F"/>
              </a:buClr>
              <a:buFont typeface="Arial" panose="020B0604020202020204" pitchFamily="34" charset="0"/>
              <a:buChar char="•"/>
            </a:pPr>
            <a:r>
              <a:rPr lang="en-US" sz="3000" b="1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Reduced HF hospitalizations by 52% </a:t>
            </a:r>
            <a:r>
              <a:rPr lang="en-US" sz="30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 2 years</a:t>
            </a:r>
          </a:p>
          <a:p>
            <a:pPr marL="742950" lvl="1" indent="-285750">
              <a:spcAft>
                <a:spcPts val="2000"/>
              </a:spcAft>
              <a:buClr>
                <a:srgbClr val="1C4C5F"/>
              </a:buClr>
              <a:buFont typeface="Arial" panose="020B0604020202020204" pitchFamily="34" charset="0"/>
              <a:buChar char="•"/>
            </a:pPr>
            <a:r>
              <a:rPr lang="en-US" sz="3000" b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Improved quality of life </a:t>
            </a:r>
            <a:r>
              <a:rPr lang="en-US" sz="30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 prevented a meaningful decline in health status</a:t>
            </a:r>
            <a:endParaRPr lang="en-US" sz="3000" b="1">
              <a:solidFill>
                <a:schemeClr val="accent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5B59E7-764D-447A-ADCC-A9DAF3302A7D}"/>
              </a:ext>
            </a:extLst>
          </p:cNvPr>
          <p:cNvSpPr txBox="1"/>
          <p:nvPr/>
        </p:nvSpPr>
        <p:spPr>
          <a:xfrm>
            <a:off x="228600" y="1139326"/>
            <a:ext cx="11734800" cy="101566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>
              <a:buClr>
                <a:srgbClr val="1C4C5F"/>
              </a:buClr>
            </a:pPr>
            <a:r>
              <a:rPr lang="en-US" sz="3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Among patients with </a:t>
            </a:r>
            <a:r>
              <a:rPr lang="en-US" sz="3000" b="1">
                <a:solidFill>
                  <a:srgbClr val="DDDBA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moderate AS and at-risk features,</a:t>
            </a:r>
            <a:r>
              <a:rPr lang="en-US" sz="3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 strategy of </a:t>
            </a:r>
            <a:r>
              <a:rPr lang="en-US" sz="3000" b="1">
                <a:solidFill>
                  <a:srgbClr val="DDDBA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TAVR</a:t>
            </a:r>
            <a:r>
              <a:rPr lang="en-US" sz="3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compared to rigorous clinical surveillance: </a:t>
            </a:r>
          </a:p>
        </p:txBody>
      </p:sp>
    </p:spTree>
    <p:extLst>
      <p:ext uri="{BB962C8B-B14F-4D97-AF65-F5344CB8AC3E}">
        <p14:creationId xmlns:p14="http://schemas.microsoft.com/office/powerpoint/2010/main" val="1256942429"/>
      </p:ext>
    </p:extLst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2BACC-CBDD-C083-7F44-1D038F8D7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63236BD-F5A6-7D08-B11B-6A46FBE00921}"/>
              </a:ext>
            </a:extLst>
          </p:cNvPr>
          <p:cNvSpPr/>
          <p:nvPr/>
        </p:nvSpPr>
        <p:spPr>
          <a:xfrm>
            <a:off x="228600" y="1155368"/>
            <a:ext cx="11734800" cy="50930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F8CB6B-A388-E790-039E-608B6C72C6E4}"/>
              </a:ext>
            </a:extLst>
          </p:cNvPr>
          <p:cNvSpPr txBox="1"/>
          <p:nvPr/>
        </p:nvSpPr>
        <p:spPr>
          <a:xfrm>
            <a:off x="355600" y="1430640"/>
            <a:ext cx="1140877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2400"/>
              </a:spcAft>
              <a:buClr>
                <a:srgbClr val="DDDBAD"/>
              </a:buClr>
              <a:buFont typeface="Arial" panose="020B0604020202020204" pitchFamily="34" charset="0"/>
              <a:buChar char="•"/>
              <a:defRPr/>
            </a:pPr>
            <a:r>
              <a:rPr lang="en-US" sz="3600" b="1">
                <a:solidFill>
                  <a:srgbClr val="DDDBA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Moderate AS is not benign,</a:t>
            </a:r>
            <a:r>
              <a:rPr 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and these patients would benefit from earlier referral to a valve clinic for comprehensive evaluation to establish the optimal management strategy</a:t>
            </a:r>
          </a:p>
          <a:p>
            <a:pPr marL="571500" lvl="0" indent="-571500">
              <a:spcAft>
                <a:spcPts val="2400"/>
              </a:spcAft>
              <a:buClr>
                <a:srgbClr val="DDDBAD"/>
              </a:buClr>
              <a:buFont typeface="Arial" panose="020B0604020202020204" pitchFamily="34" charset="0"/>
              <a:buChar char="•"/>
              <a:defRPr/>
            </a:pPr>
            <a:r>
              <a:rPr 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Rather than waiting for progression to severe AS,</a:t>
            </a:r>
            <a:r>
              <a:rPr lang="en-US" sz="3600" b="1">
                <a:solidFill>
                  <a:srgbClr val="DDDBA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PROGRESS supports TAVR </a:t>
            </a:r>
            <a:r>
              <a:rPr 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for patients with moderate AS and at-risk features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69EF3E9-A39B-4E76-9B11-DB7069437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Clinical Implications</a:t>
            </a:r>
          </a:p>
        </p:txBody>
      </p:sp>
    </p:spTree>
    <p:extLst>
      <p:ext uri="{BB962C8B-B14F-4D97-AF65-F5344CB8AC3E}">
        <p14:creationId xmlns:p14="http://schemas.microsoft.com/office/powerpoint/2010/main" val="3720758705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05373-B163-8132-3AB6-BD67BD49B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4A2BC78-7115-C256-D0AA-C8442CD751C9}"/>
              </a:ext>
            </a:extLst>
          </p:cNvPr>
          <p:cNvSpPr/>
          <p:nvPr/>
        </p:nvSpPr>
        <p:spPr>
          <a:xfrm>
            <a:off x="0" y="-3140"/>
            <a:ext cx="12192000" cy="4295699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A9F518-92DA-EB64-EC72-C62366033EC6}"/>
              </a:ext>
            </a:extLst>
          </p:cNvPr>
          <p:cNvSpPr/>
          <p:nvPr/>
        </p:nvSpPr>
        <p:spPr>
          <a:xfrm>
            <a:off x="0" y="4177542"/>
            <a:ext cx="12192000" cy="2335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604EF4F-E06E-7F69-D2AE-9BEAA8F6EC02}"/>
              </a:ext>
            </a:extLst>
          </p:cNvPr>
          <p:cNvSpPr txBox="1">
            <a:spLocks/>
          </p:cNvSpPr>
          <p:nvPr/>
        </p:nvSpPr>
        <p:spPr bwMode="auto">
          <a:xfrm>
            <a:off x="1987628" y="2349712"/>
            <a:ext cx="8094133" cy="1256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defRPr sz="28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50000"/>
              <a:buFont typeface="Arial" charset="0"/>
              <a:buChar char="•"/>
              <a:defRPr sz="2400">
                <a:solidFill>
                  <a:srgbClr val="0D445E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rgbClr val="0D445E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accent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1600">
                <a:solidFill>
                  <a:srgbClr val="0D445E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AAA04E"/>
              </a:buClr>
              <a:buChar char="•"/>
              <a:defRPr sz="1600">
                <a:solidFill>
                  <a:srgbClr val="999999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AAA04E"/>
              </a:buClr>
              <a:buChar char="•"/>
              <a:defRPr sz="1600">
                <a:solidFill>
                  <a:srgbClr val="999999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AAA04E"/>
              </a:buClr>
              <a:buChar char="•"/>
              <a:defRPr sz="1600">
                <a:solidFill>
                  <a:srgbClr val="999999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AAA04E"/>
              </a:buClr>
              <a:buChar char="•"/>
              <a:defRPr sz="1600">
                <a:solidFill>
                  <a:srgbClr val="999999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</a:pPr>
            <a:r>
              <a:rPr lang="en-US" sz="7200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  <a:endParaRPr lang="en-US" sz="6400" i="1" kern="0">
              <a:solidFill>
                <a:srgbClr val="DDDBA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4087D5-BD3D-472D-139E-2CD995CCD7B0}"/>
              </a:ext>
            </a:extLst>
          </p:cNvPr>
          <p:cNvSpPr txBox="1"/>
          <p:nvPr/>
        </p:nvSpPr>
        <p:spPr>
          <a:xfrm>
            <a:off x="736878" y="4292559"/>
            <a:ext cx="105956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all the patients, sites, and investigators who participated in the PROGRESS trial</a:t>
            </a:r>
          </a:p>
        </p:txBody>
      </p:sp>
    </p:spTree>
    <p:extLst>
      <p:ext uri="{BB962C8B-B14F-4D97-AF65-F5344CB8AC3E}">
        <p14:creationId xmlns:p14="http://schemas.microsoft.com/office/powerpoint/2010/main" val="1172742968"/>
      </p:ext>
    </p:extLst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C4DB2-4A08-D6DD-E61F-42C36665F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-up of a card&#10;&#10;Description automatically generated">
            <a:extLst>
              <a:ext uri="{FF2B5EF4-FFF2-40B4-BE49-F238E27FC236}">
                <a16:creationId xmlns:a16="http://schemas.microsoft.com/office/drawing/2014/main" id="{C2A16D42-6C94-336B-6B7B-4F38C761E4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332" t="5256" r="33144" b="81913"/>
          <a:stretch/>
        </p:blipFill>
        <p:spPr>
          <a:xfrm>
            <a:off x="3325091" y="996707"/>
            <a:ext cx="5842275" cy="1270203"/>
          </a:xfrm>
          <a:prstGeom prst="rect">
            <a:avLst/>
          </a:prstGeom>
          <a:ln>
            <a:noFill/>
          </a:ln>
          <a:effectLst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595F134-57EB-9C06-40EA-9724FA8ED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Just Published in NEJM</a:t>
            </a:r>
          </a:p>
        </p:txBody>
      </p:sp>
    </p:spTree>
    <p:extLst>
      <p:ext uri="{BB962C8B-B14F-4D97-AF65-F5344CB8AC3E}">
        <p14:creationId xmlns:p14="http://schemas.microsoft.com/office/powerpoint/2010/main" val="230760148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The PROGRESS Trial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C4C5F"/>
      </a:accent1>
      <a:accent2>
        <a:srgbClr val="979055"/>
      </a:accent2>
      <a:accent3>
        <a:srgbClr val="CACBCA"/>
      </a:accent3>
      <a:accent4>
        <a:srgbClr val="62636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 PROGRESS Trial" id="{D7600E03-FA01-4349-A44E-D9BECAFB43E0}" vid="{B8CA22A6-52F0-4D41-9AA0-15F18A51B0E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36CAF6CF8C63419A5ADA17EA11086D" ma:contentTypeVersion="4" ma:contentTypeDescription="Create a new document." ma:contentTypeScope="" ma:versionID="8505ec3f4659da3a973901581b87e51b">
  <xsd:schema xmlns:xsd="http://www.w3.org/2001/XMLSchema" xmlns:xs="http://www.w3.org/2001/XMLSchema" xmlns:p="http://schemas.microsoft.com/office/2006/metadata/properties" xmlns:ns2="6a061298-a602-4a5e-b999-de7f043ef34c" targetNamespace="http://schemas.microsoft.com/office/2006/metadata/properties" ma:root="true" ma:fieldsID="94c1300fa1dc2cdab680f2e2c5688d0f" ns2:_="">
    <xsd:import namespace="6a061298-a602-4a5e-b999-de7f043ef3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061298-a602-4a5e-b999-de7f043ef3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8BE0569-642B-427A-9252-8E328B7329E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64E4223-7220-4A86-BB2B-1FDEB70B65B2}">
  <ds:schemaRefs>
    <ds:schemaRef ds:uri="6a061298-a602-4a5e-b999-de7f043ef34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4BD31E2-8F12-4948-A5B5-531F3363E31B}">
  <ds:schemaRefs>
    <ds:schemaRef ds:uri="6a061298-a602-4a5e-b999-de7f043ef34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c8fe7995-06f0-4bdf-8f2a-0c8a7986480d}" enabled="0" method="" siteId="{c8fe7995-06f0-4bdf-8f2a-0c8a7986480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</TotalTime>
  <Words>5374</Words>
  <Application>Microsoft Macintosh PowerPoint</Application>
  <PresentationFormat>Widescreen</PresentationFormat>
  <Paragraphs>1309</Paragraphs>
  <Slides>40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Aptos</vt:lpstr>
      <vt:lpstr>Arial</vt:lpstr>
      <vt:lpstr>Calibri</vt:lpstr>
      <vt:lpstr>Tahoma</vt:lpstr>
      <vt:lpstr>Office Theme</vt:lpstr>
      <vt:lpstr>The PROGRESS TRIAL  TAVR or Clinical Surveillance for Moderate AS with At-risk Features </vt:lpstr>
      <vt:lpstr>Disclosures for Philippe Généreux, MD  Atlantic Health, Morristown Medical Center</vt:lpstr>
      <vt:lpstr>Background</vt:lpstr>
      <vt:lpstr>Purpose of the PROGRESS Trial </vt:lpstr>
      <vt:lpstr>Study Design</vt:lpstr>
      <vt:lpstr>PowerPoint Presentation</vt:lpstr>
      <vt:lpstr>Study Leadership Steering Committee, Case Review Board, and Core Labs</vt:lpstr>
      <vt:lpstr>Inclusion and Exclusion Criteria</vt:lpstr>
      <vt:lpstr>Moderate AS Severity Defined Per ACC/AHA Guidelines</vt:lpstr>
      <vt:lpstr>Moderate AS Severity Defined Per ACC/AHA Guidelines</vt:lpstr>
      <vt:lpstr>Primary Endpoints</vt:lpstr>
      <vt:lpstr>Rigorous Definition of HF Event and  HF Hospitalization</vt:lpstr>
      <vt:lpstr>Secondary Endpoints</vt:lpstr>
      <vt:lpstr>Patient Flow </vt:lpstr>
      <vt:lpstr>Patient Follow-up</vt:lpstr>
      <vt:lpstr>Baseline Characteristics</vt:lpstr>
      <vt:lpstr>Baseline Characteristics</vt:lpstr>
      <vt:lpstr>Baseline Characteristics</vt:lpstr>
      <vt:lpstr>Baseline Characteristics</vt:lpstr>
      <vt:lpstr>At-risk Features</vt:lpstr>
      <vt:lpstr>Echo &amp; CT Characteristics</vt:lpstr>
      <vt:lpstr>Echo &amp; CT Characteristics</vt:lpstr>
      <vt:lpstr>Echo &amp; CT Characteristics</vt:lpstr>
      <vt:lpstr>Echo &amp; CT Characteristics</vt:lpstr>
      <vt:lpstr>Primary Safety Endpoint – 30 Days  Moderate AS with At-Risk Features </vt:lpstr>
      <vt:lpstr>Primary Effectiveness Endpoint – 2 Years Moderate AS with At-Risk Features</vt:lpstr>
      <vt:lpstr>All-cause Death Moderate AS with At-Risk Features</vt:lpstr>
      <vt:lpstr>Heart Failure Event Moderate AS with At-Risk Features</vt:lpstr>
      <vt:lpstr>Heart Failure Hospitalization Moderate AS with At-Risk Features</vt:lpstr>
      <vt:lpstr>Primary Effectiveness Endpoint The benefit of TAVR was consistent across all subgroups</vt:lpstr>
      <vt:lpstr>Pre-specified Secondary Endpoints </vt:lpstr>
      <vt:lpstr>Quality of Life and Health Status</vt:lpstr>
      <vt:lpstr>PowerPoint Presentation</vt:lpstr>
      <vt:lpstr>KCCQ Improvement 30 Days Post-AVR</vt:lpstr>
      <vt:lpstr>30-Day Outcomes in Patients with AVR</vt:lpstr>
      <vt:lpstr>Limitations</vt:lpstr>
      <vt:lpstr>Conclusions</vt:lpstr>
      <vt:lpstr>Clinical Implications</vt:lpstr>
      <vt:lpstr>PowerPoint Presentation</vt:lpstr>
      <vt:lpstr>Just Published in NEJM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Kim Musgrove</dc:creator>
  <cp:lastModifiedBy>Philippe Genereux</cp:lastModifiedBy>
  <cp:revision>2</cp:revision>
  <dcterms:created xsi:type="dcterms:W3CDTF">2021-02-18T21:38:25Z</dcterms:created>
  <dcterms:modified xsi:type="dcterms:W3CDTF">2026-10-31T13:08:55Z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0x0101003036CAF6CF8C63419A5ADA17EA11086D</vt:lpwstr>
  </property>
  <property fmtid="{D5CDD505-2E9C-101B-9397-08002B2CF9AE}" pid="3" name="MediaServiceImageTags">
    <vt:lpwstr/>
  </property>
  <property fmtid="{D5CDD505-2E9C-101B-9397-08002B2CF9AE}" pid="4" name="Order">
    <vt:r8>1704700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SharedWithUsers">
    <vt:lpwstr>13;#Sarah Clarke</vt:lpwstr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_ExtendedDescription">
    <vt:lpwstr/>
  </property>
  <property fmtid="{D5CDD505-2E9C-101B-9397-08002B2CF9AE}" pid="11" name="TriggerFlowInfo">
    <vt:lpwstr/>
  </property>
</Properties>
</file>