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  <p:sldMasterId id="2147483673" r:id="rId5"/>
  </p:sldMasterIdLst>
  <p:notesMasterIdLst>
    <p:notesMasterId r:id="rId31"/>
  </p:notesMasterIdLst>
  <p:handoutMasterIdLst>
    <p:handoutMasterId r:id="rId32"/>
  </p:handoutMasterIdLst>
  <p:sldIdLst>
    <p:sldId id="465" r:id="rId6"/>
    <p:sldId id="431" r:id="rId7"/>
    <p:sldId id="257" r:id="rId8"/>
    <p:sldId id="258" r:id="rId9"/>
    <p:sldId id="259" r:id="rId10"/>
    <p:sldId id="278" r:id="rId11"/>
    <p:sldId id="261" r:id="rId12"/>
    <p:sldId id="2147479742" r:id="rId13"/>
    <p:sldId id="2147479751" r:id="rId14"/>
    <p:sldId id="2147479749" r:id="rId15"/>
    <p:sldId id="2147479739" r:id="rId16"/>
    <p:sldId id="2147479746" r:id="rId17"/>
    <p:sldId id="265" r:id="rId18"/>
    <p:sldId id="2147479758" r:id="rId19"/>
    <p:sldId id="2147479752" r:id="rId20"/>
    <p:sldId id="2147479753" r:id="rId21"/>
    <p:sldId id="2147479754" r:id="rId22"/>
    <p:sldId id="2147479756" r:id="rId23"/>
    <p:sldId id="268" r:id="rId24"/>
    <p:sldId id="2147479757" r:id="rId25"/>
    <p:sldId id="273" r:id="rId26"/>
    <p:sldId id="2147479747" r:id="rId27"/>
    <p:sldId id="2147479761" r:id="rId28"/>
    <p:sldId id="2147479764" r:id="rId29"/>
    <p:sldId id="2147479763" r:id="rId30"/>
  </p:sldIdLst>
  <p:sldSz cx="9144000" cy="5143500" type="screen16x9"/>
  <p:notesSz cx="7086600" cy="9372600"/>
  <p:custDataLst>
    <p:tags r:id="rId3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5pPr>
    <a:lvl6pPr marL="2286000" algn="l" defTabSz="914400" rtl="0" eaLnBrk="1" latinLnBrk="0" hangingPunct="1"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6pPr>
    <a:lvl7pPr marL="2743200" algn="l" defTabSz="914400" rtl="0" eaLnBrk="1" latinLnBrk="0" hangingPunct="1"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7pPr>
    <a:lvl8pPr marL="3200400" algn="l" defTabSz="914400" rtl="0" eaLnBrk="1" latinLnBrk="0" hangingPunct="1"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8pPr>
    <a:lvl9pPr marL="3657600" algn="l" defTabSz="914400" rtl="0" eaLnBrk="1" latinLnBrk="0" hangingPunct="1"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52" userDrawn="1">
          <p15:clr>
            <a:srgbClr val="A4A3A4"/>
          </p15:clr>
        </p15:guide>
        <p15:guide id="2" orient="horz" pos="492" userDrawn="1">
          <p15:clr>
            <a:srgbClr val="A4A3A4"/>
          </p15:clr>
        </p15:guide>
        <p15:guide id="3" pos="336" userDrawn="1">
          <p15:clr>
            <a:srgbClr val="A4A3A4"/>
          </p15:clr>
        </p15:guide>
        <p15:guide id="4" pos="5617" userDrawn="1">
          <p15:clr>
            <a:srgbClr val="A4A3A4"/>
          </p15:clr>
        </p15:guide>
        <p15:guide id="5" orient="horz" pos="4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22FEB02-5ADB-3338-145F-A34D1F4D51DE}" name="Tricia Rawh" initials="TR" userId="S::trawh@crf.org::c4602782-72c4-4201-87ff-5f6b4e9b07af" providerId="AD"/>
  <p188:author id="{A59AD692-398F-55F3-5057-565579E37377}" name="Christopher Rugen" initials="CR" userId="S::crugen@crf.org::490d1898-99a5-435a-95a0-ef1b09c76f5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A5BC"/>
    <a:srgbClr val="B72A79"/>
    <a:srgbClr val="14225B"/>
    <a:srgbClr val="14235B"/>
    <a:srgbClr val="EC1B2D"/>
    <a:srgbClr val="50C3EF"/>
    <a:srgbClr val="F6A02C"/>
    <a:srgbClr val="B6D65B"/>
    <a:srgbClr val="F1778A"/>
    <a:srgbClr val="EF6A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02" autoAdjust="0"/>
    <p:restoredTop sz="68443" autoAdjust="0"/>
  </p:normalViewPr>
  <p:slideViewPr>
    <p:cSldViewPr snapToGrid="0">
      <p:cViewPr varScale="1">
        <p:scale>
          <a:sx n="110" d="100"/>
          <a:sy n="110" d="100"/>
        </p:scale>
        <p:origin x="1424" y="176"/>
      </p:cViewPr>
      <p:guideLst>
        <p:guide orient="horz" pos="252"/>
        <p:guide orient="horz" pos="492"/>
        <p:guide pos="336"/>
        <p:guide pos="5617"/>
        <p:guide orient="horz" pos="4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4" d="100"/>
          <a:sy n="94" d="100"/>
        </p:scale>
        <p:origin x="3120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gs" Target="tags/tag1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68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038" tIns="47020" rIns="94038" bIns="47020" numCol="1" anchor="t" anchorCtr="0" compatLnSpc="1">
            <a:prstTxWarp prst="textNoShape">
              <a:avLst/>
            </a:prstTxWarp>
          </a:bodyPr>
          <a:lstStyle>
            <a:lvl1pPr algn="l" defTabSz="939800">
              <a:defRPr sz="1200" b="0" i="0">
                <a:solidFill>
                  <a:schemeClr val="tx1"/>
                </a:solidFill>
                <a:effectLst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6375" y="0"/>
            <a:ext cx="3070225" cy="468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038" tIns="47020" rIns="94038" bIns="47020" numCol="1" anchor="t" anchorCtr="0" compatLnSpc="1">
            <a:prstTxWarp prst="textNoShape">
              <a:avLst/>
            </a:prstTxWarp>
          </a:bodyPr>
          <a:lstStyle>
            <a:lvl1pPr algn="r" defTabSz="939800">
              <a:defRPr sz="1200" b="0" i="0">
                <a:solidFill>
                  <a:schemeClr val="tx1"/>
                </a:solidFill>
                <a:effectLst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04288"/>
            <a:ext cx="3070225" cy="4683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038" tIns="47020" rIns="94038" bIns="47020" numCol="1" anchor="b" anchorCtr="0" compatLnSpc="1">
            <a:prstTxWarp prst="textNoShape">
              <a:avLst/>
            </a:prstTxWarp>
          </a:bodyPr>
          <a:lstStyle>
            <a:lvl1pPr algn="l" defTabSz="939800">
              <a:defRPr sz="1200" b="0" i="0">
                <a:solidFill>
                  <a:schemeClr val="tx1"/>
                </a:solidFill>
                <a:effectLst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038" tIns="47020" rIns="94038" bIns="47020" numCol="1" anchor="b" anchorCtr="0" compatLnSpc="1">
            <a:prstTxWarp prst="textNoShape">
              <a:avLst/>
            </a:prstTxWarp>
          </a:bodyPr>
          <a:lstStyle>
            <a:lvl1pPr algn="r" defTabSz="939800">
              <a:defRPr sz="1200" b="0" i="0">
                <a:solidFill>
                  <a:schemeClr val="tx1"/>
                </a:solidFill>
                <a:effectLst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fld id="{120BD924-28BB-4ACF-9591-266011CB86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9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68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038" tIns="47020" rIns="94038" bIns="47020" numCol="1" anchor="t" anchorCtr="0" compatLnSpc="1">
            <a:prstTxWarp prst="textNoShape">
              <a:avLst/>
            </a:prstTxWarp>
          </a:bodyPr>
          <a:lstStyle>
            <a:lvl1pPr algn="l" defTabSz="939800">
              <a:defRPr sz="1200" b="0" i="0">
                <a:solidFill>
                  <a:schemeClr val="tx1"/>
                </a:solidFill>
                <a:effectLst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6375" y="0"/>
            <a:ext cx="3070225" cy="468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038" tIns="47020" rIns="94038" bIns="47020" numCol="1" anchor="t" anchorCtr="0" compatLnSpc="1">
            <a:prstTxWarp prst="textNoShape">
              <a:avLst/>
            </a:prstTxWarp>
          </a:bodyPr>
          <a:lstStyle>
            <a:lvl1pPr algn="r" defTabSz="939800">
              <a:defRPr sz="1200" b="0" i="0">
                <a:solidFill>
                  <a:schemeClr val="tx1"/>
                </a:solidFill>
                <a:effectLst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03263"/>
            <a:ext cx="6248400" cy="3516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452938"/>
            <a:ext cx="5197475" cy="4216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038" tIns="47020" rIns="94038" bIns="470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04288"/>
            <a:ext cx="3070225" cy="4683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038" tIns="47020" rIns="94038" bIns="47020" numCol="1" anchor="b" anchorCtr="0" compatLnSpc="1">
            <a:prstTxWarp prst="textNoShape">
              <a:avLst/>
            </a:prstTxWarp>
          </a:bodyPr>
          <a:lstStyle>
            <a:lvl1pPr algn="l" defTabSz="939800">
              <a:defRPr sz="1200" b="0" i="0">
                <a:solidFill>
                  <a:schemeClr val="tx1"/>
                </a:solidFill>
                <a:effectLst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038" tIns="47020" rIns="94038" bIns="47020" numCol="1" anchor="b" anchorCtr="0" compatLnSpc="1">
            <a:prstTxWarp prst="textNoShape">
              <a:avLst/>
            </a:prstTxWarp>
          </a:bodyPr>
          <a:lstStyle>
            <a:lvl1pPr algn="r" defTabSz="939800">
              <a:defRPr sz="1200" b="0" i="0">
                <a:solidFill>
                  <a:schemeClr val="tx1"/>
                </a:solidFill>
                <a:effectLst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fld id="{FAE678BB-763C-40DF-B781-F9D40CCA7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2626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Thank you for the kind introduction/Good morning, my name is Kevin Cheng and I am a BHF-funded Clinical Research Fellow at Imperial College London &amp; Royal Brompton Hospital</a:t>
            </a:r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On behalf of the investigators, it is my pleasure to present the results of the REMEDY-PILOT trial, a randomised, double-blinded, sham-controlled trial of CS Reducer in patients with refractory angina, ANOCA and CMD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94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Here are my disclosures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30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In patients undergoing investigation for angina with non-obstructed coronary arteries, coronary microvascular dysfunction is observed in ~40% of patients. This condition is common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Patients with coronary microvascular dysfunction experience a significant burden of symptoms which impairs quality of life and incurs excess healthcare costs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Trials which have employed a treatment strategy stratified by the results of microvascular function testing have demonstrated the potential benefits of pharmacologic approaches to improving symptoms and quality of life in these patients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However, despite this, a significant proportion of patients continue to experience life-limiting angina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B5836-067D-4945-B513-C74D64C88D1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280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The Coronary Sinus Reducer is a hourglass shaped stainless-steel mesh that is percutaneously implanted into the coronary sinus via internal jugular venous access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Two randomised double-blind sham-controlled trials have demonstrated that CS Reducer improves physician and patient-reported angina in patients with refractory angina secondary to advanced coronary artery disease </a:t>
            </a:r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These observations are thought to result from redistribution of blood flow </a:t>
            </a:r>
            <a:r>
              <a:rPr lang="en-GB" i="0" dirty="0"/>
              <a:t>towards ischaemic myocardium </a:t>
            </a:r>
            <a:r>
              <a:rPr lang="en-GB" dirty="0"/>
              <a:t>through an effect on the coronary microcirculation. The Coronary Sinus Reducer may therefore be a biologically plausible treatment for patients with refractory angina, ANOCA and CMD</a:t>
            </a:r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Several non-randomised, open-label, non-sham-controlled studies have suggested that CSR improves coronary flow reserve and hyperaemic resistance correlating with improved physician-adjudicated angina and quality of life</a:t>
            </a:r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However, to date, no randomised, double-blind, sham-controlled trial of CSR in these patients [refractory angina, ANOCA and CMD] has been performed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B5836-067D-4945-B513-C74D64C88D1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623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We undertook the REMEDY-PILOT trial to answer 2 research questions: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For patients with refractory angina, ANOCA and CMD:</a:t>
            </a:r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1. Is a sham-controlled trial of CS Reducer feasible and acceptable</a:t>
            </a:r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2. Does CS Reducer improve coronary microvascular function, symptoms and quality of life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B5836-067D-4945-B513-C74D64C88D1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652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designed the REMEDY-PILOT trial as an:</a:t>
            </a:r>
          </a:p>
          <a:p>
            <a:pPr marL="171450" indent="-171450">
              <a:buFontTx/>
              <a:buChar char="-"/>
            </a:pPr>
            <a:r>
              <a:rPr lang="en-GB" dirty="0"/>
              <a:t>Investigator initiated</a:t>
            </a:r>
          </a:p>
          <a:p>
            <a:pPr marL="171450" indent="-171450">
              <a:buFontTx/>
              <a:buChar char="-"/>
            </a:pPr>
            <a:r>
              <a:rPr lang="en-GB" dirty="0"/>
              <a:t>Single centre</a:t>
            </a:r>
          </a:p>
          <a:p>
            <a:pPr marL="171450" indent="-171450">
              <a:buFontTx/>
              <a:buChar char="-"/>
            </a:pPr>
            <a:r>
              <a:rPr lang="en-GB" dirty="0"/>
              <a:t>Randomised double-blind, sham-controlled stratified treatment trial with objective endpoints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To test the hypothesis that in patients with RA, unobstructed epicardial coronary arteries and reduced global myocardial perfusion reserve that CS reducer, compared to a sham procedure, improves endocardial MPR, symptoms and quality of life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B5836-067D-4945-B513-C74D64C88D1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875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Key inclusion criteria were:</a:t>
            </a:r>
          </a:p>
          <a:p>
            <a:endParaRPr lang="en-GB" sz="1200" i="0" dirty="0">
              <a:solidFill>
                <a:srgbClr val="B72A79"/>
              </a:solidFill>
            </a:endParaRPr>
          </a:p>
          <a:p>
            <a:r>
              <a:rPr lang="en-GB" sz="1200" i="0" dirty="0">
                <a:solidFill>
                  <a:srgbClr val="B72A79"/>
                </a:solidFill>
              </a:rPr>
              <a:t>Refractory angina (CCS Class II-IV) for ≥3 months despite maximally tolerated medical therapy</a:t>
            </a:r>
          </a:p>
          <a:p>
            <a:endParaRPr lang="en-GB" dirty="0"/>
          </a:p>
          <a:p>
            <a:r>
              <a:rPr lang="en-GB" dirty="0"/>
              <a:t>Global MPR&lt;2.2 is the </a:t>
            </a:r>
            <a:r>
              <a:rPr lang="en-GB" b="1" dirty="0"/>
              <a:t>threshold that has been benchmarked with invasive Doppler CFR for the diagnosis of CMD</a:t>
            </a:r>
          </a:p>
          <a:p>
            <a:endParaRPr lang="en-GB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For those of you who are unfamiliar, MPR is the ratio of stress myocardial blood flow divided by rest myocardial blood flow and therefore is the MRI equivalent of a coronary flow reserve</a:t>
            </a:r>
          </a:p>
          <a:p>
            <a:endParaRPr lang="en-GB" b="1" dirty="0"/>
          </a:p>
          <a:p>
            <a:r>
              <a:rPr lang="en-GB" dirty="0"/>
              <a:t>Key exclusion criteria included:</a:t>
            </a:r>
          </a:p>
          <a:p>
            <a:endParaRPr lang="en-GB" dirty="0"/>
          </a:p>
          <a:p>
            <a:r>
              <a:rPr lang="en-GB" dirty="0"/>
              <a:t>Significant obstructive epicardial coronary artery disease, confirmed at the time of randomisation</a:t>
            </a:r>
          </a:p>
          <a:p>
            <a:endParaRPr lang="en-GB" dirty="0"/>
          </a:p>
          <a:p>
            <a:r>
              <a:rPr lang="en-GB" dirty="0"/>
              <a:t>Structural heart disease such as reduced LVEF, cardiomyopathy and severe valvular disease</a:t>
            </a:r>
          </a:p>
          <a:p>
            <a:endParaRPr lang="en-GB" dirty="0"/>
          </a:p>
          <a:p>
            <a:r>
              <a:rPr lang="en-GB" dirty="0"/>
              <a:t>***Other ANOCA mechanisms***</a:t>
            </a:r>
          </a:p>
          <a:p>
            <a:r>
              <a:rPr lang="en-GB" dirty="0"/>
              <a:t> </a:t>
            </a:r>
          </a:p>
          <a:p>
            <a:r>
              <a:rPr lang="en-GB" dirty="0"/>
              <a:t>And procedural exclusions to CS Reducer implantation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B5836-067D-4945-B513-C74D64C88D1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750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At baseline, patients attended for a quantitative perfusion cardiac MRI, questionnaires and adjudication of CCS class</a:t>
            </a:r>
          </a:p>
          <a:p>
            <a:endParaRPr lang="en-GB" dirty="0"/>
          </a:p>
          <a:p>
            <a:r>
              <a:rPr lang="en-GB" dirty="0"/>
              <a:t>They were then discussed in a specialist Angina Heart Team to confirm eligibility for study participation (don’t spell out)</a:t>
            </a:r>
          </a:p>
          <a:p>
            <a:endParaRPr lang="en-GB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 ORBITA angina app was started so participants could record their number of daily angina episodes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Participants then proceeded to the cath lab for invasive assessment and the randomised trial procedure (next slide)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B5836-067D-4945-B513-C74D64C88D1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953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A21BE-0FA2-F7EB-8EFA-07DDE876B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17F27E-2174-C260-0403-EF09498FA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19A70E-F976-8C21-F082-5FCE4899B3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All participants underwent: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10Fr internal jugular venous access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Right atrial pressure measurement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Coronary sinus venogram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Coronary angiography</a:t>
            </a:r>
          </a:p>
          <a:p>
            <a:endParaRPr lang="en-GB" sz="1200" dirty="0"/>
          </a:p>
          <a:p>
            <a:r>
              <a:rPr lang="en-GB" sz="1200" dirty="0"/>
              <a:t>[Prior to randomisation], to ensure robustness blinding of participants, auditory and visual isolation were established together with deep conscious sedation with intravenous benzodiazepines and opiates</a:t>
            </a:r>
          </a:p>
          <a:p>
            <a:endParaRPr lang="en-GB" sz="1200" dirty="0"/>
          </a:p>
          <a:p>
            <a:r>
              <a:rPr lang="en-GB" sz="1200" dirty="0"/>
              <a:t>Patients were then randomised 1:1 on the cath lab table either to CS Reducer implant or a sham procedure in which operators simulated the Reducer procedure but no device was implanted</a:t>
            </a:r>
          </a:p>
          <a:p>
            <a:endParaRPr lang="en-GB" sz="1200" dirty="0"/>
          </a:p>
          <a:p>
            <a:r>
              <a:rPr lang="en-GB" sz="1200" dirty="0"/>
              <a:t>All participants received dual anti-platelet therapy for 6 months irrespective of treatment allocation</a:t>
            </a:r>
          </a:p>
          <a:p>
            <a:endParaRPr lang="en-GB" sz="1200" dirty="0"/>
          </a:p>
          <a:p>
            <a:r>
              <a:rPr lang="en-GB" sz="1200" dirty="0"/>
              <a:t>Prior to discharge, formal blinding assessment of the participants, ward staff and the blinded research staff was performed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F9EF4-4ABB-E8FD-687E-5FD5C9BD36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B5836-067D-4945-B513-C74D64C88D1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2946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FA589-02E1-1DB7-9ED2-61CC72171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D613B1-7E69-743A-1BD3-C51281712F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FC97AE-2216-B8E3-F193-DA59763F02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dirty="0"/>
              <a:t>Blinded follow-up was performed by a parallel study team separate from those involved in the cath lab procedure</a:t>
            </a:r>
          </a:p>
          <a:p>
            <a:endParaRPr lang="en-GB" sz="1100" dirty="0"/>
          </a:p>
          <a:p>
            <a:r>
              <a:rPr lang="en-GB" sz="1100" dirty="0"/>
              <a:t>Participants underwent structured follow-up for 6-months, during which they recorded their number of daily angina episodes</a:t>
            </a:r>
          </a:p>
          <a:p>
            <a:endParaRPr lang="en-GB" sz="1100" dirty="0"/>
          </a:p>
          <a:p>
            <a:r>
              <a:rPr lang="en-GB" sz="1100" dirty="0"/>
              <a:t>At the end of follow-up, participants underwent repeat stress perfusion cardiac MRI, questionnaires and CCS class adjudication</a:t>
            </a:r>
          </a:p>
          <a:p>
            <a:endParaRPr lang="en-GB" sz="1100" dirty="0"/>
          </a:p>
          <a:p>
            <a:r>
              <a:rPr lang="en-GB" sz="1100" dirty="0"/>
              <a:t>Blinded core labs analysed the data from the CMRs and the ORBITA angina app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B610B-6BE1-448E-F07B-C7F26BBD3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B5836-067D-4945-B513-C74D64C88D1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504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78126-F48E-C584-0DCB-79C7E22FF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B30B22-A075-58C6-387F-40E88C69F2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16658A-B3EB-E00B-D9D5-A880FB47A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primary endpoint was the between-group difference in change in segmental endocardial myocardial perfusion reserve from baseline to follow-up.</a:t>
            </a:r>
          </a:p>
          <a:p>
            <a:endParaRPr lang="en-US" dirty="0"/>
          </a:p>
          <a:p>
            <a:r>
              <a:rPr lang="en-US" b="1" dirty="0"/>
              <a:t>Endocardial MPR was selected as the primary outcome measure due to previous studies showing a strong correlation with invasive Doppler CFR</a:t>
            </a:r>
          </a:p>
          <a:p>
            <a:endParaRPr lang="en-US" dirty="0"/>
          </a:p>
          <a:p>
            <a:r>
              <a:rPr lang="en-US" dirty="0"/>
              <a:t>The study sample size of 54 participants was based on the ability to detect a 25% between-group difference in change in myocardial perfusion reserve with power of 80% at P&lt;0.05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B193F-6CBE-96D4-D56F-80C422D10B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FE5A73-09BA-B645-8777-BE082F3F66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89011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key secondary endpoints consisted of patient and physician-adjudicated symptoms, quality of life and additional MRI perfusion metrics</a:t>
            </a:r>
          </a:p>
          <a:p>
            <a:endParaRPr lang="en-GB" dirty="0"/>
          </a:p>
          <a:p>
            <a:r>
              <a:rPr lang="en-GB" dirty="0"/>
              <a:t>Feasibility and safety were also assessed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776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Between May 2023 and February 2026, we evaluated 284 participants for eligibility of whom 74 were screened.</a:t>
            </a:r>
          </a:p>
          <a:p>
            <a:endParaRPr lang="en-GB" dirty="0"/>
          </a:p>
          <a:p>
            <a:r>
              <a:rPr lang="en-GB" dirty="0"/>
              <a:t>54 participants met the eligibility criteria and were successfully randomised 1:1 to CSR of sham</a:t>
            </a:r>
          </a:p>
          <a:p>
            <a:endParaRPr lang="en-GB" dirty="0"/>
          </a:p>
          <a:p>
            <a:r>
              <a:rPr lang="en-GB" dirty="0"/>
              <a:t>All patients completed 6 month follow-up and there were no crossovers.</a:t>
            </a:r>
          </a:p>
          <a:p>
            <a:endParaRPr lang="en-GB" dirty="0"/>
          </a:p>
          <a:p>
            <a:r>
              <a:rPr lang="en-GB" dirty="0"/>
              <a:t>In 1 participant the primary endpoint data was not available due to a technical issue with the cardiac MRI data adjudicated by the blinded core laboratory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B5836-067D-4945-B513-C74D64C88D1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9120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terms of demographics, participants were well-matched with a mean age of 65 years</a:t>
            </a:r>
          </a:p>
          <a:p>
            <a:endParaRPr lang="en-GB" dirty="0"/>
          </a:p>
          <a:p>
            <a:r>
              <a:rPr lang="en-GB" dirty="0"/>
              <a:t>90% of participants were in CCS class 3 or 4 despite a median 4 anti-anginal medications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B5836-067D-4945-B513-C74D64C88D1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424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For the primary endpoint, MRI data were calculated for each myocardial segment from the 16-segment AHA model.</a:t>
            </a:r>
          </a:p>
          <a:p>
            <a:endParaRPr lang="en-GB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For segments with evaluable baseline and follow-up data, we present data for baseline endocardial myocardial perfusion reserve on the x-axis and follow-up on the y-axis.</a:t>
            </a:r>
          </a:p>
          <a:p>
            <a:endParaRPr lang="en-GB" dirty="0"/>
          </a:p>
          <a:p>
            <a:r>
              <a:rPr lang="en-GB" dirty="0"/>
              <a:t>Each data point represents a myocardial segment analysed from participants randomised to the sham group</a:t>
            </a:r>
          </a:p>
          <a:p>
            <a:endParaRPr lang="en-GB" dirty="0"/>
          </a:p>
          <a:p>
            <a:r>
              <a:rPr lang="en-GB" b="1" dirty="0"/>
              <a:t>[PAUSE]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6941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is shown the segmental data for those participants randomised to the CS Reducer arm overlaid</a:t>
            </a:r>
          </a:p>
          <a:p>
            <a:endParaRPr lang="en-GB" dirty="0"/>
          </a:p>
          <a:p>
            <a:r>
              <a:rPr lang="en-GB" dirty="0"/>
              <a:t>Compared to the segments from the sham arm, there was no significant between-group difference in change in endocardial myocardial perfusion reserve from baseline to follow-up with a p value of the adjusted treatment effect of 0.72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06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For the pre-specified secondary MRI endpoint, we present data for baseline segmental endocardial:epicardial myocardial blood flow ratio on the x-axis and follow-up on the y-axis.</a:t>
            </a:r>
          </a:p>
          <a:p>
            <a:endParaRPr lang="en-GB" dirty="0"/>
          </a:p>
          <a:p>
            <a:r>
              <a:rPr lang="en-GB" dirty="0"/>
              <a:t>The data are presented on a log scale. Each data point represents a myocardial segment analysed from participants randomised to the sham group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9830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graph shows the segmental data for those participants randomised to the CS Reducer arm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“No significant difference in the adjusted relative treatment effect of CS Reducer compared to sham with a P value of 0.88”</a:t>
            </a:r>
          </a:p>
          <a:p>
            <a:endParaRPr lang="en-GB" dirty="0"/>
          </a:p>
          <a:p>
            <a:r>
              <a:rPr lang="en-GB" b="1" dirty="0"/>
              <a:t>Turning our attention to the key secondary symptom endpoints…</a:t>
            </a:r>
          </a:p>
          <a:p>
            <a:endParaRPr lang="en-GB" dirty="0"/>
          </a:p>
          <a:p>
            <a:r>
              <a:rPr lang="en-GB" b="1" dirty="0"/>
              <a:t>[PAUSE]</a:t>
            </a:r>
          </a:p>
          <a:p>
            <a:endParaRPr lang="en-GB" dirty="0"/>
          </a:p>
          <a:p>
            <a:r>
              <a:rPr lang="en-GB" dirty="0"/>
              <a:t>****NOTES: Compared to the segments from the sham arm, there was no significant between-group difference in change in endocardial:epicardial blood flow ratio from baseline to follow-up with a p value of the adjusted relative treatment effect of 0.88***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382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These plots show the results of patient-reported daily angina episodes in the CS Reducer arm (on the left) and the sham arm (on the right)</a:t>
            </a:r>
          </a:p>
          <a:p>
            <a:endParaRPr lang="en-GB" dirty="0"/>
          </a:p>
          <a:p>
            <a:r>
              <a:rPr lang="en-GB" dirty="0"/>
              <a:t>On the x-axis is time, with the 14-day run-in period prior to randomisation followed by the 6-month follow-up period</a:t>
            </a:r>
          </a:p>
          <a:p>
            <a:endParaRPr lang="en-GB" dirty="0"/>
          </a:p>
          <a:p>
            <a:r>
              <a:rPr lang="en-GB" dirty="0"/>
              <a:t>On the y-axis is the cumulative proportion of patients experiencing increasing number of daily angina episodes.</a:t>
            </a:r>
          </a:p>
          <a:p>
            <a:endParaRPr lang="en-GB" dirty="0"/>
          </a:p>
          <a:p>
            <a:r>
              <a:rPr lang="en-GB" dirty="0"/>
              <a:t>We observed improvements after randomisation in both arms.</a:t>
            </a:r>
          </a:p>
          <a:p>
            <a:endParaRPr lang="en-GB" dirty="0"/>
          </a:p>
          <a:p>
            <a:r>
              <a:rPr lang="en-GB" dirty="0"/>
              <a:t>Compared to baseline, the change in number of daily angina episodes was not statistically different between groups with an odds ratio of 0.92 and a probability of benefit of 0.41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4940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slide shows the results from the Seattle Angina Questionnaire. There was no significant difference between CS Reducer and the sham procedure in each domain.</a:t>
            </a:r>
          </a:p>
          <a:p>
            <a:endParaRPr lang="en-GB" dirty="0"/>
          </a:p>
          <a:p>
            <a:r>
              <a:rPr lang="en-GB" b="1" dirty="0"/>
              <a:t>[***THIS NOW SHOWS THE CCS CLASS***] </a:t>
            </a:r>
            <a:r>
              <a:rPr lang="en-GB" dirty="0"/>
              <a:t>Interestingly, for physician-adjudicated CCS class, which was adjudicated by a blinded follow-up assessor, we observed significant improvements after CS Reducer compared with sham</a:t>
            </a:r>
          </a:p>
          <a:p>
            <a:endParaRPr lang="en-GB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i="1" dirty="0"/>
              <a:t>***** NOTES: Despite excellent assessor blinding, the improvement in CCS class was not corroborated by daily angina frequency or any SAQ domain, potentially reflecting the limited granularity and subjectivity of physician-adjudicated angina classification.***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677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With respect to the quality of blinding, effective blinding was confirmed for patients, the ward team and the blinded research team</a:t>
            </a:r>
          </a:p>
          <a:p>
            <a:endParaRPr lang="en-GB" dirty="0"/>
          </a:p>
          <a:p>
            <a:r>
              <a:rPr lang="en-GB" b="1" dirty="0"/>
              <a:t>****EXPLAIN THIS A BIT MORE IF MORE TIME****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B5836-067D-4945-B513-C74D64C88D1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4099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CS Reducer implantation was safe with only one device-related SAE reported and no embolisations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410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 conclude, REMEDY-PILOT is the first…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421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Finally/most importantly, I want to thank the patients who agreed to participate in this trial </a:t>
            </a:r>
          </a:p>
          <a:p>
            <a:endParaRPr lang="en-GB" dirty="0"/>
          </a:p>
          <a:p>
            <a:r>
              <a:rPr lang="en-GB" dirty="0"/>
              <a:t>And I would like to acknowledge the entire REMEDY-PILOT team who enabled the successful delivery of this work.</a:t>
            </a:r>
          </a:p>
          <a:p>
            <a:endParaRPr lang="en-GB" dirty="0"/>
          </a:p>
          <a:p>
            <a:r>
              <a:rPr lang="en-GB" dirty="0"/>
              <a:t>Thank you for your attention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778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To conclude, REMEDY-PILOT is the first…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68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RF TCT logo">
            <a:extLst>
              <a:ext uri="{FF2B5EF4-FFF2-40B4-BE49-F238E27FC236}">
                <a16:creationId xmlns:a16="http://schemas.microsoft.com/office/drawing/2014/main" id="{4E015DE2-6148-2548-DD95-F44CF2197D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323"/>
          <a:stretch>
            <a:fillRect/>
          </a:stretch>
        </p:blipFill>
        <p:spPr>
          <a:xfrm>
            <a:off x="457200" y="4142085"/>
            <a:ext cx="1373430" cy="748398"/>
          </a:xfrm>
          <a:prstGeom prst="rect">
            <a:avLst/>
          </a:prstGeom>
        </p:spPr>
      </p:pic>
      <p:sp>
        <p:nvSpPr>
          <p:cNvPr id="11" name="Title"/>
          <p:cNvSpPr>
            <a:spLocks noGrp="1"/>
          </p:cNvSpPr>
          <p:nvPr>
            <p:ph type="title" hasCustomPrompt="1"/>
          </p:nvPr>
        </p:nvSpPr>
        <p:spPr>
          <a:xfrm>
            <a:off x="457200" y="502920"/>
            <a:ext cx="7863840" cy="1280160"/>
          </a:xfrm>
        </p:spPr>
        <p:txBody>
          <a:bodyPr lIns="0" tIns="0" rIns="0" bIns="0" anchor="b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000" b="1" i="0" spc="-4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ubtitle"/>
          <p:cNvSpPr>
            <a:spLocks noGrp="1"/>
          </p:cNvSpPr>
          <p:nvPr>
            <p:ph type="body" idx="21" hasCustomPrompt="1"/>
          </p:nvPr>
        </p:nvSpPr>
        <p:spPr>
          <a:xfrm>
            <a:off x="457200" y="1874520"/>
            <a:ext cx="7863840" cy="411480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200" b="0" i="0">
                <a:solidFill>
                  <a:srgbClr val="FFFFFF">
                    <a:alpha val="82000"/>
                  </a:srgbClr>
                </a:solidFill>
                <a:latin typeface="Arial"/>
              </a:defRPr>
            </a:lvl1pPr>
          </a:lstStyle>
          <a:p>
            <a:r>
              <a:rPr lang="en-US" dirty="0"/>
              <a:t>Subtitle</a:t>
            </a:r>
          </a:p>
        </p:txBody>
      </p:sp>
      <p:sp>
        <p:nvSpPr>
          <p:cNvPr id="13" name="Speaker"/>
          <p:cNvSpPr>
            <a:spLocks noGrp="1"/>
          </p:cNvSpPr>
          <p:nvPr>
            <p:ph type="body" idx="22" hasCustomPrompt="1"/>
          </p:nvPr>
        </p:nvSpPr>
        <p:spPr>
          <a:xfrm>
            <a:off x="457200" y="2487168"/>
            <a:ext cx="7863840" cy="329184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Speaker Name, MD</a:t>
            </a:r>
          </a:p>
        </p:txBody>
      </p:sp>
      <p:sp>
        <p:nvSpPr>
          <p:cNvPr id="14" name="Institution"/>
          <p:cNvSpPr>
            <a:spLocks noGrp="1"/>
          </p:cNvSpPr>
          <p:nvPr>
            <p:ph type="body" idx="23" hasCustomPrompt="1"/>
          </p:nvPr>
        </p:nvSpPr>
        <p:spPr>
          <a:xfrm>
            <a:off x="457200" y="2816352"/>
            <a:ext cx="7863840" cy="292608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 b="0" i="0">
                <a:solidFill>
                  <a:srgbClr val="C9D4E6"/>
                </a:solidFill>
                <a:latin typeface="Arial"/>
              </a:defRPr>
            </a:lvl1pPr>
          </a:lstStyle>
          <a:p>
            <a:r>
              <a:rPr lang="en-US" dirty="0"/>
              <a:t>Institution, City</a:t>
            </a:r>
          </a:p>
        </p:txBody>
      </p:sp>
    </p:spTree>
    <p:extLst>
      <p:ext uri="{BB962C8B-B14F-4D97-AF65-F5344CB8AC3E}">
        <p14:creationId xmlns:p14="http://schemas.microsoft.com/office/powerpoint/2010/main" val="4122381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7E2F022-5BB6-1709-003E-A44794AFAB82}"/>
              </a:ext>
            </a:extLst>
          </p:cNvPr>
          <p:cNvCxnSpPr/>
          <p:nvPr userDrawn="1"/>
        </p:nvCxnSpPr>
        <p:spPr bwMode="auto">
          <a:xfrm>
            <a:off x="457200" y="2121408"/>
            <a:ext cx="2743200" cy="0"/>
          </a:xfrm>
          <a:prstGeom prst="line">
            <a:avLst/>
          </a:prstGeom>
          <a:solidFill>
            <a:schemeClr val="accent1"/>
          </a:solidFill>
          <a:ln w="6350" cap="rnd" cmpd="sng" algn="ctr">
            <a:gradFill>
              <a:gsLst>
                <a:gs pos="0">
                  <a:schemeClr val="bg1">
                    <a:alpha val="50000"/>
                  </a:schemeClr>
                </a:gs>
                <a:gs pos="61000">
                  <a:schemeClr val="accent1"/>
                </a:gs>
                <a:gs pos="52000">
                  <a:schemeClr val="accent1">
                    <a:lumMod val="40000"/>
                    <a:lumOff val="60000"/>
                  </a:schemeClr>
                </a:gs>
                <a:gs pos="43000">
                  <a:schemeClr val="accent1">
                    <a:lumMod val="100000"/>
                  </a:schemeClr>
                </a:gs>
                <a:gs pos="100000">
                  <a:srgbClr val="002060">
                    <a:alpha val="50000"/>
                  </a:srgbClr>
                </a:gs>
              </a:gsLst>
              <a:lin ang="0" scaled="0"/>
            </a:gradFill>
            <a:prstDash val="solid"/>
            <a:miter lim="800000"/>
            <a:headEnd type="none" w="sm" len="lg"/>
            <a:tailEnd type="non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itle 9">
            <a:extLst>
              <a:ext uri="{FF2B5EF4-FFF2-40B4-BE49-F238E27FC236}">
                <a16:creationId xmlns:a16="http://schemas.microsoft.com/office/drawing/2014/main" id="{BF162496-3FCB-47FF-210E-090B4CCAB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234440"/>
            <a:ext cx="8229600" cy="777240"/>
          </a:xfrm>
        </p:spPr>
        <p:txBody>
          <a:bodyPr lIns="0" rIns="0" anchor="b"/>
          <a:lstStyle>
            <a:lvl1pPr algn="l">
              <a:defRPr sz="4000" b="1" spc="-2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F4A1D01-43F5-29ED-1BC7-D4DC172F66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240280"/>
            <a:ext cx="6400800" cy="548640"/>
          </a:xfrm>
        </p:spPr>
        <p:txBody>
          <a:bodyPr lIns="0"/>
          <a:lstStyle>
            <a:lvl1pPr algn="l">
              <a:buNone/>
              <a:defRPr sz="2000" b="0" i="0">
                <a:solidFill>
                  <a:schemeClr val="accent2"/>
                </a:solidFill>
                <a:latin typeface="Arial"/>
              </a:defRPr>
            </a:lvl1pPr>
            <a:lvl2pPr algn="ctr">
              <a:buNone/>
              <a:defRPr>
                <a:solidFill>
                  <a:schemeClr val="tx1"/>
                </a:solidFill>
              </a:defRPr>
            </a:lvl2pPr>
            <a:lvl3pPr algn="ctr">
              <a:buNone/>
              <a:defRPr>
                <a:solidFill>
                  <a:schemeClr val="tx1"/>
                </a:solidFill>
              </a:defRPr>
            </a:lvl3pPr>
            <a:lvl4pPr algn="ctr">
              <a:buNone/>
              <a:defRPr>
                <a:solidFill>
                  <a:schemeClr val="tx1"/>
                </a:solidFill>
              </a:defRPr>
            </a:lvl4pPr>
            <a:lvl5pPr algn="ctr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Short Description</a:t>
            </a:r>
          </a:p>
        </p:txBody>
      </p:sp>
      <p:pic>
        <p:nvPicPr>
          <p:cNvPr id="4" name="Picture 3" descr="CRF TCT logo">
            <a:extLst>
              <a:ext uri="{FF2B5EF4-FFF2-40B4-BE49-F238E27FC236}">
                <a16:creationId xmlns:a16="http://schemas.microsoft.com/office/drawing/2014/main" id="{203E54E7-AE81-FBC7-4DF0-C752036D4A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13489" y="4573549"/>
            <a:ext cx="819858" cy="44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18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rIns="0" anchor="b"/>
          <a:lstStyle>
            <a:lvl1pPr>
              <a:defRPr sz="2800" b="1" spc="-15" baseline="0">
                <a:solidFill>
                  <a:srgbClr val="03063D"/>
                </a:solidFill>
              </a:defRPr>
            </a:lvl1pPr>
          </a:lstStyle>
          <a:p>
            <a:r>
              <a:rPr lang="en-US" sz="2800" b="1" spc="-15" dirty="0">
                <a:solidFill>
                  <a:srgbClr val="03063D"/>
                </a:solidFill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5840"/>
            <a:ext cx="8229600" cy="3108960"/>
          </a:xfrm>
          <a:prstGeom prst="rect">
            <a:avLst/>
          </a:prstGeom>
        </p:spPr>
        <p:txBody>
          <a:bodyPr/>
          <a:lstStyle>
            <a:lvl1pPr>
              <a:defRPr sz="21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1pPr>
            <a:lvl2pPr>
              <a:defRPr sz="18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>
              <a:defRPr sz="16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>
              <a:defRPr sz="14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>
              <a:defRPr sz="12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 descr="CRF TCT logo">
            <a:extLst>
              <a:ext uri="{FF2B5EF4-FFF2-40B4-BE49-F238E27FC236}">
                <a16:creationId xmlns:a16="http://schemas.microsoft.com/office/drawing/2014/main" id="{B0021BD4-D871-E432-370D-3945F5713A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A90669E9-71AA-0F26-82ED-D66A885CF13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2078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Section Reference</a:t>
            </a:r>
          </a:p>
        </p:txBody>
      </p:sp>
      <p:sp>
        <p:nvSpPr>
          <p:cNvPr id="6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Click to add footnotes or references (up to 2 lines, 10–12 pt)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rIns="0" anchor="b"/>
          <a:lstStyle/>
          <a:p>
            <a:r>
              <a:rPr lang="en-US" sz="2800" b="1" spc="-15">
                <a:solidFill>
                  <a:srgbClr val="03063D"/>
                </a:solidFill>
              </a:rPr>
              <a:t>Click to edit Master title style</a:t>
            </a:r>
          </a:p>
        </p:txBody>
      </p:sp>
      <p:pic>
        <p:nvPicPr>
          <p:cNvPr id="3" name="Picture 2" descr="CRF TCT logo">
            <a:extLst>
              <a:ext uri="{FF2B5EF4-FFF2-40B4-BE49-F238E27FC236}">
                <a16:creationId xmlns:a16="http://schemas.microsoft.com/office/drawing/2014/main" id="{35AD7204-3CB3-87FF-95CD-55FCD25E85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08E6F2EA-3AC6-6332-ED84-8B983A490E8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2078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Section Reference</a:t>
            </a:r>
          </a:p>
        </p:txBody>
      </p:sp>
      <p:sp>
        <p:nvSpPr>
          <p:cNvPr id="5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Click to add footnotes or references (up to 2 lines, 10–12 pt)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CT - 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3A39D36-940D-E391-38A6-09FA72108F9F}"/>
              </a:ext>
            </a:extLst>
          </p:cNvPr>
          <p:cNvSpPr/>
          <p:nvPr userDrawn="1"/>
        </p:nvSpPr>
        <p:spPr bwMode="auto">
          <a:xfrm>
            <a:off x="457200" y="1005840"/>
            <a:ext cx="4000500" cy="3136391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 dirty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tIns="45720" rIns="0" bIns="45720" anchor="b"/>
          <a:lstStyle/>
          <a:p>
            <a:pPr algn="l"/>
            <a:r>
              <a:rPr lang="en-US" sz="2800" b="1" spc="-15" dirty="0">
                <a:solidFill>
                  <a:srgbClr val="03063D"/>
                </a:solidFill>
                <a:latin typeface="Arial"/>
              </a:rPr>
              <a:t>Click to add title</a:t>
            </a:r>
            <a:endParaRPr lang="en-US" sz="2800" b="1" spc="-15" dirty="0">
              <a:solidFill>
                <a:srgbClr val="03063D"/>
              </a:solidFill>
            </a:endParaRPr>
          </a:p>
        </p:txBody>
      </p:sp>
      <p:sp>
        <p:nvSpPr>
          <p:cNvPr id="10" name="Body Placeholder 1"/>
          <p:cNvSpPr>
            <a:spLocks noGrp="1"/>
          </p:cNvSpPr>
          <p:nvPr>
            <p:ph type="body" idx="1" hasCustomPrompt="1"/>
          </p:nvPr>
        </p:nvSpPr>
        <p:spPr>
          <a:xfrm>
            <a:off x="640080" y="1152144"/>
            <a:ext cx="3634740" cy="2953512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algn="l">
              <a:defRPr sz="1800"/>
            </a:lvl1pPr>
            <a:lvl2pPr>
              <a:defRPr sz="16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 1</a:t>
            </a:r>
            <a:endParaRPr lang="en-US" dirty="0"/>
          </a:p>
        </p:txBody>
      </p:sp>
      <p:pic>
        <p:nvPicPr>
          <p:cNvPr id="14" name="TCT footer logo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6DCABE-59B4-1D59-875D-3A314EAF45F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8492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Section Reference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75C9646-1A48-C5F1-FA43-1A5D46040094}"/>
              </a:ext>
            </a:extLst>
          </p:cNvPr>
          <p:cNvSpPr/>
          <p:nvPr userDrawn="1"/>
        </p:nvSpPr>
        <p:spPr bwMode="auto">
          <a:xfrm>
            <a:off x="4686300" y="1005840"/>
            <a:ext cx="4000500" cy="3136391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 dirty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4" name="Body Placeholder 1">
            <a:extLst>
              <a:ext uri="{FF2B5EF4-FFF2-40B4-BE49-F238E27FC236}">
                <a16:creationId xmlns:a16="http://schemas.microsoft.com/office/drawing/2014/main" id="{EE5887BF-2214-C86A-EAF4-46373573EAB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69180" y="1152144"/>
            <a:ext cx="3634740" cy="2953512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algn="l">
              <a:defRPr sz="1800"/>
            </a:lvl1pPr>
            <a:lvl2pPr>
              <a:defRPr sz="16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 2</a:t>
            </a:r>
            <a:endParaRPr lang="en-US" dirty="0"/>
          </a:p>
        </p:txBody>
      </p:sp>
      <p:sp>
        <p:nvSpPr>
          <p:cNvPr id="15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572469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CT -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3A39D36-940D-E391-38A6-09FA72108F9F}"/>
              </a:ext>
            </a:extLst>
          </p:cNvPr>
          <p:cNvSpPr/>
          <p:nvPr userDrawn="1"/>
        </p:nvSpPr>
        <p:spPr bwMode="auto">
          <a:xfrm>
            <a:off x="457200" y="1005840"/>
            <a:ext cx="2590800" cy="3136391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 dirty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tIns="45720" rIns="0" bIns="45720" anchor="b"/>
          <a:lstStyle/>
          <a:p>
            <a:pPr algn="l"/>
            <a:r>
              <a:rPr lang="en-US" sz="2800" b="1" spc="-15" dirty="0">
                <a:solidFill>
                  <a:srgbClr val="03063D"/>
                </a:solidFill>
                <a:latin typeface="Arial"/>
              </a:rPr>
              <a:t>Click to add title</a:t>
            </a:r>
            <a:endParaRPr lang="en-US" sz="2800" b="1" spc="-15" dirty="0">
              <a:solidFill>
                <a:srgbClr val="03063D"/>
              </a:solidFill>
            </a:endParaRPr>
          </a:p>
        </p:txBody>
      </p:sp>
      <p:sp>
        <p:nvSpPr>
          <p:cNvPr id="10" name="Body Placeholder 1"/>
          <p:cNvSpPr>
            <a:spLocks noGrp="1"/>
          </p:cNvSpPr>
          <p:nvPr>
            <p:ph type="body" idx="1" hasCustomPrompt="1"/>
          </p:nvPr>
        </p:nvSpPr>
        <p:spPr>
          <a:xfrm>
            <a:off x="640080" y="1152144"/>
            <a:ext cx="2225040" cy="2953512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algn="l">
              <a:defRPr sz="16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 1</a:t>
            </a:r>
            <a:endParaRPr lang="en-US" dirty="0"/>
          </a:p>
        </p:txBody>
      </p:sp>
      <p:pic>
        <p:nvPicPr>
          <p:cNvPr id="14" name="TCT footer logo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6DCABE-59B4-1D59-875D-3A314EAF45F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8492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Section Reference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6B7C88E-15F0-CECE-D71B-6A184EC2730B}"/>
              </a:ext>
            </a:extLst>
          </p:cNvPr>
          <p:cNvSpPr/>
          <p:nvPr userDrawn="1"/>
        </p:nvSpPr>
        <p:spPr bwMode="auto">
          <a:xfrm>
            <a:off x="6096000" y="1005840"/>
            <a:ext cx="2590800" cy="3136391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 dirty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3" name="Body Placeholder 1">
            <a:extLst>
              <a:ext uri="{FF2B5EF4-FFF2-40B4-BE49-F238E27FC236}">
                <a16:creationId xmlns:a16="http://schemas.microsoft.com/office/drawing/2014/main" id="{CE80C9E0-63AD-3032-ED6C-FC88A3EFAA3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78880" y="1152144"/>
            <a:ext cx="2225040" cy="2953512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algn="l">
              <a:defRPr sz="16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 1</a:t>
            </a:r>
            <a:endParaRPr lang="en-US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049BECA-5F35-7C52-69C0-36F85BB7DA9A}"/>
              </a:ext>
            </a:extLst>
          </p:cNvPr>
          <p:cNvSpPr/>
          <p:nvPr userDrawn="1"/>
        </p:nvSpPr>
        <p:spPr bwMode="auto">
          <a:xfrm>
            <a:off x="3276600" y="1005840"/>
            <a:ext cx="2590800" cy="3136391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 dirty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6" name="Body Placeholder 1">
            <a:extLst>
              <a:ext uri="{FF2B5EF4-FFF2-40B4-BE49-F238E27FC236}">
                <a16:creationId xmlns:a16="http://schemas.microsoft.com/office/drawing/2014/main" id="{46EE5C13-9915-9B89-935F-62C87087E49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459480" y="1152144"/>
            <a:ext cx="2225040" cy="2953512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algn="l">
              <a:defRPr sz="16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 1</a:t>
            </a:r>
            <a:endParaRPr lang="en-US" dirty="0"/>
          </a:p>
        </p:txBody>
      </p:sp>
      <p:sp>
        <p:nvSpPr>
          <p:cNvPr id="17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227764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tIns="45720" rIns="0" bIns="45720" anchor="b"/>
          <a:lstStyle/>
          <a:p>
            <a:pPr algn="l"/>
            <a:r>
              <a:rPr lang="en-US" sz="2800" b="1" spc="-15">
                <a:solidFill>
                  <a:srgbClr val="03063D"/>
                </a:solidFill>
                <a:latin typeface="Arial"/>
              </a:rPr>
              <a:t>Click to add title</a:t>
            </a:r>
            <a:endParaRPr lang="en-US" sz="2800" b="1" spc="-15">
              <a:solidFill>
                <a:srgbClr val="03063D"/>
              </a:solidFill>
            </a:endParaRPr>
          </a:p>
        </p:txBody>
      </p:sp>
      <p:pic>
        <p:nvPicPr>
          <p:cNvPr id="13" name="TCT footer logo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09FD08E-4179-BFCE-AAAA-BE7E8B8D3E7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8492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Section Reference</a:t>
            </a:r>
          </a:p>
        </p:txBody>
      </p:sp>
      <p:sp>
        <p:nvSpPr>
          <p:cNvPr id="5" name="Pic Placeholder 1">
            <a:extLst>
              <a:ext uri="{FF2B5EF4-FFF2-40B4-BE49-F238E27FC236}">
                <a16:creationId xmlns:a16="http://schemas.microsoft.com/office/drawing/2014/main" id="{7D2DAA22-6625-A116-9C3E-E1DD34C9651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291840" y="1005840"/>
            <a:ext cx="5394960" cy="3136391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>
              <a:defRPr sz="16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content</a:t>
            </a:r>
            <a:endParaRPr lang="en-US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2F22257-DF60-04E8-1F11-42B7976FD124}"/>
              </a:ext>
            </a:extLst>
          </p:cNvPr>
          <p:cNvSpPr/>
          <p:nvPr userDrawn="1"/>
        </p:nvSpPr>
        <p:spPr bwMode="auto">
          <a:xfrm>
            <a:off x="457200" y="1005840"/>
            <a:ext cx="2606040" cy="3136391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6" name="Body Placeholder 1">
            <a:extLst>
              <a:ext uri="{FF2B5EF4-FFF2-40B4-BE49-F238E27FC236}">
                <a16:creationId xmlns:a16="http://schemas.microsoft.com/office/drawing/2014/main" id="{9CD6C7A5-1743-2E2B-84C1-A178A5DB59C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" y="1152144"/>
            <a:ext cx="2240280" cy="2953512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>
              <a:defRPr sz="16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</a:t>
            </a:r>
            <a:endParaRPr lang="en-US" dirty="0"/>
          </a:p>
        </p:txBody>
      </p:sp>
      <p:sp>
        <p:nvSpPr>
          <p:cNvPr id="14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2799174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CT -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tIns="45720" rIns="0" bIns="45720" anchor="b"/>
          <a:lstStyle/>
          <a:p>
            <a:pPr algn="l"/>
            <a:r>
              <a:rPr lang="en-US" sz="2800" b="1" spc="-15">
                <a:solidFill>
                  <a:srgbClr val="03063D"/>
                </a:solidFill>
                <a:latin typeface="Arial"/>
              </a:rPr>
              <a:t>Click to add title</a:t>
            </a:r>
            <a:endParaRPr lang="en-US" sz="2800" b="1" spc="-15">
              <a:solidFill>
                <a:srgbClr val="03063D"/>
              </a:solidFill>
            </a:endParaRPr>
          </a:p>
        </p:txBody>
      </p:sp>
      <p:pic>
        <p:nvPicPr>
          <p:cNvPr id="13" name="TCT footer logo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09FD08E-4179-BFCE-AAAA-BE7E8B8D3E7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8492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Section Reference</a:t>
            </a:r>
          </a:p>
        </p:txBody>
      </p:sp>
      <p:sp>
        <p:nvSpPr>
          <p:cNvPr id="5" name="Pic Placeholder 1">
            <a:extLst>
              <a:ext uri="{FF2B5EF4-FFF2-40B4-BE49-F238E27FC236}">
                <a16:creationId xmlns:a16="http://schemas.microsoft.com/office/drawing/2014/main" id="{7D2DAA22-6625-A116-9C3E-E1DD34C9651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57200" y="1005840"/>
            <a:ext cx="400050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content</a:t>
            </a:r>
            <a:endParaRPr lang="en-US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2F22257-DF60-04E8-1F11-42B7976FD124}"/>
              </a:ext>
            </a:extLst>
          </p:cNvPr>
          <p:cNvSpPr/>
          <p:nvPr userDrawn="1"/>
        </p:nvSpPr>
        <p:spPr bwMode="auto">
          <a:xfrm>
            <a:off x="457200" y="3429000"/>
            <a:ext cx="400050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6" name="Body Placeholder 1">
            <a:extLst>
              <a:ext uri="{FF2B5EF4-FFF2-40B4-BE49-F238E27FC236}">
                <a16:creationId xmlns:a16="http://schemas.microsoft.com/office/drawing/2014/main" id="{9CD6C7A5-1743-2E2B-84C1-A178A5DB59C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6928" y="3502152"/>
            <a:ext cx="378104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</a:t>
            </a:r>
            <a:endParaRPr lang="en-US" dirty="0"/>
          </a:p>
        </p:txBody>
      </p:sp>
      <p:sp>
        <p:nvSpPr>
          <p:cNvPr id="7" name="Pic Placeholder 1">
            <a:extLst>
              <a:ext uri="{FF2B5EF4-FFF2-40B4-BE49-F238E27FC236}">
                <a16:creationId xmlns:a16="http://schemas.microsoft.com/office/drawing/2014/main" id="{72FF8BF1-6250-BC04-767A-0399FFC4AE9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686300" y="1005840"/>
            <a:ext cx="400050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content</a:t>
            </a:r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AD9146B-0A3D-AD67-6CD0-B821B65C704E}"/>
              </a:ext>
            </a:extLst>
          </p:cNvPr>
          <p:cNvSpPr/>
          <p:nvPr userDrawn="1"/>
        </p:nvSpPr>
        <p:spPr bwMode="auto">
          <a:xfrm>
            <a:off x="4686300" y="3429000"/>
            <a:ext cx="400050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9" name="Body Placeholder 1">
            <a:extLst>
              <a:ext uri="{FF2B5EF4-FFF2-40B4-BE49-F238E27FC236}">
                <a16:creationId xmlns:a16="http://schemas.microsoft.com/office/drawing/2014/main" id="{616C8F5C-F242-CD80-7BD9-63992A5287B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96028" y="3502152"/>
            <a:ext cx="378104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</a:t>
            </a:r>
            <a:endParaRPr lang="en-US" dirty="0"/>
          </a:p>
        </p:txBody>
      </p:sp>
      <p:sp>
        <p:nvSpPr>
          <p:cNvPr id="14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3179870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CT -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tIns="45720" rIns="0" bIns="45720" anchor="b"/>
          <a:lstStyle/>
          <a:p>
            <a:pPr algn="l"/>
            <a:r>
              <a:rPr lang="en-US" sz="2800" b="1" spc="-15">
                <a:solidFill>
                  <a:srgbClr val="03063D"/>
                </a:solidFill>
                <a:latin typeface="Arial"/>
              </a:rPr>
              <a:t>Click to add title</a:t>
            </a:r>
            <a:endParaRPr lang="en-US" sz="2800" b="1" spc="-15">
              <a:solidFill>
                <a:srgbClr val="03063D"/>
              </a:solidFill>
            </a:endParaRPr>
          </a:p>
        </p:txBody>
      </p:sp>
      <p:pic>
        <p:nvPicPr>
          <p:cNvPr id="13" name="TCT footer logo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09FD08E-4179-BFCE-AAAA-BE7E8B8D3E7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8492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Section Reference</a:t>
            </a:r>
          </a:p>
        </p:txBody>
      </p:sp>
      <p:sp>
        <p:nvSpPr>
          <p:cNvPr id="5" name="Pic Placeholder 1">
            <a:extLst>
              <a:ext uri="{FF2B5EF4-FFF2-40B4-BE49-F238E27FC236}">
                <a16:creationId xmlns:a16="http://schemas.microsoft.com/office/drawing/2014/main" id="{7D2DAA22-6625-A116-9C3E-E1DD34C9651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57200" y="1005840"/>
            <a:ext cx="259080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content</a:t>
            </a:r>
            <a:endParaRPr lang="en-US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2F22257-DF60-04E8-1F11-42B7976FD124}"/>
              </a:ext>
            </a:extLst>
          </p:cNvPr>
          <p:cNvSpPr/>
          <p:nvPr userDrawn="1"/>
        </p:nvSpPr>
        <p:spPr bwMode="auto">
          <a:xfrm>
            <a:off x="457200" y="3429000"/>
            <a:ext cx="259080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6" name="Body Placeholder 1">
            <a:extLst>
              <a:ext uri="{FF2B5EF4-FFF2-40B4-BE49-F238E27FC236}">
                <a16:creationId xmlns:a16="http://schemas.microsoft.com/office/drawing/2014/main" id="{9CD6C7A5-1743-2E2B-84C1-A178A5DB59C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6928" y="3502152"/>
            <a:ext cx="237134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</a:t>
            </a:r>
            <a:endParaRPr lang="en-US" dirty="0"/>
          </a:p>
        </p:txBody>
      </p:sp>
      <p:sp>
        <p:nvSpPr>
          <p:cNvPr id="10" name="Pic Placeholder 1">
            <a:extLst>
              <a:ext uri="{FF2B5EF4-FFF2-40B4-BE49-F238E27FC236}">
                <a16:creationId xmlns:a16="http://schemas.microsoft.com/office/drawing/2014/main" id="{45C38F7F-E71D-C317-9BF9-50785F983FB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3276600" y="1005840"/>
            <a:ext cx="259080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content</a:t>
            </a:r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F4137E5-D7E4-FEB5-1879-F67C09B208DA}"/>
              </a:ext>
            </a:extLst>
          </p:cNvPr>
          <p:cNvSpPr/>
          <p:nvPr userDrawn="1"/>
        </p:nvSpPr>
        <p:spPr bwMode="auto">
          <a:xfrm>
            <a:off x="3276600" y="3429000"/>
            <a:ext cx="259080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2" name="Body Placeholder 1">
            <a:extLst>
              <a:ext uri="{FF2B5EF4-FFF2-40B4-BE49-F238E27FC236}">
                <a16:creationId xmlns:a16="http://schemas.microsoft.com/office/drawing/2014/main" id="{D56EF320-4DAF-A671-40EC-454D733D4EA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386328" y="3502152"/>
            <a:ext cx="237134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</a:t>
            </a:r>
            <a:endParaRPr lang="en-US" dirty="0"/>
          </a:p>
        </p:txBody>
      </p:sp>
      <p:sp>
        <p:nvSpPr>
          <p:cNvPr id="14" name="Pic Placeholder 1">
            <a:extLst>
              <a:ext uri="{FF2B5EF4-FFF2-40B4-BE49-F238E27FC236}">
                <a16:creationId xmlns:a16="http://schemas.microsoft.com/office/drawing/2014/main" id="{8BB4FA77-E6C0-7DBC-20BE-C197022246BA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6096000" y="1005840"/>
            <a:ext cx="259080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content</a:t>
            </a:r>
            <a:endParaRPr lang="en-US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04BA0A5-951D-3915-A760-61ADF1397FCC}"/>
              </a:ext>
            </a:extLst>
          </p:cNvPr>
          <p:cNvSpPr/>
          <p:nvPr userDrawn="1"/>
        </p:nvSpPr>
        <p:spPr bwMode="auto">
          <a:xfrm>
            <a:off x="6096000" y="3429000"/>
            <a:ext cx="259080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6" name="Body Placeholder 1">
            <a:extLst>
              <a:ext uri="{FF2B5EF4-FFF2-40B4-BE49-F238E27FC236}">
                <a16:creationId xmlns:a16="http://schemas.microsoft.com/office/drawing/2014/main" id="{3447D753-C361-80C4-9FAC-DB01C3CF8AD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05728" y="3502152"/>
            <a:ext cx="237134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</a:t>
            </a:r>
            <a:endParaRPr lang="en-US" dirty="0"/>
          </a:p>
        </p:txBody>
      </p:sp>
      <p:sp>
        <p:nvSpPr>
          <p:cNvPr id="17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3746268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CT -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tIns="45720" rIns="0" bIns="45720" anchor="b"/>
          <a:lstStyle/>
          <a:p>
            <a:pPr algn="l"/>
            <a:r>
              <a:rPr lang="en-US" sz="2800" b="1" spc="-15">
                <a:solidFill>
                  <a:srgbClr val="03063D"/>
                </a:solidFill>
                <a:latin typeface="Arial"/>
              </a:rPr>
              <a:t>Click to add title</a:t>
            </a:r>
            <a:endParaRPr lang="en-US" sz="2800" b="1" spc="-15">
              <a:solidFill>
                <a:srgbClr val="03063D"/>
              </a:solidFill>
            </a:endParaRPr>
          </a:p>
        </p:txBody>
      </p:sp>
      <p:pic>
        <p:nvPicPr>
          <p:cNvPr id="13" name="TCT footer logo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09FD08E-4179-BFCE-AAAA-BE7E8B8D3E7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8492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Section Reference</a:t>
            </a:r>
          </a:p>
        </p:txBody>
      </p:sp>
      <p:sp>
        <p:nvSpPr>
          <p:cNvPr id="5" name="Pic Placeholder 1">
            <a:extLst>
              <a:ext uri="{FF2B5EF4-FFF2-40B4-BE49-F238E27FC236}">
                <a16:creationId xmlns:a16="http://schemas.microsoft.com/office/drawing/2014/main" id="{7D2DAA22-6625-A116-9C3E-E1DD34C9651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57200" y="1005840"/>
            <a:ext cx="188595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content</a:t>
            </a:r>
            <a:endParaRPr lang="en-US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2F22257-DF60-04E8-1F11-42B7976FD124}"/>
              </a:ext>
            </a:extLst>
          </p:cNvPr>
          <p:cNvSpPr/>
          <p:nvPr userDrawn="1"/>
        </p:nvSpPr>
        <p:spPr bwMode="auto">
          <a:xfrm>
            <a:off x="457200" y="3429000"/>
            <a:ext cx="188595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6" name="Body Placeholder 1">
            <a:extLst>
              <a:ext uri="{FF2B5EF4-FFF2-40B4-BE49-F238E27FC236}">
                <a16:creationId xmlns:a16="http://schemas.microsoft.com/office/drawing/2014/main" id="{9CD6C7A5-1743-2E2B-84C1-A178A5DB59C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6928" y="3502152"/>
            <a:ext cx="166649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</a:t>
            </a:r>
            <a:endParaRPr lang="en-US" dirty="0"/>
          </a:p>
        </p:txBody>
      </p:sp>
      <p:sp>
        <p:nvSpPr>
          <p:cNvPr id="10" name="Pic Placeholder 1">
            <a:extLst>
              <a:ext uri="{FF2B5EF4-FFF2-40B4-BE49-F238E27FC236}">
                <a16:creationId xmlns:a16="http://schemas.microsoft.com/office/drawing/2014/main" id="{45C38F7F-E71D-C317-9BF9-50785F983FB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2571750" y="1005840"/>
            <a:ext cx="188595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content</a:t>
            </a:r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F4137E5-D7E4-FEB5-1879-F67C09B208DA}"/>
              </a:ext>
            </a:extLst>
          </p:cNvPr>
          <p:cNvSpPr/>
          <p:nvPr userDrawn="1"/>
        </p:nvSpPr>
        <p:spPr bwMode="auto">
          <a:xfrm>
            <a:off x="2571750" y="3429000"/>
            <a:ext cx="188595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2" name="Body Placeholder 1">
            <a:extLst>
              <a:ext uri="{FF2B5EF4-FFF2-40B4-BE49-F238E27FC236}">
                <a16:creationId xmlns:a16="http://schemas.microsoft.com/office/drawing/2014/main" id="{D56EF320-4DAF-A671-40EC-454D733D4EA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681478" y="3502152"/>
            <a:ext cx="166649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</a:t>
            </a:r>
            <a:endParaRPr lang="en-US" dirty="0"/>
          </a:p>
        </p:txBody>
      </p:sp>
      <p:sp>
        <p:nvSpPr>
          <p:cNvPr id="14" name="Pic Placeholder 1">
            <a:extLst>
              <a:ext uri="{FF2B5EF4-FFF2-40B4-BE49-F238E27FC236}">
                <a16:creationId xmlns:a16="http://schemas.microsoft.com/office/drawing/2014/main" id="{8BB4FA77-E6C0-7DBC-20BE-C197022246BA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4686300" y="1005840"/>
            <a:ext cx="188595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content</a:t>
            </a:r>
            <a:endParaRPr lang="en-US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04BA0A5-951D-3915-A760-61ADF1397FCC}"/>
              </a:ext>
            </a:extLst>
          </p:cNvPr>
          <p:cNvSpPr/>
          <p:nvPr userDrawn="1"/>
        </p:nvSpPr>
        <p:spPr bwMode="auto">
          <a:xfrm>
            <a:off x="4686300" y="3429000"/>
            <a:ext cx="188595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6" name="Body Placeholder 1">
            <a:extLst>
              <a:ext uri="{FF2B5EF4-FFF2-40B4-BE49-F238E27FC236}">
                <a16:creationId xmlns:a16="http://schemas.microsoft.com/office/drawing/2014/main" id="{3447D753-C361-80C4-9FAC-DB01C3CF8AD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796028" y="3502152"/>
            <a:ext cx="166649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</a:t>
            </a:r>
            <a:endParaRPr lang="en-US" dirty="0"/>
          </a:p>
        </p:txBody>
      </p:sp>
      <p:sp>
        <p:nvSpPr>
          <p:cNvPr id="8" name="Pic Placeholder 1">
            <a:extLst>
              <a:ext uri="{FF2B5EF4-FFF2-40B4-BE49-F238E27FC236}">
                <a16:creationId xmlns:a16="http://schemas.microsoft.com/office/drawing/2014/main" id="{00EE5608-C810-4842-4F41-09237559652B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6800850" y="1005840"/>
            <a:ext cx="188595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content</a:t>
            </a:r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10DB2BF-187F-BA25-5985-97E9A20D2C93}"/>
              </a:ext>
            </a:extLst>
          </p:cNvPr>
          <p:cNvSpPr/>
          <p:nvPr userDrawn="1"/>
        </p:nvSpPr>
        <p:spPr bwMode="auto">
          <a:xfrm>
            <a:off x="6800850" y="3429000"/>
            <a:ext cx="188595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7" name="Body Placeholder 1">
            <a:extLst>
              <a:ext uri="{FF2B5EF4-FFF2-40B4-BE49-F238E27FC236}">
                <a16:creationId xmlns:a16="http://schemas.microsoft.com/office/drawing/2014/main" id="{7356B442-F0F1-D246-BF32-A1A7AD24030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910578" y="3502152"/>
            <a:ext cx="166649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 dirty="0">
                <a:solidFill>
                  <a:srgbClr val="7B8B95"/>
                </a:solidFill>
                <a:latin typeface="Arial"/>
              </a:rPr>
              <a:t>Click to add takeaway</a:t>
            </a:r>
            <a:endParaRPr lang="en-US" dirty="0"/>
          </a:p>
        </p:txBody>
      </p:sp>
      <p:sp>
        <p:nvSpPr>
          <p:cNvPr id="18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64338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CT - 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yebrow"/>
          <p:cNvSpPr>
            <a:spLocks noGrp="1"/>
          </p:cNvSpPr>
          <p:nvPr>
            <p:ph type="body" idx="20" hasCustomPrompt="1"/>
          </p:nvPr>
        </p:nvSpPr>
        <p:spPr>
          <a:xfrm>
            <a:off x="685800" y="914400"/>
            <a:ext cx="5486400" cy="27432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300" b="1" i="0" cap="all" spc="150">
                <a:solidFill>
                  <a:srgbClr val="0049D9"/>
                </a:solidFill>
                <a:latin typeface="Arial"/>
              </a:defRPr>
            </a:lvl1pPr>
          </a:lstStyle>
          <a:p>
            <a:r>
              <a:rPr lang="en-US" dirty="0"/>
              <a:t>KEY TAKEAWAY</a:t>
            </a:r>
          </a:p>
        </p:txBody>
      </p:sp>
      <p:sp>
        <p:nvSpPr>
          <p:cNvPr id="12" name="Statement"/>
          <p:cNvSpPr>
            <a:spLocks noGrp="1"/>
          </p:cNvSpPr>
          <p:nvPr>
            <p:ph type="title" hasCustomPrompt="1"/>
          </p:nvPr>
        </p:nvSpPr>
        <p:spPr>
          <a:xfrm>
            <a:off x="685800" y="1280160"/>
            <a:ext cx="7589520" cy="201168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 i="0" spc="-40">
                <a:solidFill>
                  <a:srgbClr val="03063D"/>
                </a:solidFill>
                <a:latin typeface="Arial"/>
              </a:defRPr>
            </a:lvl1pPr>
          </a:lstStyle>
          <a:p>
            <a:r>
              <a:rPr lang="en-US" dirty="0"/>
              <a:t>State the one idea you want the room to remember.</a:t>
            </a:r>
          </a:p>
        </p:txBody>
      </p:sp>
      <p:sp>
        <p:nvSpPr>
          <p:cNvPr id="13" name="Supporting line"/>
          <p:cNvSpPr>
            <a:spLocks noGrp="1"/>
          </p:cNvSpPr>
          <p:nvPr>
            <p:ph type="body" idx="21" hasCustomPrompt="1"/>
          </p:nvPr>
        </p:nvSpPr>
        <p:spPr>
          <a:xfrm>
            <a:off x="685800" y="3429000"/>
            <a:ext cx="6400800" cy="54864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800" i="0">
                <a:solidFill>
                  <a:srgbClr val="5B6770"/>
                </a:solidFill>
                <a:latin typeface="Arial"/>
              </a:defRPr>
            </a:lvl1pPr>
          </a:lstStyle>
          <a:p>
            <a:r>
              <a:rPr lang="en-US" dirty="0"/>
              <a:t>Optional supporting line, in a quieter tone</a:t>
            </a:r>
          </a:p>
        </p:txBody>
      </p:sp>
      <p:pic>
        <p:nvPicPr>
          <p:cNvPr id="2" name="Picture 1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14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Click to add footnotes or references (up to 2 lines, 10–12 pt)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CT - 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abel"/>
          <p:cNvSpPr>
            <a:spLocks noGrp="1"/>
          </p:cNvSpPr>
          <p:nvPr>
            <p:ph type="title" hasCustomPrompt="1"/>
          </p:nvPr>
        </p:nvSpPr>
        <p:spPr>
          <a:xfrm>
            <a:off x="685800" y="640080"/>
            <a:ext cx="5120640" cy="27432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300" b="1" i="0" cap="all" spc="150">
                <a:solidFill>
                  <a:srgbClr val="0049D9"/>
                </a:solidFill>
                <a:latin typeface="Arial"/>
              </a:defRPr>
            </a:lvl1pPr>
          </a:lstStyle>
          <a:p>
            <a:r>
              <a:rPr lang="en-US" dirty="0"/>
              <a:t>PRIMARY ENDPOINT</a:t>
            </a:r>
          </a:p>
        </p:txBody>
      </p:sp>
      <p:sp>
        <p:nvSpPr>
          <p:cNvPr id="15" name="Big number"/>
          <p:cNvSpPr>
            <a:spLocks noGrp="1"/>
          </p:cNvSpPr>
          <p:nvPr>
            <p:ph type="body" idx="20" hasCustomPrompt="1"/>
          </p:nvPr>
        </p:nvSpPr>
        <p:spPr>
          <a:xfrm>
            <a:off x="685800" y="914400"/>
            <a:ext cx="5120640" cy="182880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0" b="1" i="0" spc="-300">
                <a:solidFill>
                  <a:srgbClr val="0049D9"/>
                </a:solidFill>
                <a:latin typeface="Arial"/>
              </a:defRPr>
            </a:lvl1pPr>
          </a:lstStyle>
          <a:p>
            <a:r>
              <a:rPr lang="en-US" dirty="0"/>
              <a:t>00%</a:t>
            </a:r>
          </a:p>
        </p:txBody>
      </p:sp>
      <p:sp>
        <p:nvSpPr>
          <p:cNvPr id="16" name="Meaning"/>
          <p:cNvSpPr>
            <a:spLocks noGrp="1"/>
          </p:cNvSpPr>
          <p:nvPr>
            <p:ph type="body" idx="21" hasCustomPrompt="1"/>
          </p:nvPr>
        </p:nvSpPr>
        <p:spPr>
          <a:xfrm>
            <a:off x="685800" y="2788920"/>
            <a:ext cx="4846320" cy="82296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200" i="0" spc="-10">
                <a:solidFill>
                  <a:srgbClr val="03063D"/>
                </a:solidFill>
                <a:latin typeface="Arial"/>
              </a:defRPr>
            </a:lvl1pPr>
          </a:lstStyle>
          <a:p>
            <a:r>
              <a:rPr lang="en-US" dirty="0"/>
              <a:t>Describe what the number means</a:t>
            </a:r>
          </a:p>
        </p:txBody>
      </p:sp>
      <p:sp>
        <p:nvSpPr>
          <p:cNvPr id="18" name="Supporting stats"/>
          <p:cNvSpPr>
            <a:spLocks noGrp="1"/>
          </p:cNvSpPr>
          <p:nvPr>
            <p:ph type="body" idx="23" hasCustomPrompt="1"/>
          </p:nvPr>
        </p:nvSpPr>
        <p:spPr>
          <a:xfrm>
            <a:off x="6035040" y="868680"/>
            <a:ext cx="2743200" cy="329184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1800"/>
              </a:spcBef>
              <a:buNone/>
              <a:defRPr sz="2600" b="1" i="0" spc="-20">
                <a:solidFill>
                  <a:srgbClr val="03063D"/>
                </a:solidFill>
                <a:latin typeface="Arial"/>
              </a:defRPr>
            </a:lvl1pPr>
            <a:lvl2pPr marL="0" indent="0">
              <a:spcBef>
                <a:spcPts val="200"/>
              </a:spcBef>
              <a:buNone/>
              <a:defRPr sz="1400" i="0">
                <a:solidFill>
                  <a:srgbClr val="5B6770"/>
                </a:solidFill>
                <a:latin typeface="Arial"/>
              </a:defRPr>
            </a:lvl2pPr>
          </a:lstStyle>
          <a:p>
            <a:r>
              <a:rPr lang="en-US" dirty="0"/>
              <a:t>Stat</a:t>
            </a:r>
          </a:p>
          <a:p>
            <a:pPr lvl="1"/>
            <a:r>
              <a:rPr lang="en-US" dirty="0"/>
              <a:t>What it measures</a:t>
            </a:r>
          </a:p>
          <a:p>
            <a:r>
              <a:rPr lang="en-US" dirty="0"/>
              <a:t>Stat</a:t>
            </a:r>
          </a:p>
          <a:p>
            <a:pPr lvl="1"/>
            <a:r>
              <a:rPr lang="en-US" dirty="0"/>
              <a:t>What it measures</a:t>
            </a:r>
          </a:p>
          <a:p>
            <a:r>
              <a:rPr lang="en-US" dirty="0"/>
              <a:t>Stat</a:t>
            </a:r>
          </a:p>
          <a:p>
            <a:pPr lvl="1"/>
            <a:r>
              <a:rPr lang="en-US" dirty="0"/>
              <a:t>What it measures</a:t>
            </a:r>
          </a:p>
        </p:txBody>
      </p:sp>
      <p:pic>
        <p:nvPicPr>
          <p:cNvPr id="2" name="Picture 1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19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Click to add footnotes or references (up to 2 lines, 10–12 pt)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CT - Photo and Statement">
    <p:bg>
      <p:bgPr>
        <a:solidFill>
          <a:srgbClr val="0306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hoto Placeholder"/>
          <p:cNvSpPr>
            <a:spLocks noGrp="1"/>
          </p:cNvSpPr>
          <p:nvPr>
            <p:ph type="pic" idx="13" hasCustomPrompt="1"/>
          </p:nvPr>
        </p:nvSpPr>
        <p:spPr>
          <a:xfrm>
            <a:off x="4206240" y="0"/>
            <a:ext cx="4937760" cy="5143500"/>
          </a:xfrm>
          <a:solidFill>
            <a:srgbClr val="1A2060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C9D4E6"/>
                </a:solidFill>
                <a:latin typeface="Arial"/>
              </a:defRPr>
            </a:lvl1pPr>
          </a:lstStyle>
          <a:p>
            <a:r>
              <a:rPr lang="en-US" dirty="0"/>
              <a:t>Click the icon to add a photo</a:t>
            </a:r>
          </a:p>
        </p:txBody>
      </p:sp>
      <p:sp>
        <p:nvSpPr>
          <p:cNvPr id="20" name="Eyebrow"/>
          <p:cNvSpPr>
            <a:spLocks noGrp="1"/>
          </p:cNvSpPr>
          <p:nvPr>
            <p:ph type="body" idx="20" hasCustomPrompt="1"/>
          </p:nvPr>
        </p:nvSpPr>
        <p:spPr>
          <a:xfrm>
            <a:off x="457200" y="1234440"/>
            <a:ext cx="3474720" cy="27432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300" b="1" i="0" cap="all" spc="150">
                <a:solidFill>
                  <a:srgbClr val="09AEEE"/>
                </a:solidFill>
                <a:latin typeface="Arial"/>
              </a:defRPr>
            </a:lvl1pPr>
          </a:lstStyle>
          <a:p>
            <a:r>
              <a:rPr lang="en-US" dirty="0"/>
              <a:t>CASE IN FOCUS</a:t>
            </a:r>
          </a:p>
        </p:txBody>
      </p:sp>
      <p:sp>
        <p:nvSpPr>
          <p:cNvPr id="21" name="Statement"/>
          <p:cNvSpPr>
            <a:spLocks noGrp="1"/>
          </p:cNvSpPr>
          <p:nvPr>
            <p:ph type="title" hasCustomPrompt="1"/>
          </p:nvPr>
        </p:nvSpPr>
        <p:spPr>
          <a:xfrm>
            <a:off x="457200" y="1600200"/>
            <a:ext cx="3474720" cy="160020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 i="0" spc="-3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One line that lets the photo speak.</a:t>
            </a:r>
          </a:p>
        </p:txBody>
      </p:sp>
      <p:sp>
        <p:nvSpPr>
          <p:cNvPr id="22" name="Supporting line"/>
          <p:cNvSpPr>
            <a:spLocks noGrp="1"/>
          </p:cNvSpPr>
          <p:nvPr>
            <p:ph type="body" idx="21" hasCustomPrompt="1"/>
          </p:nvPr>
        </p:nvSpPr>
        <p:spPr>
          <a:xfrm>
            <a:off x="457200" y="3291840"/>
            <a:ext cx="3474720" cy="73152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400" i="0">
                <a:solidFill>
                  <a:srgbClr val="C9D4E6"/>
                </a:solidFill>
                <a:latin typeface="Arial"/>
              </a:defRPr>
            </a:lvl1pPr>
          </a:lstStyle>
          <a:p>
            <a:r>
              <a:rPr lang="en-US" dirty="0"/>
              <a:t>Optional supporting line</a:t>
            </a:r>
          </a:p>
        </p:txBody>
      </p:sp>
      <p:pic>
        <p:nvPicPr>
          <p:cNvPr id="2" name="Picture 1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10312" y="4572000"/>
            <a:ext cx="819858" cy="4450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98242-79F5-AEEA-BCC7-05882D82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23AE1-D1D1-87B4-2143-E19A1D94E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0205D-BFD5-0586-2525-A945283EA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79E4-2801-DC4D-BAF4-9CB648925B21}" type="datetimeFigureOut">
              <a:rPr lang="en-GB" smtClean="0"/>
              <a:t>31/10/2026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72747-499B-7356-8052-539E02A4F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D8998-E4EA-BE4B-D5D5-A2D75FB7A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FE9A-79F6-6845-B315-E08395879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847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BC657-1D60-D3A2-818B-5E3AA53E54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4E0E51-63DE-4067-6B6A-776B417308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EF9F7E-36B1-1A5D-E5C0-39D41D512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79E4-2801-DC4D-BAF4-9CB648925B21}" type="datetimeFigureOut">
              <a:rPr lang="en-GB" smtClean="0"/>
              <a:t>31/10/2026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C3CC9-7CD4-F512-320B-CED9553AF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FF83C-5B0F-0D86-61F7-E76108F5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FE9A-79F6-6845-B315-E08395879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719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98242-79F5-AEEA-BCC7-05882D82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23AE1-D1D1-87B4-2143-E19A1D94E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0205D-BFD5-0586-2525-A945283EA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79E4-2801-DC4D-BAF4-9CB648925B21}" type="datetimeFigureOut">
              <a:rPr lang="en-GB" smtClean="0"/>
              <a:t>31/10/2026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72747-499B-7356-8052-539E02A4F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D8998-E4EA-BE4B-D5D5-A2D75FB7A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FE9A-79F6-6845-B315-E08395879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422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95C1E-4392-332F-44A3-7A59D635C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CD47C5-3E89-6884-50CA-4D09F5376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45FA6-771B-9473-CE03-A481003B9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79E4-2801-DC4D-BAF4-9CB648925B21}" type="datetimeFigureOut">
              <a:rPr lang="en-GB" smtClean="0"/>
              <a:t>31/10/2026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B3614-B86C-2E23-0FE1-9E35244F4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86A36-0671-2801-7642-8E878617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FE9A-79F6-6845-B315-E08395879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4774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77F86-0506-D544-194D-D40611B14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9FBD9-5759-6049-9BF0-84B4D1E0B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5B3575-3D3B-542F-D85F-B620303D4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02C88-77F6-BD21-6E4D-C9C84554F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79E4-2801-DC4D-BAF4-9CB648925B21}" type="datetimeFigureOut">
              <a:rPr lang="en-GB" smtClean="0"/>
              <a:t>31/10/2026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2724B-43AB-FDB0-0F1F-0A5E77102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39E996-9A90-A94B-80A2-B02DCFF6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FE9A-79F6-6845-B315-E08395879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758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81806-FAEE-435A-0116-7A3F3FEC0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B3479B-B921-0CBE-3058-689D568D9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8B1C4-BA6F-11B4-75A1-A1EBCE47C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C65816-3671-73B8-6AFF-677AFEA91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24BCC6-5D7D-5082-CABD-071CAEEFE8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659EB6-CD3D-E40E-07E5-8FCB85F4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79E4-2801-DC4D-BAF4-9CB648925B21}" type="datetimeFigureOut">
              <a:rPr lang="en-GB" smtClean="0"/>
              <a:t>31/10/2026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4B405-93A7-818E-C3DB-395E1CBD0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591B8E-02A8-A466-EB43-F7CF9593E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FE9A-79F6-6845-B315-E08395879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091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E74D-4145-43A6-6671-9E6EF20FF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7CE807-3357-051F-DB53-FEDE161D4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79E4-2801-DC4D-BAF4-9CB648925B21}" type="datetimeFigureOut">
              <a:rPr lang="en-GB" smtClean="0"/>
              <a:t>31/10/2026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7C4486-CA3A-FC5F-FFB8-282EE8409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622514-EAA9-2FD0-D8E2-869965E84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FE9A-79F6-6845-B315-E08395879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257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8EE69D-EABE-A103-B9FF-F2355A3DF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79E4-2801-DC4D-BAF4-9CB648925B21}" type="datetimeFigureOut">
              <a:rPr lang="en-GB" smtClean="0"/>
              <a:t>31/10/2026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32D941-118E-E080-656D-EAEB40A71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AF23C1-ECA4-90C4-19CC-4A1576589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FE9A-79F6-6845-B315-E08395879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3806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936C7-B833-ADE0-4D3E-B7FBAB8D5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D2041-BCEC-B8AD-802D-79D820F9F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93DC9-4B9E-49B2-4D11-DC6B39E6C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3D53B5-5475-D1AD-4C47-AD0604E3F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79E4-2801-DC4D-BAF4-9CB648925B21}" type="datetimeFigureOut">
              <a:rPr lang="en-GB" smtClean="0"/>
              <a:t>31/10/2026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951230-71DF-4433-EFBA-A5FFD75ED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AEB41A-16F5-EDE3-4453-A9DFB3095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FE9A-79F6-6845-B315-E08395879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3578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626B9-BF65-AE36-DF29-AB356A7E1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7C03AA-C20C-8DDA-FF41-E1BD77C38BD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C8974-E4CE-B91D-3D02-D9F082D85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01A0B9-47B6-5BF3-9C63-D7E76A020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79E4-2801-DC4D-BAF4-9CB648925B21}" type="datetimeFigureOut">
              <a:rPr lang="en-GB" smtClean="0"/>
              <a:t>31/10/2026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C4485C-4AB3-A971-DE99-8296FE30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00874-4F7E-6339-7FC3-F5152B37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FE9A-79F6-6845-B315-E08395879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464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D2C06-B458-DB57-3B32-88EF4AC5A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D710F1-8AEA-CD87-869E-E3FF95F271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B966B-9D13-2055-D828-8D46024C7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79E4-2801-DC4D-BAF4-9CB648925B21}" type="datetimeFigureOut">
              <a:rPr lang="en-GB" smtClean="0"/>
              <a:t>31/10/2026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3B9DC-F738-AEEB-98D7-EEACAE7C4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C483D-3B5A-9E80-A7C7-904609B11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FE9A-79F6-6845-B315-E08395879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0843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2361DE-87D0-D1EC-C029-41206DE269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862FF8-F595-6EF6-76AE-831EEDB32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9E862-8A0B-BBCF-44D9-B38C9C69D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79E4-2801-DC4D-BAF4-9CB648925B21}" type="datetimeFigureOut">
              <a:rPr lang="en-GB" smtClean="0"/>
              <a:t>31/10/2026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D9D66-0A99-2AA1-D95E-CF1BAD8DA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7F01D-E663-6708-2C9A-889131519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FE9A-79F6-6845-B315-E08395879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028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RF TCT logo">
            <a:extLst>
              <a:ext uri="{FF2B5EF4-FFF2-40B4-BE49-F238E27FC236}">
                <a16:creationId xmlns:a16="http://schemas.microsoft.com/office/drawing/2014/main" id="{4E015DE2-6148-2548-DD95-F44CF2197D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323"/>
          <a:stretch>
            <a:fillRect/>
          </a:stretch>
        </p:blipFill>
        <p:spPr>
          <a:xfrm>
            <a:off x="457200" y="4142085"/>
            <a:ext cx="1373430" cy="748398"/>
          </a:xfrm>
          <a:prstGeom prst="rect">
            <a:avLst/>
          </a:prstGeom>
        </p:spPr>
      </p:pic>
      <p:sp>
        <p:nvSpPr>
          <p:cNvPr id="11" name="Title"/>
          <p:cNvSpPr>
            <a:spLocks noGrp="1"/>
          </p:cNvSpPr>
          <p:nvPr>
            <p:ph type="title" hasCustomPrompt="1"/>
          </p:nvPr>
        </p:nvSpPr>
        <p:spPr>
          <a:xfrm>
            <a:off x="457200" y="502920"/>
            <a:ext cx="7863840" cy="1280160"/>
          </a:xfrm>
        </p:spPr>
        <p:txBody>
          <a:bodyPr lIns="0" tIns="0" rIns="0" bIns="0" anchor="b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000" b="1" i="0" spc="-4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ubtitle"/>
          <p:cNvSpPr>
            <a:spLocks noGrp="1"/>
          </p:cNvSpPr>
          <p:nvPr>
            <p:ph type="body" idx="21" hasCustomPrompt="1"/>
          </p:nvPr>
        </p:nvSpPr>
        <p:spPr>
          <a:xfrm>
            <a:off x="457200" y="1874520"/>
            <a:ext cx="7863840" cy="411480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200" b="0" i="0">
                <a:solidFill>
                  <a:srgbClr val="FFFFFF">
                    <a:alpha val="82000"/>
                  </a:srgbClr>
                </a:solidFill>
                <a:latin typeface="Arial"/>
              </a:defRPr>
            </a:lvl1pPr>
          </a:lstStyle>
          <a:p>
            <a:r>
              <a:rPr lang="en-US" dirty="0"/>
              <a:t>Subtitle</a:t>
            </a:r>
          </a:p>
        </p:txBody>
      </p:sp>
      <p:sp>
        <p:nvSpPr>
          <p:cNvPr id="13" name="Speaker"/>
          <p:cNvSpPr>
            <a:spLocks noGrp="1"/>
          </p:cNvSpPr>
          <p:nvPr>
            <p:ph type="body" idx="22" hasCustomPrompt="1"/>
          </p:nvPr>
        </p:nvSpPr>
        <p:spPr>
          <a:xfrm>
            <a:off x="457200" y="2487168"/>
            <a:ext cx="7863840" cy="329184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 dirty="0"/>
              <a:t>Speaker Name, MD</a:t>
            </a:r>
          </a:p>
        </p:txBody>
      </p:sp>
      <p:sp>
        <p:nvSpPr>
          <p:cNvPr id="14" name="Institution"/>
          <p:cNvSpPr>
            <a:spLocks noGrp="1"/>
          </p:cNvSpPr>
          <p:nvPr>
            <p:ph type="body" idx="23" hasCustomPrompt="1"/>
          </p:nvPr>
        </p:nvSpPr>
        <p:spPr>
          <a:xfrm>
            <a:off x="457200" y="2816352"/>
            <a:ext cx="7863840" cy="292608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 b="0" i="0">
                <a:solidFill>
                  <a:srgbClr val="C9D4E6"/>
                </a:solidFill>
                <a:latin typeface="Arial"/>
              </a:defRPr>
            </a:lvl1pPr>
          </a:lstStyle>
          <a:p>
            <a:r>
              <a:rPr lang="en-US" dirty="0"/>
              <a:t>Institution, City</a:t>
            </a:r>
          </a:p>
        </p:txBody>
      </p:sp>
    </p:spTree>
    <p:extLst>
      <p:ext uri="{BB962C8B-B14F-4D97-AF65-F5344CB8AC3E}">
        <p14:creationId xmlns:p14="http://schemas.microsoft.com/office/powerpoint/2010/main" val="71997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89AA4749-AAD1-2F90-6E26-D5120987D3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56032"/>
            <a:ext cx="8229600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02B8DCA-0048-9733-6C84-786593EAB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05840"/>
            <a:ext cx="8229600" cy="310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8" r:id="rId1"/>
    <p:sldLayoutId id="2147483663" r:id="rId2"/>
    <p:sldLayoutId id="2147483656" r:id="rId3"/>
    <p:sldLayoutId id="2147483653" r:id="rId4"/>
    <p:sldLayoutId id="2147483661" r:id="rId5"/>
    <p:sldLayoutId id="2147483665" r:id="rId6"/>
    <p:sldLayoutId id="2147483662" r:id="rId7"/>
    <p:sldLayoutId id="2147483666" r:id="rId8"/>
    <p:sldLayoutId id="2147483667" r:id="rId9"/>
    <p:sldLayoutId id="2147483668" r:id="rId10"/>
    <p:sldLayoutId id="2147483652" r:id="rId11"/>
    <p:sldLayoutId id="2147483669" r:id="rId12"/>
    <p:sldLayoutId id="2147483670" r:id="rId13"/>
    <p:sldLayoutId id="2147483671" r:id="rId14"/>
    <p:sldLayoutId id="2147483672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spc="-15" baseline="0">
          <a:solidFill>
            <a:schemeClr val="bg1"/>
          </a:solidFill>
          <a:latin typeface="Arial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5pPr>
      <a:lvl6pPr marL="342900" algn="ctr" rtl="0" fontAlgn="base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6pPr>
      <a:lvl7pPr marL="685800" algn="ctr" rtl="0" fontAlgn="base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7pPr>
      <a:lvl8pPr marL="1028700" algn="ctr" rtl="0" fontAlgn="base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8pPr>
      <a:lvl9pPr marL="1371600" algn="ctr" rtl="0" fontAlgn="base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9pPr>
    </p:titleStyle>
    <p:bodyStyle>
      <a:lvl1pPr marL="257175" indent="-257175" algn="l" rtl="0" eaLnBrk="0" fontAlgn="base" hangingPunct="0">
        <a:spcBef>
          <a:spcPct val="30000"/>
        </a:spcBef>
        <a:spcAft>
          <a:spcPct val="0"/>
        </a:spcAft>
        <a:buClr>
          <a:schemeClr val="tx2">
            <a:lumMod val="50000"/>
          </a:schemeClr>
        </a:buClr>
        <a:buSzPct val="110000"/>
        <a:buChar char="•"/>
        <a:defRPr sz="2100" b="0" baseline="0">
          <a:solidFill>
            <a:schemeClr val="bg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30000"/>
        </a:spcBef>
        <a:spcAft>
          <a:spcPct val="0"/>
        </a:spcAft>
        <a:buClr>
          <a:schemeClr val="tx2">
            <a:lumMod val="50000"/>
          </a:schemeClr>
        </a:buClr>
        <a:buSzPct val="70000"/>
        <a:buFont typeface="Wingdings 2" pitchFamily="18" charset="2"/>
        <a:buChar char="¡"/>
        <a:defRPr sz="1800" b="0" baseline="0">
          <a:solidFill>
            <a:schemeClr val="bg2">
              <a:lumMod val="75000"/>
              <a:lumOff val="25000"/>
            </a:schemeClr>
          </a:solidFill>
          <a:latin typeface="+mn-lt"/>
        </a:defRPr>
      </a:lvl2pPr>
      <a:lvl3pPr marL="857250" indent="-171450" algn="l" rtl="0" eaLnBrk="0" fontAlgn="base" hangingPunct="0">
        <a:spcBef>
          <a:spcPct val="30000"/>
        </a:spcBef>
        <a:spcAft>
          <a:spcPct val="0"/>
        </a:spcAft>
        <a:buClr>
          <a:schemeClr val="tx2">
            <a:lumMod val="50000"/>
          </a:schemeClr>
        </a:buClr>
        <a:buChar char="•"/>
        <a:defRPr sz="1600" b="0" baseline="0">
          <a:solidFill>
            <a:schemeClr val="bg2">
              <a:lumMod val="75000"/>
              <a:lumOff val="25000"/>
            </a:schemeClr>
          </a:solidFill>
          <a:latin typeface="+mn-lt"/>
        </a:defRPr>
      </a:lvl3pPr>
      <a:lvl4pPr marL="1200150" indent="-171450" algn="l" rtl="0" eaLnBrk="0" fontAlgn="base" hangingPunct="0">
        <a:spcBef>
          <a:spcPct val="30000"/>
        </a:spcBef>
        <a:spcAft>
          <a:spcPct val="0"/>
        </a:spcAft>
        <a:buClr>
          <a:schemeClr val="tx2">
            <a:lumMod val="50000"/>
          </a:schemeClr>
        </a:buClr>
        <a:buChar char="–"/>
        <a:defRPr sz="1400" b="0" baseline="0">
          <a:solidFill>
            <a:schemeClr val="bg2">
              <a:lumMod val="75000"/>
              <a:lumOff val="25000"/>
            </a:schemeClr>
          </a:solidFill>
          <a:latin typeface="+mj-lt"/>
        </a:defRPr>
      </a:lvl4pPr>
      <a:lvl5pPr marL="1543050" indent="-171450" algn="l" rtl="0" eaLnBrk="0" fontAlgn="base" hangingPunct="0">
        <a:spcBef>
          <a:spcPct val="30000"/>
        </a:spcBef>
        <a:spcAft>
          <a:spcPct val="0"/>
        </a:spcAft>
        <a:buClr>
          <a:schemeClr val="tx2">
            <a:lumMod val="50000"/>
          </a:schemeClr>
        </a:buClr>
        <a:buChar char="»"/>
        <a:defRPr sz="1200" b="0" baseline="0">
          <a:solidFill>
            <a:schemeClr val="bg2">
              <a:lumMod val="75000"/>
              <a:lumOff val="25000"/>
            </a:schemeClr>
          </a:solidFill>
          <a:latin typeface="+mn-lt"/>
        </a:defRPr>
      </a:lvl5pPr>
      <a:lvl6pPr marL="1885950" indent="-171450" algn="l" rtl="0" fontAlgn="base">
        <a:spcBef>
          <a:spcPct val="3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3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3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3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590CEF-C2EC-8C67-15B9-9D6664A06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48358-478A-B655-398F-4986FA191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7F3C-E713-6070-7EC4-5AE1B0535A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6A79E4-2801-DC4D-BAF4-9CB648925B21}" type="datetimeFigureOut">
              <a:rPr lang="en-GB" smtClean="0"/>
              <a:t>31/10/2026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E51B7-D6E1-AE85-0350-77EEF44329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6EB5F-88B8-02BA-002D-9C725351DC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69FE9A-79F6-6845-B315-E083958795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3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microsoft.com/office/2007/relationships/hdphoto" Target="../media/hdphoto7.wdp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png"/><Relationship Id="rId11" Type="http://schemas.openxmlformats.org/officeDocument/2006/relationships/image" Target="../media/image25.jpe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microsoft.com/office/2007/relationships/hdphoto" Target="../media/hdphoto6.wdp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microsoft.com/office/2007/relationships/hdphoto" Target="../media/hdphoto9.wdp"/><Relationship Id="rId5" Type="http://schemas.microsoft.com/office/2007/relationships/hdphoto" Target="../media/hdphoto8.wdp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5" Type="http://schemas.microsoft.com/office/2007/relationships/hdphoto" Target="../media/hdphoto7.wdp"/><Relationship Id="rId4" Type="http://schemas.openxmlformats.org/officeDocument/2006/relationships/image" Target="../media/image21.png"/><Relationship Id="rId9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2.jp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2.jp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0.png"/><Relationship Id="rId5" Type="http://schemas.openxmlformats.org/officeDocument/2006/relationships/image" Target="../media/image8.pn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9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tiff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/>
          <p:cNvSpPr>
            <a:spLocks noGrp="1"/>
          </p:cNvSpPr>
          <p:nvPr>
            <p:ph type="title"/>
          </p:nvPr>
        </p:nvSpPr>
        <p:spPr>
          <a:xfrm>
            <a:off x="457200" y="326039"/>
            <a:ext cx="7863840" cy="1153493"/>
          </a:xfrm>
        </p:spPr>
        <p:txBody>
          <a:bodyPr/>
          <a:lstStyle/>
          <a:p>
            <a:r>
              <a:rPr lang="en-GB" sz="4050" dirty="0">
                <a:solidFill>
                  <a:schemeClr val="tx1"/>
                </a:solidFill>
              </a:rPr>
              <a:t>Coronary Sinus Reducer for Refractory Angina in ANOCA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Subtitle"/>
          <p:cNvSpPr>
            <a:spLocks noGrp="1"/>
          </p:cNvSpPr>
          <p:nvPr>
            <p:ph type="body" idx="21"/>
          </p:nvPr>
        </p:nvSpPr>
        <p:spPr>
          <a:xfrm>
            <a:off x="457200" y="1687960"/>
            <a:ext cx="7863840" cy="539003"/>
          </a:xfrm>
        </p:spPr>
        <p:txBody>
          <a:bodyPr>
            <a:normAutofit fontScale="70000" lnSpcReduction="20000"/>
          </a:bodyPr>
          <a:lstStyle/>
          <a:p>
            <a:r>
              <a:rPr lang="en-GB" sz="2700" b="1" dirty="0">
                <a:solidFill>
                  <a:schemeClr val="tx1"/>
                </a:solidFill>
              </a:rPr>
              <a:t>REMEDY-PILOT: </a:t>
            </a:r>
            <a:r>
              <a:rPr lang="en-GB" sz="2400" i="1" u="sng" dirty="0" err="1">
                <a:solidFill>
                  <a:schemeClr val="tx1"/>
                </a:solidFill>
              </a:rPr>
              <a:t>RE</a:t>
            </a:r>
            <a:r>
              <a:rPr lang="en-GB" sz="2400" i="1" dirty="0" err="1">
                <a:solidFill>
                  <a:schemeClr val="tx1"/>
                </a:solidFill>
              </a:rPr>
              <a:t>ducing</a:t>
            </a:r>
            <a:r>
              <a:rPr lang="en-GB" sz="2400" i="1" dirty="0">
                <a:solidFill>
                  <a:schemeClr val="tx1"/>
                </a:solidFill>
              </a:rPr>
              <a:t> </a:t>
            </a:r>
            <a:r>
              <a:rPr lang="en-GB" sz="2400" i="1" u="sng" dirty="0">
                <a:solidFill>
                  <a:schemeClr val="tx1"/>
                </a:solidFill>
              </a:rPr>
              <a:t>M</a:t>
            </a:r>
            <a:r>
              <a:rPr lang="en-GB" sz="2400" i="1" dirty="0">
                <a:solidFill>
                  <a:schemeClr val="tx1"/>
                </a:solidFill>
              </a:rPr>
              <a:t>icrovascular dysfunction in patients with angina, ischaemia and </a:t>
            </a:r>
            <a:r>
              <a:rPr lang="en-GB" sz="2400" i="1" dirty="0" err="1">
                <a:solidFill>
                  <a:schemeClr val="tx1"/>
                </a:solidFill>
              </a:rPr>
              <a:t>unobstruct</a:t>
            </a:r>
            <a:r>
              <a:rPr lang="en-GB" sz="2400" i="1" u="sng" dirty="0" err="1">
                <a:solidFill>
                  <a:schemeClr val="tx1"/>
                </a:solidFill>
              </a:rPr>
              <a:t>ED</a:t>
            </a:r>
            <a:r>
              <a:rPr lang="en-GB" sz="2400" i="1" dirty="0">
                <a:solidFill>
                  <a:schemeClr val="tx1"/>
                </a:solidFill>
              </a:rPr>
              <a:t> </a:t>
            </a:r>
            <a:r>
              <a:rPr lang="en-GB" sz="2400" i="1" dirty="0" err="1">
                <a:solidFill>
                  <a:schemeClr val="tx1"/>
                </a:solidFill>
              </a:rPr>
              <a:t>coronar</a:t>
            </a:r>
            <a:r>
              <a:rPr lang="en-GB" sz="2400" i="1" u="sng" dirty="0" err="1">
                <a:solidFill>
                  <a:schemeClr val="tx1"/>
                </a:solidFill>
              </a:rPr>
              <a:t>Y</a:t>
            </a:r>
            <a:r>
              <a:rPr lang="en-GB" sz="2400" i="1" dirty="0">
                <a:solidFill>
                  <a:schemeClr val="tx1"/>
                </a:solidFill>
              </a:rPr>
              <a:t> arteries – a </a:t>
            </a:r>
            <a:r>
              <a:rPr lang="en-GB" sz="2400" i="1" u="sng" dirty="0">
                <a:solidFill>
                  <a:schemeClr val="tx1"/>
                </a:solidFill>
              </a:rPr>
              <a:t>PILOT</a:t>
            </a:r>
            <a:r>
              <a:rPr lang="en-GB" sz="2400" i="1" dirty="0">
                <a:solidFill>
                  <a:schemeClr val="tx1"/>
                </a:solidFill>
              </a:rPr>
              <a:t> study [NCT05492110]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Institution"/>
          <p:cNvSpPr>
            <a:spLocks noGrp="1"/>
          </p:cNvSpPr>
          <p:nvPr>
            <p:ph type="body" idx="23"/>
          </p:nvPr>
        </p:nvSpPr>
        <p:spPr>
          <a:xfrm>
            <a:off x="457200" y="3024270"/>
            <a:ext cx="3972394" cy="96221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1350" dirty="0">
                <a:solidFill>
                  <a:schemeClr val="tx1"/>
                </a:solidFill>
              </a:rPr>
              <a:t>National Heart &amp; Lung Institute</a:t>
            </a:r>
          </a:p>
          <a:p>
            <a:pPr>
              <a:lnSpc>
                <a:spcPct val="100000"/>
              </a:lnSpc>
            </a:pPr>
            <a:r>
              <a:rPr lang="en-GB" sz="1350" dirty="0">
                <a:solidFill>
                  <a:schemeClr val="tx1"/>
                </a:solidFill>
              </a:rPr>
              <a:t>Imperial College London, UK</a:t>
            </a: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i="1" dirty="0">
                <a:solidFill>
                  <a:schemeClr val="tx1"/>
                </a:solidFill>
              </a:rPr>
              <a:t>On behalf of the REMEDY-PILOT Investigators</a:t>
            </a:r>
          </a:p>
          <a:p>
            <a:r>
              <a:rPr lang="en-GB" sz="1200" i="1" dirty="0">
                <a:solidFill>
                  <a:schemeClr val="tx1"/>
                </a:solidFill>
              </a:rPr>
              <a:t>Sunday 1</a:t>
            </a:r>
            <a:r>
              <a:rPr lang="en-GB" sz="1200" i="1" baseline="30000" dirty="0">
                <a:solidFill>
                  <a:schemeClr val="tx1"/>
                </a:solidFill>
              </a:rPr>
              <a:t>st</a:t>
            </a:r>
            <a:r>
              <a:rPr lang="en-GB" sz="1200" i="1" dirty="0">
                <a:solidFill>
                  <a:schemeClr val="tx1"/>
                </a:solidFill>
              </a:rPr>
              <a:t> November 2026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8444BE-7994-CA2A-AABA-49EDE00895F6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457200" y="2488669"/>
            <a:ext cx="7863840" cy="329184"/>
          </a:xfrm>
        </p:spPr>
        <p:txBody>
          <a:bodyPr>
            <a:normAutofit fontScale="92500" lnSpcReduction="20000"/>
          </a:bodyPr>
          <a:lstStyle/>
          <a:p>
            <a:r>
              <a:rPr lang="en-GB" sz="2700" dirty="0">
                <a:solidFill>
                  <a:schemeClr val="tx1"/>
                </a:solidFill>
              </a:rPr>
              <a:t>Kevin Cheng </a:t>
            </a:r>
            <a:r>
              <a:rPr lang="en-GB" sz="1800" dirty="0">
                <a:solidFill>
                  <a:schemeClr val="tx1"/>
                </a:solidFill>
              </a:rPr>
              <a:t>MA </a:t>
            </a:r>
            <a:r>
              <a:rPr lang="en-GB" sz="1800" dirty="0" err="1">
                <a:solidFill>
                  <a:schemeClr val="tx1"/>
                </a:solidFill>
              </a:rPr>
              <a:t>BMBCh</a:t>
            </a:r>
            <a:r>
              <a:rPr lang="en-GB" sz="1800" dirty="0">
                <a:solidFill>
                  <a:schemeClr val="tx1"/>
                </a:solidFill>
              </a:rPr>
              <a:t> MRCP</a:t>
            </a:r>
            <a:endParaRPr lang="en-GB" sz="2100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EB9E59-EBCE-598E-633D-F45369690AE3}"/>
              </a:ext>
            </a:extLst>
          </p:cNvPr>
          <p:cNvGrpSpPr/>
          <p:nvPr/>
        </p:nvGrpSpPr>
        <p:grpSpPr>
          <a:xfrm>
            <a:off x="7399183" y="-3662"/>
            <a:ext cx="1744817" cy="738180"/>
            <a:chOff x="10111154" y="-4882"/>
            <a:chExt cx="2080846" cy="88034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EEE8503-F42A-3966-1312-D52CD19C8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11154" y="-4882"/>
              <a:ext cx="2080846" cy="38561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3C32627-4DB9-1FB4-967B-68878BB9B10E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374"/>
            <a:stretch>
              <a:fillRect/>
            </a:stretch>
          </p:blipFill>
          <p:spPr>
            <a:xfrm>
              <a:off x="10111154" y="378141"/>
              <a:ext cx="2080846" cy="34598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E0CF6AD-AC8A-A751-D6F7-6B54B2FD9D16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187"/>
            <a:stretch>
              <a:fillRect/>
            </a:stretch>
          </p:blipFill>
          <p:spPr>
            <a:xfrm>
              <a:off x="10111154" y="708472"/>
              <a:ext cx="2080846" cy="16699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CFB068E4-D9D8-3FCF-7950-C9817C903E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b="33227"/>
          <a:stretch>
            <a:fillRect/>
          </a:stretch>
        </p:blipFill>
        <p:spPr>
          <a:xfrm>
            <a:off x="4714408" y="3079559"/>
            <a:ext cx="3441052" cy="1210494"/>
          </a:xfrm>
          <a:prstGeom prst="rect">
            <a:avLst/>
          </a:prstGeom>
          <a:ln w="28575"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CE99B4C-6A99-EAD3-3697-3E177FD4A2D6}"/>
              </a:ext>
            </a:extLst>
          </p:cNvPr>
          <p:cNvSpPr txBox="1"/>
          <p:nvPr/>
        </p:nvSpPr>
        <p:spPr>
          <a:xfrm>
            <a:off x="5560591" y="2324775"/>
            <a:ext cx="2711000" cy="646331"/>
          </a:xfrm>
          <a:prstGeom prst="rect">
            <a:avLst/>
          </a:prstGeom>
          <a:solidFill>
            <a:srgbClr val="03063F"/>
          </a:solidFill>
          <a:ln>
            <a:solidFill>
              <a:srgbClr val="03063F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i="0" dirty="0">
                <a:solidFill>
                  <a:schemeClr val="tx1"/>
                </a:solidFill>
              </a:rPr>
              <a:t>Chief Investigator: </a:t>
            </a:r>
          </a:p>
          <a:p>
            <a:pPr algn="ctr"/>
            <a:r>
              <a:rPr lang="en-GB" i="0" dirty="0">
                <a:solidFill>
                  <a:schemeClr val="tx1"/>
                </a:solidFill>
              </a:rPr>
              <a:t>Ranil de Silva </a:t>
            </a:r>
            <a:r>
              <a:rPr lang="en-GB" sz="1500" i="0" dirty="0">
                <a:solidFill>
                  <a:schemeClr val="tx1"/>
                </a:solidFill>
              </a:rPr>
              <a:t>PhD FRCP</a:t>
            </a:r>
            <a:endParaRPr lang="en-GB" i="0" dirty="0">
              <a:solidFill>
                <a:schemeClr val="tx1"/>
              </a:solidFill>
            </a:endParaRPr>
          </a:p>
        </p:txBody>
      </p:sp>
      <p:pic>
        <p:nvPicPr>
          <p:cNvPr id="2" name="Picture 1" descr="BHF logo">
            <a:extLst>
              <a:ext uri="{FF2B5EF4-FFF2-40B4-BE49-F238E27FC236}">
                <a16:creationId xmlns:a16="http://schemas.microsoft.com/office/drawing/2014/main" id="{E6BA1535-5258-D89A-EE13-729AB474A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5460" y="3079559"/>
            <a:ext cx="931127" cy="1210494"/>
          </a:xfrm>
          <a:prstGeom prst="rect">
            <a:avLst/>
          </a:prstGeom>
          <a:noFill/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57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97577"/>
            <a:ext cx="8229600" cy="1814134"/>
          </a:xfrm>
        </p:spPr>
        <p:txBody>
          <a:bodyPr lIns="0"/>
          <a:lstStyle/>
          <a:p>
            <a:pPr marL="0" indent="0">
              <a:buNone/>
            </a:pPr>
            <a:r>
              <a:rPr lang="en-US" sz="2000" dirty="0"/>
              <a:t>Within the prior 24 months, I have had a financial relationship with </a:t>
            </a:r>
            <a:br>
              <a:rPr lang="en-US" sz="2000" dirty="0"/>
            </a:br>
            <a:r>
              <a:rPr lang="en-US" sz="2000" dirty="0"/>
              <a:t>a company producing, marketing, selling, re-selling, or distributing healthcare products used by or on patients: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757127"/>
              </p:ext>
            </p:extLst>
          </p:nvPr>
        </p:nvGraphicFramePr>
        <p:xfrm>
          <a:off x="457200" y="1952813"/>
          <a:ext cx="8229599" cy="603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1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8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3063D"/>
                          </a:solidFill>
                          <a:latin typeface="+mn-lt"/>
                        </a:rPr>
                        <a:t>Nature of Financial</a:t>
                      </a:r>
                      <a:r>
                        <a:rPr lang="en-US" sz="1400" b="1" baseline="0" dirty="0">
                          <a:solidFill>
                            <a:srgbClr val="03063D"/>
                          </a:solidFill>
                          <a:latin typeface="+mn-lt"/>
                        </a:rPr>
                        <a:t> Relationship</a:t>
                      </a:r>
                      <a:endParaRPr lang="en-US" sz="1400" b="1" dirty="0">
                        <a:solidFill>
                          <a:srgbClr val="03063D"/>
                        </a:solidFill>
                        <a:latin typeface="+mn-lt"/>
                      </a:endParaRPr>
                    </a:p>
                  </a:txBody>
                  <a:tcPr marT="34290" marB="3429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03063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3063D"/>
                          </a:solidFill>
                          <a:latin typeface="+mn-lt"/>
                        </a:rPr>
                        <a:t>Ineligible Company</a:t>
                      </a:r>
                    </a:p>
                  </a:txBody>
                  <a:tcPr marT="34290" marB="3429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03063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rgbClr val="1F2933"/>
                          </a:solidFill>
                          <a:latin typeface="+mn-lt"/>
                        </a:rPr>
                        <a:t>Honoraria</a:t>
                      </a:r>
                    </a:p>
                  </a:txBody>
                  <a:tcPr marT="34290" marB="3429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0306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GB" sz="1400" dirty="0">
                          <a:solidFill>
                            <a:srgbClr val="15235C"/>
                          </a:solidFill>
                        </a:rPr>
                        <a:t>Johnson &amp; Johnson MedTech</a:t>
                      </a:r>
                    </a:p>
                  </a:txBody>
                  <a:tcPr marT="34290" marB="3429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0306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Rectangle 4">
            <a:extLst>
              <a:ext uri="{FF2B5EF4-FFF2-40B4-BE49-F238E27FC236}">
                <a16:creationId xmlns:a16="http://schemas.microsoft.com/office/drawing/2014/main" id="{29536660-FAB9-BA51-37F3-0936C4CFB154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57200" y="113157"/>
            <a:ext cx="8229600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200" b="1" spc="-15">
                <a:solidFill>
                  <a:srgbClr val="03063D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200" b="1" spc="-15">
                <a:solidFill>
                  <a:srgbClr val="03063D"/>
                </a:solidFill>
                <a:latin typeface="Arial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200" b="1" spc="-15">
                <a:solidFill>
                  <a:srgbClr val="03063D"/>
                </a:solidFill>
                <a:latin typeface="Arial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200" b="1" spc="-15">
                <a:solidFill>
                  <a:srgbClr val="03063D"/>
                </a:solidFill>
                <a:latin typeface="Arial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200" b="1" spc="-15">
                <a:solidFill>
                  <a:srgbClr val="03063D"/>
                </a:solidFill>
                <a:latin typeface="Arial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2200" b="1" spc="-15">
                <a:solidFill>
                  <a:srgbClr val="03063D"/>
                </a:solidFill>
                <a:latin typeface="Arial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2200" b="1" spc="-15">
                <a:solidFill>
                  <a:srgbClr val="03063D"/>
                </a:solidFill>
                <a:latin typeface="Arial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2200" b="1" spc="-15">
                <a:solidFill>
                  <a:srgbClr val="03063D"/>
                </a:solidFill>
                <a:latin typeface="Arial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2200" b="1" spc="-15">
                <a:solidFill>
                  <a:srgbClr val="03063D"/>
                </a:solidFill>
                <a:latin typeface="Arial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200" b="1" spc="-15">
                <a:solidFill>
                  <a:srgbClr val="03063D"/>
                </a:solidFill>
              </a:defRPr>
            </a:pPr>
            <a:r>
              <a:rPr lang="en-US" sz="2200" b="1" i="0" spc="-15" dirty="0">
                <a:solidFill>
                  <a:srgbClr val="03063D"/>
                </a:solidFill>
                <a:latin typeface="Arial"/>
              </a:rPr>
              <a:t>Disclosure of Relevant Financial Relationships</a:t>
            </a:r>
          </a:p>
        </p:txBody>
      </p:sp>
      <p:sp>
        <p:nvSpPr>
          <p:cNvPr id="10" name="Footnotes and References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n-US" b="1" dirty="0"/>
              <a:t>All Relevant Financial Relationships have been mitigated.</a:t>
            </a:r>
          </a:p>
          <a:p>
            <a:r>
              <a:rPr lang="en-US" dirty="0"/>
              <a:t>Faculty disclosure information can be found on the app.</a:t>
            </a:r>
          </a:p>
        </p:txBody>
      </p:sp>
      <p:pic>
        <p:nvPicPr>
          <p:cNvPr id="6" name="Picture 5" descr="BHF logo">
            <a:extLst>
              <a:ext uri="{FF2B5EF4-FFF2-40B4-BE49-F238E27FC236}">
                <a16:creationId xmlns:a16="http://schemas.microsoft.com/office/drawing/2014/main" id="{146F9DD3-9C60-1163-60FA-8569E840A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0795" y="3319048"/>
            <a:ext cx="981006" cy="127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52DF8F3-CFDF-55D5-BE4F-02271D6E7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375544"/>
              </p:ext>
            </p:extLst>
          </p:nvPr>
        </p:nvGraphicFramePr>
        <p:xfrm>
          <a:off x="457199" y="2728441"/>
          <a:ext cx="8229599" cy="911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1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8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03063C"/>
                          </a:solidFill>
                        </a:rPr>
                        <a:t>Research Funding:</a:t>
                      </a:r>
                    </a:p>
                  </a:txBody>
                  <a:tcPr marT="34290" marB="3429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0306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03063C"/>
                          </a:solidFill>
                        </a:rPr>
                        <a:t>Institution</a:t>
                      </a:r>
                    </a:p>
                  </a:txBody>
                  <a:tcPr marT="34290" marB="3429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03063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rgbClr val="03063C"/>
                          </a:solidFill>
                        </a:rPr>
                        <a:t>Clinical Research Training Fellowship (FS/CRTF/22/24369)</a:t>
                      </a:r>
                      <a:endParaRPr lang="en-GB" sz="1400" b="0" i="0" dirty="0">
                        <a:solidFill>
                          <a:srgbClr val="03063C"/>
                        </a:solidFill>
                      </a:endParaRPr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0306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rgbClr val="03063C"/>
                          </a:solidFill>
                        </a:rPr>
                        <a:t>British Heart Foundation</a:t>
                      </a:r>
                    </a:p>
                  </a:txBody>
                  <a:tcPr marT="34290" marB="3429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0306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8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rgbClr val="03063C"/>
                          </a:solidFill>
                        </a:rPr>
                        <a:t>Clinical Study Grant  (CS/F/20/35120)</a:t>
                      </a:r>
                      <a:endParaRPr lang="en-GB" sz="1400" b="0" i="0" dirty="0">
                        <a:solidFill>
                          <a:srgbClr val="03063C"/>
                        </a:solidFill>
                      </a:endParaRPr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T="34290" marB="3429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0306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6914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763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EA23938-6226-6350-0FC7-4DB92F71531D}"/>
              </a:ext>
            </a:extLst>
          </p:cNvPr>
          <p:cNvSpPr/>
          <p:nvPr/>
        </p:nvSpPr>
        <p:spPr>
          <a:xfrm>
            <a:off x="180062" y="673871"/>
            <a:ext cx="2795816" cy="3785628"/>
          </a:xfrm>
          <a:prstGeom prst="roundRect">
            <a:avLst/>
          </a:prstGeom>
          <a:noFill/>
          <a:ln w="50800">
            <a:solidFill>
              <a:srgbClr val="1423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A3E2BE4-12CA-5738-F5B1-59C282DA1225}"/>
              </a:ext>
            </a:extLst>
          </p:cNvPr>
          <p:cNvSpPr/>
          <p:nvPr/>
        </p:nvSpPr>
        <p:spPr>
          <a:xfrm>
            <a:off x="3174092" y="673871"/>
            <a:ext cx="2795816" cy="3785628"/>
          </a:xfrm>
          <a:prstGeom prst="roundRect">
            <a:avLst/>
          </a:prstGeom>
          <a:noFill/>
          <a:ln w="50800">
            <a:solidFill>
              <a:srgbClr val="1423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3AFA915-7236-05E2-6B08-ACED08650566}"/>
              </a:ext>
            </a:extLst>
          </p:cNvPr>
          <p:cNvSpPr/>
          <p:nvPr/>
        </p:nvSpPr>
        <p:spPr>
          <a:xfrm>
            <a:off x="6168122" y="673870"/>
            <a:ext cx="2795816" cy="3790855"/>
          </a:xfrm>
          <a:prstGeom prst="roundRect">
            <a:avLst/>
          </a:prstGeom>
          <a:noFill/>
          <a:ln w="50800">
            <a:solidFill>
              <a:srgbClr val="1423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47A08-3B51-7E6D-D9A5-37E317B0D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450" y="-47428"/>
            <a:ext cx="5313100" cy="696018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14225B"/>
                </a:solidFill>
              </a:rPr>
              <a:t>ANOCA &amp; CMD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56B645-F544-4653-A60D-A6AD38B70D4E}"/>
              </a:ext>
            </a:extLst>
          </p:cNvPr>
          <p:cNvSpPr txBox="1"/>
          <p:nvPr/>
        </p:nvSpPr>
        <p:spPr>
          <a:xfrm>
            <a:off x="3733795" y="2892730"/>
            <a:ext cx="1722323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500" i="0" dirty="0">
                <a:ln>
                  <a:solidFill>
                    <a:srgbClr val="03063C"/>
                  </a:solidFill>
                </a:ln>
                <a:solidFill>
                  <a:srgbClr val="FFC000"/>
                </a:solidFill>
              </a:rPr>
              <a:t>$$$$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97CFEE7-1043-DFB5-D9CD-50DD2FCD0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b="33227"/>
          <a:stretch>
            <a:fillRect/>
          </a:stretch>
        </p:blipFill>
        <p:spPr>
          <a:xfrm>
            <a:off x="7411099" y="0"/>
            <a:ext cx="1732901" cy="6096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44033DF-1CEF-7820-63BC-3090DAE3374A}"/>
              </a:ext>
            </a:extLst>
          </p:cNvPr>
          <p:cNvSpPr txBox="1"/>
          <p:nvPr/>
        </p:nvSpPr>
        <p:spPr>
          <a:xfrm>
            <a:off x="227514" y="3797510"/>
            <a:ext cx="264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0" dirty="0">
                <a:solidFill>
                  <a:srgbClr val="B72A79"/>
                </a:solidFill>
              </a:rPr>
              <a:t>ANOCA &amp; CMD is highly prevalent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A5E510-9C81-5A96-ECBF-88B5DD2BEEC8}"/>
              </a:ext>
            </a:extLst>
          </p:cNvPr>
          <p:cNvSpPr txBox="1"/>
          <p:nvPr/>
        </p:nvSpPr>
        <p:spPr>
          <a:xfrm>
            <a:off x="3250945" y="3813167"/>
            <a:ext cx="2688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0" dirty="0">
                <a:solidFill>
                  <a:srgbClr val="B72A79"/>
                </a:solidFill>
              </a:rPr>
              <a:t>Significant morbidity &amp; healthcare costs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B3A8D8D-AE06-8D75-03BE-8A63B6A26B44}"/>
              </a:ext>
            </a:extLst>
          </p:cNvPr>
          <p:cNvSpPr txBox="1"/>
          <p:nvPr/>
        </p:nvSpPr>
        <p:spPr>
          <a:xfrm>
            <a:off x="6268536" y="3786694"/>
            <a:ext cx="264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0" dirty="0">
                <a:solidFill>
                  <a:srgbClr val="B72A79"/>
                </a:solidFill>
              </a:rPr>
              <a:t>Stratified treatment trials show promise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6C0C342-2785-BA94-8415-FF649F5F42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556" b="19629"/>
          <a:stretch>
            <a:fillRect/>
          </a:stretch>
        </p:blipFill>
        <p:spPr>
          <a:xfrm>
            <a:off x="4127989" y="892565"/>
            <a:ext cx="1011626" cy="74088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4BAB272-C7C4-B2D7-E88D-6BBF425C1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1819" y="1848706"/>
            <a:ext cx="1303964" cy="97797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A6C5A70-BEA3-43EA-E6D4-02D5BEBDF0E7}"/>
              </a:ext>
            </a:extLst>
          </p:cNvPr>
          <p:cNvSpPr/>
          <p:nvPr/>
        </p:nvSpPr>
        <p:spPr>
          <a:xfrm>
            <a:off x="6303630" y="1083995"/>
            <a:ext cx="1228008" cy="1226006"/>
          </a:xfrm>
          <a:prstGeom prst="ellipse">
            <a:avLst/>
          </a:prstGeom>
          <a:solidFill>
            <a:srgbClr val="B6D65B">
              <a:alpha val="5058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i="0" dirty="0" err="1">
                <a:solidFill>
                  <a:srgbClr val="15235C"/>
                </a:solidFill>
              </a:rPr>
              <a:t>CorMiCA</a:t>
            </a:r>
            <a:endParaRPr lang="en-GB" sz="1200" b="1" i="0" dirty="0">
              <a:solidFill>
                <a:srgbClr val="15235C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3133372-3AC6-2558-0B9E-66D5F2CADBF0}"/>
              </a:ext>
            </a:extLst>
          </p:cNvPr>
          <p:cNvSpPr/>
          <p:nvPr/>
        </p:nvSpPr>
        <p:spPr>
          <a:xfrm>
            <a:off x="6296408" y="2468776"/>
            <a:ext cx="1228008" cy="1226006"/>
          </a:xfrm>
          <a:prstGeom prst="ellipse">
            <a:avLst/>
          </a:prstGeom>
          <a:solidFill>
            <a:srgbClr val="F6A02C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i="0" dirty="0">
                <a:solidFill>
                  <a:srgbClr val="15235C"/>
                </a:solidFill>
              </a:rPr>
              <a:t>ILIAS ANOCA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EDE6F56-831C-8548-EB8F-5EADC82F2D8B}"/>
              </a:ext>
            </a:extLst>
          </p:cNvPr>
          <p:cNvSpPr/>
          <p:nvPr/>
        </p:nvSpPr>
        <p:spPr>
          <a:xfrm>
            <a:off x="7663545" y="2468776"/>
            <a:ext cx="1228008" cy="1226006"/>
          </a:xfrm>
          <a:prstGeom prst="ellipse">
            <a:avLst/>
          </a:prstGeom>
          <a:solidFill>
            <a:srgbClr val="50C3EF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i="0" dirty="0">
                <a:solidFill>
                  <a:srgbClr val="15235C"/>
                </a:solidFill>
              </a:rPr>
              <a:t>MARINA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31E3640-907E-2950-BF75-D2E7294DCC74}"/>
              </a:ext>
            </a:extLst>
          </p:cNvPr>
          <p:cNvSpPr/>
          <p:nvPr/>
        </p:nvSpPr>
        <p:spPr>
          <a:xfrm>
            <a:off x="7663545" y="1076409"/>
            <a:ext cx="1228008" cy="1226006"/>
          </a:xfrm>
          <a:prstGeom prst="ellipse">
            <a:avLst/>
          </a:prstGeom>
          <a:solidFill>
            <a:srgbClr val="F1778A">
              <a:alpha val="5451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i="0" dirty="0">
                <a:solidFill>
                  <a:srgbClr val="15235C"/>
                </a:solidFill>
              </a:rPr>
              <a:t>ChaMP-CMD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6F8740-EE11-4921-5D79-15D49B2F6CA7}"/>
              </a:ext>
            </a:extLst>
          </p:cNvPr>
          <p:cNvSpPr txBox="1"/>
          <p:nvPr/>
        </p:nvSpPr>
        <p:spPr>
          <a:xfrm>
            <a:off x="3055111" y="4674755"/>
            <a:ext cx="307968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 i="0" dirty="0"/>
              <a:t>Shaw LJ, et al. Circulation. 2006; 114:894-904.</a:t>
            </a:r>
          </a:p>
          <a:p>
            <a:pPr algn="ctr"/>
            <a:r>
              <a:rPr lang="en-GB" sz="700" i="0" dirty="0"/>
              <a:t>Schumann CL, et al. JACC Cardiovasc Imaging. 2021; 14:1369-1379.</a:t>
            </a:r>
          </a:p>
          <a:p>
            <a:pPr algn="ctr"/>
            <a:r>
              <a:rPr lang="en-GB" sz="700" i="0" dirty="0"/>
              <a:t>de Silva R, et al. Eur Heart J. 2025; 46:3739-3757.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BC36D4-BD5E-B1CB-8225-9E54421D1881}"/>
              </a:ext>
            </a:extLst>
          </p:cNvPr>
          <p:cNvSpPr txBox="1"/>
          <p:nvPr/>
        </p:nvSpPr>
        <p:spPr>
          <a:xfrm>
            <a:off x="286590" y="4730714"/>
            <a:ext cx="2582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i="0" dirty="0"/>
              <a:t>Patel M, et al. N Engl J Med. 2010; 362(10):886.895.</a:t>
            </a:r>
          </a:p>
          <a:p>
            <a:pPr algn="ctr"/>
            <a:r>
              <a:rPr lang="en-US" sz="700" i="0" dirty="0"/>
              <a:t>Sara JD, et al. JACC Cardiovasc </a:t>
            </a:r>
            <a:r>
              <a:rPr lang="en-US" sz="700" i="0" dirty="0" err="1"/>
              <a:t>Interv</a:t>
            </a:r>
            <a:r>
              <a:rPr lang="en-US" sz="700" i="0" dirty="0"/>
              <a:t>. 2015; 1445-1453.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C73900-0A93-195A-665C-27A785BA9C9A}"/>
              </a:ext>
            </a:extLst>
          </p:cNvPr>
          <p:cNvSpPr txBox="1"/>
          <p:nvPr/>
        </p:nvSpPr>
        <p:spPr>
          <a:xfrm>
            <a:off x="6202266" y="4632736"/>
            <a:ext cx="26892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00" b="1" i="0" dirty="0">
                <a:solidFill>
                  <a:srgbClr val="FFCC99"/>
                </a:solidFill>
              </a:rPr>
              <a:t>Ford T, et al. JACC. 2018; 72:2841-2855.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i="0" dirty="0"/>
              <a:t>Sinha A, et al. Circulation. 2024; 149:36-47.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i="0" dirty="0" err="1"/>
              <a:t>Boerhout</a:t>
            </a:r>
            <a:r>
              <a:rPr lang="en-GB" sz="700" i="0" dirty="0"/>
              <a:t> CKM, et al. Eur Heart J. 2025; 46:4396-4406.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i="0" dirty="0"/>
              <a:t>Koh J-S, et al. </a:t>
            </a:r>
            <a:r>
              <a:rPr lang="en-GB" sz="700" i="0" dirty="0" err="1"/>
              <a:t>Circ</a:t>
            </a:r>
            <a:r>
              <a:rPr lang="en-GB" sz="700" i="0" dirty="0"/>
              <a:t> Cardiovasc </a:t>
            </a:r>
            <a:r>
              <a:rPr lang="en-GB" sz="700" i="0" dirty="0" err="1"/>
              <a:t>Interv</a:t>
            </a:r>
            <a:r>
              <a:rPr lang="en-GB" sz="700" i="0" dirty="0"/>
              <a:t>. 2020;13:e008204.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5FF5EBB-FC0C-9693-B110-3FE23C26CA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2457" t="3266" r="12111" b="10324"/>
          <a:stretch>
            <a:fillRect/>
          </a:stretch>
        </p:blipFill>
        <p:spPr>
          <a:xfrm>
            <a:off x="296798" y="1111778"/>
            <a:ext cx="2622497" cy="256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93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FCA5B60-7112-C1E0-56AF-36E5D2491416}"/>
              </a:ext>
            </a:extLst>
          </p:cNvPr>
          <p:cNvSpPr/>
          <p:nvPr/>
        </p:nvSpPr>
        <p:spPr>
          <a:xfrm>
            <a:off x="174721" y="648606"/>
            <a:ext cx="4311032" cy="1898870"/>
          </a:xfrm>
          <a:prstGeom prst="roundRect">
            <a:avLst/>
          </a:prstGeom>
          <a:noFill/>
          <a:ln w="50800">
            <a:solidFill>
              <a:srgbClr val="1423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       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74D7B2-1D58-029A-6D7E-2EB549EB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07" y="17214"/>
            <a:ext cx="7219914" cy="609601"/>
          </a:xfrm>
        </p:spPr>
        <p:txBody>
          <a:bodyPr/>
          <a:lstStyle/>
          <a:p>
            <a:r>
              <a:rPr lang="en-GB" sz="3200" b="1" dirty="0">
                <a:solidFill>
                  <a:srgbClr val="14225B"/>
                </a:solidFill>
                <a:latin typeface="+mn-lt"/>
              </a:rPr>
              <a:t>Rationale for CS Reducer in CMD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2330376-905C-1DF0-F995-E65CB94969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820" t="10427" r="30673" b="54987"/>
          <a:stretch>
            <a:fillRect/>
          </a:stretch>
        </p:blipFill>
        <p:spPr>
          <a:xfrm>
            <a:off x="558433" y="731123"/>
            <a:ext cx="1394407" cy="86510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F4E4E68-CFF8-29FA-A389-F5EAEDE31BE2}"/>
              </a:ext>
            </a:extLst>
          </p:cNvPr>
          <p:cNvGrpSpPr/>
          <p:nvPr/>
        </p:nvGrpSpPr>
        <p:grpSpPr>
          <a:xfrm>
            <a:off x="1263106" y="725974"/>
            <a:ext cx="133999" cy="304889"/>
            <a:chOff x="3849018" y="2646518"/>
            <a:chExt cx="127459" cy="445982"/>
          </a:xfrm>
          <a:solidFill>
            <a:schemeClr val="tx1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6766C34-1DD0-36AE-5718-04585909ED6D}"/>
                </a:ext>
              </a:extLst>
            </p:cNvPr>
            <p:cNvSpPr/>
            <p:nvPr/>
          </p:nvSpPr>
          <p:spPr>
            <a:xfrm>
              <a:off x="3857843" y="2646518"/>
              <a:ext cx="109811" cy="4169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0BD3E24-962A-6B05-F8CC-1CAA8C7AF0DF}"/>
                </a:ext>
              </a:extLst>
            </p:cNvPr>
            <p:cNvSpPr/>
            <p:nvPr/>
          </p:nvSpPr>
          <p:spPr>
            <a:xfrm>
              <a:off x="3849018" y="2675534"/>
              <a:ext cx="127459" cy="4169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5B4C354-5B2E-6D9F-0386-24CE7E8C114E}"/>
              </a:ext>
            </a:extLst>
          </p:cNvPr>
          <p:cNvGrpSpPr/>
          <p:nvPr/>
        </p:nvGrpSpPr>
        <p:grpSpPr>
          <a:xfrm>
            <a:off x="1200193" y="1293017"/>
            <a:ext cx="196912" cy="305404"/>
            <a:chOff x="3802144" y="3429000"/>
            <a:chExt cx="174333" cy="417670"/>
          </a:xfrm>
          <a:solidFill>
            <a:schemeClr val="tx1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B1EFAC9-FA6F-21C7-942B-27F036F78895}"/>
                </a:ext>
              </a:extLst>
            </p:cNvPr>
            <p:cNvSpPr/>
            <p:nvPr/>
          </p:nvSpPr>
          <p:spPr>
            <a:xfrm>
              <a:off x="3857843" y="3429000"/>
              <a:ext cx="109811" cy="4169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071DBA5-5DA7-159D-52D7-F26E54FB2F79}"/>
                </a:ext>
              </a:extLst>
            </p:cNvPr>
            <p:cNvSpPr/>
            <p:nvPr/>
          </p:nvSpPr>
          <p:spPr>
            <a:xfrm>
              <a:off x="3802144" y="3429704"/>
              <a:ext cx="174333" cy="4169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5A3D3C1C-D763-10DA-4E59-AC08ED99D5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445"/>
          <a:stretch>
            <a:fillRect/>
          </a:stretch>
        </p:blipFill>
        <p:spPr>
          <a:xfrm>
            <a:off x="773527" y="1573436"/>
            <a:ext cx="1105039" cy="9378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FB6B0F5-C2FB-05B2-5841-49B10E1C3DA6}"/>
              </a:ext>
            </a:extLst>
          </p:cNvPr>
          <p:cNvSpPr txBox="1"/>
          <p:nvPr/>
        </p:nvSpPr>
        <p:spPr>
          <a:xfrm>
            <a:off x="227744" y="2780018"/>
            <a:ext cx="4263350" cy="17081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GB" sz="1500" i="0" dirty="0">
                <a:solidFill>
                  <a:srgbClr val="14225B"/>
                </a:solidFill>
              </a:rPr>
              <a:t>CS Reducer:</a:t>
            </a:r>
          </a:p>
          <a:p>
            <a:pPr marL="257175" indent="-257175">
              <a:buFont typeface="Wingdings" pitchFamily="2" charset="2"/>
              <a:buChar char="Ø"/>
            </a:pPr>
            <a:r>
              <a:rPr lang="en-GB" sz="1500" i="0" dirty="0">
                <a:solidFill>
                  <a:srgbClr val="14225B"/>
                </a:solidFill>
              </a:rPr>
              <a:t>Improves angina in CAD</a:t>
            </a:r>
          </a:p>
          <a:p>
            <a:pPr marL="257175" indent="-257175">
              <a:buFont typeface="Wingdings" pitchFamily="2" charset="2"/>
              <a:buChar char="Ø"/>
            </a:pPr>
            <a:r>
              <a:rPr lang="en-GB" sz="1500" i="0" dirty="0">
                <a:solidFill>
                  <a:srgbClr val="14225B"/>
                </a:solidFill>
              </a:rPr>
              <a:t>Redistributes blood flow through an effect on the microcirculation</a:t>
            </a:r>
          </a:p>
          <a:p>
            <a:endParaRPr lang="en-GB" sz="1500" i="0" dirty="0">
              <a:solidFill>
                <a:srgbClr val="14235C"/>
              </a:solidFill>
            </a:endParaRPr>
          </a:p>
          <a:p>
            <a:pPr algn="ctr"/>
            <a:r>
              <a:rPr lang="en-GB" sz="1500" i="0" dirty="0">
                <a:solidFill>
                  <a:srgbClr val="B72A79"/>
                </a:solidFill>
              </a:rPr>
              <a:t>Biologically plausible therapy for patients with ANOCA &amp; CMD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F187790-B18F-2EA2-7492-2E343379F40E}"/>
              </a:ext>
            </a:extLst>
          </p:cNvPr>
          <p:cNvGrpSpPr/>
          <p:nvPr/>
        </p:nvGrpSpPr>
        <p:grpSpPr>
          <a:xfrm>
            <a:off x="2277817" y="768388"/>
            <a:ext cx="1519228" cy="1742907"/>
            <a:chOff x="497863" y="3782682"/>
            <a:chExt cx="2353343" cy="2699832"/>
          </a:xfrm>
        </p:grpSpPr>
        <p:pic>
          <p:nvPicPr>
            <p:cNvPr id="5" name="Picture 4" descr="Filling of coronary collaterals in a postmortem human heart by... |  Download Scientific Diagram">
              <a:extLst>
                <a:ext uri="{FF2B5EF4-FFF2-40B4-BE49-F238E27FC236}">
                  <a16:creationId xmlns:a16="http://schemas.microsoft.com/office/drawing/2014/main" id="{02CDF3CB-CB17-6A15-76EA-F4F332ECEC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863" y="3809198"/>
              <a:ext cx="2353343" cy="2673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774115A-646E-FDB6-A5C0-0DFC50BB83C4}"/>
                </a:ext>
              </a:extLst>
            </p:cNvPr>
            <p:cNvSpPr txBox="1"/>
            <p:nvPr/>
          </p:nvSpPr>
          <p:spPr>
            <a:xfrm>
              <a:off x="2360122" y="3782682"/>
              <a:ext cx="335280" cy="54354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956E360-0012-6EE8-70BE-7EF1C95BD8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b="33227"/>
          <a:stretch>
            <a:fillRect/>
          </a:stretch>
        </p:blipFill>
        <p:spPr>
          <a:xfrm>
            <a:off x="7411099" y="0"/>
            <a:ext cx="1732901" cy="60960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DB6AD92-5343-D028-16B9-9C221E4372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548500"/>
              </p:ext>
            </p:extLst>
          </p:nvPr>
        </p:nvGraphicFramePr>
        <p:xfrm>
          <a:off x="4672329" y="702550"/>
          <a:ext cx="4254608" cy="170424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81202">
                  <a:extLst>
                    <a:ext uri="{9D8B030D-6E8A-4147-A177-3AD203B41FA5}">
                      <a16:colId xmlns:a16="http://schemas.microsoft.com/office/drawing/2014/main" val="3969219890"/>
                    </a:ext>
                  </a:extLst>
                </a:gridCol>
                <a:gridCol w="1046102">
                  <a:extLst>
                    <a:ext uri="{9D8B030D-6E8A-4147-A177-3AD203B41FA5}">
                      <a16:colId xmlns:a16="http://schemas.microsoft.com/office/drawing/2014/main" val="2442799156"/>
                    </a:ext>
                  </a:extLst>
                </a:gridCol>
                <a:gridCol w="1063652">
                  <a:extLst>
                    <a:ext uri="{9D8B030D-6E8A-4147-A177-3AD203B41FA5}">
                      <a16:colId xmlns:a16="http://schemas.microsoft.com/office/drawing/2014/main" val="67028598"/>
                    </a:ext>
                  </a:extLst>
                </a:gridCol>
                <a:gridCol w="1063652">
                  <a:extLst>
                    <a:ext uri="{9D8B030D-6E8A-4147-A177-3AD203B41FA5}">
                      <a16:colId xmlns:a16="http://schemas.microsoft.com/office/drawing/2014/main" val="4170886055"/>
                    </a:ext>
                  </a:extLst>
                </a:gridCol>
              </a:tblGrid>
              <a:tr h="22535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2"/>
                          </a:solidFill>
                        </a:rPr>
                        <a:t>Non-randomised CS Reducer studies in ANOCA    </a:t>
                      </a:r>
                    </a:p>
                  </a:txBody>
                  <a:tcPr marL="82210" marR="82210" marT="41106" marB="4110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b="1" dirty="0"/>
                    </a:p>
                  </a:txBody>
                  <a:tcPr marL="81641" marR="81641" marT="40821" marB="40821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b="1" dirty="0"/>
                    </a:p>
                  </a:txBody>
                  <a:tcPr marL="81641" marR="81641" marT="40821" marB="40821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b="1" dirty="0"/>
                    </a:p>
                  </a:txBody>
                  <a:tcPr marL="81641" marR="81641" marT="40821" marB="40821" anchor="ctr"/>
                </a:tc>
                <a:extLst>
                  <a:ext uri="{0D108BD9-81ED-4DB2-BD59-A6C34878D82A}">
                    <a16:rowId xmlns:a16="http://schemas.microsoft.com/office/drawing/2014/main" val="1184475829"/>
                  </a:ext>
                </a:extLst>
              </a:tr>
              <a:tr h="319368"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bg2"/>
                        </a:solidFill>
                      </a:endParaRPr>
                    </a:p>
                  </a:txBody>
                  <a:tcPr marL="61658" marR="61658" marT="30829" marB="3082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CE4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bg2"/>
                          </a:solidFill>
                        </a:rPr>
                        <a:t>Tryon et al.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bg2"/>
                          </a:solidFill>
                        </a:rPr>
                        <a:t>(n=30)</a:t>
                      </a:r>
                    </a:p>
                  </a:txBody>
                  <a:tcPr marL="61658" marR="61658" marT="30829" marB="30829" anchor="ctr"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CE4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bg2"/>
                          </a:solidFill>
                        </a:rPr>
                        <a:t>Konigstein et al.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bg2"/>
                          </a:solidFill>
                        </a:rPr>
                        <a:t>(n=40)</a:t>
                      </a:r>
                    </a:p>
                  </a:txBody>
                  <a:tcPr marL="61658" marR="61658" marT="30829" marB="30829" anchor="ctr"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CE4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 err="1">
                          <a:solidFill>
                            <a:schemeClr val="bg2"/>
                          </a:solidFill>
                        </a:rPr>
                        <a:t>Włodarczak</a:t>
                      </a:r>
                      <a:r>
                        <a:rPr lang="en-GB" sz="900" b="1" dirty="0">
                          <a:solidFill>
                            <a:schemeClr val="bg2"/>
                          </a:solidFill>
                        </a:rPr>
                        <a:t> et al.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bg2"/>
                          </a:solidFill>
                        </a:rPr>
                        <a:t>(n=25)</a:t>
                      </a:r>
                    </a:p>
                  </a:txBody>
                  <a:tcPr marL="61658" marR="61658" marT="30829" marB="30829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C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865486"/>
                  </a:ext>
                </a:extLst>
              </a:tr>
              <a:tr h="309295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2"/>
                          </a:solidFill>
                        </a:rPr>
                        <a:t>CFR</a:t>
                      </a:r>
                    </a:p>
                  </a:txBody>
                  <a:tcPr marL="61658" marR="61658" marT="30829" marB="308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2"/>
                        </a:solidFill>
                      </a:endParaRPr>
                    </a:p>
                  </a:txBody>
                  <a:tcPr marL="61658" marR="61658" marT="30829" marB="3082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i="1" dirty="0">
                        <a:solidFill>
                          <a:schemeClr val="bg2"/>
                        </a:solidFill>
                      </a:endParaRPr>
                    </a:p>
                  </a:txBody>
                  <a:tcPr marL="61658" marR="61658" marT="30829" marB="3082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i="1" dirty="0">
                        <a:solidFill>
                          <a:schemeClr val="bg2"/>
                        </a:solidFill>
                      </a:endParaRPr>
                    </a:p>
                  </a:txBody>
                  <a:tcPr marL="61658" marR="61658" marT="30829" marB="30829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38324832"/>
                  </a:ext>
                </a:extLst>
              </a:tr>
              <a:tr h="359931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2"/>
                          </a:solidFill>
                        </a:rPr>
                        <a:t>Hyperaemic resistance</a:t>
                      </a:r>
                    </a:p>
                  </a:txBody>
                  <a:tcPr marL="61658" marR="61658" marT="30829" marB="308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8E2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bg2"/>
                        </a:solidFill>
                      </a:endParaRPr>
                    </a:p>
                  </a:txBody>
                  <a:tcPr marL="61658" marR="61658" marT="30829" marB="30829" anchor="ctr">
                    <a:solidFill>
                      <a:srgbClr val="F8E2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2"/>
                        </a:solidFill>
                      </a:endParaRPr>
                    </a:p>
                  </a:txBody>
                  <a:tcPr marL="61658" marR="61658" marT="30829" marB="30829" anchor="ctr">
                    <a:solidFill>
                      <a:srgbClr val="F8E2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i="1" dirty="0">
                        <a:solidFill>
                          <a:schemeClr val="bg2"/>
                        </a:solidFill>
                      </a:endParaRPr>
                    </a:p>
                  </a:txBody>
                  <a:tcPr marL="61658" marR="61658" marT="30829" marB="30829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8E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278947"/>
                  </a:ext>
                </a:extLst>
              </a:tr>
              <a:tr h="337437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2"/>
                          </a:solidFill>
                        </a:rPr>
                        <a:t>Symptoms &amp; QoL</a:t>
                      </a:r>
                    </a:p>
                  </a:txBody>
                  <a:tcPr marL="61658" marR="61658" marT="30829" marB="308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i="1" dirty="0">
                        <a:solidFill>
                          <a:schemeClr val="bg2"/>
                        </a:solidFill>
                      </a:endParaRPr>
                    </a:p>
                  </a:txBody>
                  <a:tcPr marL="61658" marR="61658" marT="30829" marB="30829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i="1" dirty="0">
                        <a:solidFill>
                          <a:schemeClr val="bg2"/>
                        </a:solidFill>
                      </a:endParaRPr>
                    </a:p>
                  </a:txBody>
                  <a:tcPr marL="61658" marR="61658" marT="30829" marB="30829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i="1" dirty="0">
                        <a:solidFill>
                          <a:schemeClr val="bg2"/>
                        </a:solidFill>
                      </a:endParaRPr>
                    </a:p>
                  </a:txBody>
                  <a:tcPr marL="61658" marR="61658" marT="30829" marB="30829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7768900"/>
                  </a:ext>
                </a:extLst>
              </a:tr>
            </a:tbl>
          </a:graphicData>
        </a:graphic>
      </p:graphicFrame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5F5C4BC-6174-48D7-08CA-C4FD621FF949}"/>
              </a:ext>
            </a:extLst>
          </p:cNvPr>
          <p:cNvCxnSpPr>
            <a:cxnSpLocks/>
          </p:cNvCxnSpPr>
          <p:nvPr/>
        </p:nvCxnSpPr>
        <p:spPr>
          <a:xfrm flipV="1">
            <a:off x="6273932" y="1679198"/>
            <a:ext cx="0" cy="245700"/>
          </a:xfrm>
          <a:prstGeom prst="straightConnector1">
            <a:avLst/>
          </a:prstGeom>
          <a:ln w="50800">
            <a:solidFill>
              <a:schemeClr val="bg2"/>
            </a:solidFill>
            <a:headEnd type="none"/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114,000+ Thumb Illustrations - iStock">
            <a:extLst>
              <a:ext uri="{FF2B5EF4-FFF2-40B4-BE49-F238E27FC236}">
                <a16:creationId xmlns:a16="http://schemas.microsoft.com/office/drawing/2014/main" id="{711A7782-8952-2794-1CC2-07686B41B3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6538" t="30818" r="28691" b="28878"/>
          <a:stretch>
            <a:fillRect/>
          </a:stretch>
        </p:blipFill>
        <p:spPr>
          <a:xfrm>
            <a:off x="6097977" y="2105360"/>
            <a:ext cx="338251" cy="304501"/>
          </a:xfrm>
          <a:prstGeom prst="rect">
            <a:avLst/>
          </a:prstGeom>
          <a:noFill/>
        </p:spPr>
      </p:pic>
      <p:pic>
        <p:nvPicPr>
          <p:cNvPr id="33" name="Picture 32" descr="114,000+ Thumb Illustrations - iStock">
            <a:extLst>
              <a:ext uri="{FF2B5EF4-FFF2-40B4-BE49-F238E27FC236}">
                <a16:creationId xmlns:a16="http://schemas.microsoft.com/office/drawing/2014/main" id="{0F30B0A3-6A5D-7238-A5CE-179D807197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6538" t="30818" r="28691" b="28878"/>
          <a:stretch>
            <a:fillRect/>
          </a:stretch>
        </p:blipFill>
        <p:spPr>
          <a:xfrm>
            <a:off x="7145838" y="2102290"/>
            <a:ext cx="338251" cy="304501"/>
          </a:xfrm>
          <a:prstGeom prst="rect">
            <a:avLst/>
          </a:prstGeom>
          <a:noFill/>
        </p:spPr>
      </p:pic>
      <p:pic>
        <p:nvPicPr>
          <p:cNvPr id="34" name="Picture 33" descr="114,000+ Thumb Illustrations - iStock">
            <a:extLst>
              <a:ext uri="{FF2B5EF4-FFF2-40B4-BE49-F238E27FC236}">
                <a16:creationId xmlns:a16="http://schemas.microsoft.com/office/drawing/2014/main" id="{F1E37C91-8415-308B-75E8-B1AFECD38E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6538" t="30818" r="28691" b="28878"/>
          <a:stretch>
            <a:fillRect/>
          </a:stretch>
        </p:blipFill>
        <p:spPr>
          <a:xfrm>
            <a:off x="8201347" y="2102289"/>
            <a:ext cx="338251" cy="304501"/>
          </a:xfrm>
          <a:prstGeom prst="rect">
            <a:avLst/>
          </a:prstGeom>
          <a:noFill/>
        </p:spPr>
      </p:pic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98E504C-3856-F37B-03F8-26FF8D8C5B76}"/>
              </a:ext>
            </a:extLst>
          </p:cNvPr>
          <p:cNvCxnSpPr>
            <a:cxnSpLocks/>
          </p:cNvCxnSpPr>
          <p:nvPr/>
        </p:nvCxnSpPr>
        <p:spPr>
          <a:xfrm>
            <a:off x="7339036" y="1679198"/>
            <a:ext cx="0" cy="245700"/>
          </a:xfrm>
          <a:prstGeom prst="straightConnector1">
            <a:avLst/>
          </a:prstGeom>
          <a:ln w="50800">
            <a:solidFill>
              <a:schemeClr val="bg2"/>
            </a:solidFill>
            <a:headEnd type="none"/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478441F-DF95-CF17-13B5-3CB3A83F9099}"/>
              </a:ext>
            </a:extLst>
          </p:cNvPr>
          <p:cNvCxnSpPr>
            <a:cxnSpLocks/>
          </p:cNvCxnSpPr>
          <p:nvPr/>
        </p:nvCxnSpPr>
        <p:spPr>
          <a:xfrm>
            <a:off x="8421717" y="1680542"/>
            <a:ext cx="0" cy="244356"/>
          </a:xfrm>
          <a:prstGeom prst="straightConnector1">
            <a:avLst/>
          </a:prstGeom>
          <a:ln w="50800">
            <a:solidFill>
              <a:schemeClr val="bg2"/>
            </a:solidFill>
            <a:headEnd type="none"/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B3B25D0-F9DC-E2D4-DF0E-F55F7736183E}"/>
              </a:ext>
            </a:extLst>
          </p:cNvPr>
          <p:cNvCxnSpPr>
            <a:cxnSpLocks/>
          </p:cNvCxnSpPr>
          <p:nvPr/>
        </p:nvCxnSpPr>
        <p:spPr>
          <a:xfrm flipV="1">
            <a:off x="6273932" y="1332772"/>
            <a:ext cx="0" cy="245700"/>
          </a:xfrm>
          <a:prstGeom prst="straightConnector1">
            <a:avLst/>
          </a:prstGeom>
          <a:ln w="50800">
            <a:solidFill>
              <a:schemeClr val="bg2"/>
            </a:solidFill>
            <a:headEnd type="none"/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868DEAF-82BD-004A-3B81-3D7395499599}"/>
              </a:ext>
            </a:extLst>
          </p:cNvPr>
          <p:cNvCxnSpPr>
            <a:cxnSpLocks/>
          </p:cNvCxnSpPr>
          <p:nvPr/>
        </p:nvCxnSpPr>
        <p:spPr>
          <a:xfrm flipV="1">
            <a:off x="7339036" y="1332772"/>
            <a:ext cx="0" cy="245700"/>
          </a:xfrm>
          <a:prstGeom prst="straightConnector1">
            <a:avLst/>
          </a:prstGeom>
          <a:ln w="50800">
            <a:solidFill>
              <a:schemeClr val="bg2"/>
            </a:solidFill>
            <a:headEnd type="none"/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9DA39D4-11C8-305F-0393-DFDB60489170}"/>
              </a:ext>
            </a:extLst>
          </p:cNvPr>
          <p:cNvCxnSpPr>
            <a:cxnSpLocks/>
          </p:cNvCxnSpPr>
          <p:nvPr/>
        </p:nvCxnSpPr>
        <p:spPr>
          <a:xfrm flipV="1">
            <a:off x="8421717" y="1345189"/>
            <a:ext cx="0" cy="245700"/>
          </a:xfrm>
          <a:prstGeom prst="straightConnector1">
            <a:avLst/>
          </a:prstGeom>
          <a:ln w="50800">
            <a:solidFill>
              <a:schemeClr val="bg2"/>
            </a:solidFill>
            <a:headEnd type="none"/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C2BA77A-B0B6-A049-70CB-5163B781028B}"/>
              </a:ext>
            </a:extLst>
          </p:cNvPr>
          <p:cNvSpPr txBox="1"/>
          <p:nvPr/>
        </p:nvSpPr>
        <p:spPr>
          <a:xfrm>
            <a:off x="4799818" y="3280155"/>
            <a:ext cx="403013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i="0" dirty="0">
                <a:solidFill>
                  <a:srgbClr val="B72A79"/>
                </a:solidFill>
              </a:rPr>
              <a:t>No randomised, double-blind, </a:t>
            </a:r>
          </a:p>
          <a:p>
            <a:pPr algn="ctr"/>
            <a:r>
              <a:rPr lang="en-GB" sz="2000" i="0" dirty="0">
                <a:solidFill>
                  <a:srgbClr val="B72A79"/>
                </a:solidFill>
              </a:rPr>
              <a:t>sham-controlled trial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611529A-C9F4-C1F4-8410-E861D5C2F7D9}"/>
              </a:ext>
            </a:extLst>
          </p:cNvPr>
          <p:cNvSpPr/>
          <p:nvPr/>
        </p:nvSpPr>
        <p:spPr>
          <a:xfrm>
            <a:off x="174721" y="2646249"/>
            <a:ext cx="4311032" cy="1898870"/>
          </a:xfrm>
          <a:prstGeom prst="roundRect">
            <a:avLst/>
          </a:prstGeom>
          <a:noFill/>
          <a:ln w="50800">
            <a:solidFill>
              <a:srgbClr val="1423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6D6A264-F1EB-7DEF-9069-A079B7BAB33F}"/>
              </a:ext>
            </a:extLst>
          </p:cNvPr>
          <p:cNvSpPr/>
          <p:nvPr/>
        </p:nvSpPr>
        <p:spPr>
          <a:xfrm>
            <a:off x="4650571" y="2646249"/>
            <a:ext cx="4311032" cy="1898870"/>
          </a:xfrm>
          <a:prstGeom prst="roundRect">
            <a:avLst/>
          </a:prstGeom>
          <a:noFill/>
          <a:ln w="50800">
            <a:solidFill>
              <a:srgbClr val="1423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5801954-8F72-CB89-651A-CE4C1897B940}"/>
              </a:ext>
            </a:extLst>
          </p:cNvPr>
          <p:cNvSpPr/>
          <p:nvPr/>
        </p:nvSpPr>
        <p:spPr>
          <a:xfrm>
            <a:off x="4650571" y="648606"/>
            <a:ext cx="4311032" cy="1898870"/>
          </a:xfrm>
          <a:prstGeom prst="roundRect">
            <a:avLst/>
          </a:prstGeom>
          <a:noFill/>
          <a:ln w="50800">
            <a:solidFill>
              <a:srgbClr val="1423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   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0A5A92-9628-60BD-0AD5-6E7869ADC4B1}"/>
              </a:ext>
            </a:extLst>
          </p:cNvPr>
          <p:cNvSpPr txBox="1"/>
          <p:nvPr/>
        </p:nvSpPr>
        <p:spPr>
          <a:xfrm>
            <a:off x="151084" y="4654073"/>
            <a:ext cx="34549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i="0" dirty="0"/>
              <a:t>Foley M, et al. Lancet. 2024; 403: 1543-1553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i="0" dirty="0"/>
              <a:t>Cheng K, et al. J Cardiovasc Magn </a:t>
            </a:r>
            <a:r>
              <a:rPr lang="en-GB" sz="800" i="0" dirty="0" err="1"/>
              <a:t>Reson</a:t>
            </a:r>
            <a:r>
              <a:rPr lang="en-GB" sz="800" i="0" dirty="0"/>
              <a:t>. 2025; 101868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i="0" dirty="0"/>
              <a:t>Cheng K, et al. Journal of Nuclear Cardiology. 2024; 33:101803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7C8DA0-53BB-430F-0C59-AAD65881E255}"/>
              </a:ext>
            </a:extLst>
          </p:cNvPr>
          <p:cNvSpPr txBox="1"/>
          <p:nvPr/>
        </p:nvSpPr>
        <p:spPr>
          <a:xfrm>
            <a:off x="5711783" y="4654074"/>
            <a:ext cx="34549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i="0" dirty="0"/>
              <a:t>Tryon D, et al. JACC Cardiovasc </a:t>
            </a:r>
            <a:r>
              <a:rPr lang="en-GB" sz="800" i="0" dirty="0" err="1"/>
              <a:t>Interv</a:t>
            </a:r>
            <a:r>
              <a:rPr lang="en-GB" sz="800" i="0" dirty="0"/>
              <a:t>. 2024; 17:2893-2904.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i="0" dirty="0"/>
              <a:t>Konigstein M, et al. Can J </a:t>
            </a:r>
            <a:r>
              <a:rPr lang="en-GB" sz="800" i="0" dirty="0" err="1"/>
              <a:t>Cardiol</a:t>
            </a:r>
            <a:r>
              <a:rPr lang="en-GB" sz="800" i="0" dirty="0"/>
              <a:t>. 2026: S0828-282X(26)00531-3.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800" i="0" dirty="0" err="1"/>
              <a:t>Włodarczak</a:t>
            </a:r>
            <a:r>
              <a:rPr lang="en-GB" sz="800" i="0" dirty="0"/>
              <a:t> S, et al. JACC Cardiovasc </a:t>
            </a:r>
            <a:r>
              <a:rPr lang="en-GB" sz="800" i="0" dirty="0" err="1"/>
              <a:t>Interv</a:t>
            </a:r>
            <a:r>
              <a:rPr lang="en-GB" sz="800" i="0" dirty="0"/>
              <a:t>. 2026; 19:1969-1971.</a:t>
            </a:r>
          </a:p>
        </p:txBody>
      </p:sp>
    </p:spTree>
    <p:extLst>
      <p:ext uri="{BB962C8B-B14F-4D97-AF65-F5344CB8AC3E}">
        <p14:creationId xmlns:p14="http://schemas.microsoft.com/office/powerpoint/2010/main" val="1914936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1363F-3B2A-2FDD-5E8B-3BBBBFF61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0231" y="179959"/>
            <a:ext cx="4525340" cy="745571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50" dirty="0">
                <a:solidFill>
                  <a:srgbClr val="14225B"/>
                </a:solidFill>
              </a:rPr>
              <a:t>Research questions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CFC4B9-9B36-B884-3D7A-2BE275D36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b="33227"/>
          <a:stretch>
            <a:fillRect/>
          </a:stretch>
        </p:blipFill>
        <p:spPr>
          <a:xfrm>
            <a:off x="7411099" y="0"/>
            <a:ext cx="1732901" cy="609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4CD84C-F1B4-1746-ED68-A965AB8FBE27}"/>
              </a:ext>
            </a:extLst>
          </p:cNvPr>
          <p:cNvSpPr txBox="1"/>
          <p:nvPr/>
        </p:nvSpPr>
        <p:spPr>
          <a:xfrm>
            <a:off x="535637" y="1133295"/>
            <a:ext cx="8114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rgbClr val="14225B"/>
                </a:solidFill>
              </a:rPr>
              <a:t>For patients with refractory angina, ANOCA and CMD: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B6D2CD-D1B9-A773-F01E-5700161E6091}"/>
              </a:ext>
            </a:extLst>
          </p:cNvPr>
          <p:cNvSpPr txBox="1"/>
          <p:nvPr/>
        </p:nvSpPr>
        <p:spPr>
          <a:xfrm>
            <a:off x="311582" y="1913879"/>
            <a:ext cx="8562638" cy="1049106"/>
          </a:xfrm>
          <a:prstGeom prst="rect">
            <a:avLst/>
          </a:prstGeom>
          <a:noFill/>
          <a:ln w="57150">
            <a:solidFill>
              <a:srgbClr val="14225B"/>
            </a:solidFill>
          </a:ln>
        </p:spPr>
        <p:txBody>
          <a:bodyPr wrap="square" tIns="108000" bIns="108000" rtlCol="0">
            <a:spAutoFit/>
          </a:bodyPr>
          <a:lstStyle/>
          <a:p>
            <a:pPr algn="ctr"/>
            <a:r>
              <a:rPr lang="en-GB" sz="2700" i="0" dirty="0">
                <a:solidFill>
                  <a:srgbClr val="B72A79"/>
                </a:solidFill>
              </a:rPr>
              <a:t>Is a sham-controlled trial of CS Reducer </a:t>
            </a:r>
          </a:p>
          <a:p>
            <a:pPr algn="ctr"/>
            <a:r>
              <a:rPr lang="en-GB" sz="2700" i="0" dirty="0">
                <a:solidFill>
                  <a:srgbClr val="B72A79"/>
                </a:solidFill>
              </a:rPr>
              <a:t>feasible and acceptable?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BB1262-0BE8-7CDB-CDCB-083A819D6AEB}"/>
              </a:ext>
            </a:extLst>
          </p:cNvPr>
          <p:cNvSpPr txBox="1"/>
          <p:nvPr/>
        </p:nvSpPr>
        <p:spPr>
          <a:xfrm>
            <a:off x="311582" y="3281904"/>
            <a:ext cx="8562638" cy="1049106"/>
          </a:xfrm>
          <a:prstGeom prst="rect">
            <a:avLst/>
          </a:prstGeom>
          <a:noFill/>
          <a:ln w="57150">
            <a:solidFill>
              <a:srgbClr val="14225B"/>
            </a:solidFill>
          </a:ln>
        </p:spPr>
        <p:txBody>
          <a:bodyPr wrap="square" tIns="108000" bIns="108000" rtlCol="0">
            <a:spAutoFit/>
          </a:bodyPr>
          <a:lstStyle/>
          <a:p>
            <a:pPr algn="ctr"/>
            <a:r>
              <a:rPr lang="en-GB" sz="2700" i="0" dirty="0">
                <a:solidFill>
                  <a:srgbClr val="B72A79"/>
                </a:solidFill>
              </a:rPr>
              <a:t>Does CS Reducer improve coronary microvascular function, symptoms and quality of life?</a:t>
            </a:r>
          </a:p>
        </p:txBody>
      </p:sp>
    </p:spTree>
    <p:extLst>
      <p:ext uri="{BB962C8B-B14F-4D97-AF65-F5344CB8AC3E}">
        <p14:creationId xmlns:p14="http://schemas.microsoft.com/office/powerpoint/2010/main" val="2000660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3FDE4-317E-5BD3-B8DE-5EADC1C6A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02C5C-2791-92CD-49A8-E8EE2E8DC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29" y="4791801"/>
            <a:ext cx="3409243" cy="1977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25" b="1" dirty="0">
                <a:solidFill>
                  <a:srgbClr val="FFCC99"/>
                </a:solidFill>
              </a:rPr>
              <a:t>1. Rahman H, et al. JACC Cardiovasc Imaging. 2021; 14:978-986.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8045BF9F-AB0E-02EB-EB33-C1256B89956F}"/>
              </a:ext>
            </a:extLst>
          </p:cNvPr>
          <p:cNvSpPr/>
          <p:nvPr/>
        </p:nvSpPr>
        <p:spPr>
          <a:xfrm>
            <a:off x="393076" y="2588916"/>
            <a:ext cx="3952399" cy="1864800"/>
          </a:xfrm>
          <a:prstGeom prst="roundRect">
            <a:avLst/>
          </a:prstGeom>
          <a:solidFill>
            <a:srgbClr val="B72A79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400" i="0" dirty="0">
                <a:solidFill>
                  <a:schemeClr val="tx1"/>
                </a:solidFill>
              </a:rPr>
              <a:t>HYPOTHESIS</a:t>
            </a:r>
            <a:endParaRPr lang="en-GB" i="0" dirty="0">
              <a:solidFill>
                <a:schemeClr val="tx1"/>
              </a:solidFill>
            </a:endParaRPr>
          </a:p>
          <a:p>
            <a:pPr algn="ctr"/>
            <a:r>
              <a:rPr lang="en-GB" sz="1400" b="0" dirty="0">
                <a:solidFill>
                  <a:schemeClr val="tx1"/>
                </a:solidFill>
              </a:rPr>
              <a:t>In patients with refractory angina, unobstructed coronary arteries and reduced myocardial perfusion reserve (MPR): </a:t>
            </a:r>
          </a:p>
          <a:p>
            <a:endParaRPr lang="en-GB" sz="1500" i="0" dirty="0">
              <a:solidFill>
                <a:schemeClr val="tx1"/>
              </a:solidFill>
            </a:endParaRPr>
          </a:p>
          <a:p>
            <a:pPr algn="ctr"/>
            <a:r>
              <a:rPr lang="en-GB" sz="1500" i="0" dirty="0">
                <a:solidFill>
                  <a:schemeClr val="tx1"/>
                </a:solidFill>
              </a:rPr>
              <a:t>CS Reducer improves endocardial MPR</a:t>
            </a:r>
            <a:r>
              <a:rPr lang="en-GB" sz="1500" i="0" baseline="30000" dirty="0">
                <a:solidFill>
                  <a:schemeClr val="tx1"/>
                </a:solidFill>
              </a:rPr>
              <a:t>1</a:t>
            </a:r>
            <a:r>
              <a:rPr lang="en-GB" sz="1500" i="0" dirty="0">
                <a:solidFill>
                  <a:schemeClr val="tx1"/>
                </a:solidFill>
              </a:rPr>
              <a:t>, symptoms and quality of life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7F0C4C2A-A123-E0C2-2A05-484C158CC5FF}"/>
              </a:ext>
            </a:extLst>
          </p:cNvPr>
          <p:cNvSpPr/>
          <p:nvPr/>
        </p:nvSpPr>
        <p:spPr>
          <a:xfrm>
            <a:off x="371583" y="616446"/>
            <a:ext cx="3995384" cy="1865962"/>
          </a:xfrm>
          <a:prstGeom prst="roundRect">
            <a:avLst/>
          </a:prstGeom>
          <a:solidFill>
            <a:srgbClr val="15235C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35000" rIns="0" bIns="135000" rtlCol="0" anchor="ctr"/>
          <a:lstStyle/>
          <a:p>
            <a:pPr algn="ctr">
              <a:lnSpc>
                <a:spcPct val="150000"/>
              </a:lnSpc>
            </a:pPr>
            <a:r>
              <a:rPr lang="en-GB" sz="1500" i="0" dirty="0"/>
              <a:t>Investigator-initiated</a:t>
            </a:r>
          </a:p>
          <a:p>
            <a:pPr algn="ctr">
              <a:lnSpc>
                <a:spcPct val="150000"/>
              </a:lnSpc>
            </a:pPr>
            <a:r>
              <a:rPr lang="en-GB" sz="1500" i="0" dirty="0"/>
              <a:t>Single-centre</a:t>
            </a:r>
          </a:p>
          <a:p>
            <a:pPr algn="ctr">
              <a:lnSpc>
                <a:spcPct val="150000"/>
              </a:lnSpc>
            </a:pPr>
            <a:r>
              <a:rPr lang="en-GB" sz="1500" i="0" dirty="0"/>
              <a:t>Randomised, double-blind, sham-control</a:t>
            </a:r>
          </a:p>
          <a:p>
            <a:pPr algn="ctr">
              <a:lnSpc>
                <a:spcPct val="150000"/>
              </a:lnSpc>
            </a:pPr>
            <a:r>
              <a:rPr lang="en-GB" sz="1500" i="0" dirty="0"/>
              <a:t>Stratified treatment trial</a:t>
            </a:r>
          </a:p>
          <a:p>
            <a:pPr algn="ctr">
              <a:lnSpc>
                <a:spcPct val="150000"/>
              </a:lnSpc>
            </a:pPr>
            <a:r>
              <a:rPr lang="en-GB" sz="1500" i="0" dirty="0"/>
              <a:t>Objective endpoints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DDD024F-5C6A-540B-9E50-306C8F71F01B}"/>
              </a:ext>
            </a:extLst>
          </p:cNvPr>
          <p:cNvGrpSpPr/>
          <p:nvPr/>
        </p:nvGrpSpPr>
        <p:grpSpPr>
          <a:xfrm>
            <a:off x="4816272" y="144975"/>
            <a:ext cx="4081659" cy="4308741"/>
            <a:chOff x="92273" y="189571"/>
            <a:chExt cx="4081659" cy="4308741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4E84BC2F-EDEB-6F18-233D-F02FEC3EC71A}"/>
                </a:ext>
              </a:extLst>
            </p:cNvPr>
            <p:cNvSpPr/>
            <p:nvPr/>
          </p:nvSpPr>
          <p:spPr>
            <a:xfrm>
              <a:off x="267170" y="189571"/>
              <a:ext cx="3590112" cy="942557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00" i="0" dirty="0">
                  <a:solidFill>
                    <a:schemeClr val="bg2"/>
                  </a:solidFill>
                </a:rPr>
                <a:t>Refractory angina, ANOCA and CMD</a:t>
              </a:r>
            </a:p>
            <a:p>
              <a:pPr algn="ctr"/>
              <a:endParaRPr lang="en-GB" sz="825" i="0" dirty="0">
                <a:solidFill>
                  <a:schemeClr val="bg2"/>
                </a:solidFill>
              </a:endParaRPr>
            </a:p>
            <a:p>
              <a:pPr algn="ctr"/>
              <a:r>
                <a:rPr lang="en-GB" sz="900" dirty="0">
                  <a:solidFill>
                    <a:srgbClr val="7F7F7F"/>
                  </a:solidFill>
                </a:rPr>
                <a:t>Quantitative perfusion CMR</a:t>
              </a:r>
            </a:p>
            <a:p>
              <a:pPr algn="ctr"/>
              <a:r>
                <a:rPr lang="en-GB" sz="900" dirty="0">
                  <a:solidFill>
                    <a:srgbClr val="7F7F7F"/>
                  </a:solidFill>
                </a:rPr>
                <a:t>ORBITA angina app</a:t>
              </a:r>
            </a:p>
            <a:p>
              <a:pPr algn="ctr"/>
              <a:r>
                <a:rPr lang="en-GB" sz="900" dirty="0">
                  <a:solidFill>
                    <a:srgbClr val="7F7F7F"/>
                  </a:solidFill>
                </a:rPr>
                <a:t>Questionnaires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9F948A8-A392-AE98-1EE1-D2D212592553}"/>
                </a:ext>
              </a:extLst>
            </p:cNvPr>
            <p:cNvCxnSpPr>
              <a:cxnSpLocks/>
            </p:cNvCxnSpPr>
            <p:nvPr/>
          </p:nvCxnSpPr>
          <p:spPr>
            <a:xfrm>
              <a:off x="2121428" y="1159215"/>
              <a:ext cx="0" cy="419131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EE2AEC58-9D2E-D040-4EC8-65E11DC5B5DF}"/>
                </a:ext>
              </a:extLst>
            </p:cNvPr>
            <p:cNvSpPr/>
            <p:nvPr/>
          </p:nvSpPr>
          <p:spPr>
            <a:xfrm>
              <a:off x="267170" y="1617028"/>
              <a:ext cx="3590105" cy="480233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00" i="0" dirty="0">
                  <a:solidFill>
                    <a:schemeClr val="bg2"/>
                  </a:solidFill>
                </a:rPr>
                <a:t>Randomised 1:1 in the cath lab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768C22A-EFA4-B64E-A99D-DBC6102DBC31}"/>
                </a:ext>
              </a:extLst>
            </p:cNvPr>
            <p:cNvCxnSpPr>
              <a:cxnSpLocks/>
            </p:cNvCxnSpPr>
            <p:nvPr/>
          </p:nvCxnSpPr>
          <p:spPr>
            <a:xfrm>
              <a:off x="2122987" y="2124971"/>
              <a:ext cx="0" cy="110274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C814412-FB83-5327-1F1D-78CCEEB835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0391" y="2235245"/>
              <a:ext cx="2592000" cy="0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7688A4A-364A-8930-BB8B-9E546E738CA8}"/>
                </a:ext>
              </a:extLst>
            </p:cNvPr>
            <p:cNvCxnSpPr>
              <a:cxnSpLocks/>
            </p:cNvCxnSpPr>
            <p:nvPr/>
          </p:nvCxnSpPr>
          <p:spPr>
            <a:xfrm>
              <a:off x="853033" y="2218428"/>
              <a:ext cx="0" cy="183790"/>
            </a:xfrm>
            <a:prstGeom prst="straightConnector1">
              <a:avLst/>
            </a:prstGeom>
            <a:ln w="38100">
              <a:solidFill>
                <a:schemeClr val="bg2"/>
              </a:solidFill>
              <a:headEnd w="sm" len="med"/>
              <a:tailEnd type="triangle" w="med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93BE04FB-A52C-B0D4-BFCB-04CB311D39C5}"/>
                </a:ext>
              </a:extLst>
            </p:cNvPr>
            <p:cNvCxnSpPr>
              <a:cxnSpLocks/>
            </p:cNvCxnSpPr>
            <p:nvPr/>
          </p:nvCxnSpPr>
          <p:spPr>
            <a:xfrm>
              <a:off x="3416546" y="2219242"/>
              <a:ext cx="0" cy="183790"/>
            </a:xfrm>
            <a:prstGeom prst="straightConnector1">
              <a:avLst/>
            </a:prstGeom>
            <a:ln w="38100">
              <a:solidFill>
                <a:schemeClr val="bg2"/>
              </a:solidFill>
              <a:headEnd w="med" len="sm"/>
              <a:tailEnd type="triangle" w="med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62C82EE3-0377-E5F3-3E08-648D34E3A459}"/>
                </a:ext>
              </a:extLst>
            </p:cNvPr>
            <p:cNvSpPr/>
            <p:nvPr/>
          </p:nvSpPr>
          <p:spPr>
            <a:xfrm>
              <a:off x="92273" y="2419030"/>
              <a:ext cx="1486709" cy="349016"/>
            </a:xfrm>
            <a:prstGeom prst="roundRect">
              <a:avLst/>
            </a:prstGeom>
            <a:solidFill>
              <a:srgbClr val="CAF0FC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00" i="0" dirty="0">
                  <a:solidFill>
                    <a:schemeClr val="bg2"/>
                  </a:solidFill>
                </a:rPr>
                <a:t>CS Reducer</a:t>
              </a:r>
              <a:endParaRPr lang="en-GB" sz="825" i="0" dirty="0">
                <a:solidFill>
                  <a:schemeClr val="bg2"/>
                </a:solidFill>
              </a:endParaRP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B7F21B01-A308-A9CC-2348-532D65F8626E}"/>
                </a:ext>
              </a:extLst>
            </p:cNvPr>
            <p:cNvSpPr/>
            <p:nvPr/>
          </p:nvSpPr>
          <p:spPr>
            <a:xfrm>
              <a:off x="2687223" y="2421407"/>
              <a:ext cx="1486709" cy="349016"/>
            </a:xfrm>
            <a:prstGeom prst="roundRect">
              <a:avLst/>
            </a:prstGeom>
            <a:solidFill>
              <a:srgbClr val="FFA79E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00" i="0" dirty="0">
                  <a:solidFill>
                    <a:schemeClr val="bg2"/>
                  </a:solidFill>
                </a:rPr>
                <a:t>Sham</a:t>
              </a:r>
              <a:endParaRPr lang="en-GB" sz="825" i="0" dirty="0">
                <a:solidFill>
                  <a:schemeClr val="bg2"/>
                </a:solidFill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BAE01E9F-A8FA-C8A4-F864-0DF738C4E2B8}"/>
                </a:ext>
              </a:extLst>
            </p:cNvPr>
            <p:cNvCxnSpPr>
              <a:cxnSpLocks/>
            </p:cNvCxnSpPr>
            <p:nvPr/>
          </p:nvCxnSpPr>
          <p:spPr>
            <a:xfrm>
              <a:off x="842582" y="2798134"/>
              <a:ext cx="1" cy="576000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921A204-8D0E-D984-42CB-EEF81B5DBD09}"/>
                </a:ext>
              </a:extLst>
            </p:cNvPr>
            <p:cNvCxnSpPr>
              <a:cxnSpLocks/>
            </p:cNvCxnSpPr>
            <p:nvPr/>
          </p:nvCxnSpPr>
          <p:spPr>
            <a:xfrm>
              <a:off x="3420721" y="2798133"/>
              <a:ext cx="1" cy="576000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336E74E5-9A20-EF90-57C1-52653A2CCC5A}"/>
                </a:ext>
              </a:extLst>
            </p:cNvPr>
            <p:cNvSpPr/>
            <p:nvPr/>
          </p:nvSpPr>
          <p:spPr>
            <a:xfrm>
              <a:off x="454597" y="3401843"/>
              <a:ext cx="3361150" cy="1096469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00" i="0" dirty="0">
                  <a:solidFill>
                    <a:schemeClr val="bg2"/>
                  </a:solidFill>
                </a:rPr>
                <a:t>Blinded follow-up for 6 months</a:t>
              </a:r>
            </a:p>
            <a:p>
              <a:pPr algn="ctr"/>
              <a:endParaRPr lang="en-GB" sz="825" i="0" dirty="0">
                <a:solidFill>
                  <a:schemeClr val="bg2"/>
                </a:solidFill>
              </a:endParaRPr>
            </a:p>
            <a:p>
              <a:pPr algn="ctr"/>
              <a:r>
                <a:rPr lang="en-GB" sz="900" dirty="0">
                  <a:solidFill>
                    <a:srgbClr val="7F7F7F"/>
                  </a:solidFill>
                </a:rPr>
                <a:t>Quantitative perfusion CMR</a:t>
              </a:r>
            </a:p>
            <a:p>
              <a:pPr algn="ctr"/>
              <a:r>
                <a:rPr lang="en-GB" sz="900" dirty="0">
                  <a:solidFill>
                    <a:srgbClr val="7F7F7F"/>
                  </a:solidFill>
                </a:rPr>
                <a:t>ORBITA angina app</a:t>
              </a:r>
            </a:p>
            <a:p>
              <a:pPr algn="ctr"/>
              <a:r>
                <a:rPr lang="en-GB" sz="900" dirty="0">
                  <a:solidFill>
                    <a:srgbClr val="7F7F7F"/>
                  </a:solidFill>
                </a:rPr>
                <a:t>Questionnaires</a:t>
              </a:r>
            </a:p>
          </p:txBody>
        </p:sp>
        <p:pic>
          <p:nvPicPr>
            <p:cNvPr id="31" name="Picture 30" descr="36,400+ Dice Vector Illustrations - iStock">
              <a:extLst>
                <a:ext uri="{FF2B5EF4-FFF2-40B4-BE49-F238E27FC236}">
                  <a16:creationId xmlns:a16="http://schemas.microsoft.com/office/drawing/2014/main" id="{63E7F443-F2E9-DA84-96FC-8C171A207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LineDrawing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289748" y="1695179"/>
              <a:ext cx="329699" cy="329699"/>
            </a:xfrm>
            <a:prstGeom prst="rect">
              <a:avLst/>
            </a:prstGeom>
            <a:effectLst/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598EFBE-69F7-D23A-3654-920105C81541}"/>
                </a:ext>
              </a:extLst>
            </p:cNvPr>
            <p:cNvSpPr txBox="1"/>
            <p:nvPr/>
          </p:nvSpPr>
          <p:spPr>
            <a:xfrm>
              <a:off x="188805" y="1194534"/>
              <a:ext cx="19463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i="0" dirty="0">
                  <a:solidFill>
                    <a:schemeClr val="bg2"/>
                  </a:solidFill>
                </a:rPr>
                <a:t>Angina Heart Team review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81BCD735-BC47-3F57-CFAE-6A63B60501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b="33227"/>
          <a:stretch>
            <a:fillRect/>
          </a:stretch>
        </p:blipFill>
        <p:spPr>
          <a:xfrm>
            <a:off x="1502824" y="0"/>
            <a:ext cx="17329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66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CF4BE0-DD60-4439-EFD0-3BE7F76C8E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32" b="33227"/>
          <a:stretch>
            <a:fillRect/>
          </a:stretch>
        </p:blipFill>
        <p:spPr>
          <a:xfrm>
            <a:off x="3528532" y="0"/>
            <a:ext cx="2086934" cy="6849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F9878A-BC20-DAF4-4525-0BAE3325700C}"/>
              </a:ext>
            </a:extLst>
          </p:cNvPr>
          <p:cNvSpPr txBox="1"/>
          <p:nvPr/>
        </p:nvSpPr>
        <p:spPr>
          <a:xfrm>
            <a:off x="199419" y="743965"/>
            <a:ext cx="8745163" cy="1468825"/>
          </a:xfrm>
          <a:prstGeom prst="rect">
            <a:avLst/>
          </a:prstGeom>
          <a:noFill/>
          <a:ln w="57150">
            <a:solidFill>
              <a:srgbClr val="14225B"/>
            </a:solidFill>
          </a:ln>
        </p:spPr>
        <p:txBody>
          <a:bodyPr wrap="square" tIns="0" bIns="540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100" i="0" dirty="0">
                <a:solidFill>
                  <a:srgbClr val="14225B"/>
                </a:solidFill>
              </a:rPr>
              <a:t>Inclusion Criteria</a:t>
            </a:r>
          </a:p>
          <a:p>
            <a:pPr algn="ctr">
              <a:lnSpc>
                <a:spcPct val="150000"/>
              </a:lnSpc>
            </a:pPr>
            <a:r>
              <a:rPr lang="en-GB" sz="1400" i="0" dirty="0">
                <a:solidFill>
                  <a:srgbClr val="B72A79"/>
                </a:solidFill>
              </a:rPr>
              <a:t>Refractory angina (CCS Class II-IV) for ≥3 months despite maximally tolerated medical therapy</a:t>
            </a:r>
          </a:p>
          <a:p>
            <a:pPr algn="ctr">
              <a:lnSpc>
                <a:spcPct val="150000"/>
              </a:lnSpc>
            </a:pPr>
            <a:r>
              <a:rPr lang="en-GB" sz="1400" i="0" dirty="0">
                <a:solidFill>
                  <a:srgbClr val="B72A79"/>
                </a:solidFill>
              </a:rPr>
              <a:t>Global MPR ≤ 2.2 by CMR</a:t>
            </a:r>
          </a:p>
          <a:p>
            <a:pPr algn="ctr">
              <a:lnSpc>
                <a:spcPct val="150000"/>
              </a:lnSpc>
            </a:pPr>
            <a:r>
              <a:rPr lang="en-GB" sz="1400" i="0" dirty="0">
                <a:solidFill>
                  <a:srgbClr val="B72A79"/>
                </a:solidFill>
              </a:rPr>
              <a:t>Unobstructed coronary arteries with ≤50% epicardial stenoses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22F442-992D-BFA1-6217-1E98F82BBEE0}"/>
              </a:ext>
            </a:extLst>
          </p:cNvPr>
          <p:cNvSpPr txBox="1"/>
          <p:nvPr/>
        </p:nvSpPr>
        <p:spPr>
          <a:xfrm>
            <a:off x="199418" y="2370373"/>
            <a:ext cx="8745163" cy="2704193"/>
          </a:xfrm>
          <a:prstGeom prst="rect">
            <a:avLst/>
          </a:prstGeom>
          <a:noFill/>
          <a:ln w="57150">
            <a:solidFill>
              <a:srgbClr val="14225B"/>
            </a:solidFill>
          </a:ln>
        </p:spPr>
        <p:txBody>
          <a:bodyPr wrap="square" tIns="72000" rtlCol="0">
            <a:spAutoFit/>
          </a:bodyPr>
          <a:lstStyle/>
          <a:p>
            <a:pPr algn="ctr"/>
            <a:r>
              <a:rPr lang="en-GB" sz="2100" i="0" dirty="0">
                <a:solidFill>
                  <a:srgbClr val="14225B"/>
                </a:solidFill>
              </a:rPr>
              <a:t>Exclusion Criteria</a:t>
            </a:r>
          </a:p>
          <a:p>
            <a:pPr algn="ctr"/>
            <a:endParaRPr lang="en-GB" sz="2100" i="0" dirty="0">
              <a:solidFill>
                <a:srgbClr val="15235C"/>
              </a:solidFill>
            </a:endParaRPr>
          </a:p>
          <a:p>
            <a:pPr algn="ctr"/>
            <a:endParaRPr lang="en-GB" sz="2100" i="0" dirty="0">
              <a:solidFill>
                <a:srgbClr val="15235C"/>
              </a:solidFill>
            </a:endParaRPr>
          </a:p>
          <a:p>
            <a:pPr algn="ctr"/>
            <a:endParaRPr lang="en-GB" sz="2100" i="0" dirty="0">
              <a:solidFill>
                <a:srgbClr val="15235C"/>
              </a:solidFill>
            </a:endParaRPr>
          </a:p>
          <a:p>
            <a:pPr algn="ctr"/>
            <a:endParaRPr lang="en-GB" sz="2100" i="0" dirty="0">
              <a:solidFill>
                <a:srgbClr val="15235C"/>
              </a:solidFill>
            </a:endParaRPr>
          </a:p>
          <a:p>
            <a:pPr algn="ctr"/>
            <a:endParaRPr lang="en-GB" sz="2100" i="0" dirty="0">
              <a:solidFill>
                <a:srgbClr val="15235C"/>
              </a:solidFill>
            </a:endParaRPr>
          </a:p>
          <a:p>
            <a:pPr algn="ctr"/>
            <a:endParaRPr lang="en-GB" sz="2100" i="0" dirty="0">
              <a:solidFill>
                <a:srgbClr val="15235C"/>
              </a:solidFill>
            </a:endParaRPr>
          </a:p>
          <a:p>
            <a:pPr algn="ctr"/>
            <a:endParaRPr lang="en-GB" sz="2100" i="0" dirty="0">
              <a:solidFill>
                <a:srgbClr val="15235C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E4A019E-E74F-778C-7319-D469CFA6BC6E}"/>
              </a:ext>
            </a:extLst>
          </p:cNvPr>
          <p:cNvSpPr/>
          <p:nvPr/>
        </p:nvSpPr>
        <p:spPr>
          <a:xfrm>
            <a:off x="773026" y="4093915"/>
            <a:ext cx="7597941" cy="507428"/>
          </a:xfrm>
          <a:prstGeom prst="roundRect">
            <a:avLst/>
          </a:prstGeom>
          <a:solidFill>
            <a:srgbClr val="D9D9D9">
              <a:alpha val="75000"/>
            </a:srgbClr>
          </a:solidFill>
          <a:ln>
            <a:solidFill>
              <a:srgbClr val="1422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i="0" dirty="0">
                <a:solidFill>
                  <a:srgbClr val="B72A79"/>
                </a:solidFill>
              </a:rPr>
              <a:t>Coronary vasospasm confirmed by previous coronary function testing</a:t>
            </a:r>
          </a:p>
          <a:p>
            <a:pPr algn="ctr"/>
            <a:r>
              <a:rPr lang="en-GB" sz="1200" b="1" i="0" dirty="0">
                <a:solidFill>
                  <a:srgbClr val="B72A79"/>
                </a:solidFill>
              </a:rPr>
              <a:t>Significant myocardial bridge on angiography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EBC0F36-604C-C24E-6EF5-854458FFC0BB}"/>
              </a:ext>
            </a:extLst>
          </p:cNvPr>
          <p:cNvSpPr/>
          <p:nvPr/>
        </p:nvSpPr>
        <p:spPr>
          <a:xfrm>
            <a:off x="773025" y="3344117"/>
            <a:ext cx="7597941" cy="654863"/>
          </a:xfrm>
          <a:prstGeom prst="roundRect">
            <a:avLst/>
          </a:prstGeom>
          <a:solidFill>
            <a:srgbClr val="D9D9D9">
              <a:alpha val="75000"/>
            </a:srgbClr>
          </a:solidFill>
          <a:ln>
            <a:solidFill>
              <a:srgbClr val="1422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i="0" dirty="0">
                <a:solidFill>
                  <a:srgbClr val="B72A79"/>
                </a:solidFill>
              </a:rPr>
              <a:t>LVEF&lt;45%; increased LV mass index by CMR</a:t>
            </a:r>
          </a:p>
          <a:p>
            <a:pPr algn="ctr"/>
            <a:r>
              <a:rPr lang="en-GB" sz="1200" b="1" i="0" dirty="0">
                <a:solidFill>
                  <a:srgbClr val="B72A79"/>
                </a:solidFill>
              </a:rPr>
              <a:t>Cardiomyopathy</a:t>
            </a:r>
          </a:p>
          <a:p>
            <a:pPr algn="ctr"/>
            <a:r>
              <a:rPr lang="en-GB" sz="1200" b="1" i="0" dirty="0">
                <a:solidFill>
                  <a:srgbClr val="B72A79"/>
                </a:solidFill>
              </a:rPr>
              <a:t>Severe valvular heart disease/valve replacement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A6E3399-B7E1-BDA0-50FB-530C51A448D9}"/>
              </a:ext>
            </a:extLst>
          </p:cNvPr>
          <p:cNvSpPr/>
          <p:nvPr/>
        </p:nvSpPr>
        <p:spPr>
          <a:xfrm>
            <a:off x="773025" y="2816045"/>
            <a:ext cx="7597941" cy="433137"/>
          </a:xfrm>
          <a:prstGeom prst="roundRect">
            <a:avLst/>
          </a:prstGeom>
          <a:solidFill>
            <a:srgbClr val="D9D9D9">
              <a:alpha val="75000"/>
            </a:srgbClr>
          </a:solidFill>
          <a:ln>
            <a:solidFill>
              <a:srgbClr val="1422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i="0" dirty="0">
                <a:solidFill>
                  <a:srgbClr val="B72A79"/>
                </a:solidFill>
              </a:rPr>
              <a:t>Haemodynamically significant epicardial CAD</a:t>
            </a:r>
          </a:p>
          <a:p>
            <a:pPr algn="ctr"/>
            <a:r>
              <a:rPr lang="en-GB" sz="1200" b="1" i="0" dirty="0">
                <a:solidFill>
                  <a:srgbClr val="B72A79"/>
                </a:solidFill>
              </a:rPr>
              <a:t>PCI within previous 6 months; or for previous Type 1 MI or CTO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5C3B2E2-D9E7-BC4E-2F50-97D1C025837B}"/>
              </a:ext>
            </a:extLst>
          </p:cNvPr>
          <p:cNvSpPr/>
          <p:nvPr/>
        </p:nvSpPr>
        <p:spPr>
          <a:xfrm>
            <a:off x="773029" y="4696278"/>
            <a:ext cx="7597941" cy="245773"/>
          </a:xfrm>
          <a:prstGeom prst="roundRect">
            <a:avLst/>
          </a:prstGeom>
          <a:solidFill>
            <a:srgbClr val="D9D9D9">
              <a:alpha val="75000"/>
            </a:srgbClr>
          </a:solidFill>
          <a:ln>
            <a:solidFill>
              <a:srgbClr val="1422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i="0" dirty="0">
                <a:solidFill>
                  <a:srgbClr val="B72A79"/>
                </a:solidFill>
              </a:rPr>
              <a:t>Procedural exclusions to CS Reducer implantation</a:t>
            </a:r>
            <a:endParaRPr lang="en-GB" sz="1200" i="0" dirty="0"/>
          </a:p>
        </p:txBody>
      </p:sp>
    </p:spTree>
    <p:extLst>
      <p:ext uri="{BB962C8B-B14F-4D97-AF65-F5344CB8AC3E}">
        <p14:creationId xmlns:p14="http://schemas.microsoft.com/office/powerpoint/2010/main" val="2945178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A8D73976-26A9-B52D-52D9-84024BAAA53A}"/>
              </a:ext>
            </a:extLst>
          </p:cNvPr>
          <p:cNvGrpSpPr/>
          <p:nvPr/>
        </p:nvGrpSpPr>
        <p:grpSpPr>
          <a:xfrm>
            <a:off x="4932023" y="492923"/>
            <a:ext cx="1345838" cy="4442035"/>
            <a:chOff x="779076" y="486581"/>
            <a:chExt cx="1345838" cy="444203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662F77F-1462-C279-24BC-D17773D0AD73}"/>
                </a:ext>
              </a:extLst>
            </p:cNvPr>
            <p:cNvSpPr txBox="1"/>
            <p:nvPr/>
          </p:nvSpPr>
          <p:spPr>
            <a:xfrm>
              <a:off x="779076" y="1262435"/>
              <a:ext cx="1345838" cy="3666181"/>
            </a:xfrm>
            <a:prstGeom prst="rect">
              <a:avLst/>
            </a:prstGeom>
            <a:noFill/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87D085-E90C-4AF8-BCC9-65999B27A8EB}"/>
                </a:ext>
              </a:extLst>
            </p:cNvPr>
            <p:cNvSpPr txBox="1"/>
            <p:nvPr/>
          </p:nvSpPr>
          <p:spPr>
            <a:xfrm>
              <a:off x="780610" y="486581"/>
              <a:ext cx="1344304" cy="77585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9C272B2-9827-D82E-BBC5-B3E4A2FF02C2}"/>
              </a:ext>
            </a:extLst>
          </p:cNvPr>
          <p:cNvGrpSpPr/>
          <p:nvPr/>
        </p:nvGrpSpPr>
        <p:grpSpPr>
          <a:xfrm>
            <a:off x="2864018" y="492930"/>
            <a:ext cx="1345838" cy="4442035"/>
            <a:chOff x="779076" y="486581"/>
            <a:chExt cx="1345838" cy="444203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BB9280B-0F28-81C9-75BD-250235200BB6}"/>
                </a:ext>
              </a:extLst>
            </p:cNvPr>
            <p:cNvSpPr txBox="1"/>
            <p:nvPr/>
          </p:nvSpPr>
          <p:spPr>
            <a:xfrm>
              <a:off x="779076" y="1262435"/>
              <a:ext cx="1345838" cy="3666181"/>
            </a:xfrm>
            <a:prstGeom prst="rect">
              <a:avLst/>
            </a:prstGeom>
            <a:noFill/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DB32085-BC5B-3ECF-688E-02A4950F56EE}"/>
                </a:ext>
              </a:extLst>
            </p:cNvPr>
            <p:cNvSpPr txBox="1"/>
            <p:nvPr/>
          </p:nvSpPr>
          <p:spPr>
            <a:xfrm>
              <a:off x="780610" y="486581"/>
              <a:ext cx="1344304" cy="77585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6" name="Content Placeholder 6">
            <a:extLst>
              <a:ext uri="{FF2B5EF4-FFF2-40B4-BE49-F238E27FC236}">
                <a16:creationId xmlns:a16="http://schemas.microsoft.com/office/drawing/2014/main" id="{9FBB91FB-10D0-A7C8-0118-B79FDBA15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36034"/>
          <a:stretch>
            <a:fillRect/>
          </a:stretch>
        </p:blipFill>
        <p:spPr>
          <a:xfrm>
            <a:off x="3212334" y="4168077"/>
            <a:ext cx="573811" cy="66304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2D327AA-8C90-A60F-46D0-26C0EEC2CC88}"/>
              </a:ext>
            </a:extLst>
          </p:cNvPr>
          <p:cNvGrpSpPr/>
          <p:nvPr/>
        </p:nvGrpSpPr>
        <p:grpSpPr>
          <a:xfrm>
            <a:off x="779076" y="486581"/>
            <a:ext cx="1345838" cy="4442035"/>
            <a:chOff x="779076" y="486581"/>
            <a:chExt cx="1345838" cy="444203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8FFFCB1-B864-5EEB-6B76-FD384F817C1B}"/>
                </a:ext>
              </a:extLst>
            </p:cNvPr>
            <p:cNvSpPr txBox="1"/>
            <p:nvPr/>
          </p:nvSpPr>
          <p:spPr>
            <a:xfrm>
              <a:off x="779076" y="1262435"/>
              <a:ext cx="1345838" cy="3666181"/>
            </a:xfrm>
            <a:prstGeom prst="rect">
              <a:avLst/>
            </a:prstGeom>
            <a:noFill/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9A8EB9D-FA1F-89D4-B462-B0C428FB1626}"/>
                </a:ext>
              </a:extLst>
            </p:cNvPr>
            <p:cNvSpPr txBox="1"/>
            <p:nvPr/>
          </p:nvSpPr>
          <p:spPr>
            <a:xfrm>
              <a:off x="780610" y="486581"/>
              <a:ext cx="1344304" cy="77585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3E44763-75D9-A961-43C6-D34CC02694FF}"/>
              </a:ext>
            </a:extLst>
          </p:cNvPr>
          <p:cNvSpPr txBox="1"/>
          <p:nvPr/>
        </p:nvSpPr>
        <p:spPr>
          <a:xfrm>
            <a:off x="928522" y="647841"/>
            <a:ext cx="10625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350" i="0" dirty="0">
                <a:solidFill>
                  <a:srgbClr val="14225B"/>
                </a:solidFill>
                <a:latin typeface="Aptos" panose="02110004020202020204"/>
                <a:ea typeface="+mn-ea"/>
                <a:cs typeface="+mn-cs"/>
              </a:rPr>
              <a:t>Enrolment visit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9A757C0-C567-98D5-2CFD-39B1C1279CCF}"/>
              </a:ext>
            </a:extLst>
          </p:cNvPr>
          <p:cNvSpPr txBox="1"/>
          <p:nvPr/>
        </p:nvSpPr>
        <p:spPr>
          <a:xfrm>
            <a:off x="2913652" y="518435"/>
            <a:ext cx="118026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350" i="0" dirty="0">
                <a:solidFill>
                  <a:srgbClr val="14225B"/>
                </a:solidFill>
                <a:latin typeface="Aptos" panose="02110004020202020204"/>
                <a:ea typeface="+mn-ea"/>
                <a:cs typeface="+mn-cs"/>
              </a:rPr>
              <a:t>Angina Heart Team discussion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7652471-14DF-6F44-571A-FC9815E1D8FB}"/>
              </a:ext>
            </a:extLst>
          </p:cNvPr>
          <p:cNvSpPr txBox="1"/>
          <p:nvPr/>
        </p:nvSpPr>
        <p:spPr>
          <a:xfrm>
            <a:off x="2852102" y="3560212"/>
            <a:ext cx="12942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Maximally tolerated medical therapy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8179AB9-C7CE-C663-E391-C6493811FF02}"/>
              </a:ext>
            </a:extLst>
          </p:cNvPr>
          <p:cNvSpPr txBox="1"/>
          <p:nvPr/>
        </p:nvSpPr>
        <p:spPr>
          <a:xfrm>
            <a:off x="2856027" y="1449766"/>
            <a:ext cx="12942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Reduced global MPR on CMR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8F6A585-ABA8-5576-873E-C9EF03F06767}"/>
              </a:ext>
            </a:extLst>
          </p:cNvPr>
          <p:cNvSpPr txBox="1"/>
          <p:nvPr/>
        </p:nvSpPr>
        <p:spPr>
          <a:xfrm>
            <a:off x="2856027" y="2580945"/>
            <a:ext cx="12942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Unobstructed coronary arteries</a:t>
            </a:r>
          </a:p>
        </p:txBody>
      </p:sp>
      <p:pic>
        <p:nvPicPr>
          <p:cNvPr id="40" name="Picture 39" descr="Questionnaire Clip Board Stock Illustrations – 6,567 Questionnaire Clip Board Stock Illustrations, Vectors &amp; Clipart - Dreamstime">
            <a:extLst>
              <a:ext uri="{FF2B5EF4-FFF2-40B4-BE49-F238E27FC236}">
                <a16:creationId xmlns:a16="http://schemas.microsoft.com/office/drawing/2014/main" id="{275903F6-5A45-E9C5-6EAE-A7E2DFC290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665" t="16694" r="15813" b="15009"/>
          <a:stretch>
            <a:fillRect/>
          </a:stretch>
        </p:blipFill>
        <p:spPr>
          <a:xfrm>
            <a:off x="1129449" y="2713941"/>
            <a:ext cx="663158" cy="93734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DADDC2D-9F6F-D638-1080-A3F67AC12E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5000"/>
                    </a14:imgEffect>
                    <a14:imgEffect>
                      <a14:brightnessContrast contrast="-5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969918" y="1498260"/>
            <a:ext cx="1065389" cy="712929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8A1605CF-7B04-6262-71F6-35D94AE5BF84}"/>
              </a:ext>
            </a:extLst>
          </p:cNvPr>
          <p:cNvSpPr txBox="1"/>
          <p:nvPr/>
        </p:nvSpPr>
        <p:spPr>
          <a:xfrm>
            <a:off x="816034" y="2213893"/>
            <a:ext cx="12942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Stress perfusion CMR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E2C6FC-53D3-07C9-4841-E79189291108}"/>
              </a:ext>
            </a:extLst>
          </p:cNvPr>
          <p:cNvSpPr txBox="1"/>
          <p:nvPr/>
        </p:nvSpPr>
        <p:spPr>
          <a:xfrm>
            <a:off x="798027" y="3705577"/>
            <a:ext cx="12942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Questionnaires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51C9DF7-77F2-EA44-19B9-BC42FBD12396}"/>
              </a:ext>
            </a:extLst>
          </p:cNvPr>
          <p:cNvSpPr txBox="1"/>
          <p:nvPr/>
        </p:nvSpPr>
        <p:spPr>
          <a:xfrm>
            <a:off x="798027" y="4557322"/>
            <a:ext cx="12942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CCS class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FDF506D-23A1-FA0C-39E3-498DED76838D}"/>
              </a:ext>
            </a:extLst>
          </p:cNvPr>
          <p:cNvGrpSpPr/>
          <p:nvPr/>
        </p:nvGrpSpPr>
        <p:grpSpPr>
          <a:xfrm>
            <a:off x="829766" y="4198928"/>
            <a:ext cx="1253658" cy="313044"/>
            <a:chOff x="236977" y="5653519"/>
            <a:chExt cx="1671544" cy="417392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472EC97-D4B7-A27B-F985-120A01235151}"/>
                </a:ext>
              </a:extLst>
            </p:cNvPr>
            <p:cNvSpPr/>
            <p:nvPr/>
          </p:nvSpPr>
          <p:spPr>
            <a:xfrm>
              <a:off x="236977" y="5653519"/>
              <a:ext cx="417886" cy="417392"/>
            </a:xfrm>
            <a:prstGeom prst="ellipse">
              <a:avLst/>
            </a:prstGeom>
            <a:solidFill>
              <a:srgbClr val="4343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i="0" dirty="0">
                  <a:solidFill>
                    <a:prstClr val="white"/>
                  </a:solidFill>
                  <a:latin typeface="Aptos" panose="02110004020202020204"/>
                </a:rPr>
                <a:t>I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EC3AC6BB-9ACD-E36B-A238-912269DD5E31}"/>
                </a:ext>
              </a:extLst>
            </p:cNvPr>
            <p:cNvSpPr/>
            <p:nvPr/>
          </p:nvSpPr>
          <p:spPr>
            <a:xfrm>
              <a:off x="654864" y="5653519"/>
              <a:ext cx="417887" cy="4173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i="0" dirty="0">
                  <a:solidFill>
                    <a:prstClr val="white"/>
                  </a:solidFill>
                  <a:latin typeface="Aptos" panose="02110004020202020204"/>
                </a:rPr>
                <a:t>II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8904E52-994D-485C-B58E-5D845215C442}"/>
                </a:ext>
              </a:extLst>
            </p:cNvPr>
            <p:cNvSpPr/>
            <p:nvPr/>
          </p:nvSpPr>
          <p:spPr>
            <a:xfrm>
              <a:off x="1072749" y="5653519"/>
              <a:ext cx="417886" cy="417392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i="0" dirty="0">
                  <a:solidFill>
                    <a:prstClr val="white"/>
                  </a:solidFill>
                  <a:latin typeface="Aptos" panose="02110004020202020204"/>
                </a:rPr>
                <a:t>III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C8FC60F-AED7-4DF9-BC1D-20FA0770E9D0}"/>
                </a:ext>
              </a:extLst>
            </p:cNvPr>
            <p:cNvSpPr/>
            <p:nvPr/>
          </p:nvSpPr>
          <p:spPr>
            <a:xfrm>
              <a:off x="1490635" y="5653519"/>
              <a:ext cx="417886" cy="41739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i="0" dirty="0">
                  <a:solidFill>
                    <a:prstClr val="white"/>
                  </a:solidFill>
                  <a:latin typeface="Aptos" panose="02110004020202020204"/>
                </a:rPr>
                <a:t>IV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52CFED41-934D-90D2-9BA3-C7DACDEB77E3}"/>
              </a:ext>
            </a:extLst>
          </p:cNvPr>
          <p:cNvSpPr txBox="1"/>
          <p:nvPr/>
        </p:nvSpPr>
        <p:spPr>
          <a:xfrm>
            <a:off x="5010093" y="533324"/>
            <a:ext cx="1180268" cy="7155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350" i="0" dirty="0">
                <a:solidFill>
                  <a:srgbClr val="14225B"/>
                </a:solidFill>
                <a:latin typeface="Aptos" panose="02110004020202020204"/>
                <a:ea typeface="+mn-ea"/>
                <a:cs typeface="+mn-cs"/>
              </a:rPr>
              <a:t>Daily symptom tracking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FC90CD4-75AA-F34A-E57C-46016ADA5954}"/>
              </a:ext>
            </a:extLst>
          </p:cNvPr>
          <p:cNvGrpSpPr/>
          <p:nvPr/>
        </p:nvGrpSpPr>
        <p:grpSpPr>
          <a:xfrm>
            <a:off x="5305413" y="1474157"/>
            <a:ext cx="581367" cy="1101203"/>
            <a:chOff x="5514347" y="2157116"/>
            <a:chExt cx="775156" cy="1468271"/>
          </a:xfrm>
        </p:grpSpPr>
        <p:pic>
          <p:nvPicPr>
            <p:cNvPr id="83" name="Picture 82" descr="8,567 Cell Phone Diagram Royalty-Free Images, Stock Photos &amp; Pictures | Shutterstock">
              <a:extLst>
                <a:ext uri="{FF2B5EF4-FFF2-40B4-BE49-F238E27FC236}">
                  <a16:creationId xmlns:a16="http://schemas.microsoft.com/office/drawing/2014/main" id="{4D296B7C-F959-A985-014A-5B33CA59E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765" r="24210" b="8497"/>
            <a:stretch>
              <a:fillRect/>
            </a:stretch>
          </p:blipFill>
          <p:spPr>
            <a:xfrm>
              <a:off x="5514347" y="2157116"/>
              <a:ext cx="775156" cy="1468271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6BCBA282-E9D4-F487-17FF-D359AB879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37764"/>
            <a:stretch>
              <a:fillRect/>
            </a:stretch>
          </p:blipFill>
          <p:spPr>
            <a:xfrm>
              <a:off x="5649893" y="2897415"/>
              <a:ext cx="522350" cy="4259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697C03CB-4343-0039-0BC4-470EC06A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49894" y="2428471"/>
              <a:ext cx="522351" cy="38488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5E93882D-7D72-77CF-1AF2-B657435C6371}"/>
              </a:ext>
            </a:extLst>
          </p:cNvPr>
          <p:cNvSpPr txBox="1"/>
          <p:nvPr/>
        </p:nvSpPr>
        <p:spPr>
          <a:xfrm>
            <a:off x="4948960" y="2721056"/>
            <a:ext cx="12942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Number of daily angina episodes</a:t>
            </a:r>
          </a:p>
        </p:txBody>
      </p:sp>
      <p:pic>
        <p:nvPicPr>
          <p:cNvPr id="8" name="Picture 7" descr="AI-generated image">
            <a:extLst>
              <a:ext uri="{FF2B5EF4-FFF2-40B4-BE49-F238E27FC236}">
                <a16:creationId xmlns:a16="http://schemas.microsoft.com/office/drawing/2014/main" id="{62C9A42D-AFC7-6C20-84AF-0110CD9096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2334" y="2973361"/>
            <a:ext cx="587425" cy="565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885CDC-3F4E-E9E5-F90D-1E707972EFA4}"/>
              </a:ext>
            </a:extLst>
          </p:cNvPr>
          <p:cNvPicPr>
            <a:picLocks noChangeAspect="1"/>
          </p:cNvPicPr>
          <p:nvPr/>
        </p:nvPicPr>
        <p:blipFill>
          <a:blip r:embed="rId12">
            <a:grayscl/>
          </a:blip>
          <a:srcRect l="15481" t="9709" r="8778" b="9942"/>
          <a:stretch>
            <a:fillRect/>
          </a:stretch>
        </p:blipFill>
        <p:spPr>
          <a:xfrm>
            <a:off x="3156277" y="1827341"/>
            <a:ext cx="685922" cy="7067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2A906B-36EC-68C0-44FB-EFBC699F4569}"/>
              </a:ext>
            </a:extLst>
          </p:cNvPr>
          <p:cNvSpPr txBox="1"/>
          <p:nvPr/>
        </p:nvSpPr>
        <p:spPr>
          <a:xfrm>
            <a:off x="58171" y="30124"/>
            <a:ext cx="129073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2100" i="0" dirty="0">
                <a:solidFill>
                  <a:srgbClr val="142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Baseline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D6E598C-ACB6-667E-6E6A-AEA427C895CC}"/>
              </a:ext>
            </a:extLst>
          </p:cNvPr>
          <p:cNvCxnSpPr>
            <a:cxnSpLocks/>
          </p:cNvCxnSpPr>
          <p:nvPr/>
        </p:nvCxnSpPr>
        <p:spPr>
          <a:xfrm>
            <a:off x="6651116" y="2970561"/>
            <a:ext cx="2069551" cy="0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C5C9496-DFE9-693F-96B6-6FC83436D7D4}"/>
              </a:ext>
            </a:extLst>
          </p:cNvPr>
          <p:cNvSpPr txBox="1"/>
          <p:nvPr/>
        </p:nvSpPr>
        <p:spPr>
          <a:xfrm>
            <a:off x="6651116" y="1952160"/>
            <a:ext cx="2049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0" dirty="0">
                <a:solidFill>
                  <a:schemeClr val="tx1"/>
                </a:solidFill>
              </a:rPr>
              <a:t>Cardiac catheterisation laboratory</a:t>
            </a:r>
          </a:p>
        </p:txBody>
      </p:sp>
    </p:spTree>
    <p:extLst>
      <p:ext uri="{BB962C8B-B14F-4D97-AF65-F5344CB8AC3E}">
        <p14:creationId xmlns:p14="http://schemas.microsoft.com/office/powerpoint/2010/main" val="1525741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5774B-50AB-2169-EB51-E7B7800C8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C2FBF3E-4CED-BE7E-C661-A2479DFFD7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403" t="13259" r="6977" b="11472"/>
          <a:stretch>
            <a:fillRect/>
          </a:stretch>
        </p:blipFill>
        <p:spPr>
          <a:xfrm>
            <a:off x="5090102" y="2987263"/>
            <a:ext cx="1349477" cy="12022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EEFA62-515B-AD47-2C1A-9E55CB055D1F}"/>
              </a:ext>
            </a:extLst>
          </p:cNvPr>
          <p:cNvSpPr txBox="1"/>
          <p:nvPr/>
        </p:nvSpPr>
        <p:spPr>
          <a:xfrm>
            <a:off x="3641007" y="486154"/>
            <a:ext cx="1659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i="0" dirty="0">
                <a:solidFill>
                  <a:srgbClr val="14225B"/>
                </a:solidFill>
                <a:latin typeface="Aptos" panose="02110004020202020204"/>
                <a:ea typeface="+mn-ea"/>
                <a:cs typeface="+mn-cs"/>
              </a:rPr>
              <a:t>CS REDUCER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D0909-5801-FDAD-AAF9-19ACF0E23210}"/>
              </a:ext>
            </a:extLst>
          </p:cNvPr>
          <p:cNvSpPr txBox="1"/>
          <p:nvPr/>
        </p:nvSpPr>
        <p:spPr>
          <a:xfrm>
            <a:off x="6409663" y="486154"/>
            <a:ext cx="1124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i="0" dirty="0">
                <a:solidFill>
                  <a:srgbClr val="14225B"/>
                </a:solidFill>
                <a:latin typeface="Aptos" panose="02110004020202020204"/>
                <a:ea typeface="+mn-ea"/>
                <a:cs typeface="+mn-cs"/>
              </a:rPr>
              <a:t>SHAM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E385E87-45E8-7948-3BE3-8065A5E5F354}"/>
              </a:ext>
            </a:extLst>
          </p:cNvPr>
          <p:cNvCxnSpPr/>
          <p:nvPr/>
        </p:nvCxnSpPr>
        <p:spPr>
          <a:xfrm>
            <a:off x="5781368" y="575870"/>
            <a:ext cx="0" cy="20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6622C1-6E85-A603-56C4-3894B4225513}"/>
              </a:ext>
            </a:extLst>
          </p:cNvPr>
          <p:cNvCxnSpPr>
            <a:cxnSpLocks/>
          </p:cNvCxnSpPr>
          <p:nvPr/>
        </p:nvCxnSpPr>
        <p:spPr>
          <a:xfrm rot="3600000">
            <a:off x="4846060" y="2081992"/>
            <a:ext cx="0" cy="2160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E81D648-EA8D-DB1C-6253-76B13EAE70B4}"/>
              </a:ext>
            </a:extLst>
          </p:cNvPr>
          <p:cNvCxnSpPr>
            <a:cxnSpLocks/>
          </p:cNvCxnSpPr>
          <p:nvPr/>
        </p:nvCxnSpPr>
        <p:spPr>
          <a:xfrm rot="18000000" flipV="1">
            <a:off x="6716675" y="2081991"/>
            <a:ext cx="0" cy="2160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3529C92-3D36-4E12-9833-663F3E46D259}"/>
              </a:ext>
            </a:extLst>
          </p:cNvPr>
          <p:cNvSpPr txBox="1"/>
          <p:nvPr/>
        </p:nvSpPr>
        <p:spPr>
          <a:xfrm>
            <a:off x="4154794" y="4788159"/>
            <a:ext cx="1870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200" i="0" dirty="0">
                <a:solidFill>
                  <a:srgbClr val="14225B"/>
                </a:solidFill>
                <a:latin typeface="Aptos" panose="02110004020202020204"/>
                <a:ea typeface="+mn-ea"/>
                <a:cs typeface="+mn-cs"/>
              </a:rPr>
              <a:t>Recovery &amp; discharge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13DC73-C66C-AF55-65CB-FB6DC8D4F95A}"/>
              </a:ext>
            </a:extLst>
          </p:cNvPr>
          <p:cNvSpPr txBox="1"/>
          <p:nvPr/>
        </p:nvSpPr>
        <p:spPr>
          <a:xfrm>
            <a:off x="4217820" y="4285437"/>
            <a:ext cx="1640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200" i="0" dirty="0">
                <a:solidFill>
                  <a:srgbClr val="14225B"/>
                </a:solidFill>
                <a:latin typeface="Aptos" panose="02110004020202020204"/>
                <a:ea typeface="+mn-ea"/>
                <a:cs typeface="+mn-cs"/>
              </a:rPr>
              <a:t>Handover to blinded ward team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50EC02-9092-910D-EF28-5E418C44E2C6}"/>
              </a:ext>
            </a:extLst>
          </p:cNvPr>
          <p:cNvSpPr txBox="1"/>
          <p:nvPr/>
        </p:nvSpPr>
        <p:spPr>
          <a:xfrm>
            <a:off x="5990548" y="4450080"/>
            <a:ext cx="2190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200" i="0" dirty="0">
                <a:solidFill>
                  <a:srgbClr val="B72A79"/>
                </a:solidFill>
                <a:latin typeface="Aptos" panose="02110004020202020204"/>
                <a:ea typeface="+mn-ea"/>
                <a:cs typeface="+mn-cs"/>
              </a:rPr>
              <a:t>Formal blinding assessment of treatment allocation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B65E83-7E93-6997-EE32-EB0425D5F259}"/>
              </a:ext>
            </a:extLst>
          </p:cNvPr>
          <p:cNvSpPr txBox="1"/>
          <p:nvPr/>
        </p:nvSpPr>
        <p:spPr>
          <a:xfrm>
            <a:off x="3575656" y="2495849"/>
            <a:ext cx="17203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CS Reducer implantation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35A855-B877-F8F7-C674-9795875C2E1A}"/>
              </a:ext>
            </a:extLst>
          </p:cNvPr>
          <p:cNvGrpSpPr/>
          <p:nvPr/>
        </p:nvGrpSpPr>
        <p:grpSpPr>
          <a:xfrm>
            <a:off x="2069477" y="2314517"/>
            <a:ext cx="1069203" cy="1038965"/>
            <a:chOff x="9432440" y="2941003"/>
            <a:chExt cx="1852387" cy="18000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A291E2A-998B-EA00-803F-5C963A8D449C}"/>
                </a:ext>
              </a:extLst>
            </p:cNvPr>
            <p:cNvSpPr/>
            <p:nvPr/>
          </p:nvSpPr>
          <p:spPr>
            <a:xfrm>
              <a:off x="9458632" y="2941003"/>
              <a:ext cx="1800000" cy="1800000"/>
            </a:xfrm>
            <a:prstGeom prst="ellipse">
              <a:avLst/>
            </a:prstGeom>
            <a:solidFill>
              <a:srgbClr val="12D2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i="0"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B70F651-AD8F-C849-F931-E330E9E8EF52}"/>
                </a:ext>
              </a:extLst>
            </p:cNvPr>
            <p:cNvSpPr txBox="1"/>
            <p:nvPr/>
          </p:nvSpPr>
          <p:spPr>
            <a:xfrm>
              <a:off x="9432440" y="3467828"/>
              <a:ext cx="1852387" cy="799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i="0" dirty="0">
                  <a:solidFill>
                    <a:srgbClr val="03063A"/>
                  </a:solidFill>
                  <a:latin typeface="Aptos" panose="02110004020202020204"/>
                  <a:ea typeface="+mn-ea"/>
                  <a:cs typeface="+mn-cs"/>
                </a:rPr>
                <a:t>Randomised</a:t>
              </a:r>
            </a:p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i="0" dirty="0">
                  <a:solidFill>
                    <a:srgbClr val="03063A"/>
                  </a:solidFill>
                  <a:latin typeface="Aptos" panose="02110004020202020204"/>
                  <a:ea typeface="+mn-ea"/>
                  <a:cs typeface="+mn-cs"/>
                </a:rPr>
                <a:t>1:1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6CF8E2F-EA80-2734-ED9C-D6AC894DC284}"/>
              </a:ext>
            </a:extLst>
          </p:cNvPr>
          <p:cNvGrpSpPr/>
          <p:nvPr/>
        </p:nvGrpSpPr>
        <p:grpSpPr>
          <a:xfrm>
            <a:off x="6458028" y="1315487"/>
            <a:ext cx="1556258" cy="1543764"/>
            <a:chOff x="8244850" y="1605367"/>
            <a:chExt cx="2075011" cy="205835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F9CC8D3-EF00-CB62-4177-DF70A8974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100000"/>
                      </a14:imgEffect>
                      <a14:imgEffect>
                        <a14:saturation sat="309000"/>
                      </a14:imgEffect>
                      <a14:imgEffect>
                        <a14:brightnessContrast bright="-100000" contrast="-1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8244850" y="1605367"/>
              <a:ext cx="2075011" cy="138334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20F6737-B4A9-BB00-BB79-CB2E20F995FE}"/>
                </a:ext>
              </a:extLst>
            </p:cNvPr>
            <p:cNvSpPr txBox="1"/>
            <p:nvPr/>
          </p:nvSpPr>
          <p:spPr>
            <a:xfrm>
              <a:off x="8350045" y="3109721"/>
              <a:ext cx="1969816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i="0" dirty="0">
                  <a:solidFill>
                    <a:srgbClr val="03063B"/>
                  </a:solidFill>
                  <a:latin typeface="Aptos" panose="02110004020202020204"/>
                  <a:ea typeface="+mn-ea"/>
                  <a:cs typeface="+mn-cs"/>
                </a:rPr>
                <a:t>Simulated procedure but no implantation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7678DE7-A94B-E637-EC4B-E937293A77A3}"/>
                </a:ext>
              </a:extLst>
            </p:cNvPr>
            <p:cNvSpPr txBox="1"/>
            <p:nvPr/>
          </p:nvSpPr>
          <p:spPr>
            <a:xfrm>
              <a:off x="9649028" y="1773818"/>
              <a:ext cx="427585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2100" i="0" dirty="0">
                  <a:solidFill>
                    <a:srgbClr val="FF0000"/>
                  </a:solidFill>
                  <a:latin typeface="Aptos" panose="02110004020202020204"/>
                  <a:ea typeface="+mn-ea"/>
                  <a:cs typeface="+mn-cs"/>
                </a:rPr>
                <a:t>X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B7DDA60-9908-7736-4319-5299724FB363}"/>
              </a:ext>
            </a:extLst>
          </p:cNvPr>
          <p:cNvGrpSpPr/>
          <p:nvPr/>
        </p:nvGrpSpPr>
        <p:grpSpPr>
          <a:xfrm>
            <a:off x="4936414" y="1439702"/>
            <a:ext cx="25901" cy="283076"/>
            <a:chOff x="3857843" y="2646518"/>
            <a:chExt cx="109811" cy="1200152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4BB88D8-CA00-A1BD-1A9B-CD515D991E86}"/>
                </a:ext>
              </a:extLst>
            </p:cNvPr>
            <p:cNvGrpSpPr/>
            <p:nvPr/>
          </p:nvGrpSpPr>
          <p:grpSpPr>
            <a:xfrm>
              <a:off x="3857843" y="2646518"/>
              <a:ext cx="109810" cy="455597"/>
              <a:chOff x="3857843" y="2646518"/>
              <a:chExt cx="109811" cy="455596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3731E09-5E34-E513-36BD-66C9A2A3BFB6}"/>
                  </a:ext>
                </a:extLst>
              </p:cNvPr>
              <p:cNvSpPr/>
              <p:nvPr/>
            </p:nvSpPr>
            <p:spPr>
              <a:xfrm>
                <a:off x="3857843" y="2646518"/>
                <a:ext cx="109811" cy="4169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1350" b="0" i="0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E85A5E26-8357-0B98-0C1A-1623C194B7CE}"/>
                  </a:ext>
                </a:extLst>
              </p:cNvPr>
              <p:cNvSpPr/>
              <p:nvPr/>
            </p:nvSpPr>
            <p:spPr>
              <a:xfrm>
                <a:off x="3883885" y="2685148"/>
                <a:ext cx="45719" cy="4169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1350" b="0" i="0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3A497CA-1BB7-E76C-9B04-4664F197413B}"/>
                </a:ext>
              </a:extLst>
            </p:cNvPr>
            <p:cNvGrpSpPr/>
            <p:nvPr/>
          </p:nvGrpSpPr>
          <p:grpSpPr>
            <a:xfrm>
              <a:off x="3857843" y="3429000"/>
              <a:ext cx="109811" cy="417670"/>
              <a:chOff x="3857843" y="3429000"/>
              <a:chExt cx="109811" cy="417670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AF8A4F3-4BEB-09BD-0A27-46A46F31D0D3}"/>
                  </a:ext>
                </a:extLst>
              </p:cNvPr>
              <p:cNvSpPr/>
              <p:nvPr/>
            </p:nvSpPr>
            <p:spPr>
              <a:xfrm>
                <a:off x="3857843" y="3429000"/>
                <a:ext cx="109811" cy="4169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1350" b="0" i="0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16E7971-39CA-ECEF-F4C0-D8D8708FF952}"/>
                  </a:ext>
                </a:extLst>
              </p:cNvPr>
              <p:cNvSpPr/>
              <p:nvPr/>
            </p:nvSpPr>
            <p:spPr>
              <a:xfrm>
                <a:off x="3883885" y="3429704"/>
                <a:ext cx="45719" cy="4169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1350" b="0" i="0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7DBFA4A-E39D-91B5-D6FE-2502E2E3E3B0}"/>
              </a:ext>
            </a:extLst>
          </p:cNvPr>
          <p:cNvGrpSpPr/>
          <p:nvPr/>
        </p:nvGrpSpPr>
        <p:grpSpPr>
          <a:xfrm>
            <a:off x="3633886" y="1315487"/>
            <a:ext cx="1556258" cy="1037506"/>
            <a:chOff x="4914284" y="1605368"/>
            <a:chExt cx="2075011" cy="138334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D4A9427-3D8B-D99F-57C0-6EF94A1FA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100000"/>
                      </a14:imgEffect>
                      <a14:imgEffect>
                        <a14:saturation sat="309000"/>
                      </a14:imgEffect>
                      <a14:imgEffect>
                        <a14:brightnessContrast bright="-100000" contrast="-1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4914284" y="1605368"/>
              <a:ext cx="2075011" cy="138334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B57FFBE9-51BA-9E98-EB4B-A95BF43B6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83803" y="1894215"/>
              <a:ext cx="502999" cy="313037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3F6B79B-249D-4530-B164-24708EFE55BB}"/>
              </a:ext>
            </a:extLst>
          </p:cNvPr>
          <p:cNvGrpSpPr/>
          <p:nvPr/>
        </p:nvGrpSpPr>
        <p:grpSpPr>
          <a:xfrm>
            <a:off x="290862" y="486581"/>
            <a:ext cx="1345838" cy="4442035"/>
            <a:chOff x="779076" y="486581"/>
            <a:chExt cx="1345838" cy="444203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0A1D40-D32D-5616-D605-EE7B7439FDA6}"/>
                </a:ext>
              </a:extLst>
            </p:cNvPr>
            <p:cNvSpPr txBox="1"/>
            <p:nvPr/>
          </p:nvSpPr>
          <p:spPr>
            <a:xfrm>
              <a:off x="779076" y="1262435"/>
              <a:ext cx="1345838" cy="3666181"/>
            </a:xfrm>
            <a:prstGeom prst="rect">
              <a:avLst/>
            </a:prstGeom>
            <a:noFill/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94CB4D1-49AF-B195-144B-A37DA06DEEA3}"/>
                </a:ext>
              </a:extLst>
            </p:cNvPr>
            <p:cNvSpPr txBox="1"/>
            <p:nvPr/>
          </p:nvSpPr>
          <p:spPr>
            <a:xfrm>
              <a:off x="780610" y="486581"/>
              <a:ext cx="1344304" cy="775854"/>
            </a:xfrm>
            <a:prstGeom prst="rect">
              <a:avLst/>
            </a:prstGeom>
            <a:solidFill>
              <a:srgbClr val="D9D9D9"/>
            </a:solidFill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E37DA47-7A57-FED3-FE1B-5463FA478C91}"/>
              </a:ext>
            </a:extLst>
          </p:cNvPr>
          <p:cNvSpPr txBox="1"/>
          <p:nvPr/>
        </p:nvSpPr>
        <p:spPr>
          <a:xfrm>
            <a:off x="403629" y="520548"/>
            <a:ext cx="118026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3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Invasive randomised procedure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14D665-7EC7-9B69-2F13-6AAD533B1D72}"/>
              </a:ext>
            </a:extLst>
          </p:cNvPr>
          <p:cNvSpPr txBox="1"/>
          <p:nvPr/>
        </p:nvSpPr>
        <p:spPr>
          <a:xfrm>
            <a:off x="346625" y="1388842"/>
            <a:ext cx="12942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10Fr internal jugular access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D1C431-1E90-9FBA-1350-D5C84A5DC0F4}"/>
              </a:ext>
            </a:extLst>
          </p:cNvPr>
          <p:cNvSpPr txBox="1"/>
          <p:nvPr/>
        </p:nvSpPr>
        <p:spPr>
          <a:xfrm>
            <a:off x="346625" y="1945807"/>
            <a:ext cx="12942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Right atrial pressure measurement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87AD789-F062-184E-6226-072D71984BD1}"/>
              </a:ext>
            </a:extLst>
          </p:cNvPr>
          <p:cNvSpPr txBox="1"/>
          <p:nvPr/>
        </p:nvSpPr>
        <p:spPr>
          <a:xfrm>
            <a:off x="316644" y="2784762"/>
            <a:ext cx="12942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Coronary sinus venogram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A2B3D1-A2EE-97F7-7611-F1CA6D875D50}"/>
              </a:ext>
            </a:extLst>
          </p:cNvPr>
          <p:cNvSpPr txBox="1"/>
          <p:nvPr/>
        </p:nvSpPr>
        <p:spPr>
          <a:xfrm>
            <a:off x="346625" y="3930973"/>
            <a:ext cx="12942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Auditory and visual isolation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879E084-64DA-8BCF-B25F-26DDAE7D534F}"/>
              </a:ext>
            </a:extLst>
          </p:cNvPr>
          <p:cNvSpPr txBox="1"/>
          <p:nvPr/>
        </p:nvSpPr>
        <p:spPr>
          <a:xfrm>
            <a:off x="346625" y="4411097"/>
            <a:ext cx="12942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Deep conscious sedation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7D8688-34E0-E7B4-1494-87C78D147A5B}"/>
              </a:ext>
            </a:extLst>
          </p:cNvPr>
          <p:cNvSpPr txBox="1"/>
          <p:nvPr/>
        </p:nvSpPr>
        <p:spPr>
          <a:xfrm>
            <a:off x="346625" y="3369484"/>
            <a:ext cx="12942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rPr>
              <a:t>Coronary angiogram</a:t>
            </a:r>
          </a:p>
        </p:txBody>
      </p:sp>
    </p:spTree>
    <p:extLst>
      <p:ext uri="{BB962C8B-B14F-4D97-AF65-F5344CB8AC3E}">
        <p14:creationId xmlns:p14="http://schemas.microsoft.com/office/powerpoint/2010/main" val="1804192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95FF3-04F0-C769-0218-1DF91AE58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2466B226-2F21-E30E-2011-5E595CCDC9B4}"/>
              </a:ext>
            </a:extLst>
          </p:cNvPr>
          <p:cNvGrpSpPr/>
          <p:nvPr/>
        </p:nvGrpSpPr>
        <p:grpSpPr>
          <a:xfrm>
            <a:off x="1020206" y="496996"/>
            <a:ext cx="1345838" cy="4442035"/>
            <a:chOff x="779076" y="486581"/>
            <a:chExt cx="1345838" cy="444203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049E220-9E3E-12B0-DABA-2AD8D24BA0FE}"/>
                </a:ext>
              </a:extLst>
            </p:cNvPr>
            <p:cNvSpPr txBox="1"/>
            <p:nvPr/>
          </p:nvSpPr>
          <p:spPr>
            <a:xfrm>
              <a:off x="779076" y="1262435"/>
              <a:ext cx="1345838" cy="3666181"/>
            </a:xfrm>
            <a:prstGeom prst="rect">
              <a:avLst/>
            </a:prstGeom>
            <a:noFill/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41ED007-80DD-3CBA-BD35-BF076FE16FF0}"/>
                </a:ext>
              </a:extLst>
            </p:cNvPr>
            <p:cNvSpPr txBox="1"/>
            <p:nvPr/>
          </p:nvSpPr>
          <p:spPr>
            <a:xfrm>
              <a:off x="780610" y="486581"/>
              <a:ext cx="1344304" cy="775854"/>
            </a:xfrm>
            <a:prstGeom prst="rect">
              <a:avLst/>
            </a:prstGeom>
            <a:solidFill>
              <a:srgbClr val="F3CFEE"/>
            </a:solidFill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91F2E89-E523-131A-9327-8DC9C35E6640}"/>
              </a:ext>
            </a:extLst>
          </p:cNvPr>
          <p:cNvGrpSpPr/>
          <p:nvPr/>
        </p:nvGrpSpPr>
        <p:grpSpPr>
          <a:xfrm>
            <a:off x="3990926" y="505676"/>
            <a:ext cx="1345838" cy="4442035"/>
            <a:chOff x="779076" y="486581"/>
            <a:chExt cx="1345838" cy="444203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EEEA047-3D07-5466-BAC8-B0F3BB939F2F}"/>
                </a:ext>
              </a:extLst>
            </p:cNvPr>
            <p:cNvSpPr txBox="1"/>
            <p:nvPr/>
          </p:nvSpPr>
          <p:spPr>
            <a:xfrm>
              <a:off x="779076" y="1262435"/>
              <a:ext cx="1345838" cy="3666181"/>
            </a:xfrm>
            <a:prstGeom prst="rect">
              <a:avLst/>
            </a:prstGeom>
            <a:noFill/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6FD34FD-FC69-5545-14B6-B130235FA21E}"/>
                </a:ext>
              </a:extLst>
            </p:cNvPr>
            <p:cNvSpPr txBox="1"/>
            <p:nvPr/>
          </p:nvSpPr>
          <p:spPr>
            <a:xfrm>
              <a:off x="780610" y="486581"/>
              <a:ext cx="1344304" cy="775854"/>
            </a:xfrm>
            <a:prstGeom prst="rect">
              <a:avLst/>
            </a:prstGeom>
            <a:solidFill>
              <a:srgbClr val="F3CFEE"/>
            </a:solidFill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976B9DE-E5CA-FD52-A239-174D5DCB9DFA}"/>
              </a:ext>
            </a:extLst>
          </p:cNvPr>
          <p:cNvGrpSpPr/>
          <p:nvPr/>
        </p:nvGrpSpPr>
        <p:grpSpPr>
          <a:xfrm>
            <a:off x="5448208" y="505676"/>
            <a:ext cx="1345838" cy="4442035"/>
            <a:chOff x="779076" y="486581"/>
            <a:chExt cx="1345838" cy="444203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FC24174-FDE3-077D-D9C1-7E7DD929F102}"/>
                </a:ext>
              </a:extLst>
            </p:cNvPr>
            <p:cNvSpPr txBox="1"/>
            <p:nvPr/>
          </p:nvSpPr>
          <p:spPr>
            <a:xfrm>
              <a:off x="779076" y="1262435"/>
              <a:ext cx="1345838" cy="3666181"/>
            </a:xfrm>
            <a:prstGeom prst="rect">
              <a:avLst/>
            </a:prstGeom>
            <a:noFill/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D200FB-6487-C178-58DD-ABDC5B2E981A}"/>
                </a:ext>
              </a:extLst>
            </p:cNvPr>
            <p:cNvSpPr txBox="1"/>
            <p:nvPr/>
          </p:nvSpPr>
          <p:spPr>
            <a:xfrm>
              <a:off x="780610" y="486581"/>
              <a:ext cx="1344304" cy="775854"/>
            </a:xfrm>
            <a:prstGeom prst="rect">
              <a:avLst/>
            </a:prstGeom>
            <a:solidFill>
              <a:srgbClr val="F3CFEE"/>
            </a:solidFill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C19AAF0-B725-3CC2-F94D-F46AA18C82EF}"/>
              </a:ext>
            </a:extLst>
          </p:cNvPr>
          <p:cNvSpPr txBox="1"/>
          <p:nvPr/>
        </p:nvSpPr>
        <p:spPr>
          <a:xfrm>
            <a:off x="4095196" y="547396"/>
            <a:ext cx="118026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350" i="0" dirty="0">
                <a:solidFill>
                  <a:srgbClr val="15235C"/>
                </a:solidFill>
                <a:latin typeface="Aptos" panose="02110004020202020204"/>
                <a:ea typeface="+mn-ea"/>
                <a:cs typeface="+mn-cs"/>
              </a:rPr>
              <a:t>Daily symptom tracking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649EA8-9F6B-B974-4ED5-F42F967153E2}"/>
              </a:ext>
            </a:extLst>
          </p:cNvPr>
          <p:cNvSpPr txBox="1"/>
          <p:nvPr/>
        </p:nvSpPr>
        <p:spPr>
          <a:xfrm>
            <a:off x="5521010" y="652493"/>
            <a:ext cx="11802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350" i="0" dirty="0">
                <a:solidFill>
                  <a:srgbClr val="15235C"/>
                </a:solidFill>
                <a:latin typeface="Aptos" panose="02110004020202020204"/>
                <a:ea typeface="+mn-ea"/>
                <a:cs typeface="+mn-cs"/>
              </a:rPr>
              <a:t>Follow-up visit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D3DC9BC4-0E9D-D3E7-B90B-25A67B847C99}"/>
              </a:ext>
            </a:extLst>
          </p:cNvPr>
          <p:cNvGrpSpPr/>
          <p:nvPr/>
        </p:nvGrpSpPr>
        <p:grpSpPr>
          <a:xfrm>
            <a:off x="5464007" y="1497038"/>
            <a:ext cx="1323800" cy="3351284"/>
            <a:chOff x="350007" y="2142831"/>
            <a:chExt cx="1765067" cy="4468379"/>
          </a:xfrm>
        </p:grpSpPr>
        <p:pic>
          <p:nvPicPr>
            <p:cNvPr id="117" name="Picture 116" descr="Questionnaire Clip Board Stock Illustrations – 6,567 Questionnaire Clip Board Stock Illustrations, Vectors &amp; Clipart - Dreamstime">
              <a:extLst>
                <a:ext uri="{FF2B5EF4-FFF2-40B4-BE49-F238E27FC236}">
                  <a16:creationId xmlns:a16="http://schemas.microsoft.com/office/drawing/2014/main" id="{2759BDD3-C1E7-0B01-2F84-7EA144B49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5665" t="16694" r="15813" b="15009"/>
            <a:stretch>
              <a:fillRect/>
            </a:stretch>
          </p:blipFill>
          <p:spPr>
            <a:xfrm>
              <a:off x="807262" y="3763738"/>
              <a:ext cx="884211" cy="1249797"/>
            </a:xfrm>
            <a:prstGeom prst="rect">
              <a:avLst/>
            </a:prstGeom>
          </p:spPr>
        </p:pic>
        <p:pic>
          <p:nvPicPr>
            <p:cNvPr id="118" name="Picture 117">
              <a:extLst>
                <a:ext uri="{FF2B5EF4-FFF2-40B4-BE49-F238E27FC236}">
                  <a16:creationId xmlns:a16="http://schemas.microsoft.com/office/drawing/2014/main" id="{2B4A07C2-8C44-635B-9A0F-B50AC53C9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5000"/>
                      </a14:imgEffect>
                      <a14:imgEffect>
                        <a14:brightnessContrast contrast="-53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594555" y="2142831"/>
              <a:ext cx="1420518" cy="950572"/>
            </a:xfrm>
            <a:prstGeom prst="rect">
              <a:avLst/>
            </a:prstGeom>
          </p:spPr>
        </p:pic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DBFF8A3-1765-DF97-7535-903273496E6A}"/>
                </a:ext>
              </a:extLst>
            </p:cNvPr>
            <p:cNvSpPr txBox="1"/>
            <p:nvPr/>
          </p:nvSpPr>
          <p:spPr>
            <a:xfrm>
              <a:off x="389376" y="3097008"/>
              <a:ext cx="1725698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i="0" dirty="0">
                  <a:solidFill>
                    <a:srgbClr val="03063A"/>
                  </a:solidFill>
                  <a:latin typeface="Aptos" panose="02110004020202020204"/>
                  <a:ea typeface="+mn-ea"/>
                  <a:cs typeface="+mn-cs"/>
                </a:rPr>
                <a:t>Stress perfusion CMR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B24CF5E1-AE7C-0EA6-A4D6-4C5448CBC91A}"/>
                </a:ext>
              </a:extLst>
            </p:cNvPr>
            <p:cNvSpPr txBox="1"/>
            <p:nvPr/>
          </p:nvSpPr>
          <p:spPr>
            <a:xfrm>
              <a:off x="365367" y="5085920"/>
              <a:ext cx="1725698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i="0" dirty="0">
                  <a:solidFill>
                    <a:srgbClr val="15235C"/>
                  </a:solidFill>
                  <a:latin typeface="Aptos" panose="02110004020202020204"/>
                  <a:ea typeface="+mn-ea"/>
                  <a:cs typeface="+mn-cs"/>
                </a:rPr>
                <a:t>Questionnaires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4991732F-3081-75E2-0D5E-185FA0165010}"/>
                </a:ext>
              </a:extLst>
            </p:cNvPr>
            <p:cNvSpPr txBox="1"/>
            <p:nvPr/>
          </p:nvSpPr>
          <p:spPr>
            <a:xfrm>
              <a:off x="350007" y="6272655"/>
              <a:ext cx="1725698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050" i="0" dirty="0">
                  <a:solidFill>
                    <a:srgbClr val="15235C"/>
                  </a:solidFill>
                  <a:latin typeface="Aptos" panose="02110004020202020204"/>
                  <a:ea typeface="+mn-ea"/>
                  <a:cs typeface="+mn-cs"/>
                </a:rPr>
                <a:t>CCS class</a:t>
              </a:r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2D5C5869-6993-6684-B3A5-AB2309BBCD04}"/>
                </a:ext>
              </a:extLst>
            </p:cNvPr>
            <p:cNvGrpSpPr/>
            <p:nvPr/>
          </p:nvGrpSpPr>
          <p:grpSpPr>
            <a:xfrm>
              <a:off x="407685" y="5743722"/>
              <a:ext cx="1671544" cy="417392"/>
              <a:chOff x="236977" y="5653519"/>
              <a:chExt cx="1671544" cy="417392"/>
            </a:xfrm>
          </p:grpSpPr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F7E78649-A0ED-5B3F-6C98-D3DD88ACBF38}"/>
                  </a:ext>
                </a:extLst>
              </p:cNvPr>
              <p:cNvSpPr/>
              <p:nvPr/>
            </p:nvSpPr>
            <p:spPr>
              <a:xfrm>
                <a:off x="236977" y="5653519"/>
                <a:ext cx="417886" cy="417392"/>
              </a:xfrm>
              <a:prstGeom prst="ellipse">
                <a:avLst/>
              </a:prstGeom>
              <a:solidFill>
                <a:srgbClr val="43434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50" i="0" dirty="0">
                    <a:solidFill>
                      <a:prstClr val="white"/>
                    </a:solidFill>
                    <a:latin typeface="Aptos" panose="02110004020202020204"/>
                  </a:rPr>
                  <a:t>I</a:t>
                </a:r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04B842CC-35E3-EAF9-6E46-C8271A02DF18}"/>
                  </a:ext>
                </a:extLst>
              </p:cNvPr>
              <p:cNvSpPr/>
              <p:nvPr/>
            </p:nvSpPr>
            <p:spPr>
              <a:xfrm>
                <a:off x="654863" y="5653519"/>
                <a:ext cx="417886" cy="4173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50" i="0" dirty="0">
                    <a:solidFill>
                      <a:prstClr val="white"/>
                    </a:solidFill>
                    <a:latin typeface="Aptos" panose="02110004020202020204"/>
                  </a:rPr>
                  <a:t>II</a:t>
                </a:r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D2727303-05B2-41E0-FF09-95091A104BE3}"/>
                  </a:ext>
                </a:extLst>
              </p:cNvPr>
              <p:cNvSpPr/>
              <p:nvPr/>
            </p:nvSpPr>
            <p:spPr>
              <a:xfrm>
                <a:off x="1072749" y="5653519"/>
                <a:ext cx="417886" cy="417392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50" i="0" dirty="0">
                    <a:solidFill>
                      <a:prstClr val="white"/>
                    </a:solidFill>
                    <a:latin typeface="Aptos" panose="02110004020202020204"/>
                  </a:rPr>
                  <a:t>III</a:t>
                </a:r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87A69042-A7E8-EB9C-D887-742AFF9DC852}"/>
                  </a:ext>
                </a:extLst>
              </p:cNvPr>
              <p:cNvSpPr/>
              <p:nvPr/>
            </p:nvSpPr>
            <p:spPr>
              <a:xfrm>
                <a:off x="1490635" y="5653519"/>
                <a:ext cx="417886" cy="41739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050" i="0" dirty="0">
                    <a:solidFill>
                      <a:prstClr val="white"/>
                    </a:solidFill>
                    <a:latin typeface="Aptos" panose="02110004020202020204"/>
                  </a:rPr>
                  <a:t>IV</a:t>
                </a:r>
              </a:p>
            </p:txBody>
          </p:sp>
        </p:grpSp>
      </p:grpSp>
      <p:sp>
        <p:nvSpPr>
          <p:cNvPr id="173" name="TextBox 172">
            <a:extLst>
              <a:ext uri="{FF2B5EF4-FFF2-40B4-BE49-F238E27FC236}">
                <a16:creationId xmlns:a16="http://schemas.microsoft.com/office/drawing/2014/main" id="{7FEF9352-9D6E-6C02-16B7-9096E0FBF0CC}"/>
              </a:ext>
            </a:extLst>
          </p:cNvPr>
          <p:cNvSpPr txBox="1"/>
          <p:nvPr/>
        </p:nvSpPr>
        <p:spPr>
          <a:xfrm>
            <a:off x="3996691" y="2587693"/>
            <a:ext cx="12942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050" i="0" dirty="0">
                <a:solidFill>
                  <a:srgbClr val="03063A"/>
                </a:solidFill>
                <a:latin typeface="Aptos" panose="02110004020202020204"/>
                <a:ea typeface="+mn-ea"/>
                <a:cs typeface="+mn-cs"/>
              </a:rPr>
              <a:t>Number of daily angina episodes</a:t>
            </a:r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0600558C-6B39-0F5B-5FD9-0CAF61B8F621}"/>
              </a:ext>
            </a:extLst>
          </p:cNvPr>
          <p:cNvGrpSpPr/>
          <p:nvPr/>
        </p:nvGrpSpPr>
        <p:grpSpPr>
          <a:xfrm>
            <a:off x="4394647" y="1399420"/>
            <a:ext cx="581367" cy="1101203"/>
            <a:chOff x="5514347" y="2157116"/>
            <a:chExt cx="775156" cy="1468271"/>
          </a:xfrm>
        </p:grpSpPr>
        <p:pic>
          <p:nvPicPr>
            <p:cNvPr id="186" name="Picture 185" descr="8,567 Cell Phone Diagram Royalty-Free Images, Stock Photos &amp; Pictures | Shutterstock">
              <a:extLst>
                <a:ext uri="{FF2B5EF4-FFF2-40B4-BE49-F238E27FC236}">
                  <a16:creationId xmlns:a16="http://schemas.microsoft.com/office/drawing/2014/main" id="{C7A71B55-5EDC-60D9-2108-2078F7CA3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3765" r="24210" b="8497"/>
            <a:stretch>
              <a:fillRect/>
            </a:stretch>
          </p:blipFill>
          <p:spPr>
            <a:xfrm>
              <a:off x="5514347" y="2157116"/>
              <a:ext cx="775156" cy="1468271"/>
            </a:xfrm>
            <a:prstGeom prst="rect">
              <a:avLst/>
            </a:prstGeom>
          </p:spPr>
        </p:pic>
        <p:pic>
          <p:nvPicPr>
            <p:cNvPr id="187" name="Picture 186">
              <a:extLst>
                <a:ext uri="{FF2B5EF4-FFF2-40B4-BE49-F238E27FC236}">
                  <a16:creationId xmlns:a16="http://schemas.microsoft.com/office/drawing/2014/main" id="{421AD392-0925-0CC5-983A-35EC0AA41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37764"/>
            <a:stretch>
              <a:fillRect/>
            </a:stretch>
          </p:blipFill>
          <p:spPr>
            <a:xfrm>
              <a:off x="5649893" y="2897415"/>
              <a:ext cx="522350" cy="4259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7769019A-4037-ADF4-9EAE-5340BD9F4DA6}"/>
                </a:ext>
              </a:extLst>
            </p:cNvPr>
            <p:cNvGrpSpPr/>
            <p:nvPr/>
          </p:nvGrpSpPr>
          <p:grpSpPr>
            <a:xfrm>
              <a:off x="5649893" y="2428471"/>
              <a:ext cx="522350" cy="419746"/>
              <a:chOff x="4846224" y="2131629"/>
              <a:chExt cx="522350" cy="419746"/>
            </a:xfrm>
          </p:grpSpPr>
          <p:pic>
            <p:nvPicPr>
              <p:cNvPr id="189" name="Picture 188">
                <a:extLst>
                  <a:ext uri="{FF2B5EF4-FFF2-40B4-BE49-F238E27FC236}">
                    <a16:creationId xmlns:a16="http://schemas.microsoft.com/office/drawing/2014/main" id="{DACC3BBE-98D7-6283-A033-A144EEF0BD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46224" y="2131629"/>
                <a:ext cx="522350" cy="38489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7420FFC0-917F-E8A6-F261-7388972D1A45}"/>
                  </a:ext>
                </a:extLst>
              </p:cNvPr>
              <p:cNvSpPr txBox="1"/>
              <p:nvPr/>
            </p:nvSpPr>
            <p:spPr>
              <a:xfrm>
                <a:off x="5232004" y="2151265"/>
                <a:ext cx="136569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1350" b="0" i="0" dirty="0">
                  <a:solidFill>
                    <a:prstClr val="black"/>
                  </a:solidFill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97B5A1E-3BC3-E747-7E20-655D752A26C1}"/>
              </a:ext>
            </a:extLst>
          </p:cNvPr>
          <p:cNvSpPr txBox="1"/>
          <p:nvPr/>
        </p:nvSpPr>
        <p:spPr>
          <a:xfrm>
            <a:off x="1084571" y="633398"/>
            <a:ext cx="11802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350" i="0" dirty="0">
                <a:solidFill>
                  <a:srgbClr val="03063A"/>
                </a:solidFill>
                <a:latin typeface="Aptos" panose="02110004020202020204"/>
                <a:ea typeface="+mn-ea"/>
                <a:cs typeface="+mn-cs"/>
              </a:rPr>
              <a:t>Telephone call</a:t>
            </a:r>
          </a:p>
        </p:txBody>
      </p:sp>
      <p:pic>
        <p:nvPicPr>
          <p:cNvPr id="12" name="Picture 11" descr="336,300+ Phone Ringing Illustrations - iStock">
            <a:extLst>
              <a:ext uri="{FF2B5EF4-FFF2-40B4-BE49-F238E27FC236}">
                <a16:creationId xmlns:a16="http://schemas.microsoft.com/office/drawing/2014/main" id="{4E0F42B2-E8B8-4E11-6CEB-621194AC24A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28904"/>
          <a:stretch>
            <a:fillRect/>
          </a:stretch>
        </p:blipFill>
        <p:spPr>
          <a:xfrm>
            <a:off x="1084572" y="2202543"/>
            <a:ext cx="1082212" cy="1188550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3366296-1009-BB13-E2A8-A04333D949D6}"/>
              </a:ext>
            </a:extLst>
          </p:cNvPr>
          <p:cNvCxnSpPr/>
          <p:nvPr/>
        </p:nvCxnSpPr>
        <p:spPr>
          <a:xfrm>
            <a:off x="149130" y="2858933"/>
            <a:ext cx="648000" cy="0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DC437D4-6A69-7355-DE6F-A8B4DD55D084}"/>
              </a:ext>
            </a:extLst>
          </p:cNvPr>
          <p:cNvCxnSpPr>
            <a:cxnSpLocks/>
          </p:cNvCxnSpPr>
          <p:nvPr/>
        </p:nvCxnSpPr>
        <p:spPr>
          <a:xfrm>
            <a:off x="2508902" y="2858933"/>
            <a:ext cx="1368000" cy="0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D3DA6D3-EEF7-FDBA-A3AE-5846CE35B5A8}"/>
              </a:ext>
            </a:extLst>
          </p:cNvPr>
          <p:cNvSpPr txBox="1"/>
          <p:nvPr/>
        </p:nvSpPr>
        <p:spPr>
          <a:xfrm>
            <a:off x="2581837" y="2407015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i="0" dirty="0">
                <a:solidFill>
                  <a:srgbClr val="14225B"/>
                </a:solidFill>
                <a:latin typeface="Aptos" panose="02110004020202020204"/>
                <a:ea typeface="+mn-ea"/>
                <a:cs typeface="+mn-cs"/>
              </a:rPr>
              <a:t>6-months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F37481-B893-3AC4-640C-830A4270CA18}"/>
              </a:ext>
            </a:extLst>
          </p:cNvPr>
          <p:cNvSpPr txBox="1"/>
          <p:nvPr/>
        </p:nvSpPr>
        <p:spPr>
          <a:xfrm>
            <a:off x="-44059" y="240701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i="0" dirty="0">
                <a:solidFill>
                  <a:srgbClr val="14225B"/>
                </a:solidFill>
                <a:latin typeface="Aptos" panose="02110004020202020204"/>
                <a:ea typeface="+mn-ea"/>
                <a:cs typeface="+mn-cs"/>
              </a:rPr>
              <a:t>6-weeks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32A46BA-A47F-7233-F7D6-721CE50B4353}"/>
              </a:ext>
            </a:extLst>
          </p:cNvPr>
          <p:cNvSpPr txBox="1"/>
          <p:nvPr/>
        </p:nvSpPr>
        <p:spPr>
          <a:xfrm>
            <a:off x="1214768" y="3396317"/>
            <a:ext cx="91987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350" i="0" dirty="0">
                <a:solidFill>
                  <a:srgbClr val="03063A"/>
                </a:solidFill>
                <a:latin typeface="Aptos" panose="02110004020202020204"/>
                <a:ea typeface="+mn-ea"/>
                <a:cs typeface="+mn-cs"/>
              </a:rPr>
              <a:t>Adverse events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C7C3FA4-14AF-D66A-1487-0ED075325511}"/>
              </a:ext>
            </a:extLst>
          </p:cNvPr>
          <p:cNvSpPr txBox="1"/>
          <p:nvPr/>
        </p:nvSpPr>
        <p:spPr>
          <a:xfrm>
            <a:off x="58172" y="30124"/>
            <a:ext cx="244971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2100" i="0" dirty="0">
                <a:solidFill>
                  <a:srgbClr val="142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Blinded follow-up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D833B46-FF38-5F8A-0B74-B57D220F9CDA}"/>
              </a:ext>
            </a:extLst>
          </p:cNvPr>
          <p:cNvGrpSpPr/>
          <p:nvPr/>
        </p:nvGrpSpPr>
        <p:grpSpPr>
          <a:xfrm>
            <a:off x="7720239" y="486581"/>
            <a:ext cx="1345838" cy="4442035"/>
            <a:chOff x="779076" y="486581"/>
            <a:chExt cx="1345838" cy="444203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103DD61-C780-1426-6915-45D621102210}"/>
                </a:ext>
              </a:extLst>
            </p:cNvPr>
            <p:cNvSpPr txBox="1"/>
            <p:nvPr/>
          </p:nvSpPr>
          <p:spPr>
            <a:xfrm>
              <a:off x="779076" y="1262435"/>
              <a:ext cx="1345838" cy="3666181"/>
            </a:xfrm>
            <a:prstGeom prst="rect">
              <a:avLst/>
            </a:prstGeom>
            <a:noFill/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51A5A5F-AA42-20DC-1AC3-F502AF1B3D33}"/>
                </a:ext>
              </a:extLst>
            </p:cNvPr>
            <p:cNvSpPr txBox="1"/>
            <p:nvPr/>
          </p:nvSpPr>
          <p:spPr>
            <a:xfrm>
              <a:off x="780610" y="486581"/>
              <a:ext cx="1344304" cy="7758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rgbClr val="14225B"/>
              </a:solidFill>
            </a:ln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1350" b="0" i="0" dirty="0">
                <a:solidFill>
                  <a:srgbClr val="03063B"/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2FCDF1E-88F7-B369-5D6E-01F4988C86C8}"/>
              </a:ext>
            </a:extLst>
          </p:cNvPr>
          <p:cNvSpPr txBox="1"/>
          <p:nvPr/>
        </p:nvSpPr>
        <p:spPr>
          <a:xfrm>
            <a:off x="7803024" y="762243"/>
            <a:ext cx="11802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350" i="0" dirty="0">
                <a:solidFill>
                  <a:srgbClr val="15235C"/>
                </a:solidFill>
                <a:latin typeface="Aptos" panose="02110004020202020204"/>
                <a:ea typeface="+mn-ea"/>
                <a:cs typeface="+mn-cs"/>
              </a:rPr>
              <a:t>Analysis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4F05D33-D9B5-018A-A227-14B89C89D71D}"/>
              </a:ext>
            </a:extLst>
          </p:cNvPr>
          <p:cNvCxnSpPr>
            <a:cxnSpLocks/>
          </p:cNvCxnSpPr>
          <p:nvPr/>
        </p:nvCxnSpPr>
        <p:spPr>
          <a:xfrm>
            <a:off x="6943848" y="2858933"/>
            <a:ext cx="648000" cy="0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FE98546-035D-8ADD-C0FE-FAD327A832AE}"/>
              </a:ext>
            </a:extLst>
          </p:cNvPr>
          <p:cNvSpPr txBox="1"/>
          <p:nvPr/>
        </p:nvSpPr>
        <p:spPr>
          <a:xfrm>
            <a:off x="7771804" y="1394525"/>
            <a:ext cx="1294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400" i="0" dirty="0">
                <a:solidFill>
                  <a:srgbClr val="03063A"/>
                </a:solidFill>
                <a:latin typeface="Aptos" panose="02110004020202020204"/>
                <a:ea typeface="+mn-ea"/>
                <a:cs typeface="+mn-cs"/>
              </a:rPr>
              <a:t>Blinded Core Labs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1C7F6F-68D8-D3FB-2356-E69AFFCD6469}"/>
              </a:ext>
            </a:extLst>
          </p:cNvPr>
          <p:cNvSpPr txBox="1"/>
          <p:nvPr/>
        </p:nvSpPr>
        <p:spPr>
          <a:xfrm>
            <a:off x="7771803" y="2274132"/>
            <a:ext cx="12942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400" i="0" dirty="0">
                <a:solidFill>
                  <a:srgbClr val="03063A"/>
                </a:solidFill>
                <a:latin typeface="Aptos" panose="02110004020202020204"/>
                <a:ea typeface="+mn-ea"/>
                <a:cs typeface="+mn-cs"/>
              </a:rPr>
              <a:t>CMR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GB" sz="1400" i="0" dirty="0">
              <a:solidFill>
                <a:srgbClr val="03063A"/>
              </a:solidFill>
              <a:latin typeface="Aptos" panose="02110004020202020204"/>
              <a:ea typeface="+mn-ea"/>
              <a:cs typeface="+mn-cs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GB" sz="1400" i="0" dirty="0">
              <a:solidFill>
                <a:srgbClr val="03063A"/>
              </a:solidFill>
              <a:latin typeface="Aptos" panose="02110004020202020204"/>
              <a:ea typeface="+mn-ea"/>
              <a:cs typeface="+mn-cs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400" i="0" dirty="0">
                <a:solidFill>
                  <a:srgbClr val="03063A"/>
                </a:solidFill>
                <a:latin typeface="Aptos" panose="02110004020202020204"/>
                <a:ea typeface="+mn-ea"/>
                <a:cs typeface="+mn-cs"/>
              </a:rPr>
              <a:t>ORBITA angina app</a:t>
            </a:r>
          </a:p>
        </p:txBody>
      </p:sp>
    </p:spTree>
    <p:extLst>
      <p:ext uri="{BB962C8B-B14F-4D97-AF65-F5344CB8AC3E}">
        <p14:creationId xmlns:p14="http://schemas.microsoft.com/office/powerpoint/2010/main" val="324172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6C8E3-AAB5-A2FC-4421-16DA61B9C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E15DCA-AECC-6248-B3BF-5F5E879B3986}"/>
              </a:ext>
            </a:extLst>
          </p:cNvPr>
          <p:cNvSpPr txBox="1"/>
          <p:nvPr/>
        </p:nvSpPr>
        <p:spPr>
          <a:xfrm>
            <a:off x="429010" y="1084753"/>
            <a:ext cx="8285978" cy="1374735"/>
          </a:xfrm>
          <a:prstGeom prst="rect">
            <a:avLst/>
          </a:prstGeom>
          <a:noFill/>
          <a:ln w="57150">
            <a:solidFill>
              <a:srgbClr val="14225B"/>
            </a:solidFill>
          </a:ln>
        </p:spPr>
        <p:txBody>
          <a:bodyPr wrap="square" lIns="72000" rIns="72000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700" i="0" dirty="0">
                <a:solidFill>
                  <a:srgbClr val="142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Primary endpoint</a:t>
            </a:r>
            <a:endParaRPr lang="en-GB" sz="2400" i="0" dirty="0">
              <a:solidFill>
                <a:srgbClr val="14225B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i="0" dirty="0">
                <a:solidFill>
                  <a:srgbClr val="B72A79"/>
                </a:solidFill>
                <a:latin typeface="Aptos" panose="02110004020202020204"/>
                <a:ea typeface="+mn-ea"/>
                <a:cs typeface="+mn-cs"/>
              </a:rPr>
              <a:t>Change in segmental endocardial myocardial perfusion reserve (MPR)</a:t>
            </a:r>
            <a:r>
              <a:rPr lang="en-GB" sz="2000" i="0" baseline="30000" dirty="0">
                <a:solidFill>
                  <a:srgbClr val="B72A79"/>
                </a:solidFill>
                <a:latin typeface="Aptos" panose="02110004020202020204"/>
                <a:ea typeface="+mn-ea"/>
                <a:cs typeface="+mn-cs"/>
              </a:rPr>
              <a:t>1</a:t>
            </a:r>
            <a:endParaRPr lang="en-GB" sz="2000" i="0" dirty="0">
              <a:solidFill>
                <a:srgbClr val="B72A79"/>
              </a:solidFill>
              <a:latin typeface="Aptos" panose="02110004020202020204"/>
              <a:ea typeface="+mn-ea"/>
              <a:cs typeface="+mn-cs"/>
            </a:endParaRPr>
          </a:p>
          <a:p>
            <a:pPr algn="ctr" defTabSz="685800" fontAlgn="auto">
              <a:spcBef>
                <a:spcPts val="1000"/>
              </a:spcBef>
              <a:spcAft>
                <a:spcPts val="0"/>
              </a:spcAft>
            </a:pPr>
            <a:r>
              <a:rPr lang="en-GB" b="0" dirty="0">
                <a:solidFill>
                  <a:srgbClr val="B72A79"/>
                </a:solidFill>
                <a:latin typeface="Aptos" panose="02110004020202020204"/>
                <a:ea typeface="+mn-ea"/>
                <a:cs typeface="+mn-cs"/>
              </a:rPr>
              <a:t>at 6-months follow-up by blinded core laboratory analysis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E6372A-0A24-6871-4D06-E59105FE5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32" b="33227"/>
          <a:stretch>
            <a:fillRect/>
          </a:stretch>
        </p:blipFill>
        <p:spPr>
          <a:xfrm>
            <a:off x="3528532" y="0"/>
            <a:ext cx="2086934" cy="6849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D68524-7EAE-C458-54A2-8A483108270D}"/>
              </a:ext>
            </a:extLst>
          </p:cNvPr>
          <p:cNvSpPr txBox="1"/>
          <p:nvPr/>
        </p:nvSpPr>
        <p:spPr>
          <a:xfrm>
            <a:off x="3002372" y="4872340"/>
            <a:ext cx="313925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350" b="0" dirty="0">
                <a:solidFill>
                  <a:srgbClr val="B72A79"/>
                </a:solidFill>
                <a:latin typeface="Aptos" panose="02110004020202020204"/>
                <a:ea typeface="+mn-ea"/>
                <a:cs typeface="+mn-cs"/>
              </a:rPr>
              <a:t>Analysed according to intention-to-treat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9A6BAA-77F5-0160-6606-35EABDD226C7}"/>
              </a:ext>
            </a:extLst>
          </p:cNvPr>
          <p:cNvSpPr txBox="1"/>
          <p:nvPr/>
        </p:nvSpPr>
        <p:spPr>
          <a:xfrm>
            <a:off x="429010" y="2761003"/>
            <a:ext cx="8285978" cy="1690206"/>
          </a:xfrm>
          <a:prstGeom prst="rect">
            <a:avLst/>
          </a:prstGeom>
          <a:noFill/>
          <a:ln w="57150">
            <a:solidFill>
              <a:srgbClr val="14225B"/>
            </a:solidFill>
          </a:ln>
        </p:spPr>
        <p:txBody>
          <a:bodyPr wrap="square" lIns="72000" tIns="0" rIns="72000" rtlCol="0">
            <a:spAutoFit/>
          </a:bodyPr>
          <a:lstStyle/>
          <a:p>
            <a:pPr algn="ctr"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700" i="0" dirty="0">
                <a:solidFill>
                  <a:srgbClr val="142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Sample size</a:t>
            </a:r>
            <a:endParaRPr lang="en-GB" sz="2400" i="0" dirty="0">
              <a:solidFill>
                <a:srgbClr val="14225B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2000" i="0" dirty="0">
                <a:solidFill>
                  <a:srgbClr val="B72A79"/>
                </a:solidFill>
                <a:latin typeface="Aptos" panose="02110004020202020204"/>
                <a:ea typeface="+mn-ea"/>
                <a:cs typeface="+mn-cs"/>
              </a:rPr>
              <a:t>54 participants would provide 80% power to detect a 25% between-group difference in change in myocardial perfusion reserve</a:t>
            </a:r>
          </a:p>
          <a:p>
            <a:pPr algn="ctr" defTabSz="685800" fontAlgn="auto">
              <a:spcBef>
                <a:spcPts val="1000"/>
              </a:spcBef>
              <a:spcAft>
                <a:spcPts val="0"/>
              </a:spcAft>
            </a:pPr>
            <a:r>
              <a:rPr lang="en-GB" b="0" dirty="0">
                <a:solidFill>
                  <a:srgbClr val="B72A79"/>
                </a:solidFill>
                <a:latin typeface="Aptos" panose="02110004020202020204"/>
              </a:rPr>
              <a:t>at 5% significance accounting for up to 10% drop-out</a:t>
            </a:r>
            <a:endParaRPr lang="en-GB" b="0" dirty="0">
              <a:solidFill>
                <a:srgbClr val="B72A79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E84E46-C5F6-6FF3-A6F9-2664052EC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827" y="4945791"/>
            <a:ext cx="3110366" cy="22663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825" dirty="0">
                <a:solidFill>
                  <a:srgbClr val="B72A79"/>
                </a:solidFill>
              </a:rPr>
              <a:t>1. Rahman H, et al. JACC Cardiovasc Imaging. 2021; 14:978-986.</a:t>
            </a:r>
          </a:p>
        </p:txBody>
      </p:sp>
    </p:spTree>
    <p:extLst>
      <p:ext uri="{BB962C8B-B14F-4D97-AF65-F5344CB8AC3E}">
        <p14:creationId xmlns:p14="http://schemas.microsoft.com/office/powerpoint/2010/main" val="3573767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9D2E6F-5ECC-9833-04D7-380D73BC9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385" y="2935720"/>
            <a:ext cx="8672332" cy="1068456"/>
          </a:xfrm>
          <a:ln w="57150">
            <a:solidFill>
              <a:srgbClr val="14225B"/>
            </a:solidFill>
          </a:ln>
        </p:spPr>
        <p:txBody>
          <a:bodyPr vert="horz" lIns="91440" tIns="45720" rIns="91440" bIns="351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14225B"/>
                </a:solidFill>
              </a:rPr>
              <a:t>Feasibility</a:t>
            </a:r>
            <a:br>
              <a:rPr lang="en-US" sz="2800" b="1" dirty="0">
                <a:solidFill>
                  <a:srgbClr val="002060"/>
                </a:solidFill>
              </a:rPr>
            </a:br>
            <a:r>
              <a:rPr lang="en-US" sz="1800" dirty="0">
                <a:solidFill>
                  <a:srgbClr val="B72A79"/>
                </a:solidFill>
              </a:rPr>
              <a:t>Consent rate</a:t>
            </a:r>
            <a:br>
              <a:rPr lang="en-US" sz="1800" dirty="0">
                <a:solidFill>
                  <a:srgbClr val="B72A79"/>
                </a:solidFill>
              </a:rPr>
            </a:br>
            <a:r>
              <a:rPr lang="en-US" sz="1800" dirty="0">
                <a:solidFill>
                  <a:srgbClr val="B72A79"/>
                </a:solidFill>
              </a:rPr>
              <a:t>Premature withdrawal, loss to follow-up, crossover rates</a:t>
            </a:r>
            <a:endParaRPr lang="en-US" sz="2800" dirty="0">
              <a:solidFill>
                <a:srgbClr val="B72A79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0BBB43D-A8F3-D0F8-8DFF-D2C0FC0FDBA0}"/>
              </a:ext>
            </a:extLst>
          </p:cNvPr>
          <p:cNvSpPr txBox="1">
            <a:spLocks/>
          </p:cNvSpPr>
          <p:nvPr/>
        </p:nvSpPr>
        <p:spPr>
          <a:xfrm>
            <a:off x="234385" y="4114800"/>
            <a:ext cx="8672332" cy="728800"/>
          </a:xfrm>
          <a:prstGeom prst="rect">
            <a:avLst/>
          </a:prstGeom>
          <a:ln w="57150">
            <a:solidFill>
              <a:srgbClr val="14225B"/>
            </a:solidFill>
          </a:ln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 fontAlgn="auto">
              <a:lnSpc>
                <a:spcPct val="100000"/>
              </a:lnSpc>
              <a:spcAft>
                <a:spcPts val="0"/>
              </a:spcAft>
            </a:pPr>
            <a:r>
              <a:rPr lang="en-US" sz="2800" i="0" dirty="0">
                <a:solidFill>
                  <a:srgbClr val="14225B"/>
                </a:solidFill>
                <a:latin typeface="Aptos Display" panose="02110004020202020204"/>
              </a:rPr>
              <a:t>Safety</a:t>
            </a:r>
            <a:endParaRPr lang="en-US" sz="1800" b="0" i="0" dirty="0">
              <a:solidFill>
                <a:srgbClr val="14225B"/>
              </a:solidFill>
              <a:latin typeface="Aptos" panose="020B0004020202020204" pitchFamily="34" charset="0"/>
            </a:endParaRPr>
          </a:p>
          <a:p>
            <a:pPr algn="ctr" defTabSz="685800" fontAlgn="auto">
              <a:lnSpc>
                <a:spcPct val="100000"/>
              </a:lnSpc>
              <a:spcAft>
                <a:spcPts val="0"/>
              </a:spcAft>
            </a:pPr>
            <a:r>
              <a:rPr lang="en-US" sz="1800" b="0" i="0" dirty="0">
                <a:solidFill>
                  <a:srgbClr val="B72A79"/>
                </a:solidFill>
                <a:latin typeface="Aptos" panose="020B0004020202020204" pitchFamily="34" charset="0"/>
              </a:rPr>
              <a:t>Device-related significant adverse events (SAEs)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DBCF01-45B5-48B6-B9E7-D74330625D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32" b="33227"/>
          <a:stretch>
            <a:fillRect/>
          </a:stretch>
        </p:blipFill>
        <p:spPr>
          <a:xfrm>
            <a:off x="3528532" y="0"/>
            <a:ext cx="2086934" cy="6849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ADA908-9F8F-372A-CB08-71FE846E75B0}"/>
              </a:ext>
            </a:extLst>
          </p:cNvPr>
          <p:cNvSpPr txBox="1"/>
          <p:nvPr/>
        </p:nvSpPr>
        <p:spPr>
          <a:xfrm>
            <a:off x="235800" y="809096"/>
            <a:ext cx="8672400" cy="2016000"/>
          </a:xfrm>
          <a:prstGeom prst="rect">
            <a:avLst/>
          </a:prstGeom>
          <a:noFill/>
          <a:ln w="57150">
            <a:solidFill>
              <a:srgbClr val="14225B"/>
            </a:solidFill>
          </a:ln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400" i="0" dirty="0">
                <a:solidFill>
                  <a:srgbClr val="1422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secondary endpoints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2700" i="0" dirty="0">
              <a:solidFill>
                <a:srgbClr val="002060"/>
              </a:solidFill>
              <a:latin typeface="Aptos" panose="02110004020202020204"/>
              <a:ea typeface="+mn-ea"/>
              <a:cs typeface="+mn-cs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2700" i="0" dirty="0">
              <a:solidFill>
                <a:srgbClr val="002060"/>
              </a:solidFill>
              <a:latin typeface="Aptos" panose="02110004020202020204"/>
              <a:ea typeface="+mn-ea"/>
              <a:cs typeface="+mn-cs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2700" i="0" dirty="0">
              <a:solidFill>
                <a:srgbClr val="002060"/>
              </a:solidFill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09B1E7A-5AF4-5297-3D5D-3D77C62B1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277199"/>
              </p:ext>
            </p:extLst>
          </p:nvPr>
        </p:nvGraphicFramePr>
        <p:xfrm>
          <a:off x="451518" y="1303666"/>
          <a:ext cx="8240965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68593">
                  <a:extLst>
                    <a:ext uri="{9D8B030D-6E8A-4147-A177-3AD203B41FA5}">
                      <a16:colId xmlns:a16="http://schemas.microsoft.com/office/drawing/2014/main" val="262381227"/>
                    </a:ext>
                  </a:extLst>
                </a:gridCol>
                <a:gridCol w="4372372">
                  <a:extLst>
                    <a:ext uri="{9D8B030D-6E8A-4147-A177-3AD203B41FA5}">
                      <a16:colId xmlns:a16="http://schemas.microsoft.com/office/drawing/2014/main" val="4162426415"/>
                    </a:ext>
                  </a:extLst>
                </a:gridCol>
              </a:tblGrid>
              <a:tr h="328723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rgbClr val="B72A79"/>
                          </a:solidFill>
                        </a:rPr>
                        <a:t>Patient-reported symptoms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i="0" dirty="0">
                          <a:solidFill>
                            <a:srgbClr val="B72A79"/>
                          </a:solidFill>
                        </a:rPr>
                        <a:t>ORBITA angina app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475219"/>
                  </a:ext>
                </a:extLst>
              </a:tr>
              <a:tr h="328723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rgbClr val="B72A79"/>
                          </a:solidFill>
                        </a:rPr>
                        <a:t>Physician adjudicated symptoms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i="0" dirty="0">
                          <a:solidFill>
                            <a:srgbClr val="B72A79"/>
                          </a:solidFill>
                        </a:rPr>
                        <a:t>CCS class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6640859"/>
                  </a:ext>
                </a:extLst>
              </a:tr>
              <a:tr h="251358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rgbClr val="B72A79"/>
                          </a:solidFill>
                        </a:rPr>
                        <a:t>Quality of life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i="0" dirty="0">
                          <a:solidFill>
                            <a:srgbClr val="B72A79"/>
                          </a:solidFill>
                        </a:rPr>
                        <a:t>SAQ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926458"/>
                  </a:ext>
                </a:extLst>
              </a:tr>
              <a:tr h="299743"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rgbClr val="B72A79"/>
                          </a:solidFill>
                        </a:rPr>
                        <a:t>Additional CMR perfusion metrics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i="0" dirty="0">
                          <a:solidFill>
                            <a:srgbClr val="B72A79"/>
                          </a:solidFill>
                        </a:rPr>
                        <a:t>Endocardial:epicardial MBF ratio at stress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43670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065D126-C223-204F-A245-3E23E2656B13}"/>
              </a:ext>
            </a:extLst>
          </p:cNvPr>
          <p:cNvSpPr txBox="1"/>
          <p:nvPr/>
        </p:nvSpPr>
        <p:spPr>
          <a:xfrm>
            <a:off x="2494572" y="4872340"/>
            <a:ext cx="41548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1350" b="0" dirty="0">
                <a:solidFill>
                  <a:srgbClr val="B72A79"/>
                </a:solidFill>
                <a:latin typeface="Aptos" panose="02110004020202020204"/>
                <a:ea typeface="+mn-ea"/>
                <a:cs typeface="+mn-cs"/>
              </a:rPr>
              <a:t>All endpoints analysed according to intention-to-treat</a:t>
            </a:r>
          </a:p>
        </p:txBody>
      </p:sp>
    </p:spTree>
    <p:extLst>
      <p:ext uri="{BB962C8B-B14F-4D97-AF65-F5344CB8AC3E}">
        <p14:creationId xmlns:p14="http://schemas.microsoft.com/office/powerpoint/2010/main" val="4206598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EE0C3-1672-23DF-D920-9A1E81EF7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7" y="8208"/>
            <a:ext cx="7886700" cy="609599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14225B"/>
                </a:solidFill>
              </a:rPr>
              <a:t>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92AA45-3440-3C38-D118-AE91657BA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b="33227"/>
          <a:stretch>
            <a:fillRect/>
          </a:stretch>
        </p:blipFill>
        <p:spPr>
          <a:xfrm>
            <a:off x="7698000" y="0"/>
            <a:ext cx="1446000" cy="50867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F85EF1DF-E64F-7A4C-1F22-7474D9A72F26}"/>
              </a:ext>
            </a:extLst>
          </p:cNvPr>
          <p:cNvSpPr txBox="1"/>
          <p:nvPr/>
        </p:nvSpPr>
        <p:spPr>
          <a:xfrm>
            <a:off x="5068700" y="983653"/>
            <a:ext cx="3985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i="0" dirty="0">
                <a:solidFill>
                  <a:srgbClr val="03063A"/>
                </a:solidFill>
              </a:rPr>
              <a:t>May </a:t>
            </a:r>
            <a:r>
              <a:rPr lang="en-GB" sz="2400" i="0" dirty="0">
                <a:solidFill>
                  <a:srgbClr val="14225B"/>
                </a:solidFill>
              </a:rPr>
              <a:t>2023</a:t>
            </a:r>
            <a:r>
              <a:rPr lang="en-GB" sz="2400" i="0" dirty="0">
                <a:solidFill>
                  <a:srgbClr val="03063A"/>
                </a:solidFill>
              </a:rPr>
              <a:t> – February 2026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0BCC0A82-80B1-AE27-8676-9F0E9B000C43}"/>
              </a:ext>
            </a:extLst>
          </p:cNvPr>
          <p:cNvSpPr/>
          <p:nvPr/>
        </p:nvSpPr>
        <p:spPr>
          <a:xfrm>
            <a:off x="321438" y="1596318"/>
            <a:ext cx="931629" cy="232520"/>
          </a:xfrm>
          <a:prstGeom prst="roundRect">
            <a:avLst/>
          </a:prstGeom>
          <a:solidFill>
            <a:srgbClr val="B72A79"/>
          </a:solidFill>
          <a:ln w="9525"/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0" dirty="0">
                <a:solidFill>
                  <a:schemeClr val="bg1"/>
                </a:solidFill>
              </a:rPr>
              <a:t>Enrolment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FB69FB5-E08D-6725-98DE-C9A3EC7ED5F1}"/>
              </a:ext>
            </a:extLst>
          </p:cNvPr>
          <p:cNvSpPr txBox="1"/>
          <p:nvPr/>
        </p:nvSpPr>
        <p:spPr>
          <a:xfrm>
            <a:off x="1487300" y="1524981"/>
            <a:ext cx="1346201" cy="3231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Eligible patients identified </a:t>
            </a:r>
            <a:r>
              <a:rPr lang="en-GB" sz="750" i="0" dirty="0">
                <a:solidFill>
                  <a:schemeClr val="tx1"/>
                </a:solidFill>
              </a:rPr>
              <a:t>(n=74)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502B139-9181-6503-64B2-8BFF114B3B63}"/>
              </a:ext>
            </a:extLst>
          </p:cNvPr>
          <p:cNvSpPr txBox="1"/>
          <p:nvPr/>
        </p:nvSpPr>
        <p:spPr>
          <a:xfrm>
            <a:off x="1487301" y="2108552"/>
            <a:ext cx="1346201" cy="3231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Met inclusion/exclusion criteria</a:t>
            </a:r>
            <a:r>
              <a:rPr lang="en-GB" sz="750" i="0" dirty="0">
                <a:solidFill>
                  <a:schemeClr val="tx1"/>
                </a:solidFill>
              </a:rPr>
              <a:t> (n=54)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9BC10F1-062A-E80B-11E7-07056C991F3C}"/>
              </a:ext>
            </a:extLst>
          </p:cNvPr>
          <p:cNvSpPr txBox="1"/>
          <p:nvPr/>
        </p:nvSpPr>
        <p:spPr>
          <a:xfrm>
            <a:off x="3132406" y="1813391"/>
            <a:ext cx="1439594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Excluded</a:t>
            </a:r>
            <a:r>
              <a:rPr lang="en-GB" sz="750" i="0" dirty="0">
                <a:solidFill>
                  <a:schemeClr val="tx1"/>
                </a:solidFill>
              </a:rPr>
              <a:t> (n=19)</a:t>
            </a:r>
          </a:p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Declined to participate </a:t>
            </a:r>
            <a:r>
              <a:rPr lang="en-GB" sz="750" i="0" dirty="0">
                <a:solidFill>
                  <a:schemeClr val="tx1"/>
                </a:solidFill>
              </a:rPr>
              <a:t>(n=1)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F5D4E0C4-56FC-C249-9F5C-C4E18DF8AD05}"/>
              </a:ext>
            </a:extLst>
          </p:cNvPr>
          <p:cNvSpPr/>
          <p:nvPr/>
        </p:nvSpPr>
        <p:spPr>
          <a:xfrm>
            <a:off x="1705144" y="3157454"/>
            <a:ext cx="904185" cy="232520"/>
          </a:xfrm>
          <a:prstGeom prst="roundRect">
            <a:avLst/>
          </a:prstGeom>
          <a:solidFill>
            <a:srgbClr val="B72A79"/>
          </a:solidFill>
          <a:ln w="9525"/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0" dirty="0">
                <a:solidFill>
                  <a:schemeClr val="bg1"/>
                </a:solidFill>
              </a:rPr>
              <a:t>Allocation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5DA3C325-2CC8-8B77-04BD-E49DA6913187}"/>
              </a:ext>
            </a:extLst>
          </p:cNvPr>
          <p:cNvSpPr/>
          <p:nvPr/>
        </p:nvSpPr>
        <p:spPr>
          <a:xfrm>
            <a:off x="1738302" y="4271720"/>
            <a:ext cx="844195" cy="232520"/>
          </a:xfrm>
          <a:prstGeom prst="roundRect">
            <a:avLst/>
          </a:prstGeom>
          <a:solidFill>
            <a:srgbClr val="B72A79"/>
          </a:solidFill>
          <a:ln w="9525"/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i="0" dirty="0">
                <a:solidFill>
                  <a:schemeClr val="bg1"/>
                </a:solidFill>
              </a:rPr>
              <a:t>Follow-up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41FA585-7728-3329-316B-9F97BC478A11}"/>
              </a:ext>
            </a:extLst>
          </p:cNvPr>
          <p:cNvCxnSpPr>
            <a:stCxn id="47" idx="2"/>
            <a:endCxn id="48" idx="0"/>
          </p:cNvCxnSpPr>
          <p:nvPr/>
        </p:nvCxnSpPr>
        <p:spPr>
          <a:xfrm>
            <a:off x="2160401" y="1848146"/>
            <a:ext cx="1" cy="2604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F91A294-E7C9-EF50-9871-04B20894955E}"/>
              </a:ext>
            </a:extLst>
          </p:cNvPr>
          <p:cNvCxnSpPr>
            <a:cxnSpLocks/>
            <a:stCxn id="48" idx="2"/>
          </p:cNvCxnSpPr>
          <p:nvPr/>
        </p:nvCxnSpPr>
        <p:spPr>
          <a:xfrm flipH="1">
            <a:off x="2160401" y="2431717"/>
            <a:ext cx="1" cy="2144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388AC9A-0268-3FF7-474B-81423A017EA5}"/>
              </a:ext>
            </a:extLst>
          </p:cNvPr>
          <p:cNvCxnSpPr>
            <a:cxnSpLocks/>
          </p:cNvCxnSpPr>
          <p:nvPr/>
        </p:nvCxnSpPr>
        <p:spPr>
          <a:xfrm>
            <a:off x="1002287" y="3025264"/>
            <a:ext cx="0" cy="113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05693AF-E6ED-A416-9FAC-2DDEE4189839}"/>
              </a:ext>
            </a:extLst>
          </p:cNvPr>
          <p:cNvCxnSpPr>
            <a:cxnSpLocks/>
          </p:cNvCxnSpPr>
          <p:nvPr/>
        </p:nvCxnSpPr>
        <p:spPr>
          <a:xfrm>
            <a:off x="3333376" y="3022883"/>
            <a:ext cx="0" cy="113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DE6EFD6-8DCF-759C-1D49-C20D2D64FAE3}"/>
              </a:ext>
            </a:extLst>
          </p:cNvPr>
          <p:cNvCxnSpPr>
            <a:cxnSpLocks/>
            <a:endCxn id="52" idx="0"/>
          </p:cNvCxnSpPr>
          <p:nvPr/>
        </p:nvCxnSpPr>
        <p:spPr>
          <a:xfrm>
            <a:off x="1002286" y="3433901"/>
            <a:ext cx="4532" cy="2124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48DB3D7-B205-0585-3C1D-4F856B50D39A}"/>
              </a:ext>
            </a:extLst>
          </p:cNvPr>
          <p:cNvCxnSpPr>
            <a:cxnSpLocks/>
          </p:cNvCxnSpPr>
          <p:nvPr/>
        </p:nvCxnSpPr>
        <p:spPr>
          <a:xfrm>
            <a:off x="1000312" y="3946405"/>
            <a:ext cx="0" cy="3301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E335722-8A7C-7D06-9718-B88D32738BD2}"/>
              </a:ext>
            </a:extLst>
          </p:cNvPr>
          <p:cNvCxnSpPr>
            <a:cxnSpLocks/>
          </p:cNvCxnSpPr>
          <p:nvPr/>
        </p:nvCxnSpPr>
        <p:spPr>
          <a:xfrm>
            <a:off x="3333376" y="3946405"/>
            <a:ext cx="0" cy="3301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B7D342C-1B93-E0BA-94EE-0B0A9E0A331E}"/>
              </a:ext>
            </a:extLst>
          </p:cNvPr>
          <p:cNvCxnSpPr>
            <a:cxnSpLocks/>
          </p:cNvCxnSpPr>
          <p:nvPr/>
        </p:nvCxnSpPr>
        <p:spPr>
          <a:xfrm>
            <a:off x="3333376" y="3433901"/>
            <a:ext cx="0" cy="2124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FEFAAF7-3526-1C71-E309-A27981FB7CF2}"/>
              </a:ext>
            </a:extLst>
          </p:cNvPr>
          <p:cNvCxnSpPr>
            <a:cxnSpLocks/>
          </p:cNvCxnSpPr>
          <p:nvPr/>
        </p:nvCxnSpPr>
        <p:spPr>
          <a:xfrm flipH="1">
            <a:off x="994639" y="3030027"/>
            <a:ext cx="2343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A20F957B-31AF-D4B2-9BB4-5AE81A0BB65D}"/>
              </a:ext>
            </a:extLst>
          </p:cNvPr>
          <p:cNvCxnSpPr>
            <a:cxnSpLocks/>
          </p:cNvCxnSpPr>
          <p:nvPr/>
        </p:nvCxnSpPr>
        <p:spPr>
          <a:xfrm flipH="1">
            <a:off x="2160401" y="1967552"/>
            <a:ext cx="9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CAA4CA7-4DCE-A580-71DE-E3D1E244A067}"/>
              </a:ext>
            </a:extLst>
          </p:cNvPr>
          <p:cNvCxnSpPr>
            <a:cxnSpLocks/>
          </p:cNvCxnSpPr>
          <p:nvPr/>
        </p:nvCxnSpPr>
        <p:spPr>
          <a:xfrm>
            <a:off x="2160401" y="2921578"/>
            <a:ext cx="0" cy="108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1" name="Table 70">
            <a:extLst>
              <a:ext uri="{FF2B5EF4-FFF2-40B4-BE49-F238E27FC236}">
                <a16:creationId xmlns:a16="http://schemas.microsoft.com/office/drawing/2014/main" id="{8E9D897F-2345-AAB3-30E2-AEAE5792A1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413585"/>
              </p:ext>
            </p:extLst>
          </p:nvPr>
        </p:nvGraphicFramePr>
        <p:xfrm>
          <a:off x="5362561" y="1978188"/>
          <a:ext cx="3397665" cy="19374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3836">
                  <a:extLst>
                    <a:ext uri="{9D8B030D-6E8A-4147-A177-3AD203B41FA5}">
                      <a16:colId xmlns:a16="http://schemas.microsoft.com/office/drawing/2014/main" val="2920445761"/>
                    </a:ext>
                  </a:extLst>
                </a:gridCol>
                <a:gridCol w="963829">
                  <a:extLst>
                    <a:ext uri="{9D8B030D-6E8A-4147-A177-3AD203B41FA5}">
                      <a16:colId xmlns:a16="http://schemas.microsoft.com/office/drawing/2014/main" val="3910183783"/>
                    </a:ext>
                  </a:extLst>
                </a:gridCol>
              </a:tblGrid>
              <a:tr h="332619">
                <a:tc gridSpan="2"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03063A"/>
                          </a:solidFill>
                        </a:rPr>
                        <a:t>Feasibility &amp; acceptability</a:t>
                      </a:r>
                    </a:p>
                  </a:txBody>
                  <a:tcPr marL="104019" marR="104019" marT="52010" marB="5201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800" dirty="0"/>
                    </a:p>
                  </a:txBody>
                  <a:tcPr marL="138692" marR="138692" marT="69346" marB="69346" anchor="ctr"/>
                </a:tc>
                <a:extLst>
                  <a:ext uri="{0D108BD9-81ED-4DB2-BD59-A6C34878D82A}">
                    <a16:rowId xmlns:a16="http://schemas.microsoft.com/office/drawing/2014/main" val="2460793561"/>
                  </a:ext>
                </a:extLst>
              </a:tr>
              <a:tr h="332619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03063A"/>
                          </a:solidFill>
                        </a:rPr>
                        <a:t>Consent rate</a:t>
                      </a:r>
                    </a:p>
                  </a:txBody>
                  <a:tcPr marL="104019" marR="104019" marT="52010" marB="520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03063A"/>
                          </a:solidFill>
                        </a:rPr>
                        <a:t>26%</a:t>
                      </a:r>
                    </a:p>
                  </a:txBody>
                  <a:tcPr marL="104019" marR="104019" marT="52010" marB="52010" anchor="ctr"/>
                </a:tc>
                <a:extLst>
                  <a:ext uri="{0D108BD9-81ED-4DB2-BD59-A6C34878D82A}">
                    <a16:rowId xmlns:a16="http://schemas.microsoft.com/office/drawing/2014/main" val="2093234679"/>
                  </a:ext>
                </a:extLst>
              </a:tr>
              <a:tr h="561219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03063A"/>
                          </a:solidFill>
                        </a:rPr>
                        <a:t>Withdrawal prior to randomisation</a:t>
                      </a:r>
                    </a:p>
                  </a:txBody>
                  <a:tcPr marL="104019" marR="104019" marT="52010" marB="520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03063A"/>
                          </a:solidFill>
                        </a:rPr>
                        <a:t>1%</a:t>
                      </a:r>
                    </a:p>
                  </a:txBody>
                  <a:tcPr marL="104019" marR="104019" marT="52010" marB="52010" anchor="ctr"/>
                </a:tc>
                <a:extLst>
                  <a:ext uri="{0D108BD9-81ED-4DB2-BD59-A6C34878D82A}">
                    <a16:rowId xmlns:a16="http://schemas.microsoft.com/office/drawing/2014/main" val="1644125717"/>
                  </a:ext>
                </a:extLst>
              </a:tr>
              <a:tr h="332619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03063A"/>
                          </a:solidFill>
                        </a:rPr>
                        <a:t>Loss to follow-up</a:t>
                      </a:r>
                    </a:p>
                  </a:txBody>
                  <a:tcPr marL="104019" marR="104019" marT="52010" marB="520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03063A"/>
                          </a:solidFill>
                        </a:rPr>
                        <a:t>0%</a:t>
                      </a:r>
                    </a:p>
                  </a:txBody>
                  <a:tcPr marL="104019" marR="104019" marT="52010" marB="52010" anchor="ctr"/>
                </a:tc>
                <a:extLst>
                  <a:ext uri="{0D108BD9-81ED-4DB2-BD59-A6C34878D82A}">
                    <a16:rowId xmlns:a16="http://schemas.microsoft.com/office/drawing/2014/main" val="3764980893"/>
                  </a:ext>
                </a:extLst>
              </a:tr>
              <a:tr h="332619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03063A"/>
                          </a:solidFill>
                        </a:rPr>
                        <a:t>Crossover</a:t>
                      </a:r>
                    </a:p>
                  </a:txBody>
                  <a:tcPr marL="104019" marR="104019" marT="52010" marB="520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03063A"/>
                          </a:solidFill>
                        </a:rPr>
                        <a:t>0%</a:t>
                      </a:r>
                    </a:p>
                  </a:txBody>
                  <a:tcPr marL="104019" marR="104019" marT="52010" marB="52010" anchor="ctr"/>
                </a:tc>
                <a:extLst>
                  <a:ext uri="{0D108BD9-81ED-4DB2-BD59-A6C34878D82A}">
                    <a16:rowId xmlns:a16="http://schemas.microsoft.com/office/drawing/2014/main" val="39481741"/>
                  </a:ext>
                </a:extLst>
              </a:tr>
            </a:tbl>
          </a:graphicData>
        </a:graphic>
      </p:graphicFrame>
      <p:sp>
        <p:nvSpPr>
          <p:cNvPr id="76" name="TextBox 75">
            <a:extLst>
              <a:ext uri="{FF2B5EF4-FFF2-40B4-BE49-F238E27FC236}">
                <a16:creationId xmlns:a16="http://schemas.microsoft.com/office/drawing/2014/main" id="{0918986D-2FBF-BB54-B71E-23272B100F3E}"/>
              </a:ext>
            </a:extLst>
          </p:cNvPr>
          <p:cNvSpPr txBox="1"/>
          <p:nvPr/>
        </p:nvSpPr>
        <p:spPr>
          <a:xfrm>
            <a:off x="1487300" y="579229"/>
            <a:ext cx="1346201" cy="3231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Assessed for eligibility </a:t>
            </a:r>
            <a:r>
              <a:rPr lang="en-GB" sz="750" i="0" dirty="0">
                <a:solidFill>
                  <a:schemeClr val="tx1"/>
                </a:solidFill>
              </a:rPr>
              <a:t>(n=284)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9E9BAD9-9126-D7D8-BDB3-7AAF91940EB1}"/>
              </a:ext>
            </a:extLst>
          </p:cNvPr>
          <p:cNvSpPr txBox="1"/>
          <p:nvPr/>
        </p:nvSpPr>
        <p:spPr>
          <a:xfrm>
            <a:off x="3131089" y="1096941"/>
            <a:ext cx="1439569" cy="2077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Excluded</a:t>
            </a:r>
            <a:r>
              <a:rPr lang="en-GB" sz="750" i="0" dirty="0">
                <a:solidFill>
                  <a:schemeClr val="tx1"/>
                </a:solidFill>
              </a:rPr>
              <a:t> (n=210)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838EF6B3-94D4-87CC-50C6-48DABCE2E92B}"/>
              </a:ext>
            </a:extLst>
          </p:cNvPr>
          <p:cNvCxnSpPr>
            <a:cxnSpLocks/>
            <a:stCxn id="76" idx="2"/>
            <a:endCxn id="47" idx="0"/>
          </p:cNvCxnSpPr>
          <p:nvPr/>
        </p:nvCxnSpPr>
        <p:spPr>
          <a:xfrm>
            <a:off x="2160401" y="902394"/>
            <a:ext cx="0" cy="622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885FF6D-D718-25AE-E236-97960AD6A65E}"/>
              </a:ext>
            </a:extLst>
          </p:cNvPr>
          <p:cNvCxnSpPr>
            <a:cxnSpLocks/>
          </p:cNvCxnSpPr>
          <p:nvPr/>
        </p:nvCxnSpPr>
        <p:spPr>
          <a:xfrm flipH="1">
            <a:off x="2157237" y="1200815"/>
            <a:ext cx="9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1F9D2B59-1A5F-CEF4-0F69-DB7CDD608896}"/>
              </a:ext>
            </a:extLst>
          </p:cNvPr>
          <p:cNvSpPr txBox="1"/>
          <p:nvPr/>
        </p:nvSpPr>
        <p:spPr>
          <a:xfrm>
            <a:off x="1487301" y="2603850"/>
            <a:ext cx="1346201" cy="3231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Randomised after baseline visit </a:t>
            </a:r>
            <a:r>
              <a:rPr lang="en-GB" sz="750" i="0" dirty="0">
                <a:solidFill>
                  <a:schemeClr val="tx1"/>
                </a:solidFill>
              </a:rPr>
              <a:t>(n=54)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BE1F6A2-D1F6-C1BF-2AE4-FF1B4000C7F3}"/>
              </a:ext>
            </a:extLst>
          </p:cNvPr>
          <p:cNvSpPr txBox="1"/>
          <p:nvPr/>
        </p:nvSpPr>
        <p:spPr>
          <a:xfrm>
            <a:off x="454368" y="3136702"/>
            <a:ext cx="1104900" cy="323165"/>
          </a:xfrm>
          <a:prstGeom prst="rect">
            <a:avLst/>
          </a:prstGeom>
          <a:solidFill>
            <a:srgbClr val="CAEFF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CS Reducer implantation</a:t>
            </a:r>
            <a:r>
              <a:rPr lang="en-GB" sz="750" i="0" dirty="0">
                <a:solidFill>
                  <a:schemeClr val="tx1"/>
                </a:solidFill>
              </a:rPr>
              <a:t> (n=27)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C08C7DB-2412-FAEB-C9F7-47B6EA4ECBDB}"/>
              </a:ext>
            </a:extLst>
          </p:cNvPr>
          <p:cNvSpPr txBox="1"/>
          <p:nvPr/>
        </p:nvSpPr>
        <p:spPr>
          <a:xfrm>
            <a:off x="454368" y="3646323"/>
            <a:ext cx="1104900" cy="323165"/>
          </a:xfrm>
          <a:prstGeom prst="rect">
            <a:avLst/>
          </a:prstGeom>
          <a:solidFill>
            <a:srgbClr val="CAEFF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Received allocation </a:t>
            </a:r>
            <a:r>
              <a:rPr lang="en-GB" sz="750" i="0" dirty="0">
                <a:solidFill>
                  <a:schemeClr val="tx1"/>
                </a:solidFill>
              </a:rPr>
              <a:t>(n=27)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9670C98-7FC4-0392-F4AD-67642D4E5DE3}"/>
              </a:ext>
            </a:extLst>
          </p:cNvPr>
          <p:cNvSpPr txBox="1"/>
          <p:nvPr/>
        </p:nvSpPr>
        <p:spPr>
          <a:xfrm>
            <a:off x="416240" y="4287970"/>
            <a:ext cx="1164859" cy="669414"/>
          </a:xfrm>
          <a:prstGeom prst="rect">
            <a:avLst/>
          </a:prstGeom>
          <a:solidFill>
            <a:srgbClr val="CAEFF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6-month follow-up </a:t>
            </a:r>
            <a:r>
              <a:rPr lang="en-GB" sz="750" i="0" dirty="0">
                <a:solidFill>
                  <a:schemeClr val="tx1"/>
                </a:solidFill>
              </a:rPr>
              <a:t>(n=27)</a:t>
            </a:r>
          </a:p>
          <a:p>
            <a:pPr algn="ctr"/>
            <a:endParaRPr lang="en-GB" sz="750" i="0" dirty="0">
              <a:solidFill>
                <a:schemeClr val="tx1"/>
              </a:solidFill>
            </a:endParaRPr>
          </a:p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Primary data available</a:t>
            </a:r>
          </a:p>
          <a:p>
            <a:pPr algn="ctr"/>
            <a:r>
              <a:rPr lang="en-GB" sz="750" i="0" dirty="0">
                <a:solidFill>
                  <a:schemeClr val="tx1"/>
                </a:solidFill>
              </a:rPr>
              <a:t>(n=26)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256A537-4613-85D3-855B-9CF80E2BB403}"/>
              </a:ext>
            </a:extLst>
          </p:cNvPr>
          <p:cNvSpPr txBox="1"/>
          <p:nvPr/>
        </p:nvSpPr>
        <p:spPr>
          <a:xfrm>
            <a:off x="2761534" y="3133819"/>
            <a:ext cx="1104900" cy="323165"/>
          </a:xfrm>
          <a:prstGeom prst="rect">
            <a:avLst/>
          </a:prstGeom>
          <a:solidFill>
            <a:srgbClr val="FFA79E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Sham procedure </a:t>
            </a:r>
          </a:p>
          <a:p>
            <a:pPr algn="ctr"/>
            <a:r>
              <a:rPr lang="en-GB" sz="750" i="0" dirty="0">
                <a:solidFill>
                  <a:schemeClr val="tx1"/>
                </a:solidFill>
              </a:rPr>
              <a:t>(n=27)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C7598A3-7ADD-BB78-E743-7F104E66C91F}"/>
              </a:ext>
            </a:extLst>
          </p:cNvPr>
          <p:cNvSpPr txBox="1"/>
          <p:nvPr/>
        </p:nvSpPr>
        <p:spPr>
          <a:xfrm>
            <a:off x="2761534" y="3646323"/>
            <a:ext cx="1104900" cy="323165"/>
          </a:xfrm>
          <a:prstGeom prst="rect">
            <a:avLst/>
          </a:prstGeom>
          <a:solidFill>
            <a:srgbClr val="FFA79E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Received allocation </a:t>
            </a:r>
            <a:r>
              <a:rPr lang="en-GB" sz="750" i="0" dirty="0">
                <a:solidFill>
                  <a:schemeClr val="tx1"/>
                </a:solidFill>
              </a:rPr>
              <a:t>(n=27)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AD32CDE-B19A-29B9-91C2-66940D60E814}"/>
              </a:ext>
            </a:extLst>
          </p:cNvPr>
          <p:cNvSpPr txBox="1"/>
          <p:nvPr/>
        </p:nvSpPr>
        <p:spPr>
          <a:xfrm>
            <a:off x="2750946" y="4285087"/>
            <a:ext cx="1164859" cy="669414"/>
          </a:xfrm>
          <a:prstGeom prst="rect">
            <a:avLst/>
          </a:prstGeom>
          <a:solidFill>
            <a:srgbClr val="FFA79E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6-month follow-up </a:t>
            </a:r>
            <a:r>
              <a:rPr lang="en-GB" sz="750" i="0" dirty="0">
                <a:solidFill>
                  <a:schemeClr val="tx1"/>
                </a:solidFill>
              </a:rPr>
              <a:t>(n=27)</a:t>
            </a:r>
          </a:p>
          <a:p>
            <a:pPr algn="ctr"/>
            <a:endParaRPr lang="en-GB" sz="750" i="0" dirty="0">
              <a:solidFill>
                <a:schemeClr val="tx1"/>
              </a:solidFill>
            </a:endParaRPr>
          </a:p>
          <a:p>
            <a:pPr algn="ctr"/>
            <a:r>
              <a:rPr lang="en-GB" sz="750" b="0" i="0" dirty="0">
                <a:solidFill>
                  <a:schemeClr val="tx1"/>
                </a:solidFill>
              </a:rPr>
              <a:t>Primary data available</a:t>
            </a:r>
          </a:p>
          <a:p>
            <a:pPr algn="ctr"/>
            <a:r>
              <a:rPr lang="en-GB" sz="750" i="0" dirty="0">
                <a:solidFill>
                  <a:schemeClr val="tx1"/>
                </a:solidFill>
              </a:rPr>
              <a:t>(n=27)</a:t>
            </a:r>
          </a:p>
        </p:txBody>
      </p:sp>
    </p:spTree>
    <p:extLst>
      <p:ext uri="{BB962C8B-B14F-4D97-AF65-F5344CB8AC3E}">
        <p14:creationId xmlns:p14="http://schemas.microsoft.com/office/powerpoint/2010/main" val="2791182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C777F5-3C1B-5B51-D2D4-8960F5080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701177"/>
              </p:ext>
            </p:extLst>
          </p:nvPr>
        </p:nvGraphicFramePr>
        <p:xfrm>
          <a:off x="1774063" y="107203"/>
          <a:ext cx="5595873" cy="495628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091695">
                  <a:extLst>
                    <a:ext uri="{9D8B030D-6E8A-4147-A177-3AD203B41FA5}">
                      <a16:colId xmlns:a16="http://schemas.microsoft.com/office/drawing/2014/main" val="2058626509"/>
                    </a:ext>
                  </a:extLst>
                </a:gridCol>
                <a:gridCol w="1381240">
                  <a:extLst>
                    <a:ext uri="{9D8B030D-6E8A-4147-A177-3AD203B41FA5}">
                      <a16:colId xmlns:a16="http://schemas.microsoft.com/office/drawing/2014/main" val="2614190179"/>
                    </a:ext>
                  </a:extLst>
                </a:gridCol>
                <a:gridCol w="1668140">
                  <a:extLst>
                    <a:ext uri="{9D8B030D-6E8A-4147-A177-3AD203B41FA5}">
                      <a16:colId xmlns:a16="http://schemas.microsoft.com/office/drawing/2014/main" val="3581440448"/>
                    </a:ext>
                  </a:extLst>
                </a:gridCol>
                <a:gridCol w="1454798">
                  <a:extLst>
                    <a:ext uri="{9D8B030D-6E8A-4147-A177-3AD203B41FA5}">
                      <a16:colId xmlns:a16="http://schemas.microsoft.com/office/drawing/2014/main" val="1020871110"/>
                    </a:ext>
                  </a:extLst>
                </a:gridCol>
              </a:tblGrid>
              <a:tr h="463820">
                <a:tc gridSpan="2">
                  <a:txBody>
                    <a:bodyPr/>
                    <a:lstStyle/>
                    <a:p>
                      <a:pPr algn="ctr"/>
                      <a:endParaRPr lang="en-GB" sz="15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dirty="0"/>
                        <a:t>CS Reducer</a:t>
                      </a:r>
                    </a:p>
                    <a:p>
                      <a:pPr algn="ctr"/>
                      <a:r>
                        <a:rPr lang="en-GB" sz="1200" b="1" dirty="0"/>
                        <a:t>(n=27)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F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dirty="0"/>
                        <a:t>Sham</a:t>
                      </a:r>
                    </a:p>
                    <a:p>
                      <a:pPr algn="ctr"/>
                      <a:r>
                        <a:rPr lang="en-GB" sz="1200" b="1" dirty="0"/>
                        <a:t>(n=27)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762627"/>
                  </a:ext>
                </a:extLst>
              </a:tr>
              <a:tr h="272402"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Median age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65 (57-72)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65 (59-70)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438889"/>
                  </a:ext>
                </a:extLst>
              </a:tr>
              <a:tr h="272402">
                <a:tc rowSpan="2"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Sex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Female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12 (44%)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12 (44%)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188158"/>
                  </a:ext>
                </a:extLst>
              </a:tr>
              <a:tr h="272402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Male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15 (56%)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15 (56%)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561297"/>
                  </a:ext>
                </a:extLst>
              </a:tr>
              <a:tr h="390197">
                <a:tc rowSpan="2"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Diabetes mellitus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/>
                        <a:t>Non-insulin dependent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 (15%)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 (22%)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104525"/>
                  </a:ext>
                </a:extLst>
              </a:tr>
              <a:tr h="272402">
                <a:tc vMerge="1"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0" dirty="0"/>
                        <a:t>Insulin-dependent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 (22%)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 (11%)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35099"/>
                  </a:ext>
                </a:extLst>
              </a:tr>
              <a:tr h="272402"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Hypertension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14 (52%)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19 (70%)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74979"/>
                  </a:ext>
                </a:extLst>
              </a:tr>
              <a:tr h="272402"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Hypercholesterolaemia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22 (82%)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22 (82%)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6105701"/>
                  </a:ext>
                </a:extLst>
              </a:tr>
              <a:tr h="272402">
                <a:tc rowSpan="3"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Smoking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Never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16 (59%)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18 (67%)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53498005"/>
                  </a:ext>
                </a:extLst>
              </a:tr>
              <a:tr h="272402">
                <a:tc vMerge="1">
                  <a:txBody>
                    <a:bodyPr/>
                    <a:lstStyle/>
                    <a:p>
                      <a:pPr algn="ctr"/>
                      <a:endParaRPr lang="en-GB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Ex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10 (37%)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7 (26%)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6829147"/>
                  </a:ext>
                </a:extLst>
              </a:tr>
              <a:tr h="272402">
                <a:tc vMerge="1">
                  <a:txBody>
                    <a:bodyPr/>
                    <a:lstStyle/>
                    <a:p>
                      <a:pPr algn="ctr"/>
                      <a:endParaRPr lang="en-GB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Current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1 (4%)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1 (4%)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791676"/>
                  </a:ext>
                </a:extLst>
              </a:tr>
              <a:tr h="272402"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Previous PCI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7 (26%)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9 (33%)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1735080"/>
                  </a:ext>
                </a:extLst>
              </a:tr>
              <a:tr h="272402"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Median LVEF (%)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71 (68-74)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 69 (67-73)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0128807"/>
                  </a:ext>
                </a:extLst>
              </a:tr>
              <a:tr h="272402"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Median no. anti-anginals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 (3-4)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 (3-4)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917521"/>
                  </a:ext>
                </a:extLst>
              </a:tr>
              <a:tr h="272402">
                <a:tc rowSpan="3"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Baseline CCS class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II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 (7%)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 (11%)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43334079"/>
                  </a:ext>
                </a:extLst>
              </a:tr>
              <a:tr h="272402">
                <a:tc vMerge="1">
                  <a:txBody>
                    <a:bodyPr/>
                    <a:lstStyle/>
                    <a:p>
                      <a:pPr algn="ctr"/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III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9 (33%)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8 (30%)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1548910"/>
                  </a:ext>
                </a:extLst>
              </a:tr>
              <a:tr h="272402">
                <a:tc vMerge="1">
                  <a:txBody>
                    <a:bodyPr/>
                    <a:lstStyle/>
                    <a:p>
                      <a:pPr algn="ctr"/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/>
                        <a:t>IV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16 (59%)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16 (59%)</a:t>
                      </a:r>
                    </a:p>
                  </a:txBody>
                  <a:tcPr marL="68580" marR="68580" marT="342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700216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D4D252D-D9CF-CB9C-D795-B4C8C77E8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b="33227"/>
          <a:stretch>
            <a:fillRect/>
          </a:stretch>
        </p:blipFill>
        <p:spPr>
          <a:xfrm>
            <a:off x="7698000" y="0"/>
            <a:ext cx="1446000" cy="50867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AE98D18-D533-9697-5F85-CC24BEC09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26" y="80010"/>
            <a:ext cx="1742309" cy="609599"/>
          </a:xfrm>
        </p:spPr>
        <p:txBody>
          <a:bodyPr>
            <a:noAutofit/>
          </a:bodyPr>
          <a:lstStyle/>
          <a:p>
            <a:pPr algn="ctr"/>
            <a:r>
              <a:rPr lang="en-GB" sz="2400" b="1" dirty="0">
                <a:solidFill>
                  <a:srgbClr val="14225B"/>
                </a:solidFill>
              </a:rPr>
              <a:t>Study</a:t>
            </a:r>
            <a:br>
              <a:rPr lang="en-GB" sz="2400" b="1" dirty="0">
                <a:solidFill>
                  <a:srgbClr val="14225B"/>
                </a:solidFill>
              </a:rPr>
            </a:br>
            <a:r>
              <a:rPr lang="en-GB" sz="2400" b="1" dirty="0">
                <a:solidFill>
                  <a:srgbClr val="14225B"/>
                </a:solidFill>
              </a:rPr>
              <a:t>Population</a:t>
            </a:r>
          </a:p>
        </p:txBody>
      </p:sp>
    </p:spTree>
    <p:extLst>
      <p:ext uri="{BB962C8B-B14F-4D97-AF65-F5344CB8AC3E}">
        <p14:creationId xmlns:p14="http://schemas.microsoft.com/office/powerpoint/2010/main" val="1162662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1DC7BF-0D0F-6B4C-E921-90BB763AC3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18" t="2038" r="14721" b="8059"/>
          <a:stretch>
            <a:fillRect/>
          </a:stretch>
        </p:blipFill>
        <p:spPr>
          <a:xfrm>
            <a:off x="321129" y="841039"/>
            <a:ext cx="4828842" cy="394851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EAE2824-64E9-0022-4B13-0BEF1CE8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3466214" cy="680485"/>
          </a:xfrm>
        </p:spPr>
        <p:txBody>
          <a:bodyPr/>
          <a:lstStyle/>
          <a:p>
            <a:r>
              <a:rPr lang="en-GB" b="1" dirty="0">
                <a:solidFill>
                  <a:srgbClr val="14225B"/>
                </a:solidFill>
              </a:rPr>
              <a:t>Primary endpoint</a:t>
            </a:r>
            <a:endParaRPr lang="en-GB" dirty="0">
              <a:solidFill>
                <a:srgbClr val="14225B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0F16CB-D6F3-4663-A14D-2ACAA4269FAF}"/>
              </a:ext>
            </a:extLst>
          </p:cNvPr>
          <p:cNvSpPr txBox="1"/>
          <p:nvPr/>
        </p:nvSpPr>
        <p:spPr>
          <a:xfrm>
            <a:off x="900404" y="4804946"/>
            <a:ext cx="3821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0" dirty="0">
                <a:solidFill>
                  <a:schemeClr val="tx1"/>
                </a:solidFill>
              </a:rPr>
              <a:t>Baseline segmental endocardial MPR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2A70FE-95C0-B0F0-0CF6-9E3A2BBEAE5D}"/>
              </a:ext>
            </a:extLst>
          </p:cNvPr>
          <p:cNvSpPr txBox="1"/>
          <p:nvPr/>
        </p:nvSpPr>
        <p:spPr>
          <a:xfrm rot="16200000">
            <a:off x="-1776009" y="2573438"/>
            <a:ext cx="39485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0" dirty="0">
                <a:solidFill>
                  <a:schemeClr val="tx1"/>
                </a:solidFill>
              </a:rPr>
              <a:t>Follow-up segmental endocardial MPR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E7A18E-84AC-F80C-540A-391E39203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32" t="33670" r="28383" b="60778"/>
          <a:stretch>
            <a:fillRect/>
          </a:stretch>
        </p:blipFill>
        <p:spPr>
          <a:xfrm>
            <a:off x="5295081" y="495926"/>
            <a:ext cx="414603" cy="2769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9E53CA2-FF2D-D0A5-1138-CDC1F539204D}"/>
              </a:ext>
            </a:extLst>
          </p:cNvPr>
          <p:cNvSpPr txBox="1"/>
          <p:nvPr/>
        </p:nvSpPr>
        <p:spPr>
          <a:xfrm>
            <a:off x="5624624" y="495926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0" dirty="0">
                <a:solidFill>
                  <a:schemeClr val="tx1"/>
                </a:solidFill>
              </a:rPr>
              <a:t>Sham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356DEE-A62B-DF96-455C-9236B84F0274}"/>
              </a:ext>
            </a:extLst>
          </p:cNvPr>
          <p:cNvSpPr txBox="1"/>
          <p:nvPr/>
        </p:nvSpPr>
        <p:spPr>
          <a:xfrm>
            <a:off x="5453566" y="4789557"/>
            <a:ext cx="369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900" b="0" i="0" dirty="0">
                <a:solidFill>
                  <a:schemeClr val="tx1"/>
                </a:solidFill>
              </a:rPr>
              <a:t>Resting MBF corrected for rate-pressure product</a:t>
            </a:r>
            <a:r>
              <a:rPr lang="en-GB" sz="900" b="0" i="0" baseline="30000" dirty="0">
                <a:solidFill>
                  <a:schemeClr val="tx1"/>
                </a:solidFill>
              </a:rPr>
              <a:t>1</a:t>
            </a:r>
          </a:p>
          <a:p>
            <a:pPr algn="r"/>
            <a:r>
              <a:rPr lang="en-GB" sz="900" b="0" i="0" baseline="30000" dirty="0">
                <a:solidFill>
                  <a:schemeClr val="tx1"/>
                </a:solidFill>
              </a:rPr>
              <a:t>1</a:t>
            </a:r>
            <a:r>
              <a:rPr lang="en-GB" sz="900" b="0" i="0" dirty="0">
                <a:solidFill>
                  <a:schemeClr val="tx1"/>
                </a:solidFill>
              </a:rPr>
              <a:t>Brown LAE, et al. Eur Heart J Cardiovasc Imaging. 2023; 24:426-34</a:t>
            </a:r>
          </a:p>
        </p:txBody>
      </p:sp>
    </p:spTree>
    <p:extLst>
      <p:ext uri="{BB962C8B-B14F-4D97-AF65-F5344CB8AC3E}">
        <p14:creationId xmlns:p14="http://schemas.microsoft.com/office/powerpoint/2010/main" val="2171554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2330B3-C9A1-C1BC-2F58-BF1AB44858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35" t="2589" r="15007" b="8059"/>
          <a:stretch>
            <a:fillRect/>
          </a:stretch>
        </p:blipFill>
        <p:spPr>
          <a:xfrm>
            <a:off x="328246" y="865258"/>
            <a:ext cx="4804471" cy="392429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E744AB8-5F46-7AA5-4883-73248FC5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680485"/>
          </a:xfrm>
        </p:spPr>
        <p:txBody>
          <a:bodyPr/>
          <a:lstStyle/>
          <a:p>
            <a:r>
              <a:rPr lang="en-GB" b="1" dirty="0">
                <a:solidFill>
                  <a:srgbClr val="14225B"/>
                </a:solidFill>
              </a:rPr>
              <a:t>Primary endpoint</a:t>
            </a:r>
            <a:endParaRPr lang="en-GB" dirty="0">
              <a:solidFill>
                <a:srgbClr val="14225B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EBB5F2C-6892-471E-4265-C66760B4DB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402347"/>
              </p:ext>
            </p:extLst>
          </p:nvPr>
        </p:nvGraphicFramePr>
        <p:xfrm>
          <a:off x="5305646" y="1722986"/>
          <a:ext cx="3579562" cy="16975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8488">
                  <a:extLst>
                    <a:ext uri="{9D8B030D-6E8A-4147-A177-3AD203B41FA5}">
                      <a16:colId xmlns:a16="http://schemas.microsoft.com/office/drawing/2014/main" val="2602636650"/>
                    </a:ext>
                  </a:extLst>
                </a:gridCol>
                <a:gridCol w="891836">
                  <a:extLst>
                    <a:ext uri="{9D8B030D-6E8A-4147-A177-3AD203B41FA5}">
                      <a16:colId xmlns:a16="http://schemas.microsoft.com/office/drawing/2014/main" val="3827972955"/>
                    </a:ext>
                  </a:extLst>
                </a:gridCol>
                <a:gridCol w="781883">
                  <a:extLst>
                    <a:ext uri="{9D8B030D-6E8A-4147-A177-3AD203B41FA5}">
                      <a16:colId xmlns:a16="http://schemas.microsoft.com/office/drawing/2014/main" val="3990492607"/>
                    </a:ext>
                  </a:extLst>
                </a:gridCol>
                <a:gridCol w="977355">
                  <a:extLst>
                    <a:ext uri="{9D8B030D-6E8A-4147-A177-3AD203B41FA5}">
                      <a16:colId xmlns:a16="http://schemas.microsoft.com/office/drawing/2014/main" val="3174223021"/>
                    </a:ext>
                  </a:extLst>
                </a:gridCol>
              </a:tblGrid>
              <a:tr h="771603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Mean (SD)</a:t>
                      </a: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dirty="0">
                          <a:solidFill>
                            <a:schemeClr val="tx1"/>
                          </a:solidFill>
                        </a:rPr>
                        <a:t>CS Reducer</a:t>
                      </a:r>
                    </a:p>
                  </a:txBody>
                  <a:tcPr marL="45720" marR="45720" anchor="ctr">
                    <a:solidFill>
                      <a:srgbClr val="C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dirty="0">
                          <a:solidFill>
                            <a:schemeClr val="tx1"/>
                          </a:solidFill>
                        </a:rPr>
                        <a:t>Sham</a:t>
                      </a:r>
                    </a:p>
                  </a:txBody>
                  <a:tcPr marL="45720" marR="45720" anchor="ctr">
                    <a:solidFill>
                      <a:srgbClr val="FFA7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Adjusted treatment effect</a:t>
                      </a:r>
                    </a:p>
                    <a:p>
                      <a:pPr algn="ctr"/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(95% CI)</a:t>
                      </a: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GB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811404"/>
                  </a:ext>
                </a:extLst>
              </a:tr>
              <a:tr h="46296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Baseline</a:t>
                      </a: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1.58 </a:t>
                      </a:r>
                    </a:p>
                    <a:p>
                      <a:pPr algn="ctr"/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(0.53)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GB" sz="13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1.53 </a:t>
                      </a: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(0.49)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GB" sz="13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-0.03 </a:t>
                      </a:r>
                    </a:p>
                    <a:p>
                      <a:pPr algn="ctr"/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(-0.22, 0.15)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GB" sz="11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536487132"/>
                  </a:ext>
                </a:extLst>
              </a:tr>
              <a:tr h="46296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Follow-up</a:t>
                      </a: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1.55 </a:t>
                      </a:r>
                    </a:p>
                    <a:p>
                      <a:pPr algn="ctr"/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(0.58)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GB" sz="13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1.58 </a:t>
                      </a: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(0.52)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GB" sz="13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79303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078FE8A-03F3-BF86-04E2-BA1BE2E0A764}"/>
              </a:ext>
            </a:extLst>
          </p:cNvPr>
          <p:cNvSpPr txBox="1"/>
          <p:nvPr/>
        </p:nvSpPr>
        <p:spPr>
          <a:xfrm>
            <a:off x="900404" y="4804946"/>
            <a:ext cx="3821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0" dirty="0">
                <a:solidFill>
                  <a:schemeClr val="tx1"/>
                </a:solidFill>
              </a:rPr>
              <a:t>Baseline segmental endocardial MPR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4CC783B-0CD2-A910-16CD-80466CF9A83D}"/>
              </a:ext>
            </a:extLst>
          </p:cNvPr>
          <p:cNvGrpSpPr/>
          <p:nvPr/>
        </p:nvGrpSpPr>
        <p:grpSpPr>
          <a:xfrm>
            <a:off x="5263114" y="495926"/>
            <a:ext cx="1854226" cy="798196"/>
            <a:chOff x="5263114" y="495926"/>
            <a:chExt cx="1854226" cy="79819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78F9048-BD53-E463-90B0-1F6A0BC8D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191" t="42241" r="28567" b="53524"/>
            <a:stretch>
              <a:fillRect/>
            </a:stretch>
          </p:blipFill>
          <p:spPr bwMode="auto">
            <a:xfrm>
              <a:off x="5263114" y="930972"/>
              <a:ext cx="435937" cy="2113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C110068-071E-214F-8692-89725E0F0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32" t="33670" r="28383" b="60778"/>
            <a:stretch>
              <a:fillRect/>
            </a:stretch>
          </p:blipFill>
          <p:spPr>
            <a:xfrm>
              <a:off x="5295081" y="495926"/>
              <a:ext cx="414603" cy="27699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5744C65-E95F-F186-F23F-9CBCEF4D01D6}"/>
                </a:ext>
              </a:extLst>
            </p:cNvPr>
            <p:cNvSpPr txBox="1"/>
            <p:nvPr/>
          </p:nvSpPr>
          <p:spPr>
            <a:xfrm>
              <a:off x="5624624" y="495926"/>
              <a:ext cx="8130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0" dirty="0">
                  <a:solidFill>
                    <a:schemeClr val="tx1"/>
                  </a:solidFill>
                </a:rPr>
                <a:t>Sham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CB5599-F899-6258-85D0-0B18CEDADA81}"/>
                </a:ext>
              </a:extLst>
            </p:cNvPr>
            <p:cNvSpPr txBox="1"/>
            <p:nvPr/>
          </p:nvSpPr>
          <p:spPr>
            <a:xfrm>
              <a:off x="5624624" y="924790"/>
              <a:ext cx="1492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0" dirty="0">
                  <a:solidFill>
                    <a:schemeClr val="tx1"/>
                  </a:solidFill>
                </a:rPr>
                <a:t>CS Reducer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C08A8B9-6AE7-EE69-C4A0-A2AF56A880A9}"/>
              </a:ext>
            </a:extLst>
          </p:cNvPr>
          <p:cNvSpPr txBox="1"/>
          <p:nvPr/>
        </p:nvSpPr>
        <p:spPr>
          <a:xfrm>
            <a:off x="5453566" y="4789557"/>
            <a:ext cx="369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900" b="0" i="0" dirty="0">
                <a:solidFill>
                  <a:schemeClr val="tx1"/>
                </a:solidFill>
              </a:rPr>
              <a:t>Resting MBF corrected for rate-pressure product</a:t>
            </a:r>
            <a:r>
              <a:rPr lang="en-GB" sz="900" b="0" i="0" baseline="30000" dirty="0">
                <a:solidFill>
                  <a:schemeClr val="tx1"/>
                </a:solidFill>
              </a:rPr>
              <a:t>1</a:t>
            </a:r>
          </a:p>
          <a:p>
            <a:pPr algn="r"/>
            <a:r>
              <a:rPr lang="en-GB" sz="900" b="0" i="0" baseline="30000" dirty="0">
                <a:solidFill>
                  <a:schemeClr val="tx1"/>
                </a:solidFill>
              </a:rPr>
              <a:t>1</a:t>
            </a:r>
            <a:r>
              <a:rPr lang="en-GB" sz="900" b="0" i="0" dirty="0">
                <a:solidFill>
                  <a:schemeClr val="tx1"/>
                </a:solidFill>
              </a:rPr>
              <a:t>Brown LAE, et al. Eur Heart J Cardiovasc Imaging. 2023; 24:426-34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5241A4-19DC-B379-B742-D7CE545BC97A}"/>
              </a:ext>
            </a:extLst>
          </p:cNvPr>
          <p:cNvSpPr txBox="1"/>
          <p:nvPr/>
        </p:nvSpPr>
        <p:spPr>
          <a:xfrm rot="16200000">
            <a:off x="-1776009" y="2573438"/>
            <a:ext cx="39485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0" dirty="0">
                <a:solidFill>
                  <a:schemeClr val="tx1"/>
                </a:solidFill>
              </a:rPr>
              <a:t>Follow-up segmental endocardial MPR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E991C7-E457-A708-6379-458031EFFEBE}"/>
              </a:ext>
            </a:extLst>
          </p:cNvPr>
          <p:cNvSpPr txBox="1"/>
          <p:nvPr/>
        </p:nvSpPr>
        <p:spPr>
          <a:xfrm>
            <a:off x="6347466" y="3878240"/>
            <a:ext cx="1495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i="0" dirty="0">
                <a:solidFill>
                  <a:schemeClr val="tx1"/>
                </a:solidFill>
              </a:rPr>
              <a:t>P=0.72</a:t>
            </a:r>
          </a:p>
        </p:txBody>
      </p:sp>
    </p:spTree>
    <p:extLst>
      <p:ext uri="{BB962C8B-B14F-4D97-AF65-F5344CB8AC3E}">
        <p14:creationId xmlns:p14="http://schemas.microsoft.com/office/powerpoint/2010/main" val="4281482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8945E-8BA7-B20A-D614-B09B7D253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086D5CF-98D0-A9E4-3484-B7BB545AD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4253023" cy="680485"/>
          </a:xfrm>
        </p:spPr>
        <p:txBody>
          <a:bodyPr/>
          <a:lstStyle/>
          <a:p>
            <a:r>
              <a:rPr lang="en-GB" b="1" dirty="0">
                <a:solidFill>
                  <a:srgbClr val="14225B"/>
                </a:solidFill>
              </a:rPr>
              <a:t>Secondary endpoint</a:t>
            </a:r>
            <a:endParaRPr lang="en-GB" dirty="0">
              <a:solidFill>
                <a:srgbClr val="14225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FF50C8-7256-D928-68DA-5D1A474D9C76}"/>
              </a:ext>
            </a:extLst>
          </p:cNvPr>
          <p:cNvSpPr txBox="1"/>
          <p:nvPr/>
        </p:nvSpPr>
        <p:spPr>
          <a:xfrm>
            <a:off x="687669" y="4835723"/>
            <a:ext cx="4724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0" dirty="0">
                <a:solidFill>
                  <a:schemeClr val="tx1"/>
                </a:solidFill>
              </a:rPr>
              <a:t>Baseline log (segmental endocardial:epicardial ratio at stress)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920308-F600-9C3E-6FF3-44FAAED97328}"/>
              </a:ext>
            </a:extLst>
          </p:cNvPr>
          <p:cNvSpPr txBox="1"/>
          <p:nvPr/>
        </p:nvSpPr>
        <p:spPr>
          <a:xfrm rot="16200000">
            <a:off x="-1435582" y="2457303"/>
            <a:ext cx="3296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0" dirty="0">
                <a:solidFill>
                  <a:schemeClr val="tx1"/>
                </a:solidFill>
              </a:rPr>
              <a:t>Follow-up log (segmental endocardial:epicardial ratio at stress)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87655B-7A70-3F4A-34CD-6B884367C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32" t="33670" r="28383" b="60778"/>
          <a:stretch>
            <a:fillRect/>
          </a:stretch>
        </p:blipFill>
        <p:spPr>
          <a:xfrm>
            <a:off x="5295081" y="495926"/>
            <a:ext cx="414603" cy="2769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46CD21-0F27-D1E4-EC62-CF7153FD1DBD}"/>
              </a:ext>
            </a:extLst>
          </p:cNvPr>
          <p:cNvSpPr txBox="1"/>
          <p:nvPr/>
        </p:nvSpPr>
        <p:spPr>
          <a:xfrm>
            <a:off x="5624624" y="495926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0" dirty="0">
                <a:solidFill>
                  <a:schemeClr val="tx1"/>
                </a:solidFill>
              </a:rPr>
              <a:t>Sham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9C8A18-3E7E-06BE-784F-E61C0A50C6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l="8089" r="14729" b="11557"/>
          <a:stretch>
            <a:fillRect/>
          </a:stretch>
        </p:blipFill>
        <p:spPr>
          <a:xfrm>
            <a:off x="479810" y="716613"/>
            <a:ext cx="4932229" cy="411048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216869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476470-C68D-4E75-9936-C711457BDC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127" r="14320" b="11235"/>
          <a:stretch>
            <a:fillRect/>
          </a:stretch>
        </p:blipFill>
        <p:spPr>
          <a:xfrm>
            <a:off x="490817" y="751500"/>
            <a:ext cx="4906387" cy="4084223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18E3C68-3DC0-3F97-F371-03A21C7D47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214124"/>
              </p:ext>
            </p:extLst>
          </p:nvPr>
        </p:nvGraphicFramePr>
        <p:xfrm>
          <a:off x="5305645" y="1722986"/>
          <a:ext cx="3648573" cy="17793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6388">
                  <a:extLst>
                    <a:ext uri="{9D8B030D-6E8A-4147-A177-3AD203B41FA5}">
                      <a16:colId xmlns:a16="http://schemas.microsoft.com/office/drawing/2014/main" val="2602636650"/>
                    </a:ext>
                  </a:extLst>
                </a:gridCol>
                <a:gridCol w="909030">
                  <a:extLst>
                    <a:ext uri="{9D8B030D-6E8A-4147-A177-3AD203B41FA5}">
                      <a16:colId xmlns:a16="http://schemas.microsoft.com/office/drawing/2014/main" val="3827972955"/>
                    </a:ext>
                  </a:extLst>
                </a:gridCol>
                <a:gridCol w="796957">
                  <a:extLst>
                    <a:ext uri="{9D8B030D-6E8A-4147-A177-3AD203B41FA5}">
                      <a16:colId xmlns:a16="http://schemas.microsoft.com/office/drawing/2014/main" val="3990492607"/>
                    </a:ext>
                  </a:extLst>
                </a:gridCol>
                <a:gridCol w="996198">
                  <a:extLst>
                    <a:ext uri="{9D8B030D-6E8A-4147-A177-3AD203B41FA5}">
                      <a16:colId xmlns:a16="http://schemas.microsoft.com/office/drawing/2014/main" val="3174223021"/>
                    </a:ext>
                  </a:extLst>
                </a:gridCol>
              </a:tblGrid>
              <a:tr h="771603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Mean (SD)</a:t>
                      </a: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dirty="0">
                          <a:solidFill>
                            <a:schemeClr val="tx1"/>
                          </a:solidFill>
                        </a:rPr>
                        <a:t>CS Reducer</a:t>
                      </a:r>
                    </a:p>
                  </a:txBody>
                  <a:tcPr marL="45720" marR="45720" anchor="ctr">
                    <a:solidFill>
                      <a:srgbClr val="C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dirty="0">
                          <a:solidFill>
                            <a:schemeClr val="tx1"/>
                          </a:solidFill>
                        </a:rPr>
                        <a:t>Sham</a:t>
                      </a:r>
                    </a:p>
                  </a:txBody>
                  <a:tcPr marL="45720" marR="45720" anchor="ctr">
                    <a:solidFill>
                      <a:srgbClr val="FFA7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Adjusted relative treatment effect</a:t>
                      </a:r>
                    </a:p>
                    <a:p>
                      <a:pPr algn="ctr"/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(95% CI)</a:t>
                      </a: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GB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811404"/>
                  </a:ext>
                </a:extLst>
              </a:tr>
              <a:tr h="46296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Baseline</a:t>
                      </a: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1.13 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chemeClr val="tx1"/>
                          </a:solidFill>
                        </a:rPr>
                        <a:t>(0.34)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1.08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chemeClr val="tx1"/>
                          </a:solidFill>
                        </a:rPr>
                        <a:t>(0.31)</a:t>
                      </a:r>
                    </a:p>
                  </a:txBody>
                  <a:tcPr marL="45720" marR="4572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1.004</a:t>
                      </a:r>
                    </a:p>
                    <a:p>
                      <a:pPr algn="ctr"/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(0.954-1.057)</a:t>
                      </a:r>
                      <a:endParaRPr lang="en-GB" sz="11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536487132"/>
                  </a:ext>
                </a:extLst>
              </a:tr>
              <a:tr h="46296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Follow-up</a:t>
                      </a: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1.11 </a:t>
                      </a:r>
                    </a:p>
                    <a:p>
                      <a:pPr algn="ctr"/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(0.38)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GB" sz="13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1.11 </a:t>
                      </a:r>
                    </a:p>
                    <a:p>
                      <a:pPr algn="ctr"/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(0.35)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GB" sz="13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793035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25E3CEB2-825C-B5D9-4A3D-F3BD995C2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4253023" cy="680485"/>
          </a:xfrm>
        </p:spPr>
        <p:txBody>
          <a:bodyPr/>
          <a:lstStyle/>
          <a:p>
            <a:r>
              <a:rPr lang="en-GB" b="1" dirty="0">
                <a:solidFill>
                  <a:srgbClr val="14225B"/>
                </a:solidFill>
              </a:rPr>
              <a:t>Secondary endpoint</a:t>
            </a:r>
            <a:endParaRPr lang="en-GB" dirty="0">
              <a:solidFill>
                <a:srgbClr val="14225B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1BBE406-E017-453A-D8FD-BCA3BCAD68F8}"/>
              </a:ext>
            </a:extLst>
          </p:cNvPr>
          <p:cNvGrpSpPr/>
          <p:nvPr/>
        </p:nvGrpSpPr>
        <p:grpSpPr>
          <a:xfrm>
            <a:off x="5263114" y="495926"/>
            <a:ext cx="1854226" cy="798196"/>
            <a:chOff x="5263114" y="495926"/>
            <a:chExt cx="1854226" cy="79819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C6C6ADE-5396-C18E-5B83-EC84D75C7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191" t="42241" r="28567" b="53524"/>
            <a:stretch>
              <a:fillRect/>
            </a:stretch>
          </p:blipFill>
          <p:spPr bwMode="auto">
            <a:xfrm>
              <a:off x="5263114" y="930972"/>
              <a:ext cx="435937" cy="2113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19DF6B0-2C29-F34E-A3E1-D3578F171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32" t="33670" r="28383" b="60778"/>
            <a:stretch>
              <a:fillRect/>
            </a:stretch>
          </p:blipFill>
          <p:spPr>
            <a:xfrm>
              <a:off x="5295081" y="495926"/>
              <a:ext cx="414603" cy="27699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948A488-3B88-39E7-1A75-09DC9E1D474F}"/>
                </a:ext>
              </a:extLst>
            </p:cNvPr>
            <p:cNvSpPr txBox="1"/>
            <p:nvPr/>
          </p:nvSpPr>
          <p:spPr>
            <a:xfrm>
              <a:off x="5624624" y="495926"/>
              <a:ext cx="8130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0" dirty="0">
                  <a:solidFill>
                    <a:schemeClr val="tx1"/>
                  </a:solidFill>
                </a:rPr>
                <a:t>Sham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2181D40-181E-353F-6BB1-5B449259D3A7}"/>
                </a:ext>
              </a:extLst>
            </p:cNvPr>
            <p:cNvSpPr txBox="1"/>
            <p:nvPr/>
          </p:nvSpPr>
          <p:spPr>
            <a:xfrm>
              <a:off x="5624624" y="924790"/>
              <a:ext cx="1492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0" dirty="0">
                  <a:solidFill>
                    <a:schemeClr val="tx1"/>
                  </a:solidFill>
                </a:rPr>
                <a:t>CS Reducer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4A17FBA-D25B-6962-E130-55CC6EA83B46}"/>
              </a:ext>
            </a:extLst>
          </p:cNvPr>
          <p:cNvSpPr txBox="1"/>
          <p:nvPr/>
        </p:nvSpPr>
        <p:spPr>
          <a:xfrm>
            <a:off x="687669" y="4835723"/>
            <a:ext cx="4724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0" dirty="0">
                <a:solidFill>
                  <a:schemeClr val="tx1"/>
                </a:solidFill>
              </a:rPr>
              <a:t>Baseline log (segmental endocardial:epicardial ratio at stress)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453A99-DD0E-1366-079A-7F44A1A593EA}"/>
              </a:ext>
            </a:extLst>
          </p:cNvPr>
          <p:cNvSpPr txBox="1"/>
          <p:nvPr/>
        </p:nvSpPr>
        <p:spPr>
          <a:xfrm rot="16200000">
            <a:off x="-1435582" y="2457303"/>
            <a:ext cx="3296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0" dirty="0">
                <a:solidFill>
                  <a:schemeClr val="tx1"/>
                </a:solidFill>
              </a:rPr>
              <a:t>Follow-up log (segmental endocardial:epicardial ratio at stress)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7F9BF0-ED51-A2FE-9B02-7515732F4BC2}"/>
              </a:ext>
            </a:extLst>
          </p:cNvPr>
          <p:cNvSpPr txBox="1"/>
          <p:nvPr/>
        </p:nvSpPr>
        <p:spPr>
          <a:xfrm>
            <a:off x="6347466" y="3878240"/>
            <a:ext cx="1495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i="0" dirty="0">
                <a:solidFill>
                  <a:schemeClr val="tx1"/>
                </a:solidFill>
              </a:rPr>
              <a:t>P=0.88</a:t>
            </a:r>
          </a:p>
        </p:txBody>
      </p:sp>
    </p:spTree>
    <p:extLst>
      <p:ext uri="{BB962C8B-B14F-4D97-AF65-F5344CB8AC3E}">
        <p14:creationId xmlns:p14="http://schemas.microsoft.com/office/powerpoint/2010/main" val="726107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C28EA-8AC5-DBCE-1598-CCDD49345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58" y="1"/>
            <a:ext cx="6310454" cy="588749"/>
          </a:xfrm>
        </p:spPr>
        <p:txBody>
          <a:bodyPr>
            <a:normAutofit/>
          </a:bodyPr>
          <a:lstStyle/>
          <a:p>
            <a:r>
              <a:rPr lang="en-GB" sz="2700" b="1" dirty="0">
                <a:solidFill>
                  <a:srgbClr val="14225B"/>
                </a:solidFill>
              </a:rPr>
              <a:t>Number of daily angina episodes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6BDE84-539C-05A2-F5BE-8904F747E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b="33227"/>
          <a:stretch>
            <a:fillRect/>
          </a:stretch>
        </p:blipFill>
        <p:spPr>
          <a:xfrm>
            <a:off x="7411099" y="0"/>
            <a:ext cx="1732901" cy="609600"/>
          </a:xfrm>
          <a:prstGeom prst="rect">
            <a:avLst/>
          </a:prstGeom>
        </p:spPr>
      </p:pic>
      <p:sp>
        <p:nvSpPr>
          <p:cNvPr id="9" name="OR 0.92 (95% CrI 0.42 to 2.04)…">
            <a:extLst>
              <a:ext uri="{FF2B5EF4-FFF2-40B4-BE49-F238E27FC236}">
                <a16:creationId xmlns:a16="http://schemas.microsoft.com/office/drawing/2014/main" id="{F8454F0E-1429-01B4-7491-FABF706C7ACF}"/>
              </a:ext>
            </a:extLst>
          </p:cNvPr>
          <p:cNvSpPr txBox="1"/>
          <p:nvPr/>
        </p:nvSpPr>
        <p:spPr>
          <a:xfrm>
            <a:off x="2816135" y="4385441"/>
            <a:ext cx="3353401" cy="608525"/>
          </a:xfrm>
          <a:prstGeom prst="rect">
            <a:avLst/>
          </a:prstGeom>
          <a:ln w="38100">
            <a:solidFill>
              <a:srgbClr val="14225B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7000" tIns="27000" rIns="27000" bIns="27000">
            <a:spAutoFit/>
          </a:bodyPr>
          <a:lstStyle/>
          <a:p>
            <a:pPr algn="ctr"/>
            <a:r>
              <a:rPr b="0" i="0" dirty="0">
                <a:solidFill>
                  <a:srgbClr val="14225B"/>
                </a:solidFill>
              </a:rPr>
              <a:t>OR 0.92 (95% </a:t>
            </a:r>
            <a:r>
              <a:rPr b="0" i="0" dirty="0" err="1">
                <a:solidFill>
                  <a:srgbClr val="14225B"/>
                </a:solidFill>
              </a:rPr>
              <a:t>CrI</a:t>
            </a:r>
            <a:r>
              <a:rPr b="0" i="0" dirty="0">
                <a:solidFill>
                  <a:srgbClr val="14225B"/>
                </a:solidFill>
              </a:rPr>
              <a:t> 0.42 to 2.04)</a:t>
            </a:r>
          </a:p>
          <a:p>
            <a:pPr algn="ctr"/>
            <a:r>
              <a:rPr i="0" dirty="0" err="1">
                <a:solidFill>
                  <a:srgbClr val="14225B"/>
                </a:solidFill>
              </a:rPr>
              <a:t>Pr</a:t>
            </a:r>
            <a:r>
              <a:rPr lang="en-GB" i="0" dirty="0">
                <a:solidFill>
                  <a:srgbClr val="14225B"/>
                </a:solidFill>
              </a:rPr>
              <a:t>(Benefit) </a:t>
            </a:r>
            <a:r>
              <a:rPr i="0" dirty="0">
                <a:solidFill>
                  <a:srgbClr val="14225B"/>
                </a:solidFill>
              </a:rPr>
              <a:t>=</a:t>
            </a:r>
            <a:r>
              <a:rPr lang="en-GB" i="0" dirty="0">
                <a:solidFill>
                  <a:srgbClr val="14225B"/>
                </a:solidFill>
              </a:rPr>
              <a:t> </a:t>
            </a:r>
            <a:r>
              <a:rPr i="0" dirty="0">
                <a:solidFill>
                  <a:srgbClr val="14225B"/>
                </a:solidFill>
              </a:rPr>
              <a:t>0.41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C9225BD-58A0-0356-B1EB-D2A6EEE521FD}"/>
              </a:ext>
            </a:extLst>
          </p:cNvPr>
          <p:cNvGrpSpPr/>
          <p:nvPr/>
        </p:nvGrpSpPr>
        <p:grpSpPr>
          <a:xfrm>
            <a:off x="1126770" y="479023"/>
            <a:ext cx="7644556" cy="3822278"/>
            <a:chOff x="-52662" y="1520969"/>
            <a:chExt cx="7176316" cy="3588158"/>
          </a:xfrm>
        </p:grpSpPr>
        <p:pic>
          <p:nvPicPr>
            <p:cNvPr id="6" name="symptom_freq_orbita_freq_stage_11.pdf" descr="symptom_freq_orbita_freq_stage_11.pdf">
              <a:extLst>
                <a:ext uri="{FF2B5EF4-FFF2-40B4-BE49-F238E27FC236}">
                  <a16:creationId xmlns:a16="http://schemas.microsoft.com/office/drawing/2014/main" id="{E1A42DF8-B351-6A52-9321-532F6C900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52662" y="1520969"/>
              <a:ext cx="7176316" cy="3588158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1A7991A-2B2A-A338-1F2B-0C064161ADB5}"/>
                </a:ext>
              </a:extLst>
            </p:cNvPr>
            <p:cNvSpPr txBox="1"/>
            <p:nvPr/>
          </p:nvSpPr>
          <p:spPr>
            <a:xfrm>
              <a:off x="1076408" y="1532331"/>
              <a:ext cx="1401286" cy="3467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GB" b="1" i="0" dirty="0">
                  <a:solidFill>
                    <a:srgbClr val="14225B"/>
                  </a:solidFill>
                </a:rPr>
                <a:t>CS Reducer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3E7ED70-FDD7-9AF6-117D-7A8097BC0D70}"/>
                </a:ext>
              </a:extLst>
            </p:cNvPr>
            <p:cNvSpPr txBox="1"/>
            <p:nvPr/>
          </p:nvSpPr>
          <p:spPr>
            <a:xfrm>
              <a:off x="4499536" y="1532331"/>
              <a:ext cx="763243" cy="3467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GB" b="1" i="0" dirty="0">
                  <a:solidFill>
                    <a:srgbClr val="14225B"/>
                  </a:solidFill>
                </a:rPr>
                <a:t>Sham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941A535-BC56-C52B-4FC7-C22E7E1D260B}"/>
              </a:ext>
            </a:extLst>
          </p:cNvPr>
          <p:cNvSpPr txBox="1"/>
          <p:nvPr/>
        </p:nvSpPr>
        <p:spPr>
          <a:xfrm rot="16200000">
            <a:off x="-171020" y="2093530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0" dirty="0">
                <a:solidFill>
                  <a:srgbClr val="14225B"/>
                </a:solidFill>
              </a:rPr>
              <a:t>Proportion of patients</a:t>
            </a:r>
          </a:p>
        </p:txBody>
      </p:sp>
    </p:spTree>
    <p:extLst>
      <p:ext uri="{BB962C8B-B14F-4D97-AF65-F5344CB8AC3E}">
        <p14:creationId xmlns:p14="http://schemas.microsoft.com/office/powerpoint/2010/main" val="314470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0B13D-C80C-710A-C3B5-1588C725A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EEE35431-899D-3E02-6589-4333C3ACD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4"/>
          <a:stretch>
            <a:fillRect/>
          </a:stretch>
        </p:blipFill>
        <p:spPr bwMode="auto">
          <a:xfrm>
            <a:off x="5318823" y="3026970"/>
            <a:ext cx="3667910" cy="1981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25344B3-6BB5-349B-97B7-93AEFC54A33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3"/>
          <a:stretch>
            <a:fillRect/>
          </a:stretch>
        </p:blipFill>
        <p:spPr bwMode="auto">
          <a:xfrm>
            <a:off x="5318308" y="788565"/>
            <a:ext cx="3668425" cy="1978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E6E63B-513D-903E-5720-E17689102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b="33227"/>
          <a:stretch>
            <a:fillRect/>
          </a:stretch>
        </p:blipFill>
        <p:spPr>
          <a:xfrm>
            <a:off x="7411099" y="0"/>
            <a:ext cx="1732901" cy="609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2F2822-1627-D988-651E-D1C71378180A}"/>
              </a:ext>
            </a:extLst>
          </p:cNvPr>
          <p:cNvSpPr txBox="1"/>
          <p:nvPr/>
        </p:nvSpPr>
        <p:spPr>
          <a:xfrm>
            <a:off x="523258" y="235874"/>
            <a:ext cx="374987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GB" sz="2000" b="1" i="0" dirty="0">
                <a:solidFill>
                  <a:srgbClr val="14235B"/>
                </a:solidFill>
              </a:rPr>
              <a:t>Seattle Angina Questionnaire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4A665B-C26E-2EFE-8BD9-44CFFE92BD7D}"/>
              </a:ext>
            </a:extLst>
          </p:cNvPr>
          <p:cNvSpPr txBox="1"/>
          <p:nvPr/>
        </p:nvSpPr>
        <p:spPr>
          <a:xfrm>
            <a:off x="4882535" y="235874"/>
            <a:ext cx="1483098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2000" b="1" i="0" dirty="0">
                <a:solidFill>
                  <a:srgbClr val="14235B"/>
                </a:solidFill>
              </a:rPr>
              <a:t>CCS Class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B5D9C3-DDC2-F29F-30B8-2F70F5B4720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6994"/>
          <a:stretch>
            <a:fillRect/>
          </a:stretch>
        </p:blipFill>
        <p:spPr>
          <a:xfrm>
            <a:off x="1104531" y="1268395"/>
            <a:ext cx="3204497" cy="387510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56C7D0D-5F40-F3A8-D5F7-18D29600EACF}"/>
              </a:ext>
            </a:extLst>
          </p:cNvPr>
          <p:cNvSpPr txBox="1"/>
          <p:nvPr/>
        </p:nvSpPr>
        <p:spPr>
          <a:xfrm>
            <a:off x="24060" y="1348498"/>
            <a:ext cx="13644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i="0" dirty="0">
                <a:solidFill>
                  <a:schemeClr val="tx1"/>
                </a:solidFill>
              </a:rPr>
              <a:t>Physical limitation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F10484-17FF-5ED1-FABA-9B97EEA788E6}"/>
              </a:ext>
            </a:extLst>
          </p:cNvPr>
          <p:cNvSpPr txBox="1"/>
          <p:nvPr/>
        </p:nvSpPr>
        <p:spPr>
          <a:xfrm>
            <a:off x="24060" y="1705609"/>
            <a:ext cx="11849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i="0" dirty="0">
                <a:solidFill>
                  <a:schemeClr val="tx1"/>
                </a:solidFill>
              </a:rPr>
              <a:t>Angina stability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3BABB1-643B-021C-2951-6A65B2A07FA5}"/>
              </a:ext>
            </a:extLst>
          </p:cNvPr>
          <p:cNvSpPr txBox="1"/>
          <p:nvPr/>
        </p:nvSpPr>
        <p:spPr>
          <a:xfrm>
            <a:off x="24060" y="2062720"/>
            <a:ext cx="13211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i="0" dirty="0">
                <a:solidFill>
                  <a:schemeClr val="tx1"/>
                </a:solidFill>
              </a:rPr>
              <a:t>Angina frequency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C5286D-8C61-A949-CD67-E9972DA3266F}"/>
              </a:ext>
            </a:extLst>
          </p:cNvPr>
          <p:cNvSpPr txBox="1"/>
          <p:nvPr/>
        </p:nvSpPr>
        <p:spPr>
          <a:xfrm>
            <a:off x="24060" y="2419831"/>
            <a:ext cx="1686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i="0" dirty="0">
                <a:solidFill>
                  <a:schemeClr val="tx1"/>
                </a:solidFill>
              </a:rPr>
              <a:t>Treatment satisfaction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A9F811-50C7-DBA1-8962-01533DBB4C43}"/>
              </a:ext>
            </a:extLst>
          </p:cNvPr>
          <p:cNvSpPr txBox="1"/>
          <p:nvPr/>
        </p:nvSpPr>
        <p:spPr>
          <a:xfrm>
            <a:off x="24060" y="2784636"/>
            <a:ext cx="1072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i="0" dirty="0">
                <a:solidFill>
                  <a:schemeClr val="tx1"/>
                </a:solidFill>
              </a:rPr>
              <a:t>Quality of life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0BE964-4FC9-3BB6-C078-9C7D9A580EB2}"/>
              </a:ext>
            </a:extLst>
          </p:cNvPr>
          <p:cNvSpPr txBox="1"/>
          <p:nvPr/>
        </p:nvSpPr>
        <p:spPr>
          <a:xfrm>
            <a:off x="24060" y="3149442"/>
            <a:ext cx="12426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i="0" dirty="0">
                <a:solidFill>
                  <a:schemeClr val="tx1"/>
                </a:solidFill>
              </a:rPr>
              <a:t>Summary score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EF39C48-30A4-FFD8-431C-631C8025F46B}"/>
              </a:ext>
            </a:extLst>
          </p:cNvPr>
          <p:cNvCxnSpPr>
            <a:cxnSpLocks/>
          </p:cNvCxnSpPr>
          <p:nvPr/>
        </p:nvCxnSpPr>
        <p:spPr>
          <a:xfrm>
            <a:off x="4794732" y="2747296"/>
            <a:ext cx="4349268" cy="0"/>
          </a:xfrm>
          <a:prstGeom prst="line">
            <a:avLst/>
          </a:prstGeom>
          <a:ln>
            <a:solidFill>
              <a:srgbClr val="0306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DD8962A-509E-EE4B-E394-0B493EB637CD}"/>
              </a:ext>
            </a:extLst>
          </p:cNvPr>
          <p:cNvSpPr txBox="1"/>
          <p:nvPr/>
        </p:nvSpPr>
        <p:spPr>
          <a:xfrm>
            <a:off x="6364565" y="2766953"/>
            <a:ext cx="1265679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b="1" i="0" dirty="0">
                <a:solidFill>
                  <a:srgbClr val="14225B"/>
                </a:solidFill>
              </a:rPr>
              <a:t>CS Reducer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20C0E3-F144-5B95-32E5-494529122D16}"/>
              </a:ext>
            </a:extLst>
          </p:cNvPr>
          <p:cNvSpPr txBox="1"/>
          <p:nvPr/>
        </p:nvSpPr>
        <p:spPr>
          <a:xfrm>
            <a:off x="6745806" y="533449"/>
            <a:ext cx="67358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400" b="1" i="0" dirty="0">
                <a:solidFill>
                  <a:srgbClr val="14225B"/>
                </a:solidFill>
              </a:rPr>
              <a:t>Sham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8442C5-C426-4C8A-3D2F-35F962E15696}"/>
              </a:ext>
            </a:extLst>
          </p:cNvPr>
          <p:cNvSpPr txBox="1"/>
          <p:nvPr/>
        </p:nvSpPr>
        <p:spPr>
          <a:xfrm>
            <a:off x="5737283" y="4881890"/>
            <a:ext cx="25202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i="0" dirty="0">
                <a:solidFill>
                  <a:schemeClr val="tx1"/>
                </a:solidFill>
              </a:rPr>
              <a:t>Odds ratio: 0.30 (95%CI: 0.10-0.87)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1488D6B-9C90-1C1A-6981-0F5E634ABBD6}"/>
              </a:ext>
            </a:extLst>
          </p:cNvPr>
          <p:cNvSpPr txBox="1"/>
          <p:nvPr/>
        </p:nvSpPr>
        <p:spPr>
          <a:xfrm>
            <a:off x="8385995" y="4878079"/>
            <a:ext cx="6351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i="0" dirty="0">
                <a:solidFill>
                  <a:schemeClr val="tx1"/>
                </a:solidFill>
              </a:rPr>
              <a:t>P=0.03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240F72-4E8B-66A9-733C-0984AD412BA7}"/>
              </a:ext>
            </a:extLst>
          </p:cNvPr>
          <p:cNvGrpSpPr/>
          <p:nvPr/>
        </p:nvGrpSpPr>
        <p:grpSpPr>
          <a:xfrm>
            <a:off x="4611969" y="208733"/>
            <a:ext cx="4717381" cy="5079959"/>
            <a:chOff x="4611969" y="208733"/>
            <a:chExt cx="4717381" cy="507995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3E648F7-031D-98A5-80FC-770FD855A6B1}"/>
                </a:ext>
              </a:extLst>
            </p:cNvPr>
            <p:cNvSpPr txBox="1"/>
            <p:nvPr/>
          </p:nvSpPr>
          <p:spPr>
            <a:xfrm>
              <a:off x="4611969" y="635984"/>
              <a:ext cx="4717381" cy="465270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6C02545-9A61-5B15-C94C-82B81045EC69}"/>
                </a:ext>
              </a:extLst>
            </p:cNvPr>
            <p:cNvSpPr txBox="1"/>
            <p:nvPr/>
          </p:nvSpPr>
          <p:spPr>
            <a:xfrm>
              <a:off x="4929815" y="208733"/>
              <a:ext cx="2212390" cy="5601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05027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93B37-4C20-DDB6-5828-BC098ACDE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14" y="112514"/>
            <a:ext cx="7886700" cy="609601"/>
          </a:xfrm>
          <a:ln>
            <a:noFill/>
          </a:ln>
        </p:spPr>
        <p:txBody>
          <a:bodyPr/>
          <a:lstStyle/>
          <a:p>
            <a:r>
              <a:rPr lang="en-GB" b="1" dirty="0">
                <a:solidFill>
                  <a:srgbClr val="142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Blinding assessment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59311D-79C4-0AC3-D957-F3B95B546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b="33227"/>
          <a:stretch>
            <a:fillRect/>
          </a:stretch>
        </p:blipFill>
        <p:spPr>
          <a:xfrm>
            <a:off x="7411099" y="0"/>
            <a:ext cx="1732901" cy="609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94FE31C-3FE5-F6EF-005B-0E8A1FF76FAC}"/>
              </a:ext>
            </a:extLst>
          </p:cNvPr>
          <p:cNvSpPr txBox="1"/>
          <p:nvPr/>
        </p:nvSpPr>
        <p:spPr>
          <a:xfrm>
            <a:off x="128380" y="1315758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0" dirty="0">
                <a:solidFill>
                  <a:srgbClr val="14225B"/>
                </a:solidFill>
              </a:rPr>
              <a:t>Patients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7CE19A-604A-5E31-D3B6-FFE1ABAE1495}"/>
              </a:ext>
            </a:extLst>
          </p:cNvPr>
          <p:cNvSpPr txBox="1"/>
          <p:nvPr/>
        </p:nvSpPr>
        <p:spPr>
          <a:xfrm>
            <a:off x="-34522" y="2491553"/>
            <a:ext cx="1360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0" dirty="0">
                <a:solidFill>
                  <a:srgbClr val="14225B"/>
                </a:solidFill>
              </a:rPr>
              <a:t>Ward team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5855F3-377C-5BDB-4601-906C6FA8A4A5}"/>
              </a:ext>
            </a:extLst>
          </p:cNvPr>
          <p:cNvSpPr txBox="1"/>
          <p:nvPr/>
        </p:nvSpPr>
        <p:spPr>
          <a:xfrm>
            <a:off x="1" y="3524221"/>
            <a:ext cx="1314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0" dirty="0">
                <a:solidFill>
                  <a:srgbClr val="14225B"/>
                </a:solidFill>
              </a:rPr>
              <a:t>Research team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110DED3-FAC9-20E4-F270-BD016E3C08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935" t="11740" b="22371"/>
          <a:stretch>
            <a:fillRect/>
          </a:stretch>
        </p:blipFill>
        <p:spPr>
          <a:xfrm>
            <a:off x="1210728" y="1000369"/>
            <a:ext cx="7372763" cy="374536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0810176-F28E-4846-1EB7-3E1607D3FC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049" t="86684" r="24376" b="7861"/>
          <a:stretch>
            <a:fillRect/>
          </a:stretch>
        </p:blipFill>
        <p:spPr>
          <a:xfrm>
            <a:off x="7026814" y="1635717"/>
            <a:ext cx="1058518" cy="3769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8714FA7-A6F5-2E16-3F3D-1FBCC70972F8}"/>
              </a:ext>
            </a:extLst>
          </p:cNvPr>
          <p:cNvSpPr txBox="1"/>
          <p:nvPr/>
        </p:nvSpPr>
        <p:spPr>
          <a:xfrm>
            <a:off x="1520047" y="1648415"/>
            <a:ext cx="1197752" cy="307777"/>
          </a:xfrm>
          <a:prstGeom prst="rect">
            <a:avLst/>
          </a:prstGeom>
          <a:solidFill>
            <a:srgbClr val="DA191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i="0" dirty="0">
                <a:solidFill>
                  <a:schemeClr val="bg1"/>
                </a:solidFill>
              </a:rPr>
              <a:t>Sham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F0E809-EFCB-163E-4D70-B40CD63DB90B}"/>
              </a:ext>
            </a:extLst>
          </p:cNvPr>
          <p:cNvSpPr txBox="1"/>
          <p:nvPr/>
        </p:nvSpPr>
        <p:spPr>
          <a:xfrm>
            <a:off x="1520047" y="1285142"/>
            <a:ext cx="1197752" cy="307777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i="0" dirty="0">
                <a:solidFill>
                  <a:schemeClr val="bg1"/>
                </a:solidFill>
              </a:rPr>
              <a:t>CS Reducer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5AB03D-3D81-C2C9-1499-B5FC5CFA3B05}"/>
              </a:ext>
            </a:extLst>
          </p:cNvPr>
          <p:cNvSpPr txBox="1"/>
          <p:nvPr/>
        </p:nvSpPr>
        <p:spPr>
          <a:xfrm>
            <a:off x="1520047" y="2627477"/>
            <a:ext cx="1197752" cy="307777"/>
          </a:xfrm>
          <a:prstGeom prst="rect">
            <a:avLst/>
          </a:prstGeom>
          <a:solidFill>
            <a:srgbClr val="DA191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i="0" dirty="0">
                <a:solidFill>
                  <a:schemeClr val="bg1"/>
                </a:solidFill>
              </a:rPr>
              <a:t>Sham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CCAA6B-1B94-DC01-CC8A-7842AB32982C}"/>
              </a:ext>
            </a:extLst>
          </p:cNvPr>
          <p:cNvSpPr txBox="1"/>
          <p:nvPr/>
        </p:nvSpPr>
        <p:spPr>
          <a:xfrm>
            <a:off x="1520046" y="3835354"/>
            <a:ext cx="1197752" cy="307777"/>
          </a:xfrm>
          <a:prstGeom prst="rect">
            <a:avLst/>
          </a:prstGeom>
          <a:solidFill>
            <a:srgbClr val="DA191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i="0" dirty="0">
                <a:solidFill>
                  <a:schemeClr val="bg1"/>
                </a:solidFill>
              </a:rPr>
              <a:t>Sham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9AF9744-83B5-0E24-CAA0-CB4CEC468F6C}"/>
              </a:ext>
            </a:extLst>
          </p:cNvPr>
          <p:cNvSpPr txBox="1"/>
          <p:nvPr/>
        </p:nvSpPr>
        <p:spPr>
          <a:xfrm>
            <a:off x="1520046" y="2278734"/>
            <a:ext cx="1197752" cy="307777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i="0" dirty="0">
                <a:solidFill>
                  <a:schemeClr val="bg1"/>
                </a:solidFill>
              </a:rPr>
              <a:t>CS Reducer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8F5B7F3-12E6-8FA9-5E65-BAB2C530BBE0}"/>
              </a:ext>
            </a:extLst>
          </p:cNvPr>
          <p:cNvSpPr txBox="1"/>
          <p:nvPr/>
        </p:nvSpPr>
        <p:spPr>
          <a:xfrm>
            <a:off x="1520046" y="3502826"/>
            <a:ext cx="1197752" cy="307777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i="0" dirty="0">
                <a:solidFill>
                  <a:schemeClr val="bg1"/>
                </a:solidFill>
              </a:rPr>
              <a:t>CS Reducer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90BB15-05E0-1F86-2B59-6B95BA33E5B4}"/>
              </a:ext>
            </a:extLst>
          </p:cNvPr>
          <p:cNvSpPr txBox="1"/>
          <p:nvPr/>
        </p:nvSpPr>
        <p:spPr>
          <a:xfrm>
            <a:off x="6528375" y="4945176"/>
            <a:ext cx="26212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900" b="0" i="0" dirty="0">
                <a:solidFill>
                  <a:srgbClr val="03063A"/>
                </a:solidFill>
              </a:rPr>
              <a:t>Bang et al. Control Clin Trials 2004; 25:143-156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9681377-3AFE-B021-1570-2E51D2A3BD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617" t="86684" r="33807" b="7861"/>
          <a:stretch>
            <a:fillRect/>
          </a:stretch>
        </p:blipFill>
        <p:spPr>
          <a:xfrm>
            <a:off x="7082050" y="2012632"/>
            <a:ext cx="1058518" cy="3769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13EC69-A6FF-34FA-AE65-06083DC70DDA}"/>
              </a:ext>
            </a:extLst>
          </p:cNvPr>
          <p:cNvSpPr txBox="1"/>
          <p:nvPr/>
        </p:nvSpPr>
        <p:spPr>
          <a:xfrm>
            <a:off x="3995473" y="4697714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0" dirty="0">
                <a:solidFill>
                  <a:srgbClr val="14225B"/>
                </a:solidFill>
              </a:rPr>
              <a:t>Blinding Index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948EF54-BF78-56C6-EAE5-67B85FB26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56370"/>
              </p:ext>
            </p:extLst>
          </p:nvPr>
        </p:nvGraphicFramePr>
        <p:xfrm>
          <a:off x="4224528" y="810074"/>
          <a:ext cx="1316736" cy="25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632916343"/>
                    </a:ext>
                  </a:extLst>
                </a:gridCol>
              </a:tblGrid>
              <a:tr h="19943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i="0" dirty="0">
                          <a:solidFill>
                            <a:srgbClr val="03063A"/>
                          </a:solidFill>
                        </a:rPr>
                        <a:t>Effective blinding</a:t>
                      </a: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solidFill>
                      <a:srgbClr val="E9FC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285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953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9D932-6789-D7EB-3C8D-BE328951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20" y="87577"/>
            <a:ext cx="7886700" cy="77390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b="1" dirty="0">
                <a:solidFill>
                  <a:srgbClr val="14225B"/>
                </a:solidFill>
              </a:rPr>
              <a:t>Device-related SAEs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A795670-FB6E-70CF-6DD5-86CC6EB826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983428"/>
              </p:ext>
            </p:extLst>
          </p:nvPr>
        </p:nvGraphicFramePr>
        <p:xfrm>
          <a:off x="1237641" y="1109114"/>
          <a:ext cx="7039908" cy="348969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386351">
                  <a:extLst>
                    <a:ext uri="{9D8B030D-6E8A-4147-A177-3AD203B41FA5}">
                      <a16:colId xmlns:a16="http://schemas.microsoft.com/office/drawing/2014/main" val="736324411"/>
                    </a:ext>
                  </a:extLst>
                </a:gridCol>
                <a:gridCol w="1780481">
                  <a:extLst>
                    <a:ext uri="{9D8B030D-6E8A-4147-A177-3AD203B41FA5}">
                      <a16:colId xmlns:a16="http://schemas.microsoft.com/office/drawing/2014/main" val="3069812325"/>
                    </a:ext>
                  </a:extLst>
                </a:gridCol>
                <a:gridCol w="1873076">
                  <a:extLst>
                    <a:ext uri="{9D8B030D-6E8A-4147-A177-3AD203B41FA5}">
                      <a16:colId xmlns:a16="http://schemas.microsoft.com/office/drawing/2014/main" val="1553021002"/>
                    </a:ext>
                  </a:extLst>
                </a:gridCol>
              </a:tblGrid>
              <a:tr h="7010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300" dirty="0">
                        <a:solidFill>
                          <a:srgbClr val="14225B"/>
                        </a:solidFill>
                      </a:endParaRPr>
                    </a:p>
                  </a:txBody>
                  <a:tcPr marL="114290" marR="114290" marT="57145" marB="57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rgbClr val="14225B"/>
                          </a:solidFill>
                        </a:rPr>
                        <a:t>CS Reducer</a:t>
                      </a:r>
                    </a:p>
                    <a:p>
                      <a:pPr algn="ctr"/>
                      <a:r>
                        <a:rPr lang="en-GB" sz="1700" b="1" dirty="0">
                          <a:solidFill>
                            <a:srgbClr val="14225B"/>
                          </a:solidFill>
                        </a:rPr>
                        <a:t>(n=27)</a:t>
                      </a:r>
                    </a:p>
                  </a:txBody>
                  <a:tcPr marL="114290" marR="114290" marT="57145" marB="5714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rgbClr val="14225B"/>
                          </a:solidFill>
                        </a:rPr>
                        <a:t>Sham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1" dirty="0">
                          <a:solidFill>
                            <a:srgbClr val="14225B"/>
                          </a:solidFill>
                        </a:rPr>
                        <a:t>(n=27)</a:t>
                      </a:r>
                    </a:p>
                  </a:txBody>
                  <a:tcPr marL="114290" marR="114290" marT="57145" marB="5714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64866514"/>
                  </a:ext>
                </a:extLst>
              </a:tr>
              <a:tr h="463508">
                <a:tc>
                  <a:txBody>
                    <a:bodyPr/>
                    <a:lstStyle/>
                    <a:p>
                      <a:pPr algn="l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Death</a:t>
                      </a:r>
                    </a:p>
                  </a:txBody>
                  <a:tcPr marL="114290" marR="114290" marT="57145" marB="5714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0</a:t>
                      </a:r>
                    </a:p>
                  </a:txBody>
                  <a:tcPr marL="114290" marR="114290" marT="57145" marB="571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0</a:t>
                      </a:r>
                    </a:p>
                  </a:txBody>
                  <a:tcPr marL="114290" marR="114290" marT="57145" marB="5714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45970296"/>
                  </a:ext>
                </a:extLst>
              </a:tr>
              <a:tr h="463508">
                <a:tc>
                  <a:txBody>
                    <a:bodyPr/>
                    <a:lstStyle/>
                    <a:p>
                      <a:pPr algn="l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Myocardial infarction</a:t>
                      </a:r>
                    </a:p>
                  </a:txBody>
                  <a:tcPr marL="114290" marR="114290" marT="57145" marB="5714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0</a:t>
                      </a:r>
                    </a:p>
                  </a:txBody>
                  <a:tcPr marL="114290" marR="114290" marT="57145" marB="571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0</a:t>
                      </a:r>
                    </a:p>
                  </a:txBody>
                  <a:tcPr marL="114290" marR="114290" marT="57145" marB="5714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77841384"/>
                  </a:ext>
                </a:extLst>
              </a:tr>
              <a:tr h="463508">
                <a:tc>
                  <a:txBody>
                    <a:bodyPr/>
                    <a:lstStyle/>
                    <a:p>
                      <a:pPr algn="l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Stroke</a:t>
                      </a:r>
                    </a:p>
                  </a:txBody>
                  <a:tcPr marL="114290" marR="114290" marT="57145" marB="5714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0</a:t>
                      </a:r>
                    </a:p>
                  </a:txBody>
                  <a:tcPr marL="114290" marR="114290" marT="57145" marB="571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0</a:t>
                      </a:r>
                    </a:p>
                  </a:txBody>
                  <a:tcPr marL="114290" marR="114290" marT="57145" marB="5714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55606019"/>
                  </a:ext>
                </a:extLst>
              </a:tr>
              <a:tr h="463508">
                <a:tc>
                  <a:txBody>
                    <a:bodyPr/>
                    <a:lstStyle/>
                    <a:p>
                      <a:pPr algn="l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Device embolisation</a:t>
                      </a:r>
                    </a:p>
                  </a:txBody>
                  <a:tcPr marL="114290" marR="114290" marT="57145" marB="5714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0</a:t>
                      </a:r>
                    </a:p>
                  </a:txBody>
                  <a:tcPr marL="114290" marR="114290" marT="57145" marB="571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0</a:t>
                      </a:r>
                    </a:p>
                  </a:txBody>
                  <a:tcPr marL="114290" marR="114290" marT="57145" marB="5714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16328545"/>
                  </a:ext>
                </a:extLst>
              </a:tr>
              <a:tr h="463508">
                <a:tc>
                  <a:txBody>
                    <a:bodyPr/>
                    <a:lstStyle/>
                    <a:p>
                      <a:pPr algn="l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Tamponade</a:t>
                      </a:r>
                    </a:p>
                  </a:txBody>
                  <a:tcPr marL="114290" marR="114290" marT="57145" marB="5714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0" dirty="0">
                          <a:solidFill>
                            <a:srgbClr val="14225B"/>
                          </a:solidFill>
                        </a:rPr>
                        <a:t>1</a:t>
                      </a:r>
                    </a:p>
                  </a:txBody>
                  <a:tcPr marL="114290" marR="114290" marT="57145" marB="571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0</a:t>
                      </a:r>
                    </a:p>
                  </a:txBody>
                  <a:tcPr marL="114290" marR="114290" marT="57145" marB="5714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31230850"/>
                  </a:ext>
                </a:extLst>
              </a:tr>
              <a:tr h="463508">
                <a:tc>
                  <a:txBody>
                    <a:bodyPr/>
                    <a:lstStyle/>
                    <a:p>
                      <a:pPr algn="l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Major bleeding</a:t>
                      </a:r>
                    </a:p>
                  </a:txBody>
                  <a:tcPr marL="114290" marR="114290" marT="57145" marB="5714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0</a:t>
                      </a:r>
                    </a:p>
                  </a:txBody>
                  <a:tcPr marL="114290" marR="114290" marT="57145" marB="57145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solidFill>
                            <a:srgbClr val="14225B"/>
                          </a:solidFill>
                        </a:rPr>
                        <a:t>0</a:t>
                      </a:r>
                    </a:p>
                  </a:txBody>
                  <a:tcPr marL="114290" marR="114290" marT="57145" marB="5714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3841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560BB20-FD9F-18DF-4A58-06CE1B125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b="33227"/>
          <a:stretch>
            <a:fillRect/>
          </a:stretch>
        </p:blipFill>
        <p:spPr>
          <a:xfrm>
            <a:off x="7411099" y="0"/>
            <a:ext cx="17329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040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B6F70-162A-FEFC-63E9-4DA51FBC2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2F1BD1D-F38C-A396-E00F-4B333D2E7C63}"/>
              </a:ext>
            </a:extLst>
          </p:cNvPr>
          <p:cNvSpPr txBox="1">
            <a:spLocks/>
          </p:cNvSpPr>
          <p:nvPr/>
        </p:nvSpPr>
        <p:spPr>
          <a:xfrm>
            <a:off x="224436" y="160767"/>
            <a:ext cx="5708373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300" b="1" i="0" u="none" strike="noStrike" kern="1200" cap="none" spc="0" normalizeH="0" baseline="0" noProof="0" dirty="0">
                <a:ln>
                  <a:noFill/>
                </a:ln>
                <a:solidFill>
                  <a:srgbClr val="14225B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REMEDY-PILOT in context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625C141-6605-0FDC-97D9-FA2F8B4E1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b="33227"/>
          <a:stretch>
            <a:fillRect/>
          </a:stretch>
        </p:blipFill>
        <p:spPr>
          <a:xfrm>
            <a:off x="7411099" y="0"/>
            <a:ext cx="1732901" cy="609600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2994502-AA94-372D-4CC2-3512AC2B0568}"/>
              </a:ext>
            </a:extLst>
          </p:cNvPr>
          <p:cNvSpPr/>
          <p:nvPr/>
        </p:nvSpPr>
        <p:spPr>
          <a:xfrm>
            <a:off x="224436" y="881052"/>
            <a:ext cx="8695127" cy="80283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rgbClr val="0306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950" b="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First </a:t>
            </a:r>
            <a:r>
              <a:rPr kumimoji="0" lang="en-GB" sz="195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randomised, double-blind, sham-controlled stratified treatment trial </a:t>
            </a:r>
            <a:r>
              <a:rPr kumimoji="0" lang="en-GB" sz="1950" b="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 CS Reducer in patients with refractory angina, ANOCA and CMD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5724C3A-C44C-4FE7-E0C0-1531E911ACA5}"/>
              </a:ext>
            </a:extLst>
          </p:cNvPr>
          <p:cNvSpPr/>
          <p:nvPr/>
        </p:nvSpPr>
        <p:spPr>
          <a:xfrm>
            <a:off x="224436" y="2723070"/>
            <a:ext cx="8695127" cy="80283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rgbClr val="0306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950" b="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CS Reducer </a:t>
            </a:r>
            <a:r>
              <a:rPr kumimoji="0" lang="en-GB" sz="195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did not improve </a:t>
            </a:r>
            <a:r>
              <a:rPr kumimoji="0" lang="en-GB" sz="1950" b="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CMR perfusion metrics, symptoms or quality of life over a sham procedure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8FEF3A8-5F67-6914-F837-FFAEFF349E80}"/>
              </a:ext>
            </a:extLst>
          </p:cNvPr>
          <p:cNvSpPr/>
          <p:nvPr/>
        </p:nvSpPr>
        <p:spPr>
          <a:xfrm>
            <a:off x="224436" y="3636591"/>
            <a:ext cx="8695127" cy="80283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rgbClr val="0306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95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Ongoing analyses and additional studies </a:t>
            </a:r>
            <a:r>
              <a:rPr kumimoji="0" lang="en-GB" sz="1950" b="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are needed to define a role for Reducer therapies in ANOCA and CMD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385DF63-C57C-6444-6641-3BB71D374358}"/>
              </a:ext>
            </a:extLst>
          </p:cNvPr>
          <p:cNvSpPr/>
          <p:nvPr/>
        </p:nvSpPr>
        <p:spPr>
          <a:xfrm>
            <a:off x="224436" y="1794573"/>
            <a:ext cx="8695127" cy="80283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rgbClr val="0306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950" b="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CS Reducer implantation was </a:t>
            </a:r>
            <a:r>
              <a:rPr kumimoji="0" lang="en-GB" sz="195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acceptable and safe</a:t>
            </a:r>
          </a:p>
        </p:txBody>
      </p:sp>
    </p:spTree>
    <p:extLst>
      <p:ext uri="{BB962C8B-B14F-4D97-AF65-F5344CB8AC3E}">
        <p14:creationId xmlns:p14="http://schemas.microsoft.com/office/powerpoint/2010/main" val="3958857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A02ED2A-A52B-4752-FB4E-DFF8517DE78A}"/>
              </a:ext>
            </a:extLst>
          </p:cNvPr>
          <p:cNvSpPr/>
          <p:nvPr/>
        </p:nvSpPr>
        <p:spPr>
          <a:xfrm>
            <a:off x="6179014" y="4052046"/>
            <a:ext cx="2817535" cy="993841"/>
          </a:xfrm>
          <a:prstGeom prst="roundRect">
            <a:avLst/>
          </a:prstGeom>
          <a:noFill/>
          <a:ln w="50800">
            <a:solidFill>
              <a:srgbClr val="1423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4D0D61D-FE02-8A6E-71B6-FA3BAB73399F}"/>
              </a:ext>
            </a:extLst>
          </p:cNvPr>
          <p:cNvSpPr/>
          <p:nvPr/>
        </p:nvSpPr>
        <p:spPr>
          <a:xfrm>
            <a:off x="209954" y="4072068"/>
            <a:ext cx="5831082" cy="973819"/>
          </a:xfrm>
          <a:prstGeom prst="roundRect">
            <a:avLst/>
          </a:prstGeom>
          <a:noFill/>
          <a:ln w="50800">
            <a:solidFill>
              <a:srgbClr val="1423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6F8609-1E03-E69F-E504-22D588819D96}"/>
              </a:ext>
            </a:extLst>
          </p:cNvPr>
          <p:cNvSpPr txBox="1"/>
          <p:nvPr/>
        </p:nvSpPr>
        <p:spPr>
          <a:xfrm>
            <a:off x="2321169" y="4030469"/>
            <a:ext cx="127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0" dirty="0">
                <a:solidFill>
                  <a:srgbClr val="2537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Funders</a:t>
            </a:r>
          </a:p>
        </p:txBody>
      </p:sp>
      <p:pic>
        <p:nvPicPr>
          <p:cNvPr id="14" name="Picture 2" descr="BHF logo">
            <a:extLst>
              <a:ext uri="{FF2B5EF4-FFF2-40B4-BE49-F238E27FC236}">
                <a16:creationId xmlns:a16="http://schemas.microsoft.com/office/drawing/2014/main" id="{73889C80-AC7D-3121-3F6F-12914A3ED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026" y="4134792"/>
            <a:ext cx="666213" cy="86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Abbott in Ireland | Vascular">
            <a:extLst>
              <a:ext uri="{FF2B5EF4-FFF2-40B4-BE49-F238E27FC236}">
                <a16:creationId xmlns:a16="http://schemas.microsoft.com/office/drawing/2014/main" id="{2DED1DC0-8533-74B0-8F11-41A19E54C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5370" t="23800" r="7191" b="21635"/>
          <a:stretch>
            <a:fillRect/>
          </a:stretch>
        </p:blipFill>
        <p:spPr bwMode="auto">
          <a:xfrm>
            <a:off x="4711766" y="4409586"/>
            <a:ext cx="1227022" cy="40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661EA3C-AF57-9587-BA21-777A82607794}"/>
              </a:ext>
            </a:extLst>
          </p:cNvPr>
          <p:cNvSpPr txBox="1"/>
          <p:nvPr/>
        </p:nvSpPr>
        <p:spPr>
          <a:xfrm>
            <a:off x="1007703" y="4338846"/>
            <a:ext cx="1736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i="0" dirty="0">
                <a:solidFill>
                  <a:srgbClr val="152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CS/F/20/35120</a:t>
            </a:r>
          </a:p>
          <a:p>
            <a:pPr algn="ctr"/>
            <a:r>
              <a:rPr lang="en-GB" sz="1400" i="0" dirty="0">
                <a:solidFill>
                  <a:srgbClr val="152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FS/CRTF/22/24369</a:t>
            </a:r>
          </a:p>
        </p:txBody>
      </p:sp>
      <p:pic>
        <p:nvPicPr>
          <p:cNvPr id="17" name="Picture 10" descr="Shockwave Medical ...">
            <a:extLst>
              <a:ext uri="{FF2B5EF4-FFF2-40B4-BE49-F238E27FC236}">
                <a16:creationId xmlns:a16="http://schemas.microsoft.com/office/drawing/2014/main" id="{3DDF4B8B-6FF0-8FDF-DDF6-1830008EC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84587" y="4179791"/>
            <a:ext cx="1337639" cy="86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9733E596-EBD4-D369-6DD4-DE5CD4BB4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087912"/>
              </p:ext>
            </p:extLst>
          </p:nvPr>
        </p:nvGraphicFramePr>
        <p:xfrm>
          <a:off x="1681894" y="196165"/>
          <a:ext cx="1787812" cy="38713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7812">
                  <a:extLst>
                    <a:ext uri="{9D8B030D-6E8A-4147-A177-3AD203B41FA5}">
                      <a16:colId xmlns:a16="http://schemas.microsoft.com/office/drawing/2014/main" val="3963711993"/>
                    </a:ext>
                  </a:extLst>
                </a:gridCol>
              </a:tblGrid>
              <a:tr h="377691">
                <a:tc>
                  <a:txBody>
                    <a:bodyPr/>
                    <a:lstStyle/>
                    <a:p>
                      <a:r>
                        <a:rPr lang="en-GB" sz="1050" b="1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 CI 	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Ranil de Silva</a:t>
                      </a:r>
                    </a:p>
                  </a:txBody>
                  <a:tcPr marL="68580" marR="68580" marT="1800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2026763"/>
                  </a:ext>
                </a:extLst>
              </a:tr>
              <a:tr h="987808">
                <a:tc>
                  <a:txBody>
                    <a:bodyPr/>
                    <a:lstStyle/>
                    <a:p>
                      <a:r>
                        <a:rPr lang="en-GB" sz="1050" b="1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Co-investigators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Dudley Pennell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Divaka Perera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Peter Collins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Jonathan Hill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Thomas Luescher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1800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2297987"/>
                  </a:ext>
                </a:extLst>
              </a:tr>
              <a:tr h="987808">
                <a:tc>
                  <a:txBody>
                    <a:bodyPr/>
                    <a:lstStyle/>
                    <a:p>
                      <a:r>
                        <a:rPr lang="en-GB" sz="1050" b="1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CMR Unit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Chiara Bucciarelli-Ducci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Francisco Alpendurada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Ricardo Wage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Matteo Sclafani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Elif </a:t>
                      </a:r>
                      <a:r>
                        <a:rPr lang="en-GB" sz="1000" dirty="0" err="1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Gövdeli</a:t>
                      </a:r>
                      <a:endParaRPr lang="en-GB" sz="1000" dirty="0">
                        <a:solidFill>
                          <a:srgbClr val="15235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1800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23719"/>
                  </a:ext>
                </a:extLst>
              </a:tr>
              <a:tr h="835278">
                <a:tc>
                  <a:txBody>
                    <a:bodyPr/>
                    <a:lstStyle/>
                    <a:p>
                      <a:r>
                        <a:rPr lang="en-GB" sz="1050" b="1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nurses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Marion Delacruz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Ian Woodcraft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Marcus Farias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Anthony Barbera</a:t>
                      </a:r>
                    </a:p>
                  </a:txBody>
                  <a:tcPr marL="68580" marR="68580" marT="1800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1194506"/>
                  </a:ext>
                </a:extLst>
              </a:tr>
              <a:tr h="682749">
                <a:tc>
                  <a:txBody>
                    <a:bodyPr/>
                    <a:lstStyle/>
                    <a:p>
                      <a:r>
                        <a:rPr lang="en-GB" sz="1050" b="1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Imperial CTU Statistics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Emanuela Falaschetti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Zohra Zenasni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Lorna Hazell</a:t>
                      </a:r>
                    </a:p>
                  </a:txBody>
                  <a:tcPr marL="68580" marR="68580" marT="1800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299404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8E071527-FFEB-2508-8737-2AA361714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149751"/>
              </p:ext>
            </p:extLst>
          </p:nvPr>
        </p:nvGraphicFramePr>
        <p:xfrm>
          <a:off x="3336516" y="554942"/>
          <a:ext cx="1872433" cy="34159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2433">
                  <a:extLst>
                    <a:ext uri="{9D8B030D-6E8A-4147-A177-3AD203B41FA5}">
                      <a16:colId xmlns:a16="http://schemas.microsoft.com/office/drawing/2014/main" val="334041407"/>
                    </a:ext>
                  </a:extLst>
                </a:gridCol>
              </a:tblGrid>
              <a:tr h="533955">
                <a:tc>
                  <a:txBody>
                    <a:bodyPr/>
                    <a:lstStyle/>
                    <a:p>
                      <a:r>
                        <a:rPr lang="en-GB" sz="1050" b="1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CMR Core Lab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Amedeo </a:t>
                      </a:r>
                      <a:r>
                        <a:rPr lang="en-GB" sz="1000" dirty="0" err="1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Chiribiri</a:t>
                      </a:r>
                      <a:endParaRPr lang="en-GB" sz="1000" dirty="0">
                        <a:solidFill>
                          <a:srgbClr val="15235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Karamanli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Caterina Guerra</a:t>
                      </a:r>
                    </a:p>
                  </a:txBody>
                  <a:tcPr marL="68580" marR="68580" marT="3429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614164"/>
                  </a:ext>
                </a:extLst>
              </a:tr>
              <a:tr h="417387">
                <a:tc>
                  <a:txBody>
                    <a:bodyPr/>
                    <a:lstStyle/>
                    <a:p>
                      <a:r>
                        <a:rPr lang="en-GB" sz="1050" b="1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ORBITA angina app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Matthew Shun-Shin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Rasha Al-Lamee</a:t>
                      </a:r>
                    </a:p>
                  </a:txBody>
                  <a:tcPr marL="68580" marR="68580" marT="34290" marB="3429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41810670"/>
                  </a:ext>
                </a:extLst>
              </a:tr>
              <a:tr h="13402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Trial Steering Committee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Anthony Mathur (Chair)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err="1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Shrilla</a:t>
                      </a:r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Banerjee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Sarah Clarke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Maria George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Stephen Hoole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Thomas Keeble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Peter O’Kane</a:t>
                      </a:r>
                    </a:p>
                  </a:txBody>
                  <a:tcPr marL="68580" marR="68580" marT="34290" marB="3429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1806347"/>
                  </a:ext>
                </a:extLst>
              </a:tr>
              <a:tr h="890796">
                <a:tc>
                  <a:txBody>
                    <a:bodyPr/>
                    <a:lstStyle/>
                    <a:p>
                      <a:r>
                        <a:rPr lang="en-GB" sz="1050" b="1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Safety Monitoring Board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Jonathan Byrne (Chair)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 Lockie </a:t>
                      </a:r>
                    </a:p>
                    <a:p>
                      <a:r>
                        <a:rPr lang="en-GB" sz="1000" dirty="0">
                          <a:solidFill>
                            <a:srgbClr val="15235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Francesca Fiorentino </a:t>
                      </a:r>
                    </a:p>
                  </a:txBody>
                  <a:tcPr marL="68580" marR="68580" marT="34290" marB="3429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535345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9A12C724-0AA2-AC59-54E6-7DE40838E34A}"/>
              </a:ext>
            </a:extLst>
          </p:cNvPr>
          <p:cNvSpPr txBox="1"/>
          <p:nvPr/>
        </p:nvSpPr>
        <p:spPr>
          <a:xfrm>
            <a:off x="6284538" y="4042088"/>
            <a:ext cx="10357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i="0" dirty="0">
                <a:solidFill>
                  <a:srgbClr val="2537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Sponsor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C69E73A-718F-BD6F-0030-809490EF31D8}"/>
              </a:ext>
            </a:extLst>
          </p:cNvPr>
          <p:cNvSpPr txBox="1"/>
          <p:nvPr/>
        </p:nvSpPr>
        <p:spPr>
          <a:xfrm>
            <a:off x="2538270" y="-59607"/>
            <a:ext cx="40674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000" i="0" dirty="0">
                <a:solidFill>
                  <a:srgbClr val="1523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REMEDY-PILOT team</a:t>
            </a: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D8548D9D-8E51-4CDA-B7F4-7C42935893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520243"/>
              </p:ext>
            </p:extLst>
          </p:nvPr>
        </p:nvGraphicFramePr>
        <p:xfrm>
          <a:off x="5137132" y="555927"/>
          <a:ext cx="3698681" cy="3297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98681">
                  <a:extLst>
                    <a:ext uri="{9D8B030D-6E8A-4147-A177-3AD203B41FA5}">
                      <a16:colId xmlns:a16="http://schemas.microsoft.com/office/drawing/2014/main" val="1809666380"/>
                    </a:ext>
                  </a:extLst>
                </a:gridCol>
              </a:tblGrid>
              <a:tr h="222177">
                <a:tc>
                  <a:txBody>
                    <a:bodyPr/>
                    <a:lstStyle/>
                    <a:p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Bradford Teaching Hospitals NHS Foundation Trust</a:t>
                      </a:r>
                    </a:p>
                    <a:p>
                      <a:r>
                        <a:rPr lang="en-GB" sz="1000" b="0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Paul Sainsbury</a:t>
                      </a:r>
                    </a:p>
                  </a:txBody>
                  <a:tcPr marL="45720" marR="4572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0447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and North Hertfordshire NHS Trust</a:t>
                      </a:r>
                    </a:p>
                    <a:p>
                      <a:r>
                        <a:rPr lang="en-GB" sz="1000" b="0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Diana Gorog</a:t>
                      </a:r>
                    </a:p>
                  </a:txBody>
                  <a:tcPr marL="45720" marR="4572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5136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Kent Hospitals University NHS Foundation Trust</a:t>
                      </a:r>
                    </a:p>
                    <a:p>
                      <a:r>
                        <a:rPr lang="en-GB" sz="1000" b="0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Rajiv </a:t>
                      </a:r>
                      <a:r>
                        <a:rPr lang="en-GB" sz="1000" b="0" i="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Rampat</a:t>
                      </a:r>
                      <a:endParaRPr lang="en-GB" sz="1000" b="0" i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658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Epsom and St Helier University Hospitals NHS Trust</a:t>
                      </a:r>
                    </a:p>
                    <a:p>
                      <a:r>
                        <a:rPr lang="en-GB" sz="1000" b="0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John Foran</a:t>
                      </a:r>
                    </a:p>
                  </a:txBody>
                  <a:tcPr marL="45720" marR="4572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9538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Kingston Hospital NHS Foundation Trust</a:t>
                      </a:r>
                    </a:p>
                    <a:p>
                      <a:r>
                        <a:rPr lang="en-GB" sz="1000" b="0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Rupert Williams</a:t>
                      </a:r>
                    </a:p>
                  </a:txBody>
                  <a:tcPr marL="45720" marR="4572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924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Liverpool University Hospitals NHS Foundation Trust</a:t>
                      </a:r>
                    </a:p>
                    <a:p>
                      <a:r>
                        <a:rPr lang="en-GB" sz="1000" b="0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Michael Fisher, Joel </a:t>
                      </a:r>
                      <a:r>
                        <a:rPr lang="en-GB" sz="1000" b="0" i="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Giblett</a:t>
                      </a:r>
                      <a:endParaRPr lang="en-GB" sz="1000" b="0" i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771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London North West University Healthcare NHS Trust</a:t>
                      </a:r>
                    </a:p>
                    <a:p>
                      <a:r>
                        <a:rPr lang="en-GB" sz="1000" b="0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Ahmed </a:t>
                      </a:r>
                      <a:r>
                        <a:rPr lang="en-GB" sz="1000" b="0" i="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Elghamaz</a:t>
                      </a:r>
                      <a:r>
                        <a:rPr lang="en-GB" sz="1000" b="0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Aamir Ali</a:t>
                      </a:r>
                    </a:p>
                  </a:txBody>
                  <a:tcPr marL="45720" marR="4572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4168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Oxford University Hospitals NHS Foundation Trust</a:t>
                      </a:r>
                    </a:p>
                    <a:p>
                      <a:r>
                        <a:rPr lang="en-GB" sz="1000" b="0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Giovanni De Maria</a:t>
                      </a:r>
                    </a:p>
                  </a:txBody>
                  <a:tcPr marL="45720" marR="4572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627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 George’s University Hospitals NHS Foundation Trust</a:t>
                      </a:r>
                    </a:p>
                    <a:p>
                      <a:r>
                        <a:rPr lang="en-GB" sz="1000" b="0" i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Juan Carlos Kaski</a:t>
                      </a:r>
                    </a:p>
                  </a:txBody>
                  <a:tcPr marL="45720" marR="4572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454493"/>
                  </a:ext>
                </a:extLst>
              </a:tr>
            </a:tbl>
          </a:graphicData>
        </a:graphic>
      </p:graphicFrame>
      <p:grpSp>
        <p:nvGrpSpPr>
          <p:cNvPr id="34" name="Group 33">
            <a:extLst>
              <a:ext uri="{FF2B5EF4-FFF2-40B4-BE49-F238E27FC236}">
                <a16:creationId xmlns:a16="http://schemas.microsoft.com/office/drawing/2014/main" id="{03FFB625-0071-0A83-2047-4A8D6A616A50}"/>
              </a:ext>
            </a:extLst>
          </p:cNvPr>
          <p:cNvGrpSpPr/>
          <p:nvPr/>
        </p:nvGrpSpPr>
        <p:grpSpPr>
          <a:xfrm>
            <a:off x="7366073" y="4472827"/>
            <a:ext cx="1522222" cy="363810"/>
            <a:chOff x="7399183" y="317508"/>
            <a:chExt cx="1744817" cy="417010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0CF1B65-3066-1381-0DFF-2AB14B7EC8C3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374"/>
            <a:stretch>
              <a:fillRect/>
            </a:stretch>
          </p:blipFill>
          <p:spPr>
            <a:xfrm>
              <a:off x="7399183" y="317508"/>
              <a:ext cx="1744817" cy="290113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E0554CE0-BEAD-996A-B6FF-E2761D1C2142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187"/>
            <a:stretch>
              <a:fillRect/>
            </a:stretch>
          </p:blipFill>
          <p:spPr>
            <a:xfrm>
              <a:off x="7399183" y="594495"/>
              <a:ext cx="1744817" cy="140023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B0F4EBB-217F-7801-5101-6203466D572C}"/>
              </a:ext>
            </a:extLst>
          </p:cNvPr>
          <p:cNvGrpSpPr/>
          <p:nvPr/>
        </p:nvGrpSpPr>
        <p:grpSpPr>
          <a:xfrm>
            <a:off x="6296948" y="4377733"/>
            <a:ext cx="1010979" cy="553998"/>
            <a:chOff x="133168" y="519747"/>
            <a:chExt cx="2724150" cy="1492786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95B928B0-E474-E7A8-61F2-9F77FD4A3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3168" y="1507708"/>
              <a:ext cx="2724150" cy="504825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3B8516C-8BCC-423C-6F2D-6EA97E49B6CB}"/>
                </a:ext>
              </a:extLst>
            </p:cNvPr>
            <p:cNvGrpSpPr/>
            <p:nvPr/>
          </p:nvGrpSpPr>
          <p:grpSpPr>
            <a:xfrm>
              <a:off x="675993" y="519747"/>
              <a:ext cx="1638499" cy="925641"/>
              <a:chOff x="160566" y="430480"/>
              <a:chExt cx="1638499" cy="925641"/>
            </a:xfrm>
          </p:grpSpPr>
          <p:pic>
            <p:nvPicPr>
              <p:cNvPr id="38" name="Picture 37" descr="NHLI (@ImperialNHLI) / X">
                <a:extLst>
                  <a:ext uri="{FF2B5EF4-FFF2-40B4-BE49-F238E27FC236}">
                    <a16:creationId xmlns:a16="http://schemas.microsoft.com/office/drawing/2014/main" id="{4E097A94-817B-DCE5-3BED-C9003C17D0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5869" y="430480"/>
                <a:ext cx="883196" cy="8831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38" descr="Imperial College London - Wikipedia">
                <a:extLst>
                  <a:ext uri="{FF2B5EF4-FFF2-40B4-BE49-F238E27FC236}">
                    <a16:creationId xmlns:a16="http://schemas.microsoft.com/office/drawing/2014/main" id="{E70D5D39-ED56-A107-0BD4-341700F8B5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566" y="435176"/>
                <a:ext cx="755303" cy="9209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55D0A5E0-E404-B670-9BCB-27EA713FD7AB}"/>
              </a:ext>
            </a:extLst>
          </p:cNvPr>
          <p:cNvSpPr/>
          <p:nvPr/>
        </p:nvSpPr>
        <p:spPr>
          <a:xfrm>
            <a:off x="92239" y="217392"/>
            <a:ext cx="1511884" cy="3715854"/>
          </a:xfrm>
          <a:prstGeom prst="roundRect">
            <a:avLst/>
          </a:prstGeom>
          <a:gradFill flip="none" rotWithShape="1">
            <a:gsLst>
              <a:gs pos="0">
                <a:srgbClr val="15235C"/>
              </a:gs>
              <a:gs pos="9000">
                <a:srgbClr val="2B4ECD"/>
              </a:gs>
              <a:gs pos="93000">
                <a:srgbClr val="B72A79"/>
              </a:gs>
              <a:gs pos="100000">
                <a:srgbClr val="C00000"/>
              </a:gs>
            </a:gsLst>
            <a:lin ang="2700000" scaled="1"/>
            <a:tileRect/>
          </a:gradFill>
          <a:ln>
            <a:solidFill>
              <a:srgbClr val="55258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40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patients</a:t>
            </a:r>
          </a:p>
        </p:txBody>
      </p:sp>
    </p:spTree>
    <p:extLst>
      <p:ext uri="{BB962C8B-B14F-4D97-AF65-F5344CB8AC3E}">
        <p14:creationId xmlns:p14="http://schemas.microsoft.com/office/powerpoint/2010/main" val="3934256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04A0B-03E2-AC0B-B747-B75542B2B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360B984-1839-0605-65AD-2059AA01A708}"/>
              </a:ext>
            </a:extLst>
          </p:cNvPr>
          <p:cNvSpPr txBox="1">
            <a:spLocks/>
          </p:cNvSpPr>
          <p:nvPr/>
        </p:nvSpPr>
        <p:spPr>
          <a:xfrm>
            <a:off x="224436" y="160767"/>
            <a:ext cx="5708373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300" b="1" i="0" u="none" strike="noStrike" kern="1200" cap="none" spc="0" normalizeH="0" baseline="0" noProof="0" dirty="0">
                <a:ln>
                  <a:noFill/>
                </a:ln>
                <a:solidFill>
                  <a:srgbClr val="14225B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REMEDY-PILOT in context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38AFC82-79FD-3D96-50B3-0AF8BDF99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5" b="33227"/>
          <a:stretch>
            <a:fillRect/>
          </a:stretch>
        </p:blipFill>
        <p:spPr>
          <a:xfrm>
            <a:off x="7411099" y="0"/>
            <a:ext cx="1732901" cy="609600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696F2471-13FA-27D1-41A4-A363DA7120FA}"/>
              </a:ext>
            </a:extLst>
          </p:cNvPr>
          <p:cNvSpPr/>
          <p:nvPr/>
        </p:nvSpPr>
        <p:spPr>
          <a:xfrm>
            <a:off x="224436" y="881052"/>
            <a:ext cx="8695127" cy="80283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rgbClr val="0306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950" b="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First </a:t>
            </a:r>
            <a:r>
              <a:rPr kumimoji="0" lang="en-GB" sz="195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randomised, double-blind, sham-controlled stratified treatment trial </a:t>
            </a:r>
            <a:r>
              <a:rPr kumimoji="0" lang="en-GB" sz="1950" b="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 CS Reducer in patients with refractory angina, ANOCA and CMD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3B18926-7F66-4ABA-4DC5-3645B39B16E1}"/>
              </a:ext>
            </a:extLst>
          </p:cNvPr>
          <p:cNvSpPr/>
          <p:nvPr/>
        </p:nvSpPr>
        <p:spPr>
          <a:xfrm>
            <a:off x="224436" y="2723070"/>
            <a:ext cx="8695127" cy="80283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rgbClr val="0306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950" b="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CS Reducer </a:t>
            </a:r>
            <a:r>
              <a:rPr kumimoji="0" lang="en-GB" sz="195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did not improve </a:t>
            </a:r>
            <a:r>
              <a:rPr kumimoji="0" lang="en-GB" sz="1950" b="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CMR perfusion metrics, symptoms or quality of life over a sham procedure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E3B05BA-760D-C45E-F17C-BC8C3C441E89}"/>
              </a:ext>
            </a:extLst>
          </p:cNvPr>
          <p:cNvSpPr/>
          <p:nvPr/>
        </p:nvSpPr>
        <p:spPr>
          <a:xfrm>
            <a:off x="224436" y="3636591"/>
            <a:ext cx="8695127" cy="80283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rgbClr val="0306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95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Ongoing analyses and additional studies </a:t>
            </a:r>
            <a:r>
              <a:rPr kumimoji="0" lang="en-GB" sz="1950" b="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are needed to define a role for Reducer therapies in ANOCA and CMD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9BF8F3F-1CB7-833C-B00B-1C0417A4C80D}"/>
              </a:ext>
            </a:extLst>
          </p:cNvPr>
          <p:cNvSpPr/>
          <p:nvPr/>
        </p:nvSpPr>
        <p:spPr>
          <a:xfrm>
            <a:off x="224436" y="1794573"/>
            <a:ext cx="8695127" cy="80283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rgbClr val="0306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950" b="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CS Reducer implantation was </a:t>
            </a:r>
            <a:r>
              <a:rPr kumimoji="0" lang="en-GB" sz="1950" i="0" u="none" strike="noStrike" kern="0" cap="none" spc="0" normalizeH="0" baseline="0" noProof="0" dirty="0">
                <a:ln>
                  <a:noFill/>
                </a:ln>
                <a:solidFill>
                  <a:srgbClr val="B72A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acceptable and safe</a:t>
            </a:r>
          </a:p>
        </p:txBody>
      </p:sp>
    </p:spTree>
    <p:extLst>
      <p:ext uri="{BB962C8B-B14F-4D97-AF65-F5344CB8AC3E}">
        <p14:creationId xmlns:p14="http://schemas.microsoft.com/office/powerpoint/2010/main" val="35825253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CRF 2007 Template&amp;#x0D;&amp;#x0A;Title 44 pt Bold Arial&amp;quot;&quot;/&gt;&lt;property id=&quot;20307&quot; value=&quot;404&quot;/&gt;&lt;/object&gt;&lt;object type=&quot;3&quot; unique_id=&quot;10005&quot;&gt;&lt;property id=&quot;20148&quot; value=&quot;5&quot;/&gt;&lt;property id=&quot;20300&quot; value=&quot;Slide 2 - &amp;quot;Text Slide – Titles Need to be Titlecase&amp;quot;&quot;/&gt;&lt;property id=&quot;20307&quot; value=&quot;405&quot;/&gt;&lt;/object&gt;&lt;object type=&quot;3&quot; unique_id=&quot;10006&quot;&gt;&lt;property id=&quot;20148&quot; value=&quot;5&quot;/&gt;&lt;property id=&quot;20300&quot; value=&quot;Slide 3 - &amp;quot;Color Palette&amp;quot;&quot;/&gt;&lt;property id=&quot;20307&quot; value=&quot;409&quot;/&gt;&lt;/object&gt;&lt;object type=&quot;3&quot; unique_id=&quot;10007&quot;&gt;&lt;property id=&quot;20148&quot; value=&quot;5&quot;/&gt;&lt;property id=&quot;20300&quot; value=&quot;Slide 4 - &amp;quot;Charts Slide&amp;quot;&quot;/&gt;&lt;property id=&quot;20307&quot; value=&quot;406&quot;/&gt;&lt;/object&gt;&lt;object type=&quot;3&quot; unique_id=&quot;10008&quot;&gt;&lt;property id=&quot;20148&quot; value=&quot;5&quot;/&gt;&lt;property id=&quot;20300&quot; value=&quot;Slide 6 - &amp;quot;Table Slide&amp;quot;&quot;/&gt;&lt;property id=&quot;20307&quot; value=&quot;398&quot;/&gt;&lt;/object&gt;&lt;object type=&quot;3&quot; unique_id=&quot;10009&quot;&gt;&lt;property id=&quot;20148&quot; value=&quot;5&quot;/&gt;&lt;property id=&quot;20300&quot; value=&quot;Slide 7 - &amp;quot;Sample Org Chart&amp;quot;&quot;/&gt;&lt;property id=&quot;20307&quot; value=&quot;403&quot;/&gt;&lt;/object&gt;&lt;object type=&quot;3&quot; unique_id=&quot;10010&quot;&gt;&lt;property id=&quot;20148&quot; value=&quot;5&quot;/&gt;&lt;property id=&quot;20300&quot; value=&quot;Slide 8 - &amp;quot;Sample Line Chart&amp;quot;&quot;/&gt;&lt;property id=&quot;20307&quot; value=&quot;407&quot;/&gt;&lt;/object&gt;&lt;object type=&quot;3&quot; unique_id=&quot;10011&quot;&gt;&lt;property id=&quot;20148&quot; value=&quot;5&quot;/&gt;&lt;property id=&quot;20300&quot; value=&quot;Slide 10 - &amp;quot;Photos &amp;amp; Bulleted Text&amp;quot;&quot;/&gt;&lt;property id=&quot;20307&quot; value=&quot;410&quot;/&gt;&lt;/object&gt;&lt;object type=&quot;3&quot; unique_id=&quot;10012&quot;&gt;&lt;property id=&quot;20148&quot; value=&quot;5&quot;/&gt;&lt;property id=&quot;20300&quot; value=&quot;Slide 11 - &amp;quot;Photo&amp;quot;&quot;/&gt;&lt;property id=&quot;20307&quot; value=&quot;411&quot;/&gt;&lt;/object&gt;&lt;object type=&quot;3&quot; unique_id=&quot;17581&quot;&gt;&lt;property id=&quot;20148&quot; value=&quot;5&quot;/&gt;&lt;property id=&quot;20300&quot; value=&quot;Slide 5&quot;/&gt;&lt;property id=&quot;20307&quot; value=&quot;414&quot;/&gt;&lt;/object&gt;&lt;object type=&quot;3&quot; unique_id=&quot;17582&quot;&gt;&lt;property id=&quot;20148&quot; value=&quot;5&quot;/&gt;&lt;property id=&quot;20300&quot; value=&quot;Slide 9 - &amp;quot;Sample Line Chart&amp;quot;&quot;/&gt;&lt;property id=&quot;20307&quot; value=&quot;413&quot;/&gt;&lt;/object&gt;&lt;/object&gt;&lt;/object&gt;&lt;/database&gt;"/>
</p:tagLst>
</file>

<file path=ppt/theme/theme1.xml><?xml version="1.0" encoding="utf-8"?>
<a:theme xmlns:a="http://schemas.openxmlformats.org/drawingml/2006/main" name="CRF_2006_background">
  <a:themeElements>
    <a:clrScheme name="Custom 5">
      <a:dk1>
        <a:srgbClr val="000000"/>
      </a:dk1>
      <a:lt1>
        <a:srgbClr val="FFFFFF"/>
      </a:lt1>
      <a:dk2>
        <a:srgbClr val="03063D"/>
      </a:dk2>
      <a:lt2>
        <a:srgbClr val="0008FF"/>
      </a:lt2>
      <a:accent1>
        <a:srgbClr val="0049D9"/>
      </a:accent1>
      <a:accent2>
        <a:srgbClr val="09AEEE"/>
      </a:accent2>
      <a:accent3>
        <a:srgbClr val="69D037"/>
      </a:accent3>
      <a:accent4>
        <a:srgbClr val="E7BA35"/>
      </a:accent4>
      <a:accent5>
        <a:srgbClr val="7100FD"/>
      </a:accent5>
      <a:accent6>
        <a:srgbClr val="060755"/>
      </a:accent6>
      <a:hlink>
        <a:srgbClr val="01AEEF"/>
      </a:hlink>
      <a:folHlink>
        <a:srgbClr val="FF009C"/>
      </a:folHlink>
    </a:clrScheme>
    <a:fontScheme name="CRF_2006_backgrou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rgbClr val="FFCC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/>
            <a:ea typeface="ヒラギノ角ゴ Pro W3" pitchFamily="-11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rgbClr val="FFCC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/>
            <a:ea typeface="ヒラギノ角ゴ Pro W3" pitchFamily="-111" charset="-128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i="0"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CRF_2006_background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F_2006_background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8">
        <a:dk1>
          <a:srgbClr val="000000"/>
        </a:dk1>
        <a:lt1>
          <a:srgbClr val="FFFFFF"/>
        </a:lt1>
        <a:dk2>
          <a:srgbClr val="002E4B"/>
        </a:dk2>
        <a:lt2>
          <a:srgbClr val="FDE25E"/>
        </a:lt2>
        <a:accent1>
          <a:srgbClr val="FF3300"/>
        </a:accent1>
        <a:accent2>
          <a:srgbClr val="3333FF"/>
        </a:accent2>
        <a:accent3>
          <a:srgbClr val="AAADB1"/>
        </a:accent3>
        <a:accent4>
          <a:srgbClr val="DADADA"/>
        </a:accent4>
        <a:accent5>
          <a:srgbClr val="FFADAA"/>
        </a:accent5>
        <a:accent6>
          <a:srgbClr val="2D2DE7"/>
        </a:accent6>
        <a:hlink>
          <a:srgbClr val="FFCC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87d612d-bd14-4c19-8f52-a88fe86335d1" xsi:nil="true"/>
    <lcf76f155ced4ddcb4097134ff3c332f xmlns="f179b9cd-6c53-4ee0-9d2a-ac7b4b9fa5c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B2BE72FDB7054490D82EF542C02685" ma:contentTypeVersion="16" ma:contentTypeDescription="Create a new document." ma:contentTypeScope="" ma:versionID="0594b8e48ae63903e8af2a40c104606f">
  <xsd:schema xmlns:xsd="http://www.w3.org/2001/XMLSchema" xmlns:xs="http://www.w3.org/2001/XMLSchema" xmlns:p="http://schemas.microsoft.com/office/2006/metadata/properties" xmlns:ns2="f179b9cd-6c53-4ee0-9d2a-ac7b4b9fa5cf" xmlns:ns3="287d612d-bd14-4c19-8f52-a88fe86335d1" targetNamespace="http://schemas.microsoft.com/office/2006/metadata/properties" ma:root="true" ma:fieldsID="c6ddb363770070f915e900bc91666175" ns2:_="" ns3:_="">
    <xsd:import namespace="f179b9cd-6c53-4ee0-9d2a-ac7b4b9fa5cf"/>
    <xsd:import namespace="287d612d-bd14-4c19-8f52-a88fe86335d1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9b9cd-6c53-4ee0-9d2a-ac7b4b9fa5cf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3e891162-c0f5-41a5-a4f5-9ee7111fe6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7d612d-bd14-4c19-8f52-a88fe86335d1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540b6cbe-c25b-4cd7-93bb-8969399d0a5a}" ma:internalName="TaxCatchAll" ma:showField="CatchAllData" ma:web="287d612d-bd14-4c19-8f52-a88fe86335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3E652A-A711-40F1-9754-F6810463B35B}">
  <ds:schemaRefs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287d612d-bd14-4c19-8f52-a88fe86335d1"/>
    <ds:schemaRef ds:uri="http://purl.org/dc/dcmitype/"/>
    <ds:schemaRef ds:uri="http://schemas.openxmlformats.org/package/2006/metadata/core-properties"/>
    <ds:schemaRef ds:uri="f179b9cd-6c53-4ee0-9d2a-ac7b4b9fa5cf"/>
  </ds:schemaRefs>
</ds:datastoreItem>
</file>

<file path=customXml/itemProps2.xml><?xml version="1.0" encoding="utf-8"?>
<ds:datastoreItem xmlns:ds="http://schemas.openxmlformats.org/officeDocument/2006/customXml" ds:itemID="{FB732E10-BDEA-4CED-B966-43FD3106C9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79b9cd-6c53-4ee0-9d2a-ac7b4b9fa5cf"/>
    <ds:schemaRef ds:uri="287d612d-bd14-4c19-8f52-a88fe86335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8E3A523-7EB6-4FD1-8642-517F79C2F0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16930</TotalTime>
  <Words>3530</Words>
  <Application>Microsoft Macintosh PowerPoint</Application>
  <PresentationFormat>On-screen Show (16:9)</PresentationFormat>
  <Paragraphs>640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Aptos Display</vt:lpstr>
      <vt:lpstr>Arial</vt:lpstr>
      <vt:lpstr>Wingdings</vt:lpstr>
      <vt:lpstr>Wingdings 2</vt:lpstr>
      <vt:lpstr>CRF_2006_background</vt:lpstr>
      <vt:lpstr>Office Theme</vt:lpstr>
      <vt:lpstr>Coronary Sinus Reducer for Refractory Angina in ANOCA</vt:lpstr>
      <vt:lpstr>Disclosure of Relevant Financial Relationships</vt:lpstr>
      <vt:lpstr>ANOCA &amp; CMD</vt:lpstr>
      <vt:lpstr>Rationale for CS Reducer in CMD</vt:lpstr>
      <vt:lpstr>Research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Feasibility Consent rate Premature withdrawal, loss to follow-up, crossover rates</vt:lpstr>
      <vt:lpstr>Results</vt:lpstr>
      <vt:lpstr>Study Population</vt:lpstr>
      <vt:lpstr>Primary endpoint</vt:lpstr>
      <vt:lpstr>Primary endpoint</vt:lpstr>
      <vt:lpstr>Secondary endpoint</vt:lpstr>
      <vt:lpstr>Secondary endpoint</vt:lpstr>
      <vt:lpstr>Number of daily angina episodes</vt:lpstr>
      <vt:lpstr>PowerPoint Presentation</vt:lpstr>
      <vt:lpstr>Blinding assessment</vt:lpstr>
      <vt:lpstr>Device-related SAEs</vt:lpstr>
      <vt:lpstr>PowerPoint Presentation</vt:lpstr>
      <vt:lpstr>PowerPoint Presentation</vt:lpstr>
      <vt:lpstr>PowerPoint Presentation</vt:lpstr>
    </vt:vector>
  </TitlesOfParts>
  <Company>CRF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Detrimental Impact of Chronic Renal Insufficiency</dc:title>
  <dc:creator>jzuccardy</dc:creator>
  <cp:lastModifiedBy>Cheng Kevin</cp:lastModifiedBy>
  <cp:revision>351</cp:revision>
  <cp:lastPrinted>2026-10-29T16:06:38Z</cp:lastPrinted>
  <dcterms:created xsi:type="dcterms:W3CDTF">2015-03-17T14:58:49Z</dcterms:created>
  <dcterms:modified xsi:type="dcterms:W3CDTF">2026-11-01T00:24:39Z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0x0101009EB2BE72FDB7054490D82EF542C02685</vt:lpwstr>
  </property>
</Properties>
</file>