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70" r:id="rId4"/>
  </p:sldMasterIdLst>
  <p:notesMasterIdLst>
    <p:notesMasterId r:id="rId40"/>
  </p:notesMasterIdLst>
  <p:handoutMasterIdLst>
    <p:handoutMasterId r:id="rId41"/>
  </p:handoutMasterIdLst>
  <p:sldIdLst>
    <p:sldId id="433" r:id="rId5"/>
    <p:sldId id="432" r:id="rId6"/>
    <p:sldId id="417" r:id="rId7"/>
    <p:sldId id="435" r:id="rId8"/>
    <p:sldId id="2147480255" r:id="rId9"/>
    <p:sldId id="2147376930" r:id="rId10"/>
    <p:sldId id="2147480261" r:id="rId11"/>
    <p:sldId id="436" r:id="rId12"/>
    <p:sldId id="2147376932" r:id="rId13"/>
    <p:sldId id="2147480259" r:id="rId14"/>
    <p:sldId id="486" r:id="rId15"/>
    <p:sldId id="487" r:id="rId16"/>
    <p:sldId id="489" r:id="rId17"/>
    <p:sldId id="488" r:id="rId18"/>
    <p:sldId id="2147376933" r:id="rId19"/>
    <p:sldId id="455" r:id="rId20"/>
    <p:sldId id="2147480257" r:id="rId21"/>
    <p:sldId id="492" r:id="rId22"/>
    <p:sldId id="469" r:id="rId23"/>
    <p:sldId id="2147376935" r:id="rId24"/>
    <p:sldId id="2147480260" r:id="rId25"/>
    <p:sldId id="457" r:id="rId26"/>
    <p:sldId id="449" r:id="rId27"/>
    <p:sldId id="451" r:id="rId28"/>
    <p:sldId id="2147480239" r:id="rId29"/>
    <p:sldId id="2147480240" r:id="rId30"/>
    <p:sldId id="2147480251" r:id="rId31"/>
    <p:sldId id="2147480252" r:id="rId32"/>
    <p:sldId id="2147480248" r:id="rId33"/>
    <p:sldId id="2147480262" r:id="rId34"/>
    <p:sldId id="444" r:id="rId35"/>
    <p:sldId id="2147480253" r:id="rId36"/>
    <p:sldId id="2147480254" r:id="rId37"/>
    <p:sldId id="491" r:id="rId38"/>
    <p:sldId id="2147376928" r:id="rId39"/>
  </p:sldIdLst>
  <p:sldSz cx="9144000" cy="5143500" type="screen16x9"/>
  <p:notesSz cx="7086600" cy="9372600"/>
  <p:custDataLst>
    <p:tags r:id="rId4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5pPr>
    <a:lvl6pPr marL="22860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6pPr>
    <a:lvl7pPr marL="27432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7pPr>
    <a:lvl8pPr marL="32004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8pPr>
    <a:lvl9pPr marL="3657600" algn="l" defTabSz="914400" rtl="0" eaLnBrk="1" latinLnBrk="0" hangingPunct="1">
      <a:defRPr b="1" i="1" kern="1200">
        <a:solidFill>
          <a:srgbClr val="FFCC99"/>
        </a:solidFill>
        <a:latin typeface="Arial"/>
        <a:ea typeface="ヒラギノ角ゴ Pro W3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76" userDrawn="1">
          <p15:clr>
            <a:srgbClr val="A4A3A4"/>
          </p15:clr>
        </p15:guide>
        <p15:guide id="2" orient="horz" pos="1692" userDrawn="1">
          <p15:clr>
            <a:srgbClr val="A4A3A4"/>
          </p15:clr>
        </p15:guide>
        <p15:guide id="3" pos="312" userDrawn="1">
          <p15:clr>
            <a:srgbClr val="A4A3A4"/>
          </p15:clr>
        </p15:guide>
        <p15:guide id="4" pos="5617" userDrawn="1">
          <p15:clr>
            <a:srgbClr val="A4A3A4"/>
          </p15:clr>
        </p15:guide>
        <p15:guide id="5" orient="horz" pos="28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BE8B27-698E-9EA3-890D-96B0D8C19FEB}" name="Maitreyi Muralidhar" initials="MM" userId="S::Maitri_Muralidhar@edwards.com::862c8f3b-f608-4836-a25a-5c7649a75f6c" providerId="AD"/>
  <p188:author id="{28198A57-E8BA-9B52-610F-AE2A6310064D}" name="Suzanne Gilmore" initials="SG" userId="S::Suzanne_Gilmore@edwards.com::eb424606-d3a5-452a-9a9f-2e2e2d049a57" providerId="AD"/>
  <p188:author id="{4C45886C-12BD-B884-0AB9-72127F2110E8}" name="Hillary Alberta" initials="HA" userId="S::Hillary_Alberta@edwards.com::d94d70ae-91a3-4359-a939-393a9850f9e5" providerId="AD"/>
  <p188:author id="{DE63378B-9BD3-242F-B20A-8DF97521F46D}" name="Laura Davidson" initials="LD" userId="S::laura_davidson@edwards.com::5097d083-2ae9-4849-9590-18d600ffddb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A67"/>
    <a:srgbClr val="156285"/>
    <a:srgbClr val="28A5DE"/>
    <a:srgbClr val="1C85B4"/>
    <a:srgbClr val="CDEAF7"/>
    <a:srgbClr val="84CCEC"/>
    <a:srgbClr val="969696"/>
    <a:srgbClr val="03063D"/>
    <a:srgbClr val="9A9A9C"/>
    <a:srgbClr val="091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3D3D5D-21FE-4885-B7AC-C435402A3B9F}" v="4" dt="2026-11-01T20:25:24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9"/>
  </p:normalViewPr>
  <p:slideViewPr>
    <p:cSldViewPr snapToGrid="0">
      <p:cViewPr varScale="1">
        <p:scale>
          <a:sx n="153" d="100"/>
          <a:sy n="153" d="100"/>
        </p:scale>
        <p:origin x="632" y="168"/>
      </p:cViewPr>
      <p:guideLst>
        <p:guide orient="horz" pos="876"/>
        <p:guide orient="horz" pos="1692"/>
        <p:guide pos="312"/>
        <p:guide pos="5617"/>
        <p:guide orient="horz" pos="28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gs" Target="tags/tag1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zva\Dropbox\CLASP%20II%20TR\CLASP%20II%20TR%20tabl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zva\Dropbox\CLASP%20II%20TR\CLASP%20II%20TR%20tabl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zva\Dropbox\CLASP%20II%20TR\CLASP%20II%20TR%20tabl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zva\Dropbox\CLASP%20II%20TR\CLASP%20II%20TR%20tables_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zva\Dropbox\CLASP%20II%20TR\CLASP%20II%20TR%20tables_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uzva\Dropbox\CLASP%20II%20TR\CLASP%20II%20TR%20tables_c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2537182852145"/>
          <c:y val="0.1705987971886716"/>
          <c:w val="0.78378838582677168"/>
          <c:h val="0.69599438385366508"/>
        </c:manualLayout>
      </c:layout>
      <c:scatterChart>
        <c:scatterStyle val="lineMarker"/>
        <c:varyColors val="0"/>
        <c:ser>
          <c:idx val="3"/>
          <c:order val="0"/>
          <c:tx>
            <c:strRef>
              <c:f>'Model Figures'!$E$1</c:f>
              <c:strCache>
                <c:ptCount val="1"/>
                <c:pt idx="0">
                  <c:v>OMT low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Figures'!$E$2:$E$4</c:f>
              <c:numCache>
                <c:formatCode>0.0</c:formatCode>
                <c:ptCount val="3"/>
                <c:pt idx="0" formatCode="General">
                  <c:v>56.36</c:v>
                </c:pt>
                <c:pt idx="1">
                  <c:v>58.4</c:v>
                </c:pt>
                <c:pt idx="2">
                  <c:v>59.8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116-4EBF-B942-D2DC94AAA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1384496"/>
        <c:axId val="411384888"/>
      </c:scatterChart>
      <c:valAx>
        <c:axId val="411384496"/>
        <c:scaling>
          <c:orientation val="minMax"/>
          <c:max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/>
                  <a:t>Time</a:t>
                </a:r>
                <a:r>
                  <a:rPr lang="en-US" sz="1600" b="1" baseline="0"/>
                  <a:t> from Randomization (months)</a:t>
                </a:r>
                <a:endParaRPr lang="en-US" sz="1600" b="1"/>
              </a:p>
            </c:rich>
          </c:tx>
          <c:layout>
            <c:manualLayout>
              <c:xMode val="edge"/>
              <c:yMode val="edge"/>
              <c:x val="0.35607502187226603"/>
              <c:y val="0.93363592791698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1384888"/>
        <c:crosses val="autoZero"/>
        <c:crossBetween val="midCat"/>
        <c:majorUnit val="1"/>
      </c:valAx>
      <c:valAx>
        <c:axId val="41138488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/>
                  <a:t>KCCQ-OS score</a:t>
                </a:r>
              </a:p>
            </c:rich>
          </c:tx>
          <c:layout>
            <c:manualLayout>
              <c:xMode val="edge"/>
              <c:yMode val="edge"/>
              <c:x val="3.2997484689413818E-2"/>
              <c:y val="0.309576360444203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13844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2537182852145"/>
          <c:y val="0.1705987971886716"/>
          <c:w val="0.78378838582677168"/>
          <c:h val="0.69599438385366508"/>
        </c:manualLayout>
      </c:layout>
      <c:scatterChart>
        <c:scatterStyle val="lineMarker"/>
        <c:varyColors val="0"/>
        <c:ser>
          <c:idx val="3"/>
          <c:order val="0"/>
          <c:tx>
            <c:strRef>
              <c:f>'Model Figures'!$E$1</c:f>
              <c:strCache>
                <c:ptCount val="1"/>
                <c:pt idx="0">
                  <c:v>OMT low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9A9A9C"/>
              </a:solidFill>
              <a:ln w="15875">
                <a:solidFill>
                  <a:srgbClr val="9A9A9C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Figures'!$E$2:$E$4</c:f>
              <c:numCache>
                <c:formatCode>0.0</c:formatCode>
                <c:ptCount val="3"/>
                <c:pt idx="0" formatCode="General">
                  <c:v>56.36</c:v>
                </c:pt>
                <c:pt idx="1">
                  <c:v>58.4</c:v>
                </c:pt>
                <c:pt idx="2">
                  <c:v>59.8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D0F-46E2-9486-D9EDBEDE7EB7}"/>
            </c:ext>
          </c:extLst>
        </c:ser>
        <c:ser>
          <c:idx val="4"/>
          <c:order val="1"/>
          <c:tx>
            <c:strRef>
              <c:f>'Model Figures'!$F$1</c:f>
              <c:strCache>
                <c:ptCount val="1"/>
                <c:pt idx="0">
                  <c:v>OMT alone</c:v>
                </c:pt>
              </c:strCache>
            </c:strRef>
          </c:tx>
          <c:spPr>
            <a:ln w="19050" cap="rnd">
              <a:solidFill>
                <a:srgbClr val="9A9A9C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9A9A9C"/>
              </a:solidFill>
              <a:ln w="9525">
                <a:solidFill>
                  <a:srgbClr val="9A9A9C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Figures'!$F$2:$F$4</c:f>
              <c:numCache>
                <c:formatCode>0.0</c:formatCode>
                <c:ptCount val="3"/>
                <c:pt idx="0" formatCode="General">
                  <c:v>60.07</c:v>
                </c:pt>
                <c:pt idx="1">
                  <c:v>61.5</c:v>
                </c:pt>
                <c:pt idx="2">
                  <c:v>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D0F-46E2-9486-D9EDBEDE7EB7}"/>
            </c:ext>
          </c:extLst>
        </c:ser>
        <c:ser>
          <c:idx val="5"/>
          <c:order val="2"/>
          <c:tx>
            <c:strRef>
              <c:f>'Model Figures'!$G$1</c:f>
              <c:strCache>
                <c:ptCount val="1"/>
                <c:pt idx="0">
                  <c:v>OMT high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9A9A9C"/>
              </a:solidFill>
              <a:ln w="15875">
                <a:solidFill>
                  <a:srgbClr val="9A9A9C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Figures'!$G$2:$G$4</c:f>
              <c:numCache>
                <c:formatCode>0.0</c:formatCode>
                <c:ptCount val="3"/>
                <c:pt idx="0" formatCode="General">
                  <c:v>63.78</c:v>
                </c:pt>
                <c:pt idx="1">
                  <c:v>64.5</c:v>
                </c:pt>
                <c:pt idx="2">
                  <c:v>66.2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D0F-46E2-9486-D9EDBEDE7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1384496"/>
        <c:axId val="411384888"/>
      </c:scatterChart>
      <c:valAx>
        <c:axId val="411384496"/>
        <c:scaling>
          <c:orientation val="minMax"/>
          <c:max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/>
                  <a:t>Time</a:t>
                </a:r>
                <a:r>
                  <a:rPr lang="en-US" sz="1600" b="1" baseline="0"/>
                  <a:t> from Randomization (months)</a:t>
                </a:r>
                <a:endParaRPr lang="en-US" sz="1600" b="1"/>
              </a:p>
            </c:rich>
          </c:tx>
          <c:layout>
            <c:manualLayout>
              <c:xMode val="edge"/>
              <c:yMode val="edge"/>
              <c:x val="0.35607502187226603"/>
              <c:y val="0.93363592791698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1384888"/>
        <c:crosses val="autoZero"/>
        <c:crossBetween val="midCat"/>
        <c:majorUnit val="1"/>
      </c:valAx>
      <c:valAx>
        <c:axId val="41138488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/>
                  <a:t>KCCQ-OS score</a:t>
                </a:r>
              </a:p>
            </c:rich>
          </c:tx>
          <c:layout>
            <c:manualLayout>
              <c:xMode val="edge"/>
              <c:yMode val="edge"/>
              <c:x val="3.2997484689413818E-2"/>
              <c:y val="0.309576360444203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13844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2537182852145"/>
          <c:y val="0.1705987971886716"/>
          <c:w val="0.78378838582677168"/>
          <c:h val="0.69599438385366508"/>
        </c:manualLayout>
      </c:layout>
      <c:scatterChart>
        <c:scatterStyle val="lineMarker"/>
        <c:varyColors val="0"/>
        <c:ser>
          <c:idx val="0"/>
          <c:order val="0"/>
          <c:tx>
            <c:strRef>
              <c:f>'Model Figures'!$B$1</c:f>
              <c:strCache>
                <c:ptCount val="1"/>
                <c:pt idx="0">
                  <c:v>TTEER low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28A5DE"/>
              </a:solidFill>
              <a:ln w="15875">
                <a:solidFill>
                  <a:srgbClr val="28A5DE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Figures'!$B$2:$B$4</c:f>
              <c:numCache>
                <c:formatCode>0.0</c:formatCode>
                <c:ptCount val="3"/>
                <c:pt idx="0" formatCode="General">
                  <c:v>54.39</c:v>
                </c:pt>
                <c:pt idx="1">
                  <c:v>73.099999999999994</c:v>
                </c:pt>
                <c:pt idx="2">
                  <c:v>71.7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CB7-49B2-87F0-5CC9A1BFDF30}"/>
            </c:ext>
          </c:extLst>
        </c:ser>
        <c:ser>
          <c:idx val="1"/>
          <c:order val="1"/>
          <c:tx>
            <c:strRef>
              <c:f>'Model Figures'!$C$1</c:f>
              <c:strCache>
                <c:ptCount val="1"/>
                <c:pt idx="0">
                  <c:v>T-TEER+OMT</c:v>
                </c:pt>
              </c:strCache>
            </c:strRef>
          </c:tx>
          <c:spPr>
            <a:ln w="19050" cap="rnd">
              <a:solidFill>
                <a:srgbClr val="28A5DE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28A5DE"/>
              </a:solidFill>
              <a:ln w="9525">
                <a:solidFill>
                  <a:srgbClr val="28A5DE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Figures'!$C$2:$C$4</c:f>
              <c:numCache>
                <c:formatCode>0.0</c:formatCode>
                <c:ptCount val="3"/>
                <c:pt idx="0" formatCode="General">
                  <c:v>57.06</c:v>
                </c:pt>
                <c:pt idx="1">
                  <c:v>75.2</c:v>
                </c:pt>
                <c:pt idx="2">
                  <c:v>73.900000000000006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CB7-49B2-87F0-5CC9A1BFDF30}"/>
            </c:ext>
          </c:extLst>
        </c:ser>
        <c:ser>
          <c:idx val="2"/>
          <c:order val="2"/>
          <c:tx>
            <c:strRef>
              <c:f>'Model Figures'!$D$1</c:f>
              <c:strCache>
                <c:ptCount val="1"/>
                <c:pt idx="0">
                  <c:v>TTEER high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28A5DE"/>
              </a:solidFill>
              <a:ln w="15875">
                <a:solidFill>
                  <a:srgbClr val="28A5DE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Figures'!$D$2:$D$4</c:f>
              <c:numCache>
                <c:formatCode>0.0</c:formatCode>
                <c:ptCount val="3"/>
                <c:pt idx="0" formatCode="General">
                  <c:v>59.73</c:v>
                </c:pt>
                <c:pt idx="1">
                  <c:v>77.2</c:v>
                </c:pt>
                <c:pt idx="2">
                  <c:v>76.099999999999994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CB7-49B2-87F0-5CC9A1BFDF30}"/>
            </c:ext>
          </c:extLst>
        </c:ser>
        <c:ser>
          <c:idx val="3"/>
          <c:order val="3"/>
          <c:tx>
            <c:strRef>
              <c:f>'Model Figures'!$E$1</c:f>
              <c:strCache>
                <c:ptCount val="1"/>
                <c:pt idx="0">
                  <c:v>OMT low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9A9A9C"/>
              </a:solidFill>
              <a:ln w="15875">
                <a:solidFill>
                  <a:srgbClr val="9A9A9C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Figures'!$E$2:$E$4</c:f>
              <c:numCache>
                <c:formatCode>0.0</c:formatCode>
                <c:ptCount val="3"/>
                <c:pt idx="0" formatCode="General">
                  <c:v>56.36</c:v>
                </c:pt>
                <c:pt idx="1">
                  <c:v>58.4</c:v>
                </c:pt>
                <c:pt idx="2">
                  <c:v>59.8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CB7-49B2-87F0-5CC9A1BFDF30}"/>
            </c:ext>
          </c:extLst>
        </c:ser>
        <c:ser>
          <c:idx val="4"/>
          <c:order val="4"/>
          <c:tx>
            <c:strRef>
              <c:f>'Model Figures'!$F$1</c:f>
              <c:strCache>
                <c:ptCount val="1"/>
                <c:pt idx="0">
                  <c:v>OMT alone</c:v>
                </c:pt>
              </c:strCache>
            </c:strRef>
          </c:tx>
          <c:spPr>
            <a:ln w="19050" cap="rnd">
              <a:solidFill>
                <a:srgbClr val="9A9A9C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9A9A9C"/>
              </a:solidFill>
              <a:ln w="9525">
                <a:solidFill>
                  <a:srgbClr val="9A9A9C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Figures'!$F$2:$F$4</c:f>
              <c:numCache>
                <c:formatCode>0.0</c:formatCode>
                <c:ptCount val="3"/>
                <c:pt idx="0" formatCode="General">
                  <c:v>60.07</c:v>
                </c:pt>
                <c:pt idx="1">
                  <c:v>61.5</c:v>
                </c:pt>
                <c:pt idx="2">
                  <c:v>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CB7-49B2-87F0-5CC9A1BFDF30}"/>
            </c:ext>
          </c:extLst>
        </c:ser>
        <c:ser>
          <c:idx val="5"/>
          <c:order val="5"/>
          <c:tx>
            <c:strRef>
              <c:f>'Model Figures'!$G$1</c:f>
              <c:strCache>
                <c:ptCount val="1"/>
                <c:pt idx="0">
                  <c:v>OMT high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9A9A9C"/>
              </a:solidFill>
              <a:ln w="15875">
                <a:solidFill>
                  <a:srgbClr val="9A9A9C"/>
                </a:solidFill>
              </a:ln>
              <a:effectLst/>
            </c:spPr>
          </c:marker>
          <c:xVal>
            <c:numRef>
              <c:f>'Model Figures'!$A$2:$A$4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6</c:v>
                </c:pt>
              </c:numCache>
            </c:numRef>
          </c:xVal>
          <c:yVal>
            <c:numRef>
              <c:f>'Model Figures'!$G$2:$G$4</c:f>
              <c:numCache>
                <c:formatCode>0.0</c:formatCode>
                <c:ptCount val="3"/>
                <c:pt idx="0" formatCode="General">
                  <c:v>63.78</c:v>
                </c:pt>
                <c:pt idx="1">
                  <c:v>64.5</c:v>
                </c:pt>
                <c:pt idx="2">
                  <c:v>66.2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9CB7-49B2-87F0-5CC9A1BFD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1384496"/>
        <c:axId val="411384888"/>
      </c:scatterChart>
      <c:valAx>
        <c:axId val="411384496"/>
        <c:scaling>
          <c:orientation val="minMax"/>
          <c:max val="6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/>
                  <a:t>Time</a:t>
                </a:r>
                <a:r>
                  <a:rPr lang="en-US" sz="1600" b="1" baseline="0"/>
                  <a:t> from Randomization (months)</a:t>
                </a:r>
                <a:endParaRPr lang="en-US" sz="1600" b="1"/>
              </a:p>
            </c:rich>
          </c:tx>
          <c:layout>
            <c:manualLayout>
              <c:xMode val="edge"/>
              <c:yMode val="edge"/>
              <c:x val="0.35607502187226603"/>
              <c:y val="0.93363592791698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1384888"/>
        <c:crosses val="autoZero"/>
        <c:crossBetween val="midCat"/>
        <c:majorUnit val="1"/>
      </c:valAx>
      <c:valAx>
        <c:axId val="41138488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/>
                  <a:t>KCCQ-OS score</a:t>
                </a:r>
              </a:p>
            </c:rich>
          </c:tx>
          <c:layout>
            <c:manualLayout>
              <c:xMode val="edge"/>
              <c:yMode val="edge"/>
              <c:x val="3.2997484689413818E-2"/>
              <c:y val="0.309576360444203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113844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22703412073491E-2"/>
          <c:y val="9.0969913918009043E-2"/>
          <c:w val="0.8001303714514626"/>
          <c:h val="0.75357017718306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'Categ. Outcomes (figure)'!$B$3</c:f>
              <c:strCache>
                <c:ptCount val="1"/>
                <c:pt idx="0">
                  <c:v>T-TEER+OMT</c:v>
                </c:pt>
              </c:strCache>
            </c:strRef>
          </c:tx>
          <c:spPr>
            <a:solidFill>
              <a:srgbClr val="28A5DE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'Categ. Outcomes (figure)'!$A$4:$A$6</c:f>
              <c:strCache>
                <c:ptCount val="3"/>
                <c:pt idx="0">
                  <c:v>Alive with moderate improvement</c:v>
                </c:pt>
                <c:pt idx="1">
                  <c:v>Alive with large improvement</c:v>
                </c:pt>
                <c:pt idx="2">
                  <c:v>Alive and well</c:v>
                </c:pt>
              </c:strCache>
            </c:strRef>
          </c:cat>
          <c:val>
            <c:numRef>
              <c:f>'Categ. Outcomes (figure)'!$B$4:$B$6</c:f>
              <c:numCache>
                <c:formatCode>0.00%</c:formatCode>
                <c:ptCount val="3"/>
                <c:pt idx="0">
                  <c:v>0.57099999999999995</c:v>
                </c:pt>
                <c:pt idx="1">
                  <c:v>0.38300000000000001</c:v>
                </c:pt>
                <c:pt idx="2">
                  <c:v>0.69199999999999995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7-484A-80C2-0ED00196D1D9}"/>
            </c:ext>
          </c:extLst>
        </c:ser>
        <c:ser>
          <c:idx val="1"/>
          <c:order val="1"/>
          <c:tx>
            <c:strRef>
              <c:f>'Categ. Outcomes (figure)'!$C$3</c:f>
              <c:strCache>
                <c:ptCount val="1"/>
                <c:pt idx="0">
                  <c:v>OMT Alone</c:v>
                </c:pt>
              </c:strCache>
            </c:strRef>
          </c:tx>
          <c:spPr>
            <a:solidFill>
              <a:srgbClr val="9A9A9C"/>
            </a:solidFill>
            <a:ln>
              <a:solidFill>
                <a:schemeClr val="bg2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'Categ. Outcomes (figure)'!$A$4:$A$6</c:f>
              <c:strCache>
                <c:ptCount val="3"/>
                <c:pt idx="0">
                  <c:v>Alive with moderate improvement</c:v>
                </c:pt>
                <c:pt idx="1">
                  <c:v>Alive with large improvement</c:v>
                </c:pt>
                <c:pt idx="2">
                  <c:v>Alive and well</c:v>
                </c:pt>
              </c:strCache>
            </c:strRef>
          </c:cat>
          <c:val>
            <c:numRef>
              <c:f>'Categ. Outcomes (figure)'!$C$4:$C$6</c:f>
              <c:numCache>
                <c:formatCode>0.00%</c:formatCode>
                <c:ptCount val="3"/>
                <c:pt idx="0">
                  <c:v>0.254</c:v>
                </c:pt>
                <c:pt idx="1">
                  <c:v>0.123</c:v>
                </c:pt>
                <c:pt idx="2">
                  <c:v>0.50800000000000001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F7-484A-80C2-0ED00196D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3051792"/>
        <c:axId val="2013054192"/>
      </c:barChart>
      <c:catAx>
        <c:axId val="2013051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3054192"/>
        <c:crosses val="autoZero"/>
        <c:auto val="1"/>
        <c:lblAlgn val="ctr"/>
        <c:lblOffset val="100"/>
        <c:noMultiLvlLbl val="0"/>
      </c:catAx>
      <c:valAx>
        <c:axId val="2013054192"/>
        <c:scaling>
          <c:orientation val="minMax"/>
          <c:max val="1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130517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34676710238135"/>
          <c:y val="3.5791188852341206E-2"/>
          <c:w val="0.37496653783534806"/>
          <c:h val="0.127694474613087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noFill/>
              <a:latin typeface="+mj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2"/>
          </a:solidFill>
          <a:latin typeface="+mj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13188976377956"/>
          <c:y val="8.3443210379508578E-3"/>
          <c:w val="0.69717366579177609"/>
          <c:h val="0.8842962814483725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'Categ. Outcomes (figure)'!$F$9</c:f>
              <c:strCache>
                <c:ptCount val="1"/>
                <c:pt idx="0">
                  <c:v>Change ≥20 points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50-4D5C-93B9-1803D1C6ABE1}"/>
              </c:ext>
            </c:extLst>
          </c:dPt>
          <c:dPt>
            <c:idx val="1"/>
            <c:invertIfNegative val="0"/>
            <c:bubble3D val="0"/>
            <c:spPr>
              <a:solidFill>
                <a:srgbClr val="CDEAF7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50-4D5C-93B9-1803D1C6ABE1}"/>
              </c:ext>
            </c:extLst>
          </c:dPt>
          <c:cat>
            <c:strRef>
              <c:f>'Categ. Outcomes (figure)'!$G$3:$H$3</c:f>
              <c:strCache>
                <c:ptCount val="2"/>
                <c:pt idx="0">
                  <c:v>OMT</c:v>
                </c:pt>
                <c:pt idx="1">
                  <c:v>T-TEER+OMT</c:v>
                </c:pt>
              </c:strCache>
            </c:strRef>
          </c:cat>
          <c:val>
            <c:numRef>
              <c:f>'Categ. Outcomes (figure)'!$G$9:$H$9</c:f>
              <c:numCache>
                <c:formatCode>0.00%</c:formatCode>
                <c:ptCount val="2"/>
                <c:pt idx="0">
                  <c:v>0.12295081967213115</c:v>
                </c:pt>
                <c:pt idx="1">
                  <c:v>0.38345864661654133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50-4D5C-93B9-1803D1C6ABE1}"/>
            </c:ext>
          </c:extLst>
        </c:ser>
        <c:ser>
          <c:idx val="1"/>
          <c:order val="1"/>
          <c:tx>
            <c:strRef>
              <c:f>'Categ. Outcomes (figure)'!$F$8</c:f>
              <c:strCache>
                <c:ptCount val="1"/>
                <c:pt idx="0">
                  <c:v>Change ≥10 and &lt;20 points</c:v>
                </c:pt>
              </c:strCache>
            </c:strRef>
          </c:tx>
          <c:spPr>
            <a:solidFill>
              <a:srgbClr val="89E0FF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2B2B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7750-4D5C-93B9-1803D1C6ABE1}"/>
              </c:ext>
            </c:extLst>
          </c:dPt>
          <c:dPt>
            <c:idx val="1"/>
            <c:invertIfNegative val="0"/>
            <c:bubble3D val="0"/>
            <c:spPr>
              <a:solidFill>
                <a:srgbClr val="84CCEC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750-4D5C-93B9-1803D1C6ABE1}"/>
              </c:ext>
            </c:extLst>
          </c:dPt>
          <c:cat>
            <c:strRef>
              <c:f>'Categ. Outcomes (figure)'!$G$3:$H$3</c:f>
              <c:strCache>
                <c:ptCount val="2"/>
                <c:pt idx="0">
                  <c:v>OMT</c:v>
                </c:pt>
                <c:pt idx="1">
                  <c:v>T-TEER+OMT</c:v>
                </c:pt>
              </c:strCache>
            </c:strRef>
          </c:cat>
          <c:val>
            <c:numRef>
              <c:f>'Categ. Outcomes (figure)'!$G$8:$H$8</c:f>
              <c:numCache>
                <c:formatCode>0.00%</c:formatCode>
                <c:ptCount val="2"/>
                <c:pt idx="0">
                  <c:v>0.13114754098360656</c:v>
                </c:pt>
                <c:pt idx="1">
                  <c:v>0.18796992481203006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750-4D5C-93B9-1803D1C6ABE1}"/>
            </c:ext>
          </c:extLst>
        </c:ser>
        <c:ser>
          <c:idx val="2"/>
          <c:order val="2"/>
          <c:tx>
            <c:strRef>
              <c:f>'Categ. Outcomes (figure)'!$F$7</c:f>
              <c:strCache>
                <c:ptCount val="1"/>
                <c:pt idx="0">
                  <c:v>Change ≥5 and &lt;10 points</c:v>
                </c:pt>
              </c:strCache>
            </c:strRef>
          </c:tx>
          <c:spPr>
            <a:solidFill>
              <a:srgbClr val="47CFFF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69696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750-4D5C-93B9-1803D1C6ABE1}"/>
              </c:ext>
            </c:extLst>
          </c:dPt>
          <c:dPt>
            <c:idx val="1"/>
            <c:invertIfNegative val="0"/>
            <c:bubble3D val="0"/>
            <c:spPr>
              <a:solidFill>
                <a:srgbClr val="28A5DE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750-4D5C-93B9-1803D1C6ABE1}"/>
              </c:ext>
            </c:extLst>
          </c:dPt>
          <c:cat>
            <c:strRef>
              <c:f>'Categ. Outcomes (figure)'!$G$3:$H$3</c:f>
              <c:strCache>
                <c:ptCount val="2"/>
                <c:pt idx="0">
                  <c:v>OMT</c:v>
                </c:pt>
                <c:pt idx="1">
                  <c:v>T-TEER+OMT</c:v>
                </c:pt>
              </c:strCache>
            </c:strRef>
          </c:cat>
          <c:val>
            <c:numRef>
              <c:f>'Categ. Outcomes (figure)'!$G$7:$H$7</c:f>
              <c:numCache>
                <c:formatCode>0.00%</c:formatCode>
                <c:ptCount val="2"/>
                <c:pt idx="0">
                  <c:v>0.19672131147540983</c:v>
                </c:pt>
                <c:pt idx="1">
                  <c:v>6.0150375939849621E-2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750-4D5C-93B9-1803D1C6ABE1}"/>
            </c:ext>
          </c:extLst>
        </c:ser>
        <c:ser>
          <c:idx val="3"/>
          <c:order val="3"/>
          <c:tx>
            <c:strRef>
              <c:f>'Categ. Outcomes (figure)'!$F$6</c:f>
              <c:strCache>
                <c:ptCount val="1"/>
                <c:pt idx="0">
                  <c:v>Change &gt;-5 and &lt;5 points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B7B7B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7750-4D5C-93B9-1803D1C6ABE1}"/>
              </c:ext>
            </c:extLst>
          </c:dPt>
          <c:dPt>
            <c:idx val="1"/>
            <c:invertIfNegative val="0"/>
            <c:bubble3D val="0"/>
            <c:spPr>
              <a:solidFill>
                <a:srgbClr val="1C85B4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7750-4D5C-93B9-1803D1C6ABE1}"/>
              </c:ext>
            </c:extLst>
          </c:dPt>
          <c:cat>
            <c:strRef>
              <c:f>'Categ. Outcomes (figure)'!$G$3:$H$3</c:f>
              <c:strCache>
                <c:ptCount val="2"/>
                <c:pt idx="0">
                  <c:v>OMT</c:v>
                </c:pt>
                <c:pt idx="1">
                  <c:v>T-TEER+OMT</c:v>
                </c:pt>
              </c:strCache>
            </c:strRef>
          </c:cat>
          <c:val>
            <c:numRef>
              <c:f>'Categ. Outcomes (figure)'!$G$6:$H$6</c:f>
              <c:numCache>
                <c:formatCode>0.00%</c:formatCode>
                <c:ptCount val="2"/>
                <c:pt idx="0">
                  <c:v>0.29508196721311475</c:v>
                </c:pt>
                <c:pt idx="1">
                  <c:v>0.18421052631578946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750-4D5C-93B9-1803D1C6ABE1}"/>
            </c:ext>
          </c:extLst>
        </c:ser>
        <c:ser>
          <c:idx val="4"/>
          <c:order val="4"/>
          <c:tx>
            <c:strRef>
              <c:f>'Categ. Outcomes (figure)'!$F$5</c:f>
              <c:strCache>
                <c:ptCount val="1"/>
                <c:pt idx="0">
                  <c:v>Change &lt;=-5</c:v>
                </c:pt>
              </c:strCache>
            </c:strRef>
          </c:tx>
          <c:spPr>
            <a:solidFill>
              <a:srgbClr val="006F96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65000"/>
                  <a:lumOff val="35000"/>
                </a:schemeClr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7750-4D5C-93B9-1803D1C6ABE1}"/>
              </c:ext>
            </c:extLst>
          </c:dPt>
          <c:dPt>
            <c:idx val="1"/>
            <c:invertIfNegative val="0"/>
            <c:bubble3D val="0"/>
            <c:spPr>
              <a:solidFill>
                <a:srgbClr val="156285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7750-4D5C-93B9-1803D1C6ABE1}"/>
              </c:ext>
            </c:extLst>
          </c:dPt>
          <c:cat>
            <c:strRef>
              <c:f>'Categ. Outcomes (figure)'!$G$3:$H$3</c:f>
              <c:strCache>
                <c:ptCount val="2"/>
                <c:pt idx="0">
                  <c:v>OMT</c:v>
                </c:pt>
                <c:pt idx="1">
                  <c:v>T-TEER+OMT</c:v>
                </c:pt>
              </c:strCache>
            </c:strRef>
          </c:cat>
          <c:val>
            <c:numRef>
              <c:f>'Categ. Outcomes (figure)'!$G$5:$H$5</c:f>
              <c:numCache>
                <c:formatCode>0.00%</c:formatCode>
                <c:ptCount val="2"/>
                <c:pt idx="0">
                  <c:v>0.22950819672131148</c:v>
                </c:pt>
                <c:pt idx="1">
                  <c:v>0.13909774436090225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750-4D5C-93B9-1803D1C6ABE1}"/>
            </c:ext>
          </c:extLst>
        </c:ser>
        <c:ser>
          <c:idx val="5"/>
          <c:order val="5"/>
          <c:tx>
            <c:strRef>
              <c:f>'Categ. Outcomes (figure)'!$F$4</c:f>
              <c:strCache>
                <c:ptCount val="1"/>
                <c:pt idx="0">
                  <c:v>Dead</c:v>
                </c:pt>
              </c:strCache>
            </c:strRef>
          </c:tx>
          <c:spPr>
            <a:solidFill>
              <a:schemeClr val="bg2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7750-4D5C-93B9-1803D1C6ABE1}"/>
              </c:ext>
            </c:extLst>
          </c:dPt>
          <c:cat>
            <c:strRef>
              <c:f>'Categ. Outcomes (figure)'!$G$3:$H$3</c:f>
              <c:strCache>
                <c:ptCount val="2"/>
                <c:pt idx="0">
                  <c:v>OMT</c:v>
                </c:pt>
                <c:pt idx="1">
                  <c:v>T-TEER+OMT</c:v>
                </c:pt>
              </c:strCache>
            </c:strRef>
          </c:cat>
          <c:val>
            <c:numRef>
              <c:f>'Categ. Outcomes (figure)'!$G$4:$H$4</c:f>
              <c:numCache>
                <c:formatCode>0.00%</c:formatCode>
                <c:ptCount val="2"/>
                <c:pt idx="0">
                  <c:v>2.4590163934426229E-2</c:v>
                </c:pt>
                <c:pt idx="1">
                  <c:v>4.5112781954887216E-2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7750-4D5C-93B9-1803D1C6A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377184"/>
        <c:axId val="170761360"/>
      </c:barChart>
      <c:catAx>
        <c:axId val="1573771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61360"/>
        <c:crosses val="autoZero"/>
        <c:auto val="1"/>
        <c:lblAlgn val="ctr"/>
        <c:lblOffset val="100"/>
        <c:noMultiLvlLbl val="0"/>
      </c:catAx>
      <c:valAx>
        <c:axId val="170761360"/>
        <c:scaling>
          <c:orientation val="minMax"/>
          <c:max val="1"/>
        </c:scaling>
        <c:delete val="0"/>
        <c:axPos val="b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bg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737718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074744608613408E-2"/>
          <c:y val="2.6493320382869213E-2"/>
          <c:w val="0.91542845178745713"/>
          <c:h val="0.86987104400178927"/>
        </c:manualLayout>
      </c:layout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Sheet2!$A$1:$A$6</c:f>
              <c:numCache>
                <c:formatCode>General</c:formatCode>
                <c:ptCount val="6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xVal>
          <c:yVal>
            <c:numRef>
              <c:f>Sheet2!$B$1:$B$6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8B1-4A65-BFC9-D9EB58189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588735"/>
        <c:axId val="1940459823"/>
      </c:scatterChart>
      <c:valAx>
        <c:axId val="1016588735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3063D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40459823"/>
        <c:crossesAt val="-20"/>
        <c:crossBetween val="midCat"/>
        <c:majorUnit val="20"/>
      </c:valAx>
      <c:valAx>
        <c:axId val="1940459823"/>
        <c:scaling>
          <c:orientation val="minMax"/>
          <c:max val="40"/>
          <c:min val="-2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3063D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16588735"/>
        <c:crosses val="autoZero"/>
        <c:crossBetween val="midCat"/>
        <c:majorUnit val="20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03063D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t" anchorCtr="0" compatLnSpc="1">
            <a:prstTxWarp prst="textNoShape">
              <a:avLst/>
            </a:prstTxWarp>
          </a:bodyPr>
          <a:lstStyle>
            <a:lvl1pPr algn="l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468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t" anchorCtr="0" compatLnSpc="1">
            <a:prstTxWarp prst="textNoShape">
              <a:avLst/>
            </a:prstTxWarp>
          </a:bodyPr>
          <a:lstStyle>
            <a:lvl1pPr algn="r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04288"/>
            <a:ext cx="3070225" cy="468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b" anchorCtr="0" compatLnSpc="1">
            <a:prstTxWarp prst="textNoShape">
              <a:avLst/>
            </a:prstTxWarp>
          </a:bodyPr>
          <a:lstStyle>
            <a:lvl1pPr algn="l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038" tIns="47020" rIns="94038" bIns="47020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 b="0" i="0">
                <a:solidFill>
                  <a:schemeClr val="tx1"/>
                </a:solidFill>
                <a:effectLst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fld id="{120BD924-28BB-4ACF-9591-266011CB8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9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145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742A8D0-09EC-42FB-90C5-B1D1E1AB5C3A}" type="slidenum">
              <a:rPr lang="en-US" smtClean="0">
                <a:ea typeface="ヒラギノ角ゴ Pro W3"/>
                <a:cs typeface="ヒラギノ角ゴ Pro W3"/>
              </a:rPr>
              <a:pPr/>
              <a:t>0</a:t>
            </a:fld>
            <a:endParaRPr lang="en-US">
              <a:ea typeface="ヒラギノ角ゴ Pro W3"/>
              <a:cs typeface="ヒラギノ角ゴ Pro W3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8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C56B38F-EC4A-4B53-8EF7-317A2392EFA8}" type="slidenum">
              <a:rPr lang="en-US" smtClean="0">
                <a:ea typeface="ヒラギノ角ゴ Pro W3"/>
                <a:cs typeface="ヒラギノ角ゴ Pro W3"/>
              </a:rPr>
              <a:pPr/>
              <a:t>2</a:t>
            </a:fld>
            <a:endParaRPr lang="en-US">
              <a:ea typeface="ヒラギノ角ゴ Pro W3"/>
              <a:cs typeface="ヒラギノ角ゴ Pro W3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algn="r" defTabSz="939800"/>
            <a:fld id="{1503E6FF-46BE-4FDC-873A-65694A840145}" type="slidenum">
              <a:rPr lang="en-US" sz="1200" b="0" i="0">
                <a:solidFill>
                  <a:schemeClr val="tx1"/>
                </a:solidFill>
                <a:cs typeface="ヒラギノ角ゴ Pro W3"/>
              </a:rPr>
              <a:pPr algn="r" defTabSz="939800"/>
              <a:t>2</a:t>
            </a:fld>
            <a:endParaRPr lang="en-US" sz="1200" b="0" i="0">
              <a:solidFill>
                <a:schemeClr val="tx1"/>
              </a:solidFill>
              <a:cs typeface="ヒラギノ角ゴ Pro W3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44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C56B38F-EC4A-4B53-8EF7-317A2392EFA8}" type="slidenum">
              <a:rPr lang="en-US" smtClean="0">
                <a:ea typeface="ヒラギノ角ゴ Pro W3"/>
                <a:cs typeface="ヒラギノ角ゴ Pro W3"/>
              </a:rPr>
              <a:pPr/>
              <a:t>3</a:t>
            </a:fld>
            <a:endParaRPr lang="en-US">
              <a:ea typeface="ヒラギノ角ゴ Pro W3"/>
              <a:cs typeface="ヒラギノ角ゴ Pro W3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algn="r" defTabSz="939800"/>
            <a:fld id="{1503E6FF-46BE-4FDC-873A-65694A840145}" type="slidenum">
              <a:rPr lang="en-US" sz="1200" b="0" i="0">
                <a:solidFill>
                  <a:schemeClr val="tx1"/>
                </a:solidFill>
                <a:cs typeface="ヒラギノ角ゴ Pro W3"/>
              </a:rPr>
              <a:pPr algn="r" defTabSz="939800"/>
              <a:t>3</a:t>
            </a:fld>
            <a:endParaRPr lang="en-US" sz="1200" b="0" i="0">
              <a:solidFill>
                <a:schemeClr val="tx1"/>
              </a:solidFill>
              <a:cs typeface="ヒラギノ角ゴ Pro W3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644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7510D-82E6-8AA1-0E31-59D8ADC15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D8595E31-9533-E9B4-E8EB-61C8ED78D0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>
            <a:extLst>
              <a:ext uri="{FF2B5EF4-FFF2-40B4-BE49-F238E27FC236}">
                <a16:creationId xmlns:a16="http://schemas.microsoft.com/office/drawing/2014/main" id="{E09857EB-D3C8-EFC0-9FB7-E07370598C7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F7E7927-68D7-CF6F-22FC-C464C3CE5E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2011E340-41EF-8597-147D-C12813D339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1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1427B-0CC0-38EE-40A6-45F93CA2D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808C12B7-A77C-2BDA-2AF3-1BDD0DBB1F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>
            <a:extLst>
              <a:ext uri="{FF2B5EF4-FFF2-40B4-BE49-F238E27FC236}">
                <a16:creationId xmlns:a16="http://schemas.microsoft.com/office/drawing/2014/main" id="{C82D9006-15FA-3B8D-4A94-626E7C8F9DF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0D03BBE7-D927-CA1C-35C6-3342EC0C27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3A2811D-628F-7308-E650-F251A8F8D3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21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C56B38F-EC4A-4B53-8EF7-317A2392EFA8}" type="slidenum">
              <a:rPr lang="en-US" smtClean="0">
                <a:ea typeface="ヒラギノ角ゴ Pro W3"/>
                <a:cs typeface="ヒラギノ角ゴ Pro W3"/>
              </a:rPr>
              <a:pPr/>
              <a:t>7</a:t>
            </a:fld>
            <a:endParaRPr lang="en-US">
              <a:ea typeface="ヒラギノ角ゴ Pro W3"/>
              <a:cs typeface="ヒラギノ角ゴ Pro W3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algn="r" defTabSz="939800"/>
            <a:fld id="{1503E6FF-46BE-4FDC-873A-65694A840145}" type="slidenum">
              <a:rPr lang="en-US" sz="1200" b="0" i="0">
                <a:solidFill>
                  <a:schemeClr val="tx1"/>
                </a:solidFill>
                <a:cs typeface="ヒラギノ角ゴ Pro W3"/>
              </a:rPr>
              <a:pPr algn="r" defTabSz="939800"/>
              <a:t>7</a:t>
            </a:fld>
            <a:endParaRPr lang="en-US" sz="1200" b="0" i="0">
              <a:solidFill>
                <a:schemeClr val="tx1"/>
              </a:solidFill>
              <a:cs typeface="ヒラギノ角ゴ Pro W3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81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874A-2C80-02F1-54BD-9058F9D7F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EDFE91E4-A2C2-972A-73FD-4E2866ED38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C56B38F-EC4A-4B53-8EF7-317A2392EFA8}" type="slidenum">
              <a:rPr lang="en-US" smtClean="0">
                <a:ea typeface="ヒラギノ角ゴ Pro W3"/>
                <a:cs typeface="ヒラギノ角ゴ Pro W3"/>
              </a:rPr>
              <a:pPr/>
              <a:t>8</a:t>
            </a:fld>
            <a:endParaRPr lang="en-US">
              <a:ea typeface="ヒラギノ角ゴ Pro W3"/>
              <a:cs typeface="ヒラギノ角ゴ Pro W3"/>
            </a:endParaRPr>
          </a:p>
        </p:txBody>
      </p:sp>
      <p:sp>
        <p:nvSpPr>
          <p:cNvPr id="19458" name="Rectangle 7">
            <a:extLst>
              <a:ext uri="{FF2B5EF4-FFF2-40B4-BE49-F238E27FC236}">
                <a16:creationId xmlns:a16="http://schemas.microsoft.com/office/drawing/2014/main" id="{B0BD9111-AA37-178A-245B-261672A9C43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algn="r" defTabSz="939800"/>
            <a:fld id="{1503E6FF-46BE-4FDC-873A-65694A840145}" type="slidenum">
              <a:rPr lang="en-US" sz="1200" b="0" i="0">
                <a:solidFill>
                  <a:schemeClr val="tx1"/>
                </a:solidFill>
                <a:cs typeface="ヒラギノ角ゴ Pro W3"/>
              </a:rPr>
              <a:pPr algn="r" defTabSz="939800"/>
              <a:t>8</a:t>
            </a:fld>
            <a:endParaRPr lang="en-US" sz="1200" b="0" i="0">
              <a:solidFill>
                <a:schemeClr val="tx1"/>
              </a:solidFill>
              <a:cs typeface="ヒラギノ角ゴ Pro W3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DBC6566E-BE62-2DAB-47B1-BC5E35869E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D756C438-DC22-6C4C-6004-79D673C19A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54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94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13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519C1-4BD4-3EF1-EB74-002847007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B85E9DE9-CC22-41E4-AE15-EB47E73E9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>
            <a:extLst>
              <a:ext uri="{FF2B5EF4-FFF2-40B4-BE49-F238E27FC236}">
                <a16:creationId xmlns:a16="http://schemas.microsoft.com/office/drawing/2014/main" id="{8FD0F303-EA1D-59F3-C8A7-D0782FA667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AECC8620-86B0-70B4-9632-980F86E3F5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6484F703-F80A-CEBE-6A13-12DA6EDD7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82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76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05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85053-2A99-D440-CF6A-9559ACC8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00170-DC84-0F51-96A0-E7FB8A114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6BC6D4-4538-4B9B-7754-C6B9256EE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072E4-85B3-19D0-1582-DF2CB1BF9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E678BB-763C-40DF-B781-F9D40CCA79A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20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0250" y="1171575"/>
            <a:ext cx="5626100" cy="3163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510088"/>
            <a:ext cx="5670550" cy="36909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62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34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AEA18-891D-0B82-9B4D-60FF639B7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A3B1C7AE-B91B-CDC4-5787-4041F6C695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>
            <a:extLst>
              <a:ext uri="{FF2B5EF4-FFF2-40B4-BE49-F238E27FC236}">
                <a16:creationId xmlns:a16="http://schemas.microsoft.com/office/drawing/2014/main" id="{64383422-78F5-6536-44A9-454F43D89E9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5C5F3050-1A66-ED7D-23D6-06DCA621E6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F27986D-4E29-3041-C605-A8C27C173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38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2328A-89E3-093A-11CA-F181510A3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545D1AD2-867F-9ECF-7F01-80372B68D8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56B38F-EC4A-4B53-8EF7-317A2392EF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8" name="Rectangle 7">
            <a:extLst>
              <a:ext uri="{FF2B5EF4-FFF2-40B4-BE49-F238E27FC236}">
                <a16:creationId xmlns:a16="http://schemas.microsoft.com/office/drawing/2014/main" id="{831F7F95-FD4A-F5F7-AAB9-16B9AF0A708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016375" y="8904288"/>
            <a:ext cx="3070225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038" tIns="47020" rIns="94038" bIns="47020" anchor="b"/>
          <a:lstStyle/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03E6FF-46BE-4FDC-873A-65694A84014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ヒラギノ角ゴ Pro W3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/>
              <a:cs typeface="ヒラギノ角ゴ Pro W3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AD738D12-BDFB-6ADA-34A0-2067468A19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248400" cy="3516312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87CBAE63-2AA1-B695-8A75-7C9D6911D0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430" tIns="46215" rIns="92430" bIns="46215"/>
          <a:lstStyle/>
          <a:p>
            <a:pPr marL="228600" indent="-228600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79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F TCT logo">
            <a:extLst>
              <a:ext uri="{FF2B5EF4-FFF2-40B4-BE49-F238E27FC236}">
                <a16:creationId xmlns:a16="http://schemas.microsoft.com/office/drawing/2014/main" id="{4E015DE2-6148-2548-DD95-F44CF2197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23"/>
          <a:stretch>
            <a:fillRect/>
          </a:stretch>
        </p:blipFill>
        <p:spPr>
          <a:xfrm>
            <a:off x="457200" y="4142085"/>
            <a:ext cx="1373430" cy="748398"/>
          </a:xfrm>
          <a:prstGeom prst="rect">
            <a:avLst/>
          </a:prstGeom>
        </p:spPr>
      </p:pic>
      <p:sp>
        <p:nvSpPr>
          <p:cNvPr id="11" name="Title"/>
          <p:cNvSpPr>
            <a:spLocks noGrp="1"/>
          </p:cNvSpPr>
          <p:nvPr>
            <p:ph type="title" hasCustomPrompt="1"/>
          </p:nvPr>
        </p:nvSpPr>
        <p:spPr>
          <a:xfrm>
            <a:off x="457200" y="502920"/>
            <a:ext cx="7863840" cy="1280160"/>
          </a:xfr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4000" b="1" i="0" spc="-4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ubtitle"/>
          <p:cNvSpPr>
            <a:spLocks noGrp="1"/>
          </p:cNvSpPr>
          <p:nvPr>
            <p:ph type="body" idx="21" hasCustomPrompt="1"/>
          </p:nvPr>
        </p:nvSpPr>
        <p:spPr>
          <a:xfrm>
            <a:off x="457200" y="1874520"/>
            <a:ext cx="7863840" cy="411480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200" b="0" i="0">
                <a:solidFill>
                  <a:srgbClr val="FFFFFF">
                    <a:alpha val="82000"/>
                  </a:srgbClr>
                </a:solidFill>
                <a:latin typeface="Arial"/>
              </a:defRPr>
            </a:lvl1pPr>
          </a:lstStyle>
          <a:p>
            <a:r>
              <a:rPr lang="en-US"/>
              <a:t>Subtitle</a:t>
            </a:r>
          </a:p>
        </p:txBody>
      </p:sp>
      <p:sp>
        <p:nvSpPr>
          <p:cNvPr id="13" name="Speaker"/>
          <p:cNvSpPr>
            <a:spLocks noGrp="1"/>
          </p:cNvSpPr>
          <p:nvPr>
            <p:ph type="body" idx="22" hasCustomPrompt="1"/>
          </p:nvPr>
        </p:nvSpPr>
        <p:spPr>
          <a:xfrm>
            <a:off x="457200" y="2487168"/>
            <a:ext cx="7863840" cy="329184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Speaker Name, MD</a:t>
            </a:r>
          </a:p>
        </p:txBody>
      </p:sp>
      <p:sp>
        <p:nvSpPr>
          <p:cNvPr id="14" name="Institution"/>
          <p:cNvSpPr>
            <a:spLocks noGrp="1"/>
          </p:cNvSpPr>
          <p:nvPr>
            <p:ph type="body" idx="23" hasCustomPrompt="1"/>
          </p:nvPr>
        </p:nvSpPr>
        <p:spPr>
          <a:xfrm>
            <a:off x="457200" y="2816352"/>
            <a:ext cx="7863840" cy="292608"/>
          </a:xfrm>
        </p:spPr>
        <p:txBody>
          <a:bodyPr lIns="0" tIns="0" rIns="0" bIns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 i="0">
                <a:solidFill>
                  <a:srgbClr val="C9D4E6"/>
                </a:solidFill>
                <a:latin typeface="Arial"/>
              </a:defRPr>
            </a:lvl1pPr>
          </a:lstStyle>
          <a:p>
            <a:r>
              <a:rPr lang="en-US"/>
              <a:t>Institution, City</a:t>
            </a:r>
          </a:p>
        </p:txBody>
      </p:sp>
    </p:spTree>
    <p:extLst>
      <p:ext uri="{BB962C8B-B14F-4D97-AF65-F5344CB8AC3E}">
        <p14:creationId xmlns:p14="http://schemas.microsoft.com/office/powerpoint/2010/main" val="1601567930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7E2F022-5BB6-1709-003E-A44794AFAB82}"/>
              </a:ext>
            </a:extLst>
          </p:cNvPr>
          <p:cNvCxnSpPr/>
          <p:nvPr/>
        </p:nvCxnSpPr>
        <p:spPr bwMode="auto">
          <a:xfrm>
            <a:off x="457200" y="2121408"/>
            <a:ext cx="2743200" cy="0"/>
          </a:xfrm>
          <a:prstGeom prst="line">
            <a:avLst/>
          </a:prstGeom>
          <a:solidFill>
            <a:schemeClr val="accent1"/>
          </a:solidFill>
          <a:ln w="6350" cap="rnd" cmpd="sng" algn="ctr">
            <a:gradFill>
              <a:gsLst>
                <a:gs pos="0">
                  <a:schemeClr val="bg1">
                    <a:alpha val="50000"/>
                  </a:schemeClr>
                </a:gs>
                <a:gs pos="61000">
                  <a:schemeClr val="accent1"/>
                </a:gs>
                <a:gs pos="52000">
                  <a:schemeClr val="accent1">
                    <a:lumMod val="40000"/>
                    <a:lumOff val="60000"/>
                  </a:schemeClr>
                </a:gs>
                <a:gs pos="43000">
                  <a:schemeClr val="accent1">
                    <a:lumMod val="100000"/>
                  </a:schemeClr>
                </a:gs>
                <a:gs pos="100000">
                  <a:srgbClr val="002060">
                    <a:alpha val="50000"/>
                  </a:srgbClr>
                </a:gs>
              </a:gsLst>
              <a:lin ang="0" scaled="0"/>
            </a:gradFill>
            <a:prstDash val="solid"/>
            <a:miter lim="800000"/>
            <a:headEnd type="none" w="sm" len="lg"/>
            <a:tailEnd type="none" w="sm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itle 9">
            <a:extLst>
              <a:ext uri="{FF2B5EF4-FFF2-40B4-BE49-F238E27FC236}">
                <a16:creationId xmlns:a16="http://schemas.microsoft.com/office/drawing/2014/main" id="{BF162496-3FCB-47FF-210E-090B4CCAB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34440"/>
            <a:ext cx="8229600" cy="777240"/>
          </a:xfrm>
        </p:spPr>
        <p:txBody>
          <a:bodyPr lIns="0" rIns="0" anchor="b"/>
          <a:lstStyle>
            <a:lvl1pPr algn="l">
              <a:defRPr sz="4000" b="1" spc="-2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F4A1D01-43F5-29ED-1BC7-D4DC172F66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240280"/>
            <a:ext cx="6400800" cy="548640"/>
          </a:xfrm>
        </p:spPr>
        <p:txBody>
          <a:bodyPr lIns="0"/>
          <a:lstStyle>
            <a:lvl1pPr algn="l">
              <a:buNone/>
              <a:defRPr sz="2000" b="0" i="0">
                <a:solidFill>
                  <a:schemeClr val="accent2"/>
                </a:solidFill>
                <a:latin typeface="Arial"/>
              </a:defRPr>
            </a:lvl1pPr>
            <a:lvl2pPr algn="ctr">
              <a:buNone/>
              <a:defRPr>
                <a:solidFill>
                  <a:schemeClr val="tx1"/>
                </a:solidFill>
              </a:defRPr>
            </a:lvl2pPr>
            <a:lvl3pPr algn="ctr">
              <a:buNone/>
              <a:defRPr>
                <a:solidFill>
                  <a:schemeClr val="tx1"/>
                </a:solidFill>
              </a:defRPr>
            </a:lvl3pPr>
            <a:lvl4pPr algn="ctr">
              <a:buNone/>
              <a:defRPr>
                <a:solidFill>
                  <a:schemeClr val="tx1"/>
                </a:solidFill>
              </a:defRPr>
            </a:lvl4pPr>
            <a:lvl5pPr algn="ctr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Short Description</a:t>
            </a:r>
          </a:p>
        </p:txBody>
      </p:sp>
      <p:pic>
        <p:nvPicPr>
          <p:cNvPr id="4" name="Picture 3" descr="CRF TCT logo">
            <a:extLst>
              <a:ext uri="{FF2B5EF4-FFF2-40B4-BE49-F238E27FC236}">
                <a16:creationId xmlns:a16="http://schemas.microsoft.com/office/drawing/2014/main" id="{203E54E7-AE81-FBC7-4DF0-C752036D4A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13489" y="4573549"/>
            <a:ext cx="819858" cy="44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12149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rIns="0" anchor="b"/>
          <a:lstStyle>
            <a:lvl1pPr>
              <a:defRPr sz="2800" b="1" spc="-15" baseline="0">
                <a:solidFill>
                  <a:srgbClr val="03063D"/>
                </a:solidFill>
              </a:defRPr>
            </a:lvl1pPr>
          </a:lstStyle>
          <a:p>
            <a:r>
              <a:rPr lang="en-US" sz="2800" b="1" spc="-15">
                <a:solidFill>
                  <a:srgbClr val="03063D"/>
                </a:solidFill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5840"/>
            <a:ext cx="8229600" cy="3108960"/>
          </a:xfrm>
          <a:prstGeom prst="rect">
            <a:avLst/>
          </a:prstGeom>
        </p:spPr>
        <p:txBody>
          <a:bodyPr/>
          <a:lstStyle>
            <a:lvl1pPr>
              <a:defRPr sz="21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>
              <a:defRPr sz="18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>
              <a:defRPr sz="16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>
              <a:defRPr sz="14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>
              <a:defRPr sz="12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CRF TCT logo">
            <a:extLst>
              <a:ext uri="{FF2B5EF4-FFF2-40B4-BE49-F238E27FC236}">
                <a16:creationId xmlns:a16="http://schemas.microsoft.com/office/drawing/2014/main" id="{B0021BD4-D871-E432-370D-3945F5713A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A90669E9-71AA-0F26-82ED-D66A885CF13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2078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6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578610019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rIns="0" anchor="b"/>
          <a:lstStyle/>
          <a:p>
            <a:r>
              <a:rPr lang="en-US" sz="2800" b="1" spc="-15">
                <a:solidFill>
                  <a:srgbClr val="03063D"/>
                </a:solidFill>
              </a:rPr>
              <a:t>Click to edit Master title style</a:t>
            </a:r>
          </a:p>
        </p:txBody>
      </p:sp>
      <p:pic>
        <p:nvPicPr>
          <p:cNvPr id="3" name="Picture 2" descr="CRF TCT logo">
            <a:extLst>
              <a:ext uri="{FF2B5EF4-FFF2-40B4-BE49-F238E27FC236}">
                <a16:creationId xmlns:a16="http://schemas.microsoft.com/office/drawing/2014/main" id="{35AD7204-3CB3-87FF-95CD-55FCD25E85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08E6F2EA-3AC6-6332-ED84-8B983A490E8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2078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5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95594198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3A39D36-940D-E391-38A6-09FA72108F9F}"/>
              </a:ext>
            </a:extLst>
          </p:cNvPr>
          <p:cNvSpPr/>
          <p:nvPr/>
        </p:nvSpPr>
        <p:spPr bwMode="auto">
          <a:xfrm>
            <a:off x="457200" y="1005840"/>
            <a:ext cx="40005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edit Master title style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sp>
        <p:nvSpPr>
          <p:cNvPr id="10" name="Body Placeholder 1"/>
          <p:cNvSpPr>
            <a:spLocks noGrp="1"/>
          </p:cNvSpPr>
          <p:nvPr>
            <p:ph type="body" idx="1" hasCustomPrompt="1"/>
          </p:nvPr>
        </p:nvSpPr>
        <p:spPr>
          <a:xfrm>
            <a:off x="640080" y="1152144"/>
            <a:ext cx="36347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800"/>
            </a:lvl1pPr>
            <a:lvl2pPr>
              <a:defRPr sz="16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/>
          </a:p>
        </p:txBody>
      </p:sp>
      <p:pic>
        <p:nvPicPr>
          <p:cNvPr id="14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6DCABE-59B4-1D59-875D-3A314EAF45F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75C9646-1A48-C5F1-FA43-1A5D46040094}"/>
              </a:ext>
            </a:extLst>
          </p:cNvPr>
          <p:cNvSpPr/>
          <p:nvPr/>
        </p:nvSpPr>
        <p:spPr bwMode="auto">
          <a:xfrm>
            <a:off x="4686300" y="1005840"/>
            <a:ext cx="40005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4" name="Body Placeholder 1">
            <a:extLst>
              <a:ext uri="{FF2B5EF4-FFF2-40B4-BE49-F238E27FC236}">
                <a16:creationId xmlns:a16="http://schemas.microsoft.com/office/drawing/2014/main" id="{EE5887BF-2214-C86A-EAF4-46373573EAB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69180" y="1152144"/>
            <a:ext cx="36347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800"/>
            </a:lvl1pPr>
            <a:lvl2pPr>
              <a:defRPr sz="16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 2</a:t>
            </a:r>
            <a:endParaRPr lang="en-US"/>
          </a:p>
        </p:txBody>
      </p:sp>
      <p:sp>
        <p:nvSpPr>
          <p:cNvPr id="15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86120056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3A39D36-940D-E391-38A6-09FA72108F9F}"/>
              </a:ext>
            </a:extLst>
          </p:cNvPr>
          <p:cNvSpPr/>
          <p:nvPr/>
        </p:nvSpPr>
        <p:spPr bwMode="auto">
          <a:xfrm>
            <a:off x="457200" y="1005840"/>
            <a:ext cx="25908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edit Master title style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sp>
        <p:nvSpPr>
          <p:cNvPr id="10" name="Body Placeholder 1"/>
          <p:cNvSpPr>
            <a:spLocks noGrp="1"/>
          </p:cNvSpPr>
          <p:nvPr>
            <p:ph type="body" idx="1" hasCustomPrompt="1"/>
          </p:nvPr>
        </p:nvSpPr>
        <p:spPr>
          <a:xfrm>
            <a:off x="640080" y="1152144"/>
            <a:ext cx="22250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6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/>
          </a:p>
        </p:txBody>
      </p:sp>
      <p:pic>
        <p:nvPicPr>
          <p:cNvPr id="14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6DCABE-59B4-1D59-875D-3A314EAF45F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6B7C88E-15F0-CECE-D71B-6A184EC2730B}"/>
              </a:ext>
            </a:extLst>
          </p:cNvPr>
          <p:cNvSpPr/>
          <p:nvPr/>
        </p:nvSpPr>
        <p:spPr bwMode="auto">
          <a:xfrm>
            <a:off x="6096000" y="1005840"/>
            <a:ext cx="25908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3" name="Body Placeholder 1">
            <a:extLst>
              <a:ext uri="{FF2B5EF4-FFF2-40B4-BE49-F238E27FC236}">
                <a16:creationId xmlns:a16="http://schemas.microsoft.com/office/drawing/2014/main" id="{CE80C9E0-63AD-3032-ED6C-FC88A3EFA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78880" y="1152144"/>
            <a:ext cx="22250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6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049BECA-5F35-7C52-69C0-36F85BB7DA9A}"/>
              </a:ext>
            </a:extLst>
          </p:cNvPr>
          <p:cNvSpPr/>
          <p:nvPr/>
        </p:nvSpPr>
        <p:spPr bwMode="auto">
          <a:xfrm>
            <a:off x="3276600" y="1005840"/>
            <a:ext cx="259080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6" name="Body Placeholder 1">
            <a:extLst>
              <a:ext uri="{FF2B5EF4-FFF2-40B4-BE49-F238E27FC236}">
                <a16:creationId xmlns:a16="http://schemas.microsoft.com/office/drawing/2014/main" id="{46EE5C13-9915-9B89-935F-62C87087E49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9480" y="1152144"/>
            <a:ext cx="222504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algn="l">
              <a:defRPr sz="16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 1</a:t>
            </a:r>
            <a:endParaRPr lang="en-US"/>
          </a:p>
        </p:txBody>
      </p:sp>
      <p:sp>
        <p:nvSpPr>
          <p:cNvPr id="17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13870390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edit Master title style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291840" y="1005840"/>
            <a:ext cx="5394960" cy="3136391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>
              <a:defRPr sz="16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/>
        </p:nvSpPr>
        <p:spPr bwMode="auto">
          <a:xfrm>
            <a:off x="457200" y="1005840"/>
            <a:ext cx="2606040" cy="3136391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080" y="1152144"/>
            <a:ext cx="2240280" cy="2953512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>
              <a:defRPr sz="16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4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1161657583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edit Master title style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005840"/>
            <a:ext cx="40005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/>
        </p:nvSpPr>
        <p:spPr bwMode="auto">
          <a:xfrm>
            <a:off x="457200" y="3429000"/>
            <a:ext cx="40005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6928" y="3502152"/>
            <a:ext cx="37810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7" name="Pic Placeholder 1">
            <a:extLst>
              <a:ext uri="{FF2B5EF4-FFF2-40B4-BE49-F238E27FC236}">
                <a16:creationId xmlns:a16="http://schemas.microsoft.com/office/drawing/2014/main" id="{72FF8BF1-6250-BC04-767A-0399FFC4AE9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686300" y="1005840"/>
            <a:ext cx="40005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AD9146B-0A3D-AD67-6CD0-B821B65C704E}"/>
              </a:ext>
            </a:extLst>
          </p:cNvPr>
          <p:cNvSpPr/>
          <p:nvPr/>
        </p:nvSpPr>
        <p:spPr bwMode="auto">
          <a:xfrm>
            <a:off x="4686300" y="3429000"/>
            <a:ext cx="40005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9" name="Body Placeholder 1">
            <a:extLst>
              <a:ext uri="{FF2B5EF4-FFF2-40B4-BE49-F238E27FC236}">
                <a16:creationId xmlns:a16="http://schemas.microsoft.com/office/drawing/2014/main" id="{616C8F5C-F242-CD80-7BD9-63992A5287B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796028" y="3502152"/>
            <a:ext cx="37810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4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248237206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edit Master title style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005840"/>
            <a:ext cx="25908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/>
        </p:nvSpPr>
        <p:spPr bwMode="auto">
          <a:xfrm>
            <a:off x="457200" y="3429000"/>
            <a:ext cx="25908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6928" y="3502152"/>
            <a:ext cx="23713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0" name="Pic Placeholder 1">
            <a:extLst>
              <a:ext uri="{FF2B5EF4-FFF2-40B4-BE49-F238E27FC236}">
                <a16:creationId xmlns:a16="http://schemas.microsoft.com/office/drawing/2014/main" id="{45C38F7F-E71D-C317-9BF9-50785F983FB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276600" y="1005840"/>
            <a:ext cx="25908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F4137E5-D7E4-FEB5-1879-F67C09B208DA}"/>
              </a:ext>
            </a:extLst>
          </p:cNvPr>
          <p:cNvSpPr/>
          <p:nvPr/>
        </p:nvSpPr>
        <p:spPr bwMode="auto">
          <a:xfrm>
            <a:off x="3276600" y="3429000"/>
            <a:ext cx="25908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2" name="Body Placeholder 1">
            <a:extLst>
              <a:ext uri="{FF2B5EF4-FFF2-40B4-BE49-F238E27FC236}">
                <a16:creationId xmlns:a16="http://schemas.microsoft.com/office/drawing/2014/main" id="{D56EF320-4DAF-A671-40EC-454D733D4EA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86328" y="3502152"/>
            <a:ext cx="23713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4" name="Pic Placeholder 1">
            <a:extLst>
              <a:ext uri="{FF2B5EF4-FFF2-40B4-BE49-F238E27FC236}">
                <a16:creationId xmlns:a16="http://schemas.microsoft.com/office/drawing/2014/main" id="{8BB4FA77-E6C0-7DBC-20BE-C197022246BA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096000" y="1005840"/>
            <a:ext cx="259080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04BA0A5-951D-3915-A760-61ADF1397FCC}"/>
              </a:ext>
            </a:extLst>
          </p:cNvPr>
          <p:cNvSpPr/>
          <p:nvPr/>
        </p:nvSpPr>
        <p:spPr bwMode="auto">
          <a:xfrm>
            <a:off x="6096000" y="3429000"/>
            <a:ext cx="259080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6" name="Body Placeholder 1">
            <a:extLst>
              <a:ext uri="{FF2B5EF4-FFF2-40B4-BE49-F238E27FC236}">
                <a16:creationId xmlns:a16="http://schemas.microsoft.com/office/drawing/2014/main" id="{3447D753-C361-80C4-9FAC-DB01C3CF8AD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05728" y="3502152"/>
            <a:ext cx="237134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7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820385362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56032"/>
            <a:ext cx="8229600" cy="548640"/>
          </a:xfrm>
          <a:prstGeom prst="rect">
            <a:avLst/>
          </a:prstGeom>
        </p:spPr>
        <p:txBody>
          <a:bodyPr lIns="0" tIns="45720" rIns="0" bIns="45720" anchor="b"/>
          <a:lstStyle/>
          <a:p>
            <a:pPr algn="l"/>
            <a:r>
              <a:rPr lang="en-US" sz="2800" b="1" spc="-15">
                <a:solidFill>
                  <a:srgbClr val="03063D"/>
                </a:solidFill>
                <a:latin typeface="Arial"/>
              </a:rPr>
              <a:t>Click to edit Master title style</a:t>
            </a:r>
            <a:endParaRPr lang="en-US" sz="2800" b="1" spc="-15">
              <a:solidFill>
                <a:srgbClr val="03063D"/>
              </a:solidFill>
            </a:endParaRPr>
          </a:p>
        </p:txBody>
      </p:sp>
      <p:pic>
        <p:nvPicPr>
          <p:cNvPr id="13" name="TCT footer logo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09FD08E-4179-BFCE-AAAA-BE7E8B8D3E7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84920" y="80963"/>
            <a:ext cx="5102225" cy="265112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  <a:latin typeface="Arial"/>
              </a:defRPr>
            </a:lvl1pPr>
            <a:lvl5pPr>
              <a:buNone/>
              <a:defRPr/>
            </a:lvl5pPr>
          </a:lstStyle>
          <a:p>
            <a:pPr lvl="0"/>
            <a:r>
              <a:rPr lang="en-US"/>
              <a:t>Section Reference</a:t>
            </a:r>
          </a:p>
        </p:txBody>
      </p:sp>
      <p:sp>
        <p:nvSpPr>
          <p:cNvPr id="5" name="Pic Placeholder 1">
            <a:extLst>
              <a:ext uri="{FF2B5EF4-FFF2-40B4-BE49-F238E27FC236}">
                <a16:creationId xmlns:a16="http://schemas.microsoft.com/office/drawing/2014/main" id="{7D2DAA22-6625-A116-9C3E-E1DD34C9651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2F22257-DF60-04E8-1F11-42B7976FD124}"/>
              </a:ext>
            </a:extLst>
          </p:cNvPr>
          <p:cNvSpPr/>
          <p:nvPr/>
        </p:nvSpPr>
        <p:spPr bwMode="auto">
          <a:xfrm>
            <a:off x="45720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6" name="Body Placeholder 1">
            <a:extLst>
              <a:ext uri="{FF2B5EF4-FFF2-40B4-BE49-F238E27FC236}">
                <a16:creationId xmlns:a16="http://schemas.microsoft.com/office/drawing/2014/main" id="{9CD6C7A5-1743-2E2B-84C1-A178A5DB59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692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0" name="Pic Placeholder 1">
            <a:extLst>
              <a:ext uri="{FF2B5EF4-FFF2-40B4-BE49-F238E27FC236}">
                <a16:creationId xmlns:a16="http://schemas.microsoft.com/office/drawing/2014/main" id="{45C38F7F-E71D-C317-9BF9-50785F983FB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57175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F4137E5-D7E4-FEB5-1879-F67C09B208DA}"/>
              </a:ext>
            </a:extLst>
          </p:cNvPr>
          <p:cNvSpPr/>
          <p:nvPr/>
        </p:nvSpPr>
        <p:spPr bwMode="auto">
          <a:xfrm>
            <a:off x="257175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2" name="Body Placeholder 1">
            <a:extLst>
              <a:ext uri="{FF2B5EF4-FFF2-40B4-BE49-F238E27FC236}">
                <a16:creationId xmlns:a16="http://schemas.microsoft.com/office/drawing/2014/main" id="{D56EF320-4DAF-A671-40EC-454D733D4EA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68147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4" name="Pic Placeholder 1">
            <a:extLst>
              <a:ext uri="{FF2B5EF4-FFF2-40B4-BE49-F238E27FC236}">
                <a16:creationId xmlns:a16="http://schemas.microsoft.com/office/drawing/2014/main" id="{8BB4FA77-E6C0-7DBC-20BE-C197022246BA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68630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04BA0A5-951D-3915-A760-61ADF1397FCC}"/>
              </a:ext>
            </a:extLst>
          </p:cNvPr>
          <p:cNvSpPr/>
          <p:nvPr/>
        </p:nvSpPr>
        <p:spPr bwMode="auto">
          <a:xfrm>
            <a:off x="468630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6" name="Body Placeholder 1">
            <a:extLst>
              <a:ext uri="{FF2B5EF4-FFF2-40B4-BE49-F238E27FC236}">
                <a16:creationId xmlns:a16="http://schemas.microsoft.com/office/drawing/2014/main" id="{3447D753-C361-80C4-9FAC-DB01C3CF8AD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79602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8" name="Pic Placeholder 1">
            <a:extLst>
              <a:ext uri="{FF2B5EF4-FFF2-40B4-BE49-F238E27FC236}">
                <a16:creationId xmlns:a16="http://schemas.microsoft.com/office/drawing/2014/main" id="{00EE5608-C810-4842-4F41-09237559652B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6800850" y="1005840"/>
            <a:ext cx="1885950" cy="2286000"/>
          </a:xfrm>
          <a:prstGeom prst="roundRect">
            <a:avLst>
              <a:gd name="adj" fmla="val 3715"/>
            </a:avLst>
          </a:prstGeom>
          <a:solidFill>
            <a:schemeClr val="accent2">
              <a:lumMod val="20000"/>
              <a:lumOff val="80000"/>
            </a:schemeClr>
          </a:solidFill>
          <a:ln w="11000">
            <a:prstDash val="dash"/>
          </a:ln>
        </p:spPr>
        <p:txBody>
          <a:bodyPr lIns="91440" tIns="45720" rIns="91440" bIns="45720" anchor="ctr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icon to add picture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10DB2BF-187F-BA25-5985-97E9A20D2C93}"/>
              </a:ext>
            </a:extLst>
          </p:cNvPr>
          <p:cNvSpPr/>
          <p:nvPr/>
        </p:nvSpPr>
        <p:spPr bwMode="auto">
          <a:xfrm>
            <a:off x="6800850" y="3429000"/>
            <a:ext cx="1885950" cy="713232"/>
          </a:xfrm>
          <a:prstGeom prst="roundRect">
            <a:avLst>
              <a:gd name="adj" fmla="val 4000"/>
            </a:avLst>
          </a:prstGeom>
          <a:solidFill>
            <a:srgbClr val="EEF3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7" name="Body Placeholder 1">
            <a:extLst>
              <a:ext uri="{FF2B5EF4-FFF2-40B4-BE49-F238E27FC236}">
                <a16:creationId xmlns:a16="http://schemas.microsoft.com/office/drawing/2014/main" id="{7356B442-F0F1-D246-BF32-A1A7AD24030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910578" y="3502152"/>
            <a:ext cx="1666494" cy="566928"/>
          </a:xfrm>
          <a:prstGeom prst="roundRect">
            <a:avLst>
              <a:gd name="adj" fmla="val 0"/>
            </a:avLst>
          </a:prstGeom>
          <a:noFill/>
          <a:ln w="11000">
            <a:prstDash val="dash"/>
          </a:ln>
        </p:spPr>
        <p:txBody>
          <a:bodyPr lIns="91440" tIns="45720" rIns="91440" bIns="45720" anchor="t"/>
          <a:lstStyle>
            <a:lvl1pPr marL="0" indent="0">
              <a:buNone/>
              <a:defRPr sz="1400"/>
            </a:lvl1pPr>
            <a:lvl2pPr>
              <a:defRPr sz="1400"/>
            </a:lvl2pPr>
          </a:lstStyle>
          <a:p>
            <a:pPr algn="ctr"/>
            <a:r>
              <a:rPr lang="en-US">
                <a:solidFill>
                  <a:srgbClr val="7B8B95"/>
                </a:solidFill>
                <a:latin typeface="Arial"/>
              </a:rPr>
              <a:t>Click to add takeaway</a:t>
            </a:r>
            <a:endParaRPr lang="en-US"/>
          </a:p>
        </p:txBody>
      </p:sp>
      <p:sp>
        <p:nvSpPr>
          <p:cNvPr id="18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4067788197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86334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yebrow"/>
          <p:cNvSpPr>
            <a:spLocks noGrp="1"/>
          </p:cNvSpPr>
          <p:nvPr>
            <p:ph type="body" idx="20" hasCustomPrompt="1"/>
          </p:nvPr>
        </p:nvSpPr>
        <p:spPr>
          <a:xfrm>
            <a:off x="685800" y="914400"/>
            <a:ext cx="5486400" cy="2743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300" b="1" i="0" cap="all" spc="150">
                <a:solidFill>
                  <a:srgbClr val="0049D9"/>
                </a:solidFill>
                <a:latin typeface="Arial"/>
              </a:defRPr>
            </a:lvl1pPr>
          </a:lstStyle>
          <a:p>
            <a:r>
              <a:rPr lang="en-US"/>
              <a:t>KEY TAKEAWAY</a:t>
            </a:r>
          </a:p>
        </p:txBody>
      </p:sp>
      <p:sp>
        <p:nvSpPr>
          <p:cNvPr id="12" name="Statement"/>
          <p:cNvSpPr>
            <a:spLocks noGrp="1"/>
          </p:cNvSpPr>
          <p:nvPr>
            <p:ph type="title" hasCustomPrompt="1"/>
          </p:nvPr>
        </p:nvSpPr>
        <p:spPr>
          <a:xfrm>
            <a:off x="685800" y="1280160"/>
            <a:ext cx="7589520" cy="201168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 spc="-40">
                <a:solidFill>
                  <a:srgbClr val="03063D"/>
                </a:solidFill>
                <a:latin typeface="Arial"/>
              </a:defRPr>
            </a:lvl1pPr>
          </a:lstStyle>
          <a:p>
            <a:r>
              <a:rPr lang="en-US"/>
              <a:t>State the one idea you want the room to remember.</a:t>
            </a:r>
          </a:p>
        </p:txBody>
      </p:sp>
      <p:sp>
        <p:nvSpPr>
          <p:cNvPr id="13" name="Supporting line"/>
          <p:cNvSpPr>
            <a:spLocks noGrp="1"/>
          </p:cNvSpPr>
          <p:nvPr>
            <p:ph type="body" idx="21" hasCustomPrompt="1"/>
          </p:nvPr>
        </p:nvSpPr>
        <p:spPr>
          <a:xfrm>
            <a:off x="685800" y="3429000"/>
            <a:ext cx="6400800" cy="54864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 i="0">
                <a:solidFill>
                  <a:srgbClr val="5B6770"/>
                </a:solidFill>
                <a:latin typeface="Arial"/>
              </a:defRPr>
            </a:lvl1pPr>
          </a:lstStyle>
          <a:p>
            <a:r>
              <a:rPr lang="en-US"/>
              <a:t>Optional supporting line, in a quieter tone</a:t>
            </a:r>
          </a:p>
        </p:txBody>
      </p:sp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14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1467800502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abel"/>
          <p:cNvSpPr>
            <a:spLocks noGrp="1"/>
          </p:cNvSpPr>
          <p:nvPr>
            <p:ph type="title" hasCustomPrompt="1"/>
          </p:nvPr>
        </p:nvSpPr>
        <p:spPr>
          <a:xfrm>
            <a:off x="685800" y="640080"/>
            <a:ext cx="5120640" cy="2743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300" b="1" i="0" cap="all" spc="150">
                <a:solidFill>
                  <a:srgbClr val="0049D9"/>
                </a:solidFill>
                <a:latin typeface="Arial"/>
              </a:defRPr>
            </a:lvl1pPr>
          </a:lstStyle>
          <a:p>
            <a:r>
              <a:rPr lang="en-US"/>
              <a:t>PRIMARY ENDPOINT</a:t>
            </a:r>
          </a:p>
        </p:txBody>
      </p:sp>
      <p:sp>
        <p:nvSpPr>
          <p:cNvPr id="15" name="Big number"/>
          <p:cNvSpPr>
            <a:spLocks noGrp="1"/>
          </p:cNvSpPr>
          <p:nvPr>
            <p:ph type="body" idx="20" hasCustomPrompt="1"/>
          </p:nvPr>
        </p:nvSpPr>
        <p:spPr>
          <a:xfrm>
            <a:off x="685800" y="914400"/>
            <a:ext cx="5120640" cy="182880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0" b="1" i="0" spc="-300">
                <a:solidFill>
                  <a:srgbClr val="0049D9"/>
                </a:solidFill>
                <a:latin typeface="Arial"/>
              </a:defRPr>
            </a:lvl1pPr>
          </a:lstStyle>
          <a:p>
            <a:r>
              <a:rPr lang="en-US"/>
              <a:t>00%</a:t>
            </a:r>
          </a:p>
        </p:txBody>
      </p:sp>
      <p:sp>
        <p:nvSpPr>
          <p:cNvPr id="16" name="Meaning"/>
          <p:cNvSpPr>
            <a:spLocks noGrp="1"/>
          </p:cNvSpPr>
          <p:nvPr>
            <p:ph type="body" idx="21" hasCustomPrompt="1"/>
          </p:nvPr>
        </p:nvSpPr>
        <p:spPr>
          <a:xfrm>
            <a:off x="685800" y="2788920"/>
            <a:ext cx="4846320" cy="82296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200" i="0" spc="-10">
                <a:solidFill>
                  <a:srgbClr val="03063D"/>
                </a:solidFill>
                <a:latin typeface="Arial"/>
              </a:defRPr>
            </a:lvl1pPr>
          </a:lstStyle>
          <a:p>
            <a:r>
              <a:rPr lang="en-US"/>
              <a:t>Describe what the number means</a:t>
            </a:r>
          </a:p>
        </p:txBody>
      </p:sp>
      <p:sp>
        <p:nvSpPr>
          <p:cNvPr id="18" name="Supporting stats"/>
          <p:cNvSpPr>
            <a:spLocks noGrp="1"/>
          </p:cNvSpPr>
          <p:nvPr>
            <p:ph type="body" idx="23" hasCustomPrompt="1"/>
          </p:nvPr>
        </p:nvSpPr>
        <p:spPr>
          <a:xfrm>
            <a:off x="6035040" y="868680"/>
            <a:ext cx="2743200" cy="329184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1800"/>
              </a:spcBef>
              <a:buNone/>
              <a:defRPr sz="2600" b="1" i="0" spc="-20">
                <a:solidFill>
                  <a:srgbClr val="03063D"/>
                </a:solidFill>
                <a:latin typeface="Arial"/>
              </a:defRPr>
            </a:lvl1pPr>
            <a:lvl2pPr marL="0" indent="0">
              <a:spcBef>
                <a:spcPts val="200"/>
              </a:spcBef>
              <a:buNone/>
              <a:defRPr sz="1400" i="0">
                <a:solidFill>
                  <a:srgbClr val="5B6770"/>
                </a:solidFill>
                <a:latin typeface="Arial"/>
              </a:defRPr>
            </a:lvl2pPr>
          </a:lstStyle>
          <a:p>
            <a:r>
              <a:rPr lang="en-US"/>
              <a:t>Stat</a:t>
            </a:r>
          </a:p>
          <a:p>
            <a:pPr lvl="1"/>
            <a:r>
              <a:rPr lang="en-US"/>
              <a:t>What it measures</a:t>
            </a:r>
          </a:p>
          <a:p>
            <a:r>
              <a:rPr lang="en-US"/>
              <a:t>Stat</a:t>
            </a:r>
          </a:p>
          <a:p>
            <a:pPr lvl="1"/>
            <a:r>
              <a:rPr lang="en-US"/>
              <a:t>What it measures</a:t>
            </a:r>
          </a:p>
          <a:p>
            <a:r>
              <a:rPr lang="en-US"/>
              <a:t>Stat</a:t>
            </a:r>
          </a:p>
          <a:p>
            <a:pPr lvl="1"/>
            <a:r>
              <a:rPr lang="en-US"/>
              <a:t>What it measures</a:t>
            </a:r>
          </a:p>
        </p:txBody>
      </p:sp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74320" y="4713732"/>
            <a:ext cx="640104" cy="347472"/>
          </a:xfrm>
          <a:prstGeom prst="rect">
            <a:avLst/>
          </a:prstGeom>
        </p:spPr>
      </p:pic>
      <p:sp>
        <p:nvSpPr>
          <p:cNvPr id="19" name="Footnotes and References"/>
          <p:cNvSpPr>
            <a:spLocks noGrp="1"/>
          </p:cNvSpPr>
          <p:nvPr>
            <p:ph type="body" sz="quarter" idx="40" hasCustomPrompt="1"/>
          </p:nvPr>
        </p:nvSpPr>
        <p:spPr>
          <a:xfrm>
            <a:off x="1188720" y="4695444"/>
            <a:ext cx="7543800" cy="384048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Click to add footnotes or references (up to 2 lines, 10–12 pt)</a:t>
            </a:r>
          </a:p>
        </p:txBody>
      </p:sp>
    </p:spTree>
    <p:extLst>
      <p:ext uri="{BB962C8B-B14F-4D97-AF65-F5344CB8AC3E}">
        <p14:creationId xmlns:p14="http://schemas.microsoft.com/office/powerpoint/2010/main" val="563698140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CT - Photo and Statement">
    <p:bg>
      <p:bgPr>
        <a:solidFill>
          <a:srgbClr val="030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hoto Placeholder"/>
          <p:cNvSpPr>
            <a:spLocks noGrp="1"/>
          </p:cNvSpPr>
          <p:nvPr>
            <p:ph type="pic" idx="13" hasCustomPrompt="1"/>
          </p:nvPr>
        </p:nvSpPr>
        <p:spPr>
          <a:xfrm>
            <a:off x="4206240" y="0"/>
            <a:ext cx="4937760" cy="5143500"/>
          </a:xfrm>
          <a:solidFill>
            <a:srgbClr val="1A2060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rgbClr val="C9D4E6"/>
                </a:solidFill>
                <a:latin typeface="Arial"/>
              </a:defRPr>
            </a:lvl1pPr>
          </a:lstStyle>
          <a:p>
            <a:r>
              <a:rPr lang="en-US"/>
              <a:t>Click the icon to add a photo</a:t>
            </a:r>
          </a:p>
        </p:txBody>
      </p:sp>
      <p:sp>
        <p:nvSpPr>
          <p:cNvPr id="20" name="Eyebrow"/>
          <p:cNvSpPr>
            <a:spLocks noGrp="1"/>
          </p:cNvSpPr>
          <p:nvPr>
            <p:ph type="body" idx="20" hasCustomPrompt="1"/>
          </p:nvPr>
        </p:nvSpPr>
        <p:spPr>
          <a:xfrm>
            <a:off x="457200" y="1234440"/>
            <a:ext cx="3474720" cy="2743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300" b="1" i="0" cap="all" spc="150">
                <a:solidFill>
                  <a:srgbClr val="09AEEE"/>
                </a:solidFill>
                <a:latin typeface="Arial"/>
              </a:defRPr>
            </a:lvl1pPr>
          </a:lstStyle>
          <a:p>
            <a:r>
              <a:rPr lang="en-US"/>
              <a:t>CASE IN FOCUS</a:t>
            </a:r>
          </a:p>
        </p:txBody>
      </p:sp>
      <p:sp>
        <p:nvSpPr>
          <p:cNvPr id="21" name="Statement"/>
          <p:cNvSpPr>
            <a:spLocks noGrp="1"/>
          </p:cNvSpPr>
          <p:nvPr>
            <p:ph type="title" hasCustomPrompt="1"/>
          </p:nvPr>
        </p:nvSpPr>
        <p:spPr>
          <a:xfrm>
            <a:off x="457200" y="1600200"/>
            <a:ext cx="3474720" cy="160020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spc="-30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lang="en-US"/>
              <a:t>One line that lets the photo speak.</a:t>
            </a:r>
          </a:p>
        </p:txBody>
      </p:sp>
      <p:sp>
        <p:nvSpPr>
          <p:cNvPr id="22" name="Supporting line"/>
          <p:cNvSpPr>
            <a:spLocks noGrp="1"/>
          </p:cNvSpPr>
          <p:nvPr>
            <p:ph type="body" idx="21" hasCustomPrompt="1"/>
          </p:nvPr>
        </p:nvSpPr>
        <p:spPr>
          <a:xfrm>
            <a:off x="457200" y="3291840"/>
            <a:ext cx="3474720" cy="731520"/>
          </a:xfrm>
        </p:spPr>
        <p:txBody>
          <a:bodyPr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400" i="0">
                <a:solidFill>
                  <a:srgbClr val="C9D4E6"/>
                </a:solidFill>
                <a:latin typeface="Arial"/>
              </a:defRPr>
            </a:lvl1pPr>
          </a:lstStyle>
          <a:p>
            <a:r>
              <a:rPr lang="en-US"/>
              <a:t>Optional supporting line</a:t>
            </a:r>
          </a:p>
        </p:txBody>
      </p:sp>
      <p:pic>
        <p:nvPicPr>
          <p:cNvPr id="2" name="Picture 1" descr="CRF TCT logo">
            <a:extLst>
              <a:ext uri="{FF2B5EF4-FFF2-40B4-BE49-F238E27FC236}">
                <a16:creationId xmlns:a16="http://schemas.microsoft.com/office/drawing/2014/main" id="{18F1450B-2489-4DCE-CB0D-1AC48A6D9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103"/>
          <a:stretch>
            <a:fillRect/>
          </a:stretch>
        </p:blipFill>
        <p:spPr>
          <a:xfrm>
            <a:off x="210312" y="4572000"/>
            <a:ext cx="819858" cy="44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78618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39DC5-7688-CD82-E79A-AD0624432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7" y="374928"/>
            <a:ext cx="7769225" cy="1359050"/>
          </a:xfrm>
          <a:prstGeom prst="rect">
            <a:avLst/>
          </a:prstGeom>
        </p:spPr>
        <p:txBody>
          <a:bodyPr/>
          <a:lstStyle>
            <a:lvl1pPr algn="l">
              <a:defRPr sz="4400" baseline="0">
                <a:solidFill>
                  <a:srgbClr val="00B0F0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1FCD08-E7F2-C0AE-5EFA-24568D2DC8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7387" y="1777188"/>
            <a:ext cx="7546888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342900" indent="0">
              <a:buFontTx/>
              <a:buNone/>
              <a:defRPr sz="2800" b="1" i="1">
                <a:solidFill>
                  <a:schemeClr val="accent2"/>
                </a:solidFill>
              </a:defRPr>
            </a:lvl2pPr>
            <a:lvl3pPr marL="685800" indent="0">
              <a:buFontTx/>
              <a:buNone/>
              <a:defRPr sz="2800" b="1" i="1">
                <a:solidFill>
                  <a:schemeClr val="accent2"/>
                </a:solidFill>
              </a:defRPr>
            </a:lvl3pPr>
            <a:lvl4pPr marL="1028700" indent="0">
              <a:buFontTx/>
              <a:buNone/>
              <a:defRPr sz="2800" b="1" i="1">
                <a:solidFill>
                  <a:schemeClr val="accent2"/>
                </a:solidFill>
              </a:defRPr>
            </a:lvl4pPr>
            <a:lvl5pPr marL="1371600" indent="0">
              <a:buFontTx/>
              <a:buNone/>
              <a:defRPr sz="2800" b="1" i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4E015DE2-6148-2548-DD95-F44CF2197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13" y="3940994"/>
            <a:ext cx="3021100" cy="94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74564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45" y="276647"/>
            <a:ext cx="7769225" cy="566738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31" y="1005311"/>
            <a:ext cx="7772400" cy="3086100"/>
          </a:xfrm>
          <a:prstGeom prst="rect">
            <a:avLst/>
          </a:prstGeom>
        </p:spPr>
        <p:txBody>
          <a:bodyPr/>
          <a:lstStyle>
            <a:lvl1pPr>
              <a:defRPr sz="21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>
              <a:defRPr sz="18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2pPr>
            <a:lvl3pPr>
              <a:defRPr sz="16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3pPr>
            <a:lvl4pPr>
              <a:defRPr sz="14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4pPr>
            <a:lvl5pPr>
              <a:defRPr sz="1200" baseline="0">
                <a:solidFill>
                  <a:schemeClr val="bg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9996084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45" y="276647"/>
            <a:ext cx="7769225" cy="56673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4314926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89AA4749-AAD1-2F90-6E26-D5120987D3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56032"/>
            <a:ext cx="8229600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02B8DCA-0048-9733-6C84-786593EAB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05840"/>
            <a:ext cx="8229600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639904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spc="-15" baseline="0">
          <a:solidFill>
            <a:schemeClr val="bg1"/>
          </a:solidFill>
          <a:latin typeface="Arial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tx1"/>
          </a:solidFill>
          <a:latin typeface="Arial"/>
        </a:defRPr>
      </a:lvl9pPr>
    </p:titleStyle>
    <p:bodyStyle>
      <a:lvl1pPr marL="257175" indent="-257175" algn="l" rtl="0" eaLnBrk="1" fontAlgn="base" hangingPunct="1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SzPct val="110000"/>
        <a:buChar char="•"/>
        <a:defRPr sz="2100" b="0" baseline="0">
          <a:solidFill>
            <a:schemeClr val="bg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SzPct val="70000"/>
        <a:buFont typeface="Wingdings 2" pitchFamily="18" charset="2"/>
        <a:buChar char="¡"/>
        <a:defRPr sz="1800" b="0" baseline="0">
          <a:solidFill>
            <a:schemeClr val="bg2">
              <a:lumMod val="75000"/>
              <a:lumOff val="25000"/>
            </a:schemeClr>
          </a:solidFill>
          <a:latin typeface="+mn-lt"/>
        </a:defRPr>
      </a:lvl2pPr>
      <a:lvl3pPr marL="857250" indent="-171450" algn="l" rtl="0" eaLnBrk="1" fontAlgn="base" hangingPunct="1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Char char="•"/>
        <a:defRPr sz="1600" b="0" baseline="0">
          <a:solidFill>
            <a:schemeClr val="bg2">
              <a:lumMod val="75000"/>
              <a:lumOff val="25000"/>
            </a:schemeClr>
          </a:solidFill>
          <a:latin typeface="+mn-lt"/>
        </a:defRPr>
      </a:lvl3pPr>
      <a:lvl4pPr marL="1200150" indent="-171450" algn="l" rtl="0" eaLnBrk="1" fontAlgn="base" hangingPunct="1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Char char="–"/>
        <a:defRPr sz="1400" b="0" baseline="0">
          <a:solidFill>
            <a:schemeClr val="bg2">
              <a:lumMod val="75000"/>
              <a:lumOff val="25000"/>
            </a:schemeClr>
          </a:solidFill>
          <a:latin typeface="+mj-lt"/>
        </a:defRPr>
      </a:lvl4pPr>
      <a:lvl5pPr marL="1543050" indent="-171450" algn="l" rtl="0" eaLnBrk="1" fontAlgn="base" hangingPunct="1">
        <a:spcBef>
          <a:spcPct val="30000"/>
        </a:spcBef>
        <a:spcAft>
          <a:spcPct val="0"/>
        </a:spcAft>
        <a:buClr>
          <a:schemeClr val="tx2">
            <a:lumMod val="50000"/>
          </a:schemeClr>
        </a:buClr>
        <a:buChar char="»"/>
        <a:defRPr sz="1200" b="0" baseline="0">
          <a:solidFill>
            <a:schemeClr val="bg2">
              <a:lumMod val="75000"/>
              <a:lumOff val="25000"/>
            </a:schemeClr>
          </a:solidFill>
          <a:latin typeface="+mn-lt"/>
        </a:defRPr>
      </a:lvl5pPr>
      <a:lvl6pPr marL="1885950" indent="-171450" algn="l" rtl="0" eaLnBrk="1" fontAlgn="base" hangingPunct="1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30000"/>
        </a:spcBef>
        <a:spcAft>
          <a:spcPct val="0"/>
        </a:spcAft>
        <a:buChar char="»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>
            <a:extLst>
              <a:ext uri="{FF2B5EF4-FFF2-40B4-BE49-F238E27FC236}">
                <a16:creationId xmlns:a16="http://schemas.microsoft.com/office/drawing/2014/main" id="{1778F8AF-35BF-49EA-683C-433F3A6DF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321" y="1881945"/>
            <a:ext cx="7965357" cy="137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257175" indent="-257175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110000"/>
              <a:buChar char="•"/>
              <a:defRPr sz="21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 2" pitchFamily="18" charset="2"/>
              <a:buChar char="¡"/>
              <a:defRPr sz="1800" b="0" baseline="0">
                <a:solidFill>
                  <a:schemeClr val="tx1"/>
                </a:solidFill>
                <a:latin typeface="+mn-lt"/>
              </a:defRPr>
            </a:lvl2pPr>
            <a:lvl3pPr marL="857250" indent="-17145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600" b="0" baseline="0">
                <a:solidFill>
                  <a:schemeClr val="tx1"/>
                </a:solidFill>
                <a:latin typeface="+mn-lt"/>
              </a:defRPr>
            </a:lvl3pPr>
            <a:lvl4pPr marL="1200150" indent="-171450" algn="l" rtl="0" eaLnBrk="0" fontAlgn="base" hangingPunct="0">
              <a:spcBef>
                <a:spcPct val="30000"/>
              </a:spcBef>
              <a:spcAft>
                <a:spcPct val="0"/>
              </a:spcAft>
              <a:buChar char="–"/>
              <a:defRPr sz="1400" b="0" baseline="0">
                <a:solidFill>
                  <a:schemeClr val="tx1"/>
                </a:solidFill>
                <a:latin typeface="+mj-lt"/>
              </a:defRPr>
            </a:lvl4pPr>
            <a:lvl5pPr marL="1543050" indent="-171450" algn="l" rtl="0" eaLnBrk="0" fontAlgn="base" hangingPunct="0">
              <a:spcBef>
                <a:spcPct val="30000"/>
              </a:spcBef>
              <a:spcAft>
                <a:spcPct val="0"/>
              </a:spcAft>
              <a:buChar char="»"/>
              <a:defRPr sz="1200" b="0" baseline="0">
                <a:solidFill>
                  <a:schemeClr val="tx1"/>
                </a:solidFill>
                <a:latin typeface="+mn-lt"/>
              </a:defRPr>
            </a:lvl5pPr>
            <a:lvl6pPr marL="18859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6pPr>
            <a:lvl7pPr marL="22288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7pPr>
            <a:lvl8pPr marL="25717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8pPr>
            <a:lvl9pPr marL="2914650" indent="-171450" algn="l" rtl="0" fontAlgn="base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sz="7200" b="1" i="0" dirty="0"/>
              <a:t>Charles J. Davidson, MD</a:t>
            </a:r>
          </a:p>
          <a:p>
            <a:pPr marL="0" indent="0" eaLnBrk="1" hangingPunct="1">
              <a:buNone/>
            </a:pPr>
            <a:r>
              <a:rPr lang="en-US" sz="4400" i="0" dirty="0"/>
              <a:t>Northwestern Memorial Hospital</a:t>
            </a:r>
          </a:p>
          <a:p>
            <a:pPr marL="0" indent="0" eaLnBrk="1" hangingPunct="1">
              <a:buNone/>
            </a:pPr>
            <a:r>
              <a:rPr lang="en-US" sz="4400" i="0" dirty="0"/>
              <a:t>Northwestern University, Feinberg School of Medicine, Chicago, </a:t>
            </a:r>
            <a:r>
              <a:rPr lang="en-US" sz="4400" i="0"/>
              <a:t>Illinois, USA </a:t>
            </a:r>
            <a:endParaRPr lang="en-US" sz="4400" i="0" dirty="0"/>
          </a:p>
          <a:p>
            <a:pPr marL="0" indent="0" eaLnBrk="1" hangingPunct="1">
              <a:buNone/>
            </a:pPr>
            <a:endParaRPr lang="en-US" sz="800" i="0" dirty="0"/>
          </a:p>
          <a:p>
            <a:pPr marL="0" indent="0" eaLnBrk="1" hangingPunct="1">
              <a:buNone/>
            </a:pPr>
            <a:br>
              <a:rPr lang="en-US" sz="2300" b="1" i="0" dirty="0"/>
            </a:br>
            <a:r>
              <a:rPr lang="en-US" sz="7200" b="1" i="0" dirty="0"/>
              <a:t>Suzanne V. Arnold, MD, MHA</a:t>
            </a:r>
          </a:p>
          <a:p>
            <a:pPr marL="0" indent="0" eaLnBrk="1" hangingPunct="1">
              <a:buNone/>
            </a:pPr>
            <a:r>
              <a:rPr lang="en-US" sz="4400" i="0" dirty="0"/>
              <a:t>Saint Luke's Mid America Heart Institute </a:t>
            </a:r>
          </a:p>
          <a:p>
            <a:pPr marL="0" indent="0" eaLnBrk="1" hangingPunct="1">
              <a:buNone/>
            </a:pPr>
            <a:r>
              <a:rPr lang="en-US" sz="4400" i="0" dirty="0"/>
              <a:t>University of Missouri-Kansas City, Kansas City, Missouri, USA</a:t>
            </a:r>
          </a:p>
          <a:p>
            <a:pPr marL="0" indent="0" eaLnBrk="1" hangingPunct="1">
              <a:buNone/>
            </a:pPr>
            <a:br>
              <a:rPr lang="en-US" sz="2300" b="1" i="0" dirty="0"/>
            </a:br>
            <a:r>
              <a:rPr lang="en-US" sz="7200" b="0" i="0" dirty="0"/>
              <a:t>on behalf of the </a:t>
            </a:r>
            <a:r>
              <a:rPr lang="en-US" sz="7200" b="1" i="0" dirty="0"/>
              <a:t>CLASP II TR Trial </a:t>
            </a:r>
            <a:r>
              <a:rPr lang="en-US" sz="7200" i="0" dirty="0"/>
              <a:t>I</a:t>
            </a:r>
            <a:r>
              <a:rPr lang="en-US" sz="7200" b="0" i="0" dirty="0"/>
              <a:t>nvestigators</a:t>
            </a:r>
          </a:p>
        </p:txBody>
      </p:sp>
      <p:pic>
        <p:nvPicPr>
          <p:cNvPr id="4" name="Picture 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45046793-736C-8D2A-1E46-4CD8BB909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512" y="4476076"/>
            <a:ext cx="1857661" cy="4680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3E0ECC-28EF-2F29-B304-A4E6BA2A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798" y="340385"/>
            <a:ext cx="8282190" cy="1359050"/>
          </a:xfrm>
        </p:spPr>
        <p:txBody>
          <a:bodyPr/>
          <a:lstStyle/>
          <a:p>
            <a:r>
              <a:rPr lang="en-US" sz="3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Transcatheter Tricuspid Valve Repair in Symptomatic Severe Tricuspid Regurgitation: </a:t>
            </a:r>
            <a:br>
              <a:rPr lang="en-US" sz="3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</a:br>
            <a:r>
              <a:rPr lang="en-US" sz="3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cs typeface="Calibri" panose="020F0502020204030204" pitchFamily="34" charset="0"/>
              </a:rPr>
              <a:t>The Randomized CLASP II TR Trial</a:t>
            </a:r>
            <a:endParaRPr lang="en-US" sz="3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307661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102" y="549252"/>
            <a:ext cx="7886700" cy="992981"/>
          </a:xfrm>
        </p:spPr>
        <p:txBody>
          <a:bodyPr/>
          <a:lstStyle/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</a:rPr>
              <a:t>Within the prior 24 months, I have had a financial relationship with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a company producing, marketing, selling, re-selling, or distributing healthcare products used by or on patients: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56248"/>
              </p:ext>
            </p:extLst>
          </p:nvPr>
        </p:nvGraphicFramePr>
        <p:xfrm>
          <a:off x="730703" y="1542233"/>
          <a:ext cx="7682594" cy="178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2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0981">
                <a:tc>
                  <a:txBody>
                    <a:bodyPr/>
                    <a:lstStyle/>
                    <a:p>
                      <a:r>
                        <a:rPr lang="en-US" sz="1400" u="sng">
                          <a:solidFill>
                            <a:schemeClr val="bg1"/>
                          </a:solidFill>
                          <a:latin typeface="+mn-lt"/>
                        </a:rPr>
                        <a:t>Nature of Financial</a:t>
                      </a:r>
                      <a:r>
                        <a:rPr lang="en-US" sz="1400" u="sng" baseline="0">
                          <a:solidFill>
                            <a:schemeClr val="bg1"/>
                          </a:solidFill>
                          <a:latin typeface="+mn-lt"/>
                        </a:rPr>
                        <a:t> Relationship</a:t>
                      </a:r>
                      <a:endParaRPr lang="en-US" sz="1400" u="sng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580" marR="68580" marT="34290" marB="3429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u="sng">
                          <a:solidFill>
                            <a:schemeClr val="bg1"/>
                          </a:solidFill>
                          <a:latin typeface="+mn-lt"/>
                        </a:rPr>
                        <a:t>Ineligible Company</a:t>
                      </a:r>
                    </a:p>
                  </a:txBody>
                  <a:tcPr marL="68580" marR="68580" marT="34290" marB="3429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1"/>
                          </a:solidFill>
                          <a:latin typeface="+mn-lt"/>
                        </a:rPr>
                        <a:t>Charles J. Davidson, MD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852149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pPr lvl="1"/>
                      <a:r>
                        <a:rPr lang="en-US" sz="1200">
                          <a:solidFill>
                            <a:schemeClr val="bg1"/>
                          </a:solidFill>
                          <a:latin typeface="+mn-lt"/>
                        </a:rPr>
                        <a:t>Grant/Research Support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  <a:latin typeface="+mn-lt"/>
                        </a:rPr>
                        <a:t>Edwards Lifesciences, CroiValve, V-Dyne, Cardio Mech, Abbott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pPr lvl="1"/>
                      <a:r>
                        <a:rPr lang="en-US" sz="1200">
                          <a:solidFill>
                            <a:schemeClr val="bg1"/>
                          </a:solidFill>
                          <a:latin typeface="+mn-lt"/>
                        </a:rPr>
                        <a:t>Equity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  <a:latin typeface="+mn-lt"/>
                        </a:rPr>
                        <a:t>ReValve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031667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pPr lvl="0"/>
                      <a:r>
                        <a:rPr lang="en-US" sz="1400" b="1">
                          <a:solidFill>
                            <a:schemeClr val="bg1"/>
                          </a:solidFill>
                          <a:latin typeface="+mn-lt"/>
                        </a:rPr>
                        <a:t>Suzanne V. Arnold, MD, MHA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40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25628"/>
                  </a:ext>
                </a:extLst>
              </a:tr>
              <a:tr h="230981">
                <a:tc>
                  <a:txBody>
                    <a:bodyPr/>
                    <a:lstStyle/>
                    <a:p>
                      <a:pPr lvl="1"/>
                      <a:r>
                        <a:rPr lang="en-US" sz="1200">
                          <a:solidFill>
                            <a:schemeClr val="bg1"/>
                          </a:solidFill>
                          <a:latin typeface="+mn-lt"/>
                        </a:rPr>
                        <a:t>Grant/Research Support (Institutional)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latin typeface="+mn-lt"/>
                        </a:rPr>
                        <a:t>FDA, NIH/NHLBI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759292"/>
                  </a:ext>
                </a:extLst>
              </a:tr>
            </a:tbl>
          </a:graphicData>
        </a:graphic>
      </p:graphicFrame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60642" y="123454"/>
            <a:ext cx="7769225" cy="42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Disclosure of Relevant Financial Relationships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FFAE31-1D81-4333-A0C9-CB6557031261}"/>
              </a:ext>
            </a:extLst>
          </p:cNvPr>
          <p:cNvSpPr txBox="1"/>
          <p:nvPr/>
        </p:nvSpPr>
        <p:spPr>
          <a:xfrm>
            <a:off x="1055834" y="3834989"/>
            <a:ext cx="7032332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All relevant financial relationships have been mitigated.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Faculty disclosure information can be found on the app. CLASP II Trial (NCT04097145) is funded by Edwards Lifesciences.</a:t>
            </a:r>
            <a:endParaRPr kumimoji="0" lang="en-US" sz="13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ヒラギノ角ゴ Pro W3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68438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4" y="294812"/>
            <a:ext cx="7769225" cy="566738"/>
          </a:xfrm>
        </p:spPr>
        <p:txBody>
          <a:bodyPr/>
          <a:lstStyle/>
          <a:p>
            <a:pPr algn="l" eaLnBrk="1" hangingPunct="1"/>
            <a:r>
              <a:rPr lang="en-US" sz="2400">
                <a:solidFill>
                  <a:schemeClr val="bg1"/>
                </a:solidFill>
                <a:latin typeface="+mj-lt"/>
              </a:rPr>
              <a:t>Background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14746" y="884568"/>
            <a:ext cx="8231188" cy="994660"/>
          </a:xfrm>
        </p:spPr>
        <p:txBody>
          <a:bodyPr/>
          <a:lstStyle/>
          <a:p>
            <a:pPr marL="214313" indent="-214313" eaLnBrk="1" hangingPunct="1">
              <a:buClr>
                <a:schemeClr val="bg1"/>
              </a:buClr>
            </a:pPr>
            <a:r>
              <a:rPr lang="en-US" sz="1800">
                <a:solidFill>
                  <a:schemeClr val="bg1"/>
                </a:solidFill>
              </a:rPr>
              <a:t>Symptomatic severe TR is associated with increased mortality, heart failure hospitalization, and poor health status </a:t>
            </a:r>
          </a:p>
          <a:p>
            <a:pPr marL="214313" indent="-214313" eaLnBrk="1" hangingPunct="1">
              <a:buClr>
                <a:schemeClr val="bg1"/>
              </a:buClr>
            </a:pPr>
            <a:r>
              <a:rPr lang="en-US" sz="1800">
                <a:solidFill>
                  <a:schemeClr val="bg1"/>
                </a:solidFill>
              </a:rPr>
              <a:t>Transcatheter tricuspid valve intervention has expanded treatment options and demonstrated safety and efficacy in patients at increased surgical risk</a:t>
            </a:r>
          </a:p>
          <a:p>
            <a:pPr marL="0" indent="0" eaLnBrk="1" hangingPunct="1">
              <a:buClr>
                <a:schemeClr val="bg1"/>
              </a:buClr>
              <a:buNone/>
            </a:pPr>
            <a:endParaRPr lang="en-US" sz="1700"/>
          </a:p>
          <a:p>
            <a:pPr marL="0" indent="0" eaLnBrk="1" hangingPunct="1">
              <a:buClr>
                <a:schemeClr val="bg1"/>
              </a:buClr>
              <a:buNone/>
            </a:pPr>
            <a:endParaRPr lang="en-US" sz="800"/>
          </a:p>
          <a:p>
            <a:pPr marL="214313" indent="-214313" eaLnBrk="1" hangingPunct="1">
              <a:buClr>
                <a:schemeClr val="bg1"/>
              </a:buClr>
            </a:pPr>
            <a:endParaRPr lang="en-US" sz="80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04B7D21-B8BA-2D5C-5ED2-57B1849B5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7" y="2465564"/>
            <a:ext cx="7769225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baseline="0">
                <a:solidFill>
                  <a:srgbClr val="002060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400" i="0">
                <a:solidFill>
                  <a:schemeClr val="bg1"/>
                </a:solidFill>
                <a:latin typeface="+mj-lt"/>
              </a:rPr>
              <a:t>Objective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92DD4A-FD7D-7E1F-4AD6-9A2C1D159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746" y="2776215"/>
            <a:ext cx="8231188" cy="122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rtl="0"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FF009E"/>
              </a:buClr>
              <a:buSzPct val="110000"/>
              <a:buChar char="•"/>
              <a:defRPr sz="2100" b="0" baseline="0">
                <a:solidFill>
                  <a:schemeClr val="bg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FF009E"/>
              </a:buClr>
              <a:buSzPct val="70000"/>
              <a:buFont typeface="Wingdings 2" pitchFamily="18" charset="2"/>
              <a:buChar char="¡"/>
              <a:defRPr sz="1800" b="0" baseline="0">
                <a:solidFill>
                  <a:schemeClr val="bg2">
                    <a:lumMod val="75000"/>
                    <a:lumOff val="25000"/>
                  </a:schemeClr>
                </a:solidFill>
                <a:latin typeface="+mn-lt"/>
              </a:defRPr>
            </a:lvl2pPr>
            <a:lvl3pPr marL="857250" indent="-171450" algn="l" rtl="0"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FF009E"/>
              </a:buClr>
              <a:buChar char="•"/>
              <a:defRPr sz="1600" b="0" baseline="0">
                <a:solidFill>
                  <a:schemeClr val="bg2">
                    <a:lumMod val="75000"/>
                    <a:lumOff val="25000"/>
                  </a:schemeClr>
                </a:solidFill>
                <a:latin typeface="+mn-lt"/>
              </a:defRPr>
            </a:lvl3pPr>
            <a:lvl4pPr marL="1200150" indent="-171450" algn="l" rtl="0"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FF009E"/>
              </a:buClr>
              <a:buChar char="–"/>
              <a:defRPr sz="1400" b="0" baseline="0">
                <a:solidFill>
                  <a:schemeClr val="bg2">
                    <a:lumMod val="75000"/>
                    <a:lumOff val="25000"/>
                  </a:schemeClr>
                </a:solidFill>
                <a:latin typeface="+mj-lt"/>
              </a:defRPr>
            </a:lvl4pPr>
            <a:lvl5pPr marL="1543050" indent="-171450" algn="l" rtl="0" eaLnBrk="1" fontAlgn="base" hangingPunct="1">
              <a:spcBef>
                <a:spcPct val="30000"/>
              </a:spcBef>
              <a:spcAft>
                <a:spcPct val="0"/>
              </a:spcAft>
              <a:buClr>
                <a:srgbClr val="FF009E"/>
              </a:buClr>
              <a:buChar char="»"/>
              <a:defRPr sz="1200" b="0" baseline="0">
                <a:solidFill>
                  <a:schemeClr val="bg2">
                    <a:lumMod val="75000"/>
                    <a:lumOff val="25000"/>
                  </a:schemeClr>
                </a:solidFill>
                <a:latin typeface="+mn-lt"/>
              </a:defRPr>
            </a:lvl5pPr>
            <a:lvl6pPr marL="1885950" indent="-171450" algn="l" rtl="0" eaLnBrk="1" fontAlgn="base" hangingPunct="1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6pPr>
            <a:lvl7pPr marL="2228850" indent="-171450" algn="l" rtl="0" eaLnBrk="1" fontAlgn="base" hangingPunct="1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7pPr>
            <a:lvl8pPr marL="2571750" indent="-171450" algn="l" rtl="0" eaLnBrk="1" fontAlgn="base" hangingPunct="1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8pPr>
            <a:lvl9pPr marL="2914650" indent="-171450" algn="l" rtl="0" eaLnBrk="1" fontAlgn="base" hangingPunct="1">
              <a:spcBef>
                <a:spcPct val="30000"/>
              </a:spcBef>
              <a:spcAft>
                <a:spcPct val="0"/>
              </a:spcAft>
              <a:buChar char="»"/>
              <a:defRPr sz="15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chemeClr val="bg1"/>
              </a:buClr>
              <a:buFontTx/>
              <a:buNone/>
            </a:pPr>
            <a:endParaRPr lang="en-US" sz="800" i="0" kern="0"/>
          </a:p>
          <a:p>
            <a:pPr marL="214313" indent="-214313">
              <a:buClr>
                <a:schemeClr val="bg1"/>
              </a:buClr>
            </a:pPr>
            <a:r>
              <a:rPr lang="en-US" sz="1800" i="0" kern="0">
                <a:solidFill>
                  <a:schemeClr val="bg1"/>
                </a:solidFill>
              </a:rPr>
              <a:t>The CLASP II TR trial is a prospective, multicenter, randomized, controlled pivotal trial to evaluate the safety and effectiveness of the PASCAL transcatheter valve repair system + optimal medical therapy (OMT) vs. OMT alone in patients with symptomatic ≥severe TR </a:t>
            </a:r>
          </a:p>
          <a:p>
            <a:pPr marL="214313" indent="-214313">
              <a:buClr>
                <a:schemeClr val="bg1"/>
              </a:buClr>
            </a:pPr>
            <a:endParaRPr lang="en-US" sz="800" i="0" kern="0"/>
          </a:p>
        </p:txBody>
      </p:sp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B95AA6CA-3F0B-B6CD-A056-5DFC060E62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975" y="952677"/>
            <a:ext cx="8070051" cy="4576230"/>
          </a:xfrm>
          <a:prstGeom prst="rect">
            <a:avLst/>
          </a:prstGeom>
        </p:spPr>
      </p:pic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414382" y="259565"/>
            <a:ext cx="8070051" cy="566738"/>
          </a:xfrm>
        </p:spPr>
        <p:txBody>
          <a:bodyPr/>
          <a:lstStyle/>
          <a:p>
            <a:pPr algn="l" eaLnBrk="1" hangingPunct="1"/>
            <a:r>
              <a:rPr lang="en-US" sz="2400">
                <a:solidFill>
                  <a:schemeClr val="bg1"/>
                </a:solidFill>
                <a:latin typeface="+mj-lt"/>
              </a:rPr>
              <a:t>PASCAL</a:t>
            </a:r>
            <a:r>
              <a:rPr lang="en-US" sz="2400">
                <a:latin typeface="+mj-lt"/>
              </a:rPr>
              <a:t> </a:t>
            </a:r>
            <a:r>
              <a:rPr lang="en-US" sz="2400">
                <a:solidFill>
                  <a:schemeClr val="bg1"/>
                </a:solidFill>
                <a:latin typeface="+mj-lt"/>
              </a:rPr>
              <a:t>Precision</a:t>
            </a:r>
            <a:r>
              <a:rPr lang="en-US" sz="2400">
                <a:latin typeface="+mj-lt"/>
              </a:rPr>
              <a:t> </a:t>
            </a:r>
            <a:r>
              <a:rPr lang="en-US" sz="2400">
                <a:solidFill>
                  <a:schemeClr val="bg1"/>
                </a:solidFill>
                <a:latin typeface="+mj-lt"/>
              </a:rPr>
              <a:t>Transcatheter Valve Repair System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97EA52-02F3-6AD2-47E3-9784F690BA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5220" y="3509703"/>
            <a:ext cx="8406874" cy="952594"/>
          </a:xfrm>
          <a:prstGeom prst="roundRect">
            <a:avLst>
              <a:gd name="adj" fmla="val 7868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b="0" i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4114E3A8-D584-37F9-E04C-A92806DC1121}"/>
              </a:ext>
            </a:extLst>
          </p:cNvPr>
          <p:cNvSpPr/>
          <p:nvPr/>
        </p:nvSpPr>
        <p:spPr>
          <a:xfrm>
            <a:off x="5729705" y="1304405"/>
            <a:ext cx="3044571" cy="1585117"/>
          </a:xfrm>
          <a:prstGeom prst="roundRect">
            <a:avLst>
              <a:gd name="adj" fmla="val 8248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b="0" i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36" name="Rectangle: Rounded Corners 18435">
            <a:extLst>
              <a:ext uri="{FF2B5EF4-FFF2-40B4-BE49-F238E27FC236}">
                <a16:creationId xmlns:a16="http://schemas.microsoft.com/office/drawing/2014/main" id="{95C5E462-7CB1-8F63-1101-DB570AE33C63}"/>
              </a:ext>
            </a:extLst>
          </p:cNvPr>
          <p:cNvSpPr/>
          <p:nvPr/>
        </p:nvSpPr>
        <p:spPr>
          <a:xfrm>
            <a:off x="5722520" y="1470500"/>
            <a:ext cx="3044571" cy="1585117"/>
          </a:xfrm>
          <a:prstGeom prst="roundRect">
            <a:avLst>
              <a:gd name="adj" fmla="val 8248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b="0" i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TextBox 56">
            <a:extLst>
              <a:ext uri="{FF2B5EF4-FFF2-40B4-BE49-F238E27FC236}">
                <a16:creationId xmlns:a16="http://schemas.microsoft.com/office/drawing/2014/main" id="{0F5E12A1-4412-3EB0-A029-94F2F530E22D}"/>
              </a:ext>
            </a:extLst>
          </p:cNvPr>
          <p:cNvSpPr txBox="1">
            <a:spLocks/>
          </p:cNvSpPr>
          <p:nvPr/>
        </p:nvSpPr>
        <p:spPr>
          <a:xfrm>
            <a:off x="782842" y="4764257"/>
            <a:ext cx="802593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5pPr>
            <a:lvl6pPr marL="2286000" algn="l" defTabSz="914400" rtl="0" eaLnBrk="1" latinLnBrk="0" hangingPunct="1"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6pPr>
            <a:lvl7pPr marL="2743200" algn="l" defTabSz="914400" rtl="0" eaLnBrk="1" latinLnBrk="0" hangingPunct="1"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7pPr>
            <a:lvl8pPr marL="3200400" algn="l" defTabSz="914400" rtl="0" eaLnBrk="1" latinLnBrk="0" hangingPunct="1"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8pPr>
            <a:lvl9pPr marL="3657600" algn="l" defTabSz="914400" rtl="0" eaLnBrk="1" latinLnBrk="0" hangingPunct="1">
              <a:defRPr b="1" i="1" kern="1200">
                <a:solidFill>
                  <a:srgbClr val="FFCC99"/>
                </a:solidFill>
                <a:latin typeface="Arial" charset="0"/>
                <a:ea typeface="ヒラギノ角ゴ Pro W3"/>
                <a:cs typeface="Arial" charset="0"/>
              </a:defRPr>
            </a:lvl9pPr>
          </a:lstStyle>
          <a:p>
            <a:pPr defTabSz="514337">
              <a:lnSpc>
                <a:spcPct val="90000"/>
              </a:lnSpc>
              <a:spcBef>
                <a:spcPts val="563"/>
              </a:spcBef>
              <a:buClr>
                <a:prstClr val="black"/>
              </a:buClr>
              <a:defRPr/>
            </a:pPr>
            <a:r>
              <a:rPr lang="en-US" sz="1000" i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CAUTION: </a:t>
            </a:r>
            <a:r>
              <a:rPr lang="en-US" sz="1000" b="0" i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U.S. law restricts this device to sale by or on the order of a physician. See instructions for use for full prescribing information. </a:t>
            </a:r>
            <a:endParaRPr lang="en-US" sz="1000" b="0" i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3F69F1-BADD-3BCC-53B9-BA8532E795C9}"/>
              </a:ext>
            </a:extLst>
          </p:cNvPr>
          <p:cNvSpPr/>
          <p:nvPr/>
        </p:nvSpPr>
        <p:spPr bwMode="auto">
          <a:xfrm>
            <a:off x="2422045" y="3737889"/>
            <a:ext cx="89210" cy="98131"/>
          </a:xfrm>
          <a:prstGeom prst="rect">
            <a:avLst/>
          </a:prstGeom>
          <a:solidFill>
            <a:srgbClr val="CFE1E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0557220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76476-2215-34C8-197F-22C736ED2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79502DF7-E382-BA6E-911C-AA54BDD943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704" y="162571"/>
            <a:ext cx="7769225" cy="566738"/>
          </a:xfrm>
        </p:spPr>
        <p:txBody>
          <a:bodyPr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Trial Leadership &amp; Oversight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08101E-C6F2-C946-2CC4-87AB21E32215}"/>
              </a:ext>
            </a:extLst>
          </p:cNvPr>
          <p:cNvSpPr txBox="1">
            <a:spLocks/>
          </p:cNvSpPr>
          <p:nvPr/>
        </p:nvSpPr>
        <p:spPr>
          <a:xfrm>
            <a:off x="457200" y="841248"/>
            <a:ext cx="1796902" cy="457200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 anchor="t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3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Global Principal Investigators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6F479A-EAC1-0CB9-C564-C091350AD192}"/>
              </a:ext>
            </a:extLst>
          </p:cNvPr>
          <p:cNvSpPr txBox="1">
            <a:spLocks/>
          </p:cNvSpPr>
          <p:nvPr/>
        </p:nvSpPr>
        <p:spPr>
          <a:xfrm>
            <a:off x="457200" y="2747455"/>
            <a:ext cx="2331720" cy="274320"/>
          </a:xfrm>
          <a:prstGeom prst="rect">
            <a:avLst/>
          </a:prstGeom>
          <a:noFill/>
          <a:ln w="28575"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Study Chairs</a:t>
            </a:r>
          </a:p>
        </p:txBody>
      </p:sp>
      <p:pic>
        <p:nvPicPr>
          <p:cNvPr id="10" name="Picture 9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5793907-4503-37C5-73E2-0750A52B4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F59A3C-A242-5F2E-08CA-5814A3B64EB3}"/>
              </a:ext>
            </a:extLst>
          </p:cNvPr>
          <p:cNvSpPr txBox="1"/>
          <p:nvPr/>
        </p:nvSpPr>
        <p:spPr>
          <a:xfrm>
            <a:off x="457200" y="1625719"/>
            <a:ext cx="233172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R="0" lvl="0" algn="l" defTabSz="914400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32F49"/>
              </a:buClr>
              <a:buSzTx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panose="020B0604020202020204"/>
                <a:ea typeface="ヒラギノ角ゴ Pro W3"/>
                <a:cs typeface="Arial" panose="020B0604020202020204" pitchFamily="34" charset="0"/>
              </a:rPr>
              <a:t>Martin B. Leon   </a:t>
            </a:r>
          </a:p>
          <a:p>
            <a:pPr marR="0" lvl="0" algn="l" defTabSz="914400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32F49"/>
              </a:buClr>
              <a:buSzTx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panose="020B0604020202020204"/>
                <a:ea typeface="ヒラギノ角ゴ Pro W3"/>
                <a:cs typeface="Arial" panose="020B0604020202020204" pitchFamily="34" charset="0"/>
              </a:rPr>
              <a:t>Michael J. Mack</a:t>
            </a:r>
          </a:p>
          <a:p>
            <a:pPr marR="0" lvl="0" algn="l" defTabSz="914400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32F49"/>
              </a:buClr>
              <a:buSzTx/>
              <a:tabLst/>
              <a:defRPr/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panose="020B0604020202020204"/>
                <a:ea typeface="ヒラギノ角ゴ Pro W3"/>
                <a:cs typeface="Arial" panose="020B0604020202020204" pitchFamily="34" charset="0"/>
              </a:rPr>
              <a:t>Charles J. Davidson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79569E-86DE-8A4C-12AD-11B1735E16D9}"/>
              </a:ext>
            </a:extLst>
          </p:cNvPr>
          <p:cNvSpPr txBox="1"/>
          <p:nvPr/>
        </p:nvSpPr>
        <p:spPr>
          <a:xfrm>
            <a:off x="457200" y="3190833"/>
            <a:ext cx="233172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R="0" lvl="0" algn="l" defTabSz="914400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32F49"/>
              </a:buClr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Gorav Ailawadi</a:t>
            </a:r>
          </a:p>
          <a:p>
            <a:pPr marR="0" lvl="0" algn="l" defTabSz="914400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32F49"/>
              </a:buClr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Allen S. Anderson </a:t>
            </a: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/>
              <a:cs typeface="Arial" charset="0"/>
            </a:endParaRPr>
          </a:p>
        </p:txBody>
      </p:sp>
      <p:sp>
        <p:nvSpPr>
          <p:cNvPr id="18435" name="TextBox 18434"/>
          <p:cNvSpPr txBox="1"/>
          <p:nvPr/>
        </p:nvSpPr>
        <p:spPr>
          <a:xfrm>
            <a:off x="3063240" y="841248"/>
            <a:ext cx="5577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i="0">
                <a:solidFill>
                  <a:srgbClr val="03063D"/>
                </a:solidFill>
                <a:latin typeface="Arial"/>
              </a:rPr>
              <a:t>Trial Oversight</a:t>
            </a:r>
          </a:p>
        </p:txBody>
      </p:sp>
      <p:sp>
        <p:nvSpPr>
          <p:cNvPr id="18436" name="TextBox 18435"/>
          <p:cNvSpPr txBox="1"/>
          <p:nvPr/>
        </p:nvSpPr>
        <p:spPr>
          <a:xfrm>
            <a:off x="3063240" y="1188720"/>
            <a:ext cx="55778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0">
                <a:solidFill>
                  <a:srgbClr val="008CD2"/>
                </a:solidFill>
                <a:latin typeface="Arial"/>
              </a:rPr>
              <a:t>Echocardiographic Core Laboratory</a:t>
            </a:r>
          </a:p>
        </p:txBody>
      </p:sp>
      <p:sp>
        <p:nvSpPr>
          <p:cNvPr id="18437" name="TextBox 18436"/>
          <p:cNvSpPr txBox="1"/>
          <p:nvPr/>
        </p:nvSpPr>
        <p:spPr>
          <a:xfrm>
            <a:off x="3063240" y="1377132"/>
            <a:ext cx="55778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0" i="0">
                <a:solidFill>
                  <a:srgbClr val="03063D"/>
                </a:solidFill>
                <a:latin typeface="Arial"/>
              </a:rPr>
              <a:t>Cardiovascular Research Foundation</a:t>
            </a:r>
          </a:p>
        </p:txBody>
      </p:sp>
      <p:sp>
        <p:nvSpPr>
          <p:cNvPr id="18438" name="TextBox 18437"/>
          <p:cNvSpPr txBox="1"/>
          <p:nvPr/>
        </p:nvSpPr>
        <p:spPr>
          <a:xfrm>
            <a:off x="3063240" y="1965960"/>
            <a:ext cx="278892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b="1" i="0">
                <a:solidFill>
                  <a:srgbClr val="008CD2"/>
                </a:solidFill>
                <a:latin typeface="Arial"/>
              </a:rPr>
              <a:t>Clinical Events Committee (CEC)</a:t>
            </a:r>
          </a:p>
        </p:txBody>
      </p:sp>
      <p:sp>
        <p:nvSpPr>
          <p:cNvPr id="18439" name="TextBox 18438"/>
          <p:cNvSpPr txBox="1"/>
          <p:nvPr/>
        </p:nvSpPr>
        <p:spPr>
          <a:xfrm>
            <a:off x="5989320" y="1965960"/>
            <a:ext cx="28803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50" b="1" i="0">
                <a:solidFill>
                  <a:srgbClr val="008CD2"/>
                </a:solidFill>
                <a:latin typeface="Arial"/>
              </a:rPr>
              <a:t>Data Safety Monitoring Board (DSMB)</a:t>
            </a:r>
          </a:p>
        </p:txBody>
      </p:sp>
      <p:sp>
        <p:nvSpPr>
          <p:cNvPr id="18440" name="TextBox 18439"/>
          <p:cNvSpPr txBox="1"/>
          <p:nvPr/>
        </p:nvSpPr>
        <p:spPr>
          <a:xfrm>
            <a:off x="3063240" y="2944368"/>
            <a:ext cx="5760720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i="0">
                <a:solidFill>
                  <a:srgbClr val="008CD2"/>
                </a:solidFill>
                <a:latin typeface="Arial"/>
              </a:rPr>
              <a:t>Central Screening Committee (CSC)</a:t>
            </a:r>
          </a:p>
        </p:txBody>
      </p:sp>
      <p:sp>
        <p:nvSpPr>
          <p:cNvPr id="18441" name="TextBox 18440"/>
          <p:cNvSpPr txBox="1"/>
          <p:nvPr/>
        </p:nvSpPr>
        <p:spPr>
          <a:xfrm>
            <a:off x="3063240" y="1682496"/>
            <a:ext cx="5577840" cy="210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Rebecca T. Hahn     </a:t>
            </a:r>
            <a:r>
              <a:rPr lang="en-US" sz="1100" b="0" i="0">
                <a:solidFill>
                  <a:srgbClr val="03063D"/>
                </a:solidFill>
                <a:latin typeface="Arial"/>
              </a:rPr>
              <a:t>     </a:t>
            </a:r>
            <a:r>
              <a:rPr sz="1100" b="0" i="0">
                <a:solidFill>
                  <a:srgbClr val="03063D"/>
                </a:solidFill>
                <a:latin typeface="Arial"/>
              </a:rPr>
              <a:t>Nicole Cristell</a:t>
            </a:r>
          </a:p>
        </p:txBody>
      </p:sp>
      <p:sp>
        <p:nvSpPr>
          <p:cNvPr id="18442" name="TextBox 18441"/>
          <p:cNvSpPr txBox="1"/>
          <p:nvPr/>
        </p:nvSpPr>
        <p:spPr>
          <a:xfrm>
            <a:off x="3063240" y="2267712"/>
            <a:ext cx="14630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Amrut Ambardekar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Carey Kimmelstiel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Pablo Quintero</a:t>
            </a:r>
            <a:endParaRPr sz="1100" b="0" i="0">
              <a:solidFill>
                <a:srgbClr val="03063D"/>
              </a:solidFill>
              <a:latin typeface="Arial"/>
            </a:endParaRPr>
          </a:p>
        </p:txBody>
      </p:sp>
      <p:sp>
        <p:nvSpPr>
          <p:cNvPr id="18443" name="TextBox 18442"/>
          <p:cNvSpPr txBox="1"/>
          <p:nvPr/>
        </p:nvSpPr>
        <p:spPr>
          <a:xfrm>
            <a:off x="4553712" y="2267712"/>
            <a:ext cx="14173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Gregory Smaroff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David E. Thaler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Sergio Waxman</a:t>
            </a:r>
          </a:p>
        </p:txBody>
      </p:sp>
      <p:sp>
        <p:nvSpPr>
          <p:cNvPr id="18444" name="TextBox 18443"/>
          <p:cNvSpPr txBox="1"/>
          <p:nvPr/>
        </p:nvSpPr>
        <p:spPr>
          <a:xfrm>
            <a:off x="5989320" y="2267712"/>
            <a:ext cx="14630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Daniel Blanchard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Timothy Collier</a:t>
            </a:r>
            <a:endParaRPr lang="en-US"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Barry Greenberg</a:t>
            </a:r>
            <a:endParaRPr sz="1100" b="0" i="0">
              <a:solidFill>
                <a:srgbClr val="03063D"/>
              </a:solidFill>
              <a:latin typeface="Arial"/>
            </a:endParaRPr>
          </a:p>
        </p:txBody>
      </p:sp>
      <p:sp>
        <p:nvSpPr>
          <p:cNvPr id="18445" name="TextBox 18444"/>
          <p:cNvSpPr txBox="1"/>
          <p:nvPr/>
        </p:nvSpPr>
        <p:spPr>
          <a:xfrm>
            <a:off x="7452360" y="2267712"/>
            <a:ext cx="14630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Ehtisham Mahmud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Thomas McAndrew</a:t>
            </a:r>
            <a:endParaRPr lang="en-US"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Richard Schatz</a:t>
            </a:r>
            <a:endParaRPr sz="1100" b="0" i="0">
              <a:solidFill>
                <a:srgbClr val="03063D"/>
              </a:solidFill>
              <a:latin typeface="Arial"/>
            </a:endParaRPr>
          </a:p>
        </p:txBody>
      </p:sp>
      <p:sp>
        <p:nvSpPr>
          <p:cNvPr id="18446" name="TextBox 18445"/>
          <p:cNvSpPr txBox="1"/>
          <p:nvPr/>
        </p:nvSpPr>
        <p:spPr>
          <a:xfrm>
            <a:off x="3063240" y="3255264"/>
            <a:ext cx="1435608" cy="1234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Scott Chadderdon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Stanley Chetcuti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Adnan Chhatriwalla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Robert Cubeddu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Abhijeet Dhoble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Mackram Eleid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Neil Fam</a:t>
            </a:r>
            <a:endParaRPr sz="1100" b="0" i="0">
              <a:solidFill>
                <a:srgbClr val="03063D"/>
              </a:solidFill>
              <a:latin typeface="Arial"/>
            </a:endParaRPr>
          </a:p>
        </p:txBody>
      </p:sp>
      <p:sp>
        <p:nvSpPr>
          <p:cNvPr id="18447" name="TextBox 18446"/>
          <p:cNvSpPr txBox="1"/>
          <p:nvPr/>
        </p:nvSpPr>
        <p:spPr>
          <a:xfrm>
            <a:off x="4526280" y="3255264"/>
            <a:ext cx="1435608" cy="1234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Santiago Garcia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Isaac George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William Gray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Edwin Ho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Ignacio Inglessis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Bahram Khadivi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Yukari Kobayashi</a:t>
            </a:r>
            <a:endParaRPr sz="1100" b="0" i="0">
              <a:solidFill>
                <a:srgbClr val="03063D"/>
              </a:solidFill>
              <a:latin typeface="Arial"/>
            </a:endParaRPr>
          </a:p>
        </p:txBody>
      </p:sp>
      <p:sp>
        <p:nvSpPr>
          <p:cNvPr id="18448" name="TextBox 18447"/>
          <p:cNvSpPr txBox="1"/>
          <p:nvPr/>
        </p:nvSpPr>
        <p:spPr>
          <a:xfrm>
            <a:off x="5989320" y="3255264"/>
            <a:ext cx="1435608" cy="1234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Susheel Kodali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D. Scott Lim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Jacob Mishell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Akhil Narang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Jonathan Passeri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Jyothy Puthumana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Andrew Rassi</a:t>
            </a:r>
            <a:endParaRPr sz="1100" b="0" i="0">
              <a:solidFill>
                <a:srgbClr val="03063D"/>
              </a:solidFill>
              <a:latin typeface="Arial"/>
            </a:endParaRPr>
          </a:p>
        </p:txBody>
      </p:sp>
      <p:sp>
        <p:nvSpPr>
          <p:cNvPr id="18449" name="TextBox 18448"/>
          <p:cNvSpPr txBox="1"/>
          <p:nvPr/>
        </p:nvSpPr>
        <p:spPr>
          <a:xfrm>
            <a:off x="7452360" y="3255264"/>
            <a:ext cx="1435608" cy="1234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Rahul Sharma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Robert Smith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Molly Szerlip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03063D"/>
                </a:solidFill>
                <a:latin typeface="Arial"/>
              </a:rPr>
              <a:t>Michael Young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Firas Zahr</a:t>
            </a:r>
            <a:endParaRPr sz="1100" b="0" i="0">
              <a:solidFill>
                <a:srgbClr val="03063D"/>
              </a:solidFill>
              <a:latin typeface="Arial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0" i="0">
                <a:solidFill>
                  <a:srgbClr val="03063D"/>
                </a:solidFill>
                <a:latin typeface="Arial"/>
              </a:rPr>
              <a:t>Alan Zajarias</a:t>
            </a:r>
            <a:endParaRPr sz="1100" b="0" i="0">
              <a:solidFill>
                <a:srgbClr val="03063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6373129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56C6C-6F3B-E00F-DF4B-F88E5D2E0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659BFB79-9925-FDD8-5BAA-BFAD737E1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90" y="42458"/>
            <a:ext cx="7769225" cy="566738"/>
          </a:xfrm>
        </p:spPr>
        <p:txBody>
          <a:bodyPr/>
          <a:lstStyle/>
          <a:p>
            <a:pPr algn="l" eaLnBrk="1" hangingPunct="1"/>
            <a:r>
              <a:rPr lang="en-US" sz="2400">
                <a:solidFill>
                  <a:schemeClr val="bg1"/>
                </a:solidFill>
                <a:latin typeface="+mj-lt"/>
              </a:rPr>
              <a:t>450 Patients Enrolled at 58</a:t>
            </a:r>
            <a:r>
              <a:rPr lang="en-US" sz="24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  <a:latin typeface="+mj-lt"/>
              </a:rPr>
              <a:t>Sites</a:t>
            </a:r>
            <a:endParaRPr lang="en-US" sz="2400">
              <a:latin typeface="+mj-lt"/>
            </a:endParaRPr>
          </a:p>
        </p:txBody>
      </p:sp>
      <p:pic>
        <p:nvPicPr>
          <p:cNvPr id="4" name="Picture 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D4D0F4BA-B824-1D43-DEF7-67FD73514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pic>
        <p:nvPicPr>
          <p:cNvPr id="18476" name="Picture 18475">
            <a:extLst>
              <a:ext uri="{FF2B5EF4-FFF2-40B4-BE49-F238E27FC236}">
                <a16:creationId xmlns:a16="http://schemas.microsoft.com/office/drawing/2014/main" id="{4B7144F3-91CB-012A-04B9-A8A2B04801C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811" y="4247537"/>
            <a:ext cx="310141" cy="292608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8477" name="TextBox 18476">
            <a:extLst>
              <a:ext uri="{FF2B5EF4-FFF2-40B4-BE49-F238E27FC236}">
                <a16:creationId xmlns:a16="http://schemas.microsoft.com/office/drawing/2014/main" id="{C0351CF0-7906-5CD2-FC00-4F141FE2036E}"/>
              </a:ext>
            </a:extLst>
          </p:cNvPr>
          <p:cNvSpPr txBox="1"/>
          <p:nvPr/>
        </p:nvSpPr>
        <p:spPr>
          <a:xfrm>
            <a:off x="3422872" y="4259815"/>
            <a:ext cx="1646299" cy="338554"/>
          </a:xfrm>
          <a:prstGeom prst="rect">
            <a:avLst/>
          </a:prstGeom>
          <a:solidFill>
            <a:srgbClr val="FFFFFF">
              <a:lumMod val="75000"/>
              <a:lumOff val="25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United States</a:t>
            </a:r>
          </a:p>
        </p:txBody>
      </p:sp>
      <p:grpSp>
        <p:nvGrpSpPr>
          <p:cNvPr id="18483" name="Group 18482">
            <a:extLst>
              <a:ext uri="{FF2B5EF4-FFF2-40B4-BE49-F238E27FC236}">
                <a16:creationId xmlns:a16="http://schemas.microsoft.com/office/drawing/2014/main" id="{BCC23B36-5921-3FB8-C1C0-207548911654}"/>
              </a:ext>
            </a:extLst>
          </p:cNvPr>
          <p:cNvGrpSpPr/>
          <p:nvPr/>
        </p:nvGrpSpPr>
        <p:grpSpPr>
          <a:xfrm>
            <a:off x="-1004" y="1954240"/>
            <a:ext cx="4575995" cy="2516020"/>
            <a:chOff x="643164" y="2766843"/>
            <a:chExt cx="5681652" cy="3198994"/>
          </a:xfrm>
        </p:grpSpPr>
        <p:grpSp>
          <p:nvGrpSpPr>
            <p:cNvPr id="18484" name="Group 18483">
              <a:extLst>
                <a:ext uri="{FF2B5EF4-FFF2-40B4-BE49-F238E27FC236}">
                  <a16:creationId xmlns:a16="http://schemas.microsoft.com/office/drawing/2014/main" id="{00EA83D6-90F2-14B4-5097-7C7308B770E0}"/>
                </a:ext>
              </a:extLst>
            </p:cNvPr>
            <p:cNvGrpSpPr/>
            <p:nvPr/>
          </p:nvGrpSpPr>
          <p:grpSpPr>
            <a:xfrm>
              <a:off x="643164" y="2766843"/>
              <a:ext cx="5681652" cy="3198994"/>
              <a:chOff x="643164" y="2766843"/>
              <a:chExt cx="5681652" cy="3198994"/>
            </a:xfrm>
          </p:grpSpPr>
          <p:sp>
            <p:nvSpPr>
              <p:cNvPr id="18518" name="Freeform 60">
                <a:extLst>
                  <a:ext uri="{FF2B5EF4-FFF2-40B4-BE49-F238E27FC236}">
                    <a16:creationId xmlns:a16="http://schemas.microsoft.com/office/drawing/2014/main" id="{022A91A8-D13B-DAB1-1D72-C40B55F77C73}"/>
                  </a:ext>
                </a:extLst>
              </p:cNvPr>
              <p:cNvSpPr>
                <a:spLocks/>
              </p:cNvSpPr>
              <p:nvPr/>
            </p:nvSpPr>
            <p:spPr bwMode="auto">
              <a:xfrm rot="19282898">
                <a:off x="643164" y="4905493"/>
                <a:ext cx="926923" cy="1060344"/>
              </a:xfrm>
              <a:custGeom>
                <a:avLst/>
                <a:gdLst>
                  <a:gd name="T0" fmla="*/ 2656 w 3826"/>
                  <a:gd name="T1" fmla="*/ 2761 h 4380"/>
                  <a:gd name="T2" fmla="*/ 2806 w 3826"/>
                  <a:gd name="T3" fmla="*/ 2911 h 4380"/>
                  <a:gd name="T4" fmla="*/ 2866 w 3826"/>
                  <a:gd name="T5" fmla="*/ 3241 h 4380"/>
                  <a:gd name="T6" fmla="*/ 3166 w 3826"/>
                  <a:gd name="T7" fmla="*/ 3991 h 4380"/>
                  <a:gd name="T8" fmla="*/ 3264 w 3826"/>
                  <a:gd name="T9" fmla="*/ 4315 h 4380"/>
                  <a:gd name="T10" fmla="*/ 3118 w 3826"/>
                  <a:gd name="T11" fmla="*/ 4315 h 4380"/>
                  <a:gd name="T12" fmla="*/ 3099 w 3826"/>
                  <a:gd name="T13" fmla="*/ 4069 h 4380"/>
                  <a:gd name="T14" fmla="*/ 2898 w 3826"/>
                  <a:gd name="T15" fmla="*/ 3931 h 4380"/>
                  <a:gd name="T16" fmla="*/ 2990 w 3826"/>
                  <a:gd name="T17" fmla="*/ 4169 h 4380"/>
                  <a:gd name="T18" fmla="*/ 2862 w 3826"/>
                  <a:gd name="T19" fmla="*/ 4361 h 4380"/>
                  <a:gd name="T20" fmla="*/ 2807 w 3826"/>
                  <a:gd name="T21" fmla="*/ 3950 h 4380"/>
                  <a:gd name="T22" fmla="*/ 2807 w 3826"/>
                  <a:gd name="T23" fmla="*/ 3602 h 4380"/>
                  <a:gd name="T24" fmla="*/ 2746 w 3826"/>
                  <a:gd name="T25" fmla="*/ 3361 h 4380"/>
                  <a:gd name="T26" fmla="*/ 2688 w 3826"/>
                  <a:gd name="T27" fmla="*/ 3090 h 4380"/>
                  <a:gd name="T28" fmla="*/ 2416 w 3826"/>
                  <a:gd name="T29" fmla="*/ 2731 h 4380"/>
                  <a:gd name="T30" fmla="*/ 2286 w 3826"/>
                  <a:gd name="T31" fmla="*/ 2533 h 4380"/>
                  <a:gd name="T32" fmla="*/ 2094 w 3826"/>
                  <a:gd name="T33" fmla="*/ 2286 h 4380"/>
                  <a:gd name="T34" fmla="*/ 1847 w 3826"/>
                  <a:gd name="T35" fmla="*/ 2331 h 4380"/>
                  <a:gd name="T36" fmla="*/ 1545 w 3826"/>
                  <a:gd name="T37" fmla="*/ 2322 h 4380"/>
                  <a:gd name="T38" fmla="*/ 1664 w 3826"/>
                  <a:gd name="T39" fmla="*/ 2157 h 4380"/>
                  <a:gd name="T40" fmla="*/ 1929 w 3826"/>
                  <a:gd name="T41" fmla="*/ 2148 h 4380"/>
                  <a:gd name="T42" fmla="*/ 1947 w 3826"/>
                  <a:gd name="T43" fmla="*/ 2010 h 4380"/>
                  <a:gd name="T44" fmla="*/ 1655 w 3826"/>
                  <a:gd name="T45" fmla="*/ 2029 h 4380"/>
                  <a:gd name="T46" fmla="*/ 1362 w 3826"/>
                  <a:gd name="T47" fmla="*/ 2065 h 4380"/>
                  <a:gd name="T48" fmla="*/ 1234 w 3826"/>
                  <a:gd name="T49" fmla="*/ 2249 h 4380"/>
                  <a:gd name="T50" fmla="*/ 946 w 3826"/>
                  <a:gd name="T51" fmla="*/ 2221 h 4380"/>
                  <a:gd name="T52" fmla="*/ 128 w 3826"/>
                  <a:gd name="T53" fmla="*/ 1965 h 4380"/>
                  <a:gd name="T54" fmla="*/ 9 w 3826"/>
                  <a:gd name="T55" fmla="*/ 1764 h 4380"/>
                  <a:gd name="T56" fmla="*/ 357 w 3826"/>
                  <a:gd name="T57" fmla="*/ 1956 h 4380"/>
                  <a:gd name="T58" fmla="*/ 649 w 3826"/>
                  <a:gd name="T59" fmla="*/ 2047 h 4380"/>
                  <a:gd name="T60" fmla="*/ 933 w 3826"/>
                  <a:gd name="T61" fmla="*/ 2001 h 4380"/>
                  <a:gd name="T62" fmla="*/ 987 w 3826"/>
                  <a:gd name="T63" fmla="*/ 1846 h 4380"/>
                  <a:gd name="T64" fmla="*/ 905 w 3826"/>
                  <a:gd name="T65" fmla="*/ 1709 h 4380"/>
                  <a:gd name="T66" fmla="*/ 750 w 3826"/>
                  <a:gd name="T67" fmla="*/ 1608 h 4380"/>
                  <a:gd name="T68" fmla="*/ 826 w 3826"/>
                  <a:gd name="T69" fmla="*/ 1410 h 4380"/>
                  <a:gd name="T70" fmla="*/ 759 w 3826"/>
                  <a:gd name="T71" fmla="*/ 1233 h 4380"/>
                  <a:gd name="T72" fmla="*/ 796 w 3826"/>
                  <a:gd name="T73" fmla="*/ 1020 h 4380"/>
                  <a:gd name="T74" fmla="*/ 1006 w 3826"/>
                  <a:gd name="T75" fmla="*/ 776 h 4380"/>
                  <a:gd name="T76" fmla="*/ 1306 w 3826"/>
                  <a:gd name="T77" fmla="*/ 720 h 4380"/>
                  <a:gd name="T78" fmla="*/ 1472 w 3826"/>
                  <a:gd name="T79" fmla="*/ 895 h 4380"/>
                  <a:gd name="T80" fmla="*/ 1673 w 3826"/>
                  <a:gd name="T81" fmla="*/ 913 h 4380"/>
                  <a:gd name="T82" fmla="*/ 1710 w 3826"/>
                  <a:gd name="T83" fmla="*/ 758 h 4380"/>
                  <a:gd name="T84" fmla="*/ 1518 w 3826"/>
                  <a:gd name="T85" fmla="*/ 602 h 4380"/>
                  <a:gd name="T86" fmla="*/ 1546 w 3826"/>
                  <a:gd name="T87" fmla="*/ 270 h 4380"/>
                  <a:gd name="T88" fmla="*/ 1755 w 3826"/>
                  <a:gd name="T89" fmla="*/ 273 h 4380"/>
                  <a:gd name="T90" fmla="*/ 1846 w 3826"/>
                  <a:gd name="T91" fmla="*/ 480 h 4380"/>
                  <a:gd name="T92" fmla="*/ 2130 w 3826"/>
                  <a:gd name="T93" fmla="*/ 657 h 4380"/>
                  <a:gd name="T94" fmla="*/ 2139 w 3826"/>
                  <a:gd name="T95" fmla="*/ 511 h 4380"/>
                  <a:gd name="T96" fmla="*/ 2116 w 3826"/>
                  <a:gd name="T97" fmla="*/ 270 h 4380"/>
                  <a:gd name="T98" fmla="*/ 2139 w 3826"/>
                  <a:gd name="T99" fmla="*/ 81 h 4380"/>
                  <a:gd name="T100" fmla="*/ 2386 w 3826"/>
                  <a:gd name="T101" fmla="*/ 120 h 4380"/>
                  <a:gd name="T102" fmla="*/ 2679 w 3826"/>
                  <a:gd name="T103" fmla="*/ 63 h 4380"/>
                  <a:gd name="T104" fmla="*/ 2872 w 3826"/>
                  <a:gd name="T105" fmla="*/ 207 h 4380"/>
                  <a:gd name="T106" fmla="*/ 3032 w 3826"/>
                  <a:gd name="T107" fmla="*/ 231 h 4380"/>
                  <a:gd name="T108" fmla="*/ 3184 w 3826"/>
                  <a:gd name="T109" fmla="*/ 399 h 4380"/>
                  <a:gd name="T110" fmla="*/ 3368 w 3826"/>
                  <a:gd name="T111" fmla="*/ 551 h 4380"/>
                  <a:gd name="T112" fmla="*/ 3474 w 3826"/>
                  <a:gd name="T113" fmla="*/ 666 h 4380"/>
                  <a:gd name="T114" fmla="*/ 3685 w 3826"/>
                  <a:gd name="T115" fmla="*/ 950 h 4380"/>
                  <a:gd name="T116" fmla="*/ 3826 w 3826"/>
                  <a:gd name="T117" fmla="*/ 1170 h 438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3826" h="4380">
                    <a:moveTo>
                      <a:pt x="3826" y="1170"/>
                    </a:moveTo>
                    <a:lnTo>
                      <a:pt x="2656" y="2760"/>
                    </a:lnTo>
                    <a:lnTo>
                      <a:pt x="2706" y="2861"/>
                    </a:lnTo>
                    <a:lnTo>
                      <a:pt x="2806" y="2910"/>
                    </a:lnTo>
                    <a:lnTo>
                      <a:pt x="2807" y="3135"/>
                    </a:lnTo>
                    <a:lnTo>
                      <a:pt x="2866" y="3240"/>
                    </a:lnTo>
                    <a:lnTo>
                      <a:pt x="3072" y="3217"/>
                    </a:lnTo>
                    <a:lnTo>
                      <a:pt x="3166" y="3990"/>
                    </a:lnTo>
                    <a:lnTo>
                      <a:pt x="3256" y="4140"/>
                    </a:lnTo>
                    <a:lnTo>
                      <a:pt x="3264" y="4314"/>
                    </a:lnTo>
                    <a:lnTo>
                      <a:pt x="3166" y="4380"/>
                    </a:lnTo>
                    <a:lnTo>
                      <a:pt x="3118" y="4314"/>
                    </a:lnTo>
                    <a:lnTo>
                      <a:pt x="3154" y="4223"/>
                    </a:lnTo>
                    <a:lnTo>
                      <a:pt x="3099" y="4068"/>
                    </a:lnTo>
                    <a:lnTo>
                      <a:pt x="3008" y="3885"/>
                    </a:lnTo>
                    <a:lnTo>
                      <a:pt x="2898" y="3930"/>
                    </a:lnTo>
                    <a:lnTo>
                      <a:pt x="2953" y="4004"/>
                    </a:lnTo>
                    <a:lnTo>
                      <a:pt x="2990" y="4168"/>
                    </a:lnTo>
                    <a:lnTo>
                      <a:pt x="2981" y="4269"/>
                    </a:lnTo>
                    <a:lnTo>
                      <a:pt x="2862" y="4360"/>
                    </a:lnTo>
                    <a:lnTo>
                      <a:pt x="2862" y="4058"/>
                    </a:lnTo>
                    <a:lnTo>
                      <a:pt x="2807" y="3949"/>
                    </a:lnTo>
                    <a:lnTo>
                      <a:pt x="2798" y="3802"/>
                    </a:lnTo>
                    <a:lnTo>
                      <a:pt x="2807" y="3601"/>
                    </a:lnTo>
                    <a:lnTo>
                      <a:pt x="2834" y="3428"/>
                    </a:lnTo>
                    <a:lnTo>
                      <a:pt x="2746" y="3360"/>
                    </a:lnTo>
                    <a:lnTo>
                      <a:pt x="2743" y="3199"/>
                    </a:lnTo>
                    <a:lnTo>
                      <a:pt x="2688" y="3089"/>
                    </a:lnTo>
                    <a:lnTo>
                      <a:pt x="2566" y="2880"/>
                    </a:lnTo>
                    <a:lnTo>
                      <a:pt x="2416" y="2730"/>
                    </a:lnTo>
                    <a:lnTo>
                      <a:pt x="2286" y="2623"/>
                    </a:lnTo>
                    <a:lnTo>
                      <a:pt x="2286" y="2532"/>
                    </a:lnTo>
                    <a:lnTo>
                      <a:pt x="2203" y="2431"/>
                    </a:lnTo>
                    <a:lnTo>
                      <a:pt x="2094" y="2285"/>
                    </a:lnTo>
                    <a:lnTo>
                      <a:pt x="1984" y="2394"/>
                    </a:lnTo>
                    <a:lnTo>
                      <a:pt x="1847" y="2330"/>
                    </a:lnTo>
                    <a:lnTo>
                      <a:pt x="1666" y="2340"/>
                    </a:lnTo>
                    <a:lnTo>
                      <a:pt x="1545" y="2321"/>
                    </a:lnTo>
                    <a:lnTo>
                      <a:pt x="1582" y="2248"/>
                    </a:lnTo>
                    <a:lnTo>
                      <a:pt x="1664" y="2157"/>
                    </a:lnTo>
                    <a:lnTo>
                      <a:pt x="1846" y="2070"/>
                    </a:lnTo>
                    <a:lnTo>
                      <a:pt x="1929" y="2148"/>
                    </a:lnTo>
                    <a:lnTo>
                      <a:pt x="2026" y="2070"/>
                    </a:lnTo>
                    <a:lnTo>
                      <a:pt x="1947" y="2010"/>
                    </a:lnTo>
                    <a:lnTo>
                      <a:pt x="1786" y="2010"/>
                    </a:lnTo>
                    <a:lnTo>
                      <a:pt x="1655" y="2029"/>
                    </a:lnTo>
                    <a:lnTo>
                      <a:pt x="1554" y="2093"/>
                    </a:lnTo>
                    <a:lnTo>
                      <a:pt x="1362" y="2065"/>
                    </a:lnTo>
                    <a:lnTo>
                      <a:pt x="1353" y="2175"/>
                    </a:lnTo>
                    <a:lnTo>
                      <a:pt x="1234" y="2248"/>
                    </a:lnTo>
                    <a:lnTo>
                      <a:pt x="1051" y="2212"/>
                    </a:lnTo>
                    <a:lnTo>
                      <a:pt x="946" y="2220"/>
                    </a:lnTo>
                    <a:lnTo>
                      <a:pt x="496" y="2160"/>
                    </a:lnTo>
                    <a:lnTo>
                      <a:pt x="128" y="1965"/>
                    </a:lnTo>
                    <a:lnTo>
                      <a:pt x="0" y="1882"/>
                    </a:lnTo>
                    <a:lnTo>
                      <a:pt x="9" y="1764"/>
                    </a:lnTo>
                    <a:lnTo>
                      <a:pt x="210" y="1919"/>
                    </a:lnTo>
                    <a:lnTo>
                      <a:pt x="357" y="1956"/>
                    </a:lnTo>
                    <a:lnTo>
                      <a:pt x="466" y="2040"/>
                    </a:lnTo>
                    <a:lnTo>
                      <a:pt x="649" y="2047"/>
                    </a:lnTo>
                    <a:lnTo>
                      <a:pt x="766" y="2010"/>
                    </a:lnTo>
                    <a:lnTo>
                      <a:pt x="933" y="2001"/>
                    </a:lnTo>
                    <a:lnTo>
                      <a:pt x="1036" y="1920"/>
                    </a:lnTo>
                    <a:lnTo>
                      <a:pt x="987" y="1846"/>
                    </a:lnTo>
                    <a:lnTo>
                      <a:pt x="887" y="1818"/>
                    </a:lnTo>
                    <a:lnTo>
                      <a:pt x="905" y="1709"/>
                    </a:lnTo>
                    <a:lnTo>
                      <a:pt x="896" y="1590"/>
                    </a:lnTo>
                    <a:lnTo>
                      <a:pt x="750" y="1608"/>
                    </a:lnTo>
                    <a:lnTo>
                      <a:pt x="676" y="1530"/>
                    </a:lnTo>
                    <a:lnTo>
                      <a:pt x="826" y="1410"/>
                    </a:lnTo>
                    <a:lnTo>
                      <a:pt x="878" y="1316"/>
                    </a:lnTo>
                    <a:lnTo>
                      <a:pt x="759" y="1233"/>
                    </a:lnTo>
                    <a:lnTo>
                      <a:pt x="736" y="1110"/>
                    </a:lnTo>
                    <a:lnTo>
                      <a:pt x="796" y="1020"/>
                    </a:lnTo>
                    <a:lnTo>
                      <a:pt x="887" y="904"/>
                    </a:lnTo>
                    <a:lnTo>
                      <a:pt x="1006" y="776"/>
                    </a:lnTo>
                    <a:lnTo>
                      <a:pt x="1189" y="794"/>
                    </a:lnTo>
                    <a:lnTo>
                      <a:pt x="1306" y="720"/>
                    </a:lnTo>
                    <a:lnTo>
                      <a:pt x="1335" y="849"/>
                    </a:lnTo>
                    <a:lnTo>
                      <a:pt x="1472" y="895"/>
                    </a:lnTo>
                    <a:lnTo>
                      <a:pt x="1546" y="930"/>
                    </a:lnTo>
                    <a:lnTo>
                      <a:pt x="1673" y="913"/>
                    </a:lnTo>
                    <a:lnTo>
                      <a:pt x="1756" y="810"/>
                    </a:lnTo>
                    <a:lnTo>
                      <a:pt x="1710" y="758"/>
                    </a:lnTo>
                    <a:lnTo>
                      <a:pt x="1600" y="685"/>
                    </a:lnTo>
                    <a:lnTo>
                      <a:pt x="1518" y="602"/>
                    </a:lnTo>
                    <a:lnTo>
                      <a:pt x="1456" y="480"/>
                    </a:lnTo>
                    <a:lnTo>
                      <a:pt x="1546" y="270"/>
                    </a:lnTo>
                    <a:lnTo>
                      <a:pt x="1637" y="246"/>
                    </a:lnTo>
                    <a:lnTo>
                      <a:pt x="1755" y="273"/>
                    </a:lnTo>
                    <a:lnTo>
                      <a:pt x="1966" y="360"/>
                    </a:lnTo>
                    <a:lnTo>
                      <a:pt x="1846" y="480"/>
                    </a:lnTo>
                    <a:lnTo>
                      <a:pt x="2026" y="630"/>
                    </a:lnTo>
                    <a:lnTo>
                      <a:pt x="2130" y="657"/>
                    </a:lnTo>
                    <a:lnTo>
                      <a:pt x="2206" y="600"/>
                    </a:lnTo>
                    <a:lnTo>
                      <a:pt x="2139" y="511"/>
                    </a:lnTo>
                    <a:lnTo>
                      <a:pt x="2075" y="429"/>
                    </a:lnTo>
                    <a:lnTo>
                      <a:pt x="2116" y="270"/>
                    </a:lnTo>
                    <a:lnTo>
                      <a:pt x="2167" y="182"/>
                    </a:lnTo>
                    <a:lnTo>
                      <a:pt x="2139" y="81"/>
                    </a:lnTo>
                    <a:lnTo>
                      <a:pt x="2296" y="0"/>
                    </a:lnTo>
                    <a:lnTo>
                      <a:pt x="2386" y="120"/>
                    </a:lnTo>
                    <a:lnTo>
                      <a:pt x="2552" y="127"/>
                    </a:lnTo>
                    <a:lnTo>
                      <a:pt x="2679" y="63"/>
                    </a:lnTo>
                    <a:lnTo>
                      <a:pt x="2843" y="127"/>
                    </a:lnTo>
                    <a:lnTo>
                      <a:pt x="2872" y="207"/>
                    </a:lnTo>
                    <a:lnTo>
                      <a:pt x="2971" y="145"/>
                    </a:lnTo>
                    <a:lnTo>
                      <a:pt x="3032" y="231"/>
                    </a:lnTo>
                    <a:lnTo>
                      <a:pt x="3136" y="210"/>
                    </a:lnTo>
                    <a:lnTo>
                      <a:pt x="3184" y="399"/>
                    </a:lnTo>
                    <a:lnTo>
                      <a:pt x="3286" y="420"/>
                    </a:lnTo>
                    <a:lnTo>
                      <a:pt x="3368" y="551"/>
                    </a:lnTo>
                    <a:lnTo>
                      <a:pt x="3346" y="648"/>
                    </a:lnTo>
                    <a:lnTo>
                      <a:pt x="3474" y="666"/>
                    </a:lnTo>
                    <a:lnTo>
                      <a:pt x="3493" y="813"/>
                    </a:lnTo>
                    <a:lnTo>
                      <a:pt x="3685" y="950"/>
                    </a:lnTo>
                    <a:lnTo>
                      <a:pt x="3785" y="1050"/>
                    </a:lnTo>
                    <a:lnTo>
                      <a:pt x="3826" y="117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grpSp>
            <p:nvGrpSpPr>
              <p:cNvPr id="18519" name="组合 1">
                <a:extLst>
                  <a:ext uri="{FF2B5EF4-FFF2-40B4-BE49-F238E27FC236}">
                    <a16:creationId xmlns:a16="http://schemas.microsoft.com/office/drawing/2014/main" id="{4A6D8DD3-3AD6-C4F9-EB13-28AAF83419DB}"/>
                  </a:ext>
                </a:extLst>
              </p:cNvPr>
              <p:cNvGrpSpPr/>
              <p:nvPr/>
            </p:nvGrpSpPr>
            <p:grpSpPr>
              <a:xfrm>
                <a:off x="1650279" y="5389195"/>
                <a:ext cx="806848" cy="501870"/>
                <a:chOff x="1801542" y="4598262"/>
                <a:chExt cx="734463" cy="456845"/>
              </a:xfrm>
              <a:solidFill>
                <a:schemeClr val="bg2"/>
              </a:solidFill>
            </p:grpSpPr>
            <p:sp>
              <p:nvSpPr>
                <p:cNvPr id="18574" name="Freeform 63">
                  <a:extLst>
                    <a:ext uri="{FF2B5EF4-FFF2-40B4-BE49-F238E27FC236}">
                      <a16:creationId xmlns:a16="http://schemas.microsoft.com/office/drawing/2014/main" id="{73B356AE-4BCD-4BE4-99B5-0A11CE0901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2098" y="4838891"/>
                  <a:ext cx="183907" cy="216216"/>
                </a:xfrm>
                <a:custGeom>
                  <a:avLst/>
                  <a:gdLst>
                    <a:gd name="T0" fmla="*/ 43 w 834"/>
                    <a:gd name="T1" fmla="*/ 181 h 980"/>
                    <a:gd name="T2" fmla="*/ 35 w 834"/>
                    <a:gd name="T3" fmla="*/ 172 h 980"/>
                    <a:gd name="T4" fmla="*/ 26 w 834"/>
                    <a:gd name="T5" fmla="*/ 155 h 980"/>
                    <a:gd name="T6" fmla="*/ 32 w 834"/>
                    <a:gd name="T7" fmla="*/ 143 h 980"/>
                    <a:gd name="T8" fmla="*/ 26 w 834"/>
                    <a:gd name="T9" fmla="*/ 124 h 980"/>
                    <a:gd name="T10" fmla="*/ 17 w 834"/>
                    <a:gd name="T11" fmla="*/ 103 h 980"/>
                    <a:gd name="T12" fmla="*/ 0 w 834"/>
                    <a:gd name="T13" fmla="*/ 86 h 980"/>
                    <a:gd name="T14" fmla="*/ 9 w 834"/>
                    <a:gd name="T15" fmla="*/ 69 h 980"/>
                    <a:gd name="T16" fmla="*/ 19 w 834"/>
                    <a:gd name="T17" fmla="*/ 55 h 980"/>
                    <a:gd name="T18" fmla="*/ 28 w 834"/>
                    <a:gd name="T19" fmla="*/ 46 h 980"/>
                    <a:gd name="T20" fmla="*/ 20 w 834"/>
                    <a:gd name="T21" fmla="*/ 30 h 980"/>
                    <a:gd name="T22" fmla="*/ 9 w 834"/>
                    <a:gd name="T23" fmla="*/ 26 h 980"/>
                    <a:gd name="T24" fmla="*/ 9 w 834"/>
                    <a:gd name="T25" fmla="*/ 16 h 980"/>
                    <a:gd name="T26" fmla="*/ 17 w 834"/>
                    <a:gd name="T27" fmla="*/ 0 h 980"/>
                    <a:gd name="T28" fmla="*/ 26 w 834"/>
                    <a:gd name="T29" fmla="*/ 10 h 980"/>
                    <a:gd name="T30" fmla="*/ 44 w 834"/>
                    <a:gd name="T31" fmla="*/ 17 h 980"/>
                    <a:gd name="T32" fmla="*/ 60 w 834"/>
                    <a:gd name="T33" fmla="*/ 17 h 980"/>
                    <a:gd name="T34" fmla="*/ 76 w 834"/>
                    <a:gd name="T35" fmla="*/ 24 h 980"/>
                    <a:gd name="T36" fmla="*/ 91 w 834"/>
                    <a:gd name="T37" fmla="*/ 27 h 980"/>
                    <a:gd name="T38" fmla="*/ 103 w 834"/>
                    <a:gd name="T39" fmla="*/ 43 h 980"/>
                    <a:gd name="T40" fmla="*/ 117 w 834"/>
                    <a:gd name="T41" fmla="*/ 54 h 980"/>
                    <a:gd name="T42" fmla="*/ 120 w 834"/>
                    <a:gd name="T43" fmla="*/ 69 h 980"/>
                    <a:gd name="T44" fmla="*/ 144 w 834"/>
                    <a:gd name="T45" fmla="*/ 78 h 980"/>
                    <a:gd name="T46" fmla="*/ 158 w 834"/>
                    <a:gd name="T47" fmla="*/ 92 h 980"/>
                    <a:gd name="T48" fmla="*/ 150 w 834"/>
                    <a:gd name="T49" fmla="*/ 102 h 980"/>
                    <a:gd name="T50" fmla="*/ 140 w 834"/>
                    <a:gd name="T51" fmla="*/ 121 h 980"/>
                    <a:gd name="T52" fmla="*/ 125 w 834"/>
                    <a:gd name="T53" fmla="*/ 124 h 980"/>
                    <a:gd name="T54" fmla="*/ 103 w 834"/>
                    <a:gd name="T55" fmla="*/ 134 h 980"/>
                    <a:gd name="T56" fmla="*/ 91 w 834"/>
                    <a:gd name="T57" fmla="*/ 147 h 980"/>
                    <a:gd name="T58" fmla="*/ 79 w 834"/>
                    <a:gd name="T59" fmla="*/ 157 h 980"/>
                    <a:gd name="T60" fmla="*/ 76 w 834"/>
                    <a:gd name="T61" fmla="*/ 171 h 980"/>
                    <a:gd name="T62" fmla="*/ 67 w 834"/>
                    <a:gd name="T63" fmla="*/ 186 h 980"/>
                    <a:gd name="T64" fmla="*/ 43 w 834"/>
                    <a:gd name="T65" fmla="*/ 181 h 98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834" h="980">
                      <a:moveTo>
                        <a:pt x="226" y="952"/>
                      </a:moveTo>
                      <a:lnTo>
                        <a:pt x="186" y="908"/>
                      </a:lnTo>
                      <a:lnTo>
                        <a:pt x="136" y="816"/>
                      </a:lnTo>
                      <a:lnTo>
                        <a:pt x="170" y="756"/>
                      </a:lnTo>
                      <a:lnTo>
                        <a:pt x="138" y="652"/>
                      </a:lnTo>
                      <a:lnTo>
                        <a:pt x="90" y="544"/>
                      </a:lnTo>
                      <a:lnTo>
                        <a:pt x="0" y="453"/>
                      </a:lnTo>
                      <a:lnTo>
                        <a:pt x="45" y="363"/>
                      </a:lnTo>
                      <a:lnTo>
                        <a:pt x="98" y="292"/>
                      </a:lnTo>
                      <a:lnTo>
                        <a:pt x="146" y="244"/>
                      </a:lnTo>
                      <a:lnTo>
                        <a:pt x="106" y="156"/>
                      </a:lnTo>
                      <a:lnTo>
                        <a:pt x="45" y="136"/>
                      </a:lnTo>
                      <a:lnTo>
                        <a:pt x="50" y="84"/>
                      </a:lnTo>
                      <a:lnTo>
                        <a:pt x="90" y="0"/>
                      </a:lnTo>
                      <a:lnTo>
                        <a:pt x="138" y="52"/>
                      </a:lnTo>
                      <a:lnTo>
                        <a:pt x="234" y="92"/>
                      </a:lnTo>
                      <a:lnTo>
                        <a:pt x="317" y="91"/>
                      </a:lnTo>
                      <a:lnTo>
                        <a:pt x="402" y="124"/>
                      </a:lnTo>
                      <a:lnTo>
                        <a:pt x="482" y="140"/>
                      </a:lnTo>
                      <a:lnTo>
                        <a:pt x="544" y="227"/>
                      </a:lnTo>
                      <a:lnTo>
                        <a:pt x="618" y="284"/>
                      </a:lnTo>
                      <a:lnTo>
                        <a:pt x="635" y="363"/>
                      </a:lnTo>
                      <a:lnTo>
                        <a:pt x="762" y="412"/>
                      </a:lnTo>
                      <a:lnTo>
                        <a:pt x="834" y="484"/>
                      </a:lnTo>
                      <a:lnTo>
                        <a:pt x="794" y="540"/>
                      </a:lnTo>
                      <a:lnTo>
                        <a:pt x="738" y="636"/>
                      </a:lnTo>
                      <a:lnTo>
                        <a:pt x="658" y="652"/>
                      </a:lnTo>
                      <a:lnTo>
                        <a:pt x="546" y="708"/>
                      </a:lnTo>
                      <a:lnTo>
                        <a:pt x="482" y="772"/>
                      </a:lnTo>
                      <a:lnTo>
                        <a:pt x="418" y="828"/>
                      </a:lnTo>
                      <a:lnTo>
                        <a:pt x="402" y="900"/>
                      </a:lnTo>
                      <a:lnTo>
                        <a:pt x="354" y="980"/>
                      </a:lnTo>
                      <a:lnTo>
                        <a:pt x="226" y="95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75" name="Freeform 64">
                  <a:extLst>
                    <a:ext uri="{FF2B5EF4-FFF2-40B4-BE49-F238E27FC236}">
                      <a16:creationId xmlns:a16="http://schemas.microsoft.com/office/drawing/2014/main" id="{8EC30BC5-C114-EF56-DC0D-3301B2D6C9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2219" y="4658711"/>
                  <a:ext cx="90790" cy="80209"/>
                </a:xfrm>
                <a:custGeom>
                  <a:avLst/>
                  <a:gdLst>
                    <a:gd name="T0" fmla="*/ 0 w 414"/>
                    <a:gd name="T1" fmla="*/ 20 h 364"/>
                    <a:gd name="T2" fmla="*/ 20 w 414"/>
                    <a:gd name="T3" fmla="*/ 18 h 364"/>
                    <a:gd name="T4" fmla="*/ 24 w 414"/>
                    <a:gd name="T5" fmla="*/ 7 h 364"/>
                    <a:gd name="T6" fmla="*/ 37 w 414"/>
                    <a:gd name="T7" fmla="*/ 0 h 364"/>
                    <a:gd name="T8" fmla="*/ 49 w 414"/>
                    <a:gd name="T9" fmla="*/ 13 h 364"/>
                    <a:gd name="T10" fmla="*/ 57 w 414"/>
                    <a:gd name="T11" fmla="*/ 30 h 364"/>
                    <a:gd name="T12" fmla="*/ 66 w 414"/>
                    <a:gd name="T13" fmla="*/ 35 h 364"/>
                    <a:gd name="T14" fmla="*/ 77 w 414"/>
                    <a:gd name="T15" fmla="*/ 39 h 364"/>
                    <a:gd name="T16" fmla="*/ 78 w 414"/>
                    <a:gd name="T17" fmla="*/ 52 h 364"/>
                    <a:gd name="T18" fmla="*/ 61 w 414"/>
                    <a:gd name="T19" fmla="*/ 61 h 364"/>
                    <a:gd name="T20" fmla="*/ 43 w 414"/>
                    <a:gd name="T21" fmla="*/ 69 h 364"/>
                    <a:gd name="T22" fmla="*/ 26 w 414"/>
                    <a:gd name="T23" fmla="*/ 60 h 364"/>
                    <a:gd name="T24" fmla="*/ 17 w 414"/>
                    <a:gd name="T25" fmla="*/ 52 h 364"/>
                    <a:gd name="T26" fmla="*/ 17 w 414"/>
                    <a:gd name="T27" fmla="*/ 43 h 364"/>
                    <a:gd name="T28" fmla="*/ 2 w 414"/>
                    <a:gd name="T29" fmla="*/ 36 h 364"/>
                    <a:gd name="T30" fmla="*/ 0 w 414"/>
                    <a:gd name="T31" fmla="*/ 20 h 3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14" h="364">
                      <a:moveTo>
                        <a:pt x="0" y="108"/>
                      </a:moveTo>
                      <a:lnTo>
                        <a:pt x="108" y="96"/>
                      </a:lnTo>
                      <a:lnTo>
                        <a:pt x="126" y="36"/>
                      </a:lnTo>
                      <a:lnTo>
                        <a:pt x="198" y="0"/>
                      </a:lnTo>
                      <a:lnTo>
                        <a:pt x="258" y="66"/>
                      </a:lnTo>
                      <a:lnTo>
                        <a:pt x="300" y="156"/>
                      </a:lnTo>
                      <a:lnTo>
                        <a:pt x="348" y="186"/>
                      </a:lnTo>
                      <a:lnTo>
                        <a:pt x="408" y="204"/>
                      </a:lnTo>
                      <a:lnTo>
                        <a:pt x="414" y="276"/>
                      </a:lnTo>
                      <a:lnTo>
                        <a:pt x="324" y="324"/>
                      </a:lnTo>
                      <a:lnTo>
                        <a:pt x="226" y="364"/>
                      </a:lnTo>
                      <a:lnTo>
                        <a:pt x="136" y="319"/>
                      </a:lnTo>
                      <a:lnTo>
                        <a:pt x="90" y="274"/>
                      </a:lnTo>
                      <a:lnTo>
                        <a:pt x="90" y="228"/>
                      </a:lnTo>
                      <a:lnTo>
                        <a:pt x="12" y="192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76" name="Freeform 65">
                  <a:extLst>
                    <a:ext uri="{FF2B5EF4-FFF2-40B4-BE49-F238E27FC236}">
                      <a16:creationId xmlns:a16="http://schemas.microsoft.com/office/drawing/2014/main" id="{44D5CEEA-BF77-0F3F-965E-4DD94E6B3D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1542" y="4598262"/>
                  <a:ext cx="62854" cy="58123"/>
                </a:xfrm>
                <a:custGeom>
                  <a:avLst/>
                  <a:gdLst>
                    <a:gd name="T0" fmla="*/ 47 w 285"/>
                    <a:gd name="T1" fmla="*/ 47 h 259"/>
                    <a:gd name="T2" fmla="*/ 54 w 285"/>
                    <a:gd name="T3" fmla="*/ 35 h 259"/>
                    <a:gd name="T4" fmla="*/ 54 w 285"/>
                    <a:gd name="T5" fmla="*/ 18 h 259"/>
                    <a:gd name="T6" fmla="*/ 52 w 285"/>
                    <a:gd name="T7" fmla="*/ 1 h 259"/>
                    <a:gd name="T8" fmla="*/ 37 w 285"/>
                    <a:gd name="T9" fmla="*/ 0 h 259"/>
                    <a:gd name="T10" fmla="*/ 23 w 285"/>
                    <a:gd name="T11" fmla="*/ 1 h 259"/>
                    <a:gd name="T12" fmla="*/ 11 w 285"/>
                    <a:gd name="T13" fmla="*/ 9 h 259"/>
                    <a:gd name="T14" fmla="*/ 2 w 285"/>
                    <a:gd name="T15" fmla="*/ 26 h 259"/>
                    <a:gd name="T16" fmla="*/ 0 w 285"/>
                    <a:gd name="T17" fmla="*/ 40 h 259"/>
                    <a:gd name="T18" fmla="*/ 8 w 285"/>
                    <a:gd name="T19" fmla="*/ 47 h 259"/>
                    <a:gd name="T20" fmla="*/ 20 w 285"/>
                    <a:gd name="T21" fmla="*/ 44 h 259"/>
                    <a:gd name="T22" fmla="*/ 33 w 285"/>
                    <a:gd name="T23" fmla="*/ 50 h 259"/>
                    <a:gd name="T24" fmla="*/ 47 w 285"/>
                    <a:gd name="T25" fmla="*/ 47 h 2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85" h="259">
                      <a:moveTo>
                        <a:pt x="246" y="241"/>
                      </a:moveTo>
                      <a:lnTo>
                        <a:pt x="285" y="182"/>
                      </a:lnTo>
                      <a:lnTo>
                        <a:pt x="285" y="91"/>
                      </a:lnTo>
                      <a:lnTo>
                        <a:pt x="276" y="7"/>
                      </a:lnTo>
                      <a:lnTo>
                        <a:pt x="194" y="0"/>
                      </a:lnTo>
                      <a:lnTo>
                        <a:pt x="120" y="7"/>
                      </a:lnTo>
                      <a:lnTo>
                        <a:pt x="58" y="46"/>
                      </a:lnTo>
                      <a:lnTo>
                        <a:pt x="13" y="136"/>
                      </a:lnTo>
                      <a:lnTo>
                        <a:pt x="0" y="205"/>
                      </a:lnTo>
                      <a:lnTo>
                        <a:pt x="41" y="241"/>
                      </a:lnTo>
                      <a:lnTo>
                        <a:pt x="104" y="227"/>
                      </a:lnTo>
                      <a:lnTo>
                        <a:pt x="173" y="259"/>
                      </a:lnTo>
                      <a:lnTo>
                        <a:pt x="246" y="24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77" name="Freeform 66">
                  <a:extLst>
                    <a:ext uri="{FF2B5EF4-FFF2-40B4-BE49-F238E27FC236}">
                      <a16:creationId xmlns:a16="http://schemas.microsoft.com/office/drawing/2014/main" id="{17EABBDA-7E99-578E-FD83-61974D8C41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41521" y="4743570"/>
                  <a:ext cx="100101" cy="66260"/>
                </a:xfrm>
                <a:custGeom>
                  <a:avLst/>
                  <a:gdLst>
                    <a:gd name="T0" fmla="*/ 50 w 453"/>
                    <a:gd name="T1" fmla="*/ 57 h 300"/>
                    <a:gd name="T2" fmla="*/ 43 w 453"/>
                    <a:gd name="T3" fmla="*/ 48 h 300"/>
                    <a:gd name="T4" fmla="*/ 36 w 453"/>
                    <a:gd name="T5" fmla="*/ 38 h 300"/>
                    <a:gd name="T6" fmla="*/ 23 w 453"/>
                    <a:gd name="T7" fmla="*/ 29 h 300"/>
                    <a:gd name="T8" fmla="*/ 9 w 453"/>
                    <a:gd name="T9" fmla="*/ 31 h 300"/>
                    <a:gd name="T10" fmla="*/ 2 w 453"/>
                    <a:gd name="T11" fmla="*/ 22 h 300"/>
                    <a:gd name="T12" fmla="*/ 0 w 453"/>
                    <a:gd name="T13" fmla="*/ 13 h 300"/>
                    <a:gd name="T14" fmla="*/ 9 w 453"/>
                    <a:gd name="T15" fmla="*/ 5 h 300"/>
                    <a:gd name="T16" fmla="*/ 10 w 453"/>
                    <a:gd name="T17" fmla="*/ 0 h 300"/>
                    <a:gd name="T18" fmla="*/ 26 w 453"/>
                    <a:gd name="T19" fmla="*/ 5 h 300"/>
                    <a:gd name="T20" fmla="*/ 37 w 453"/>
                    <a:gd name="T21" fmla="*/ 9 h 300"/>
                    <a:gd name="T22" fmla="*/ 43 w 453"/>
                    <a:gd name="T23" fmla="*/ 5 h 300"/>
                    <a:gd name="T24" fmla="*/ 61 w 453"/>
                    <a:gd name="T25" fmla="*/ 2 h 300"/>
                    <a:gd name="T26" fmla="*/ 69 w 453"/>
                    <a:gd name="T27" fmla="*/ 13 h 300"/>
                    <a:gd name="T28" fmla="*/ 86 w 453"/>
                    <a:gd name="T29" fmla="*/ 22 h 300"/>
                    <a:gd name="T30" fmla="*/ 86 w 453"/>
                    <a:gd name="T31" fmla="*/ 39 h 300"/>
                    <a:gd name="T32" fmla="*/ 74 w 453"/>
                    <a:gd name="T33" fmla="*/ 49 h 300"/>
                    <a:gd name="T34" fmla="*/ 67 w 453"/>
                    <a:gd name="T35" fmla="*/ 50 h 300"/>
                    <a:gd name="T36" fmla="*/ 58 w 453"/>
                    <a:gd name="T37" fmla="*/ 51 h 300"/>
                    <a:gd name="T38" fmla="*/ 50 w 453"/>
                    <a:gd name="T39" fmla="*/ 57 h 30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53" h="300">
                      <a:moveTo>
                        <a:pt x="265" y="300"/>
                      </a:moveTo>
                      <a:lnTo>
                        <a:pt x="226" y="252"/>
                      </a:lnTo>
                      <a:lnTo>
                        <a:pt x="187" y="198"/>
                      </a:lnTo>
                      <a:lnTo>
                        <a:pt x="121" y="150"/>
                      </a:lnTo>
                      <a:lnTo>
                        <a:pt x="45" y="162"/>
                      </a:lnTo>
                      <a:lnTo>
                        <a:pt x="13" y="114"/>
                      </a:lnTo>
                      <a:lnTo>
                        <a:pt x="0" y="71"/>
                      </a:lnTo>
                      <a:lnTo>
                        <a:pt x="45" y="26"/>
                      </a:lnTo>
                      <a:lnTo>
                        <a:pt x="55" y="0"/>
                      </a:lnTo>
                      <a:lnTo>
                        <a:pt x="136" y="26"/>
                      </a:lnTo>
                      <a:lnTo>
                        <a:pt x="193" y="48"/>
                      </a:lnTo>
                      <a:lnTo>
                        <a:pt x="226" y="26"/>
                      </a:lnTo>
                      <a:lnTo>
                        <a:pt x="319" y="12"/>
                      </a:lnTo>
                      <a:lnTo>
                        <a:pt x="363" y="71"/>
                      </a:lnTo>
                      <a:lnTo>
                        <a:pt x="453" y="116"/>
                      </a:lnTo>
                      <a:lnTo>
                        <a:pt x="453" y="207"/>
                      </a:lnTo>
                      <a:lnTo>
                        <a:pt x="391" y="258"/>
                      </a:lnTo>
                      <a:lnTo>
                        <a:pt x="355" y="264"/>
                      </a:lnTo>
                      <a:lnTo>
                        <a:pt x="307" y="270"/>
                      </a:lnTo>
                      <a:lnTo>
                        <a:pt x="265" y="30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78" name="Freeform 67">
                  <a:extLst>
                    <a:ext uri="{FF2B5EF4-FFF2-40B4-BE49-F238E27FC236}">
                      <a16:creationId xmlns:a16="http://schemas.microsoft.com/office/drawing/2014/main" id="{C68339CF-9930-6ABB-908C-EDF9D40056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1894" y="4719156"/>
                  <a:ext cx="89626" cy="30224"/>
                </a:xfrm>
                <a:custGeom>
                  <a:avLst/>
                  <a:gdLst>
                    <a:gd name="T0" fmla="*/ 27 w 409"/>
                    <a:gd name="T1" fmla="*/ 2 h 136"/>
                    <a:gd name="T2" fmla="*/ 13 w 409"/>
                    <a:gd name="T3" fmla="*/ 0 h 136"/>
                    <a:gd name="T4" fmla="*/ 0 w 409"/>
                    <a:gd name="T5" fmla="*/ 9 h 136"/>
                    <a:gd name="T6" fmla="*/ 8 w 409"/>
                    <a:gd name="T7" fmla="*/ 21 h 136"/>
                    <a:gd name="T8" fmla="*/ 17 w 409"/>
                    <a:gd name="T9" fmla="*/ 26 h 136"/>
                    <a:gd name="T10" fmla="*/ 34 w 409"/>
                    <a:gd name="T11" fmla="*/ 17 h 136"/>
                    <a:gd name="T12" fmla="*/ 43 w 409"/>
                    <a:gd name="T13" fmla="*/ 17 h 136"/>
                    <a:gd name="T14" fmla="*/ 63 w 409"/>
                    <a:gd name="T15" fmla="*/ 22 h 136"/>
                    <a:gd name="T16" fmla="*/ 70 w 409"/>
                    <a:gd name="T17" fmla="*/ 19 h 136"/>
                    <a:gd name="T18" fmla="*/ 77 w 409"/>
                    <a:gd name="T19" fmla="*/ 17 h 136"/>
                    <a:gd name="T20" fmla="*/ 77 w 409"/>
                    <a:gd name="T21" fmla="*/ 9 h 136"/>
                    <a:gd name="T22" fmla="*/ 68 w 409"/>
                    <a:gd name="T23" fmla="*/ 0 h 136"/>
                    <a:gd name="T24" fmla="*/ 57 w 409"/>
                    <a:gd name="T25" fmla="*/ 3 h 136"/>
                    <a:gd name="T26" fmla="*/ 43 w 409"/>
                    <a:gd name="T27" fmla="*/ 9 h 136"/>
                    <a:gd name="T28" fmla="*/ 27 w 409"/>
                    <a:gd name="T29" fmla="*/ 2 h 1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409" h="136">
                      <a:moveTo>
                        <a:pt x="146" y="8"/>
                      </a:moveTo>
                      <a:lnTo>
                        <a:pt x="68" y="2"/>
                      </a:lnTo>
                      <a:lnTo>
                        <a:pt x="0" y="45"/>
                      </a:lnTo>
                      <a:lnTo>
                        <a:pt x="44" y="110"/>
                      </a:lnTo>
                      <a:lnTo>
                        <a:pt x="91" y="136"/>
                      </a:lnTo>
                      <a:lnTo>
                        <a:pt x="182" y="90"/>
                      </a:lnTo>
                      <a:lnTo>
                        <a:pt x="227" y="90"/>
                      </a:lnTo>
                      <a:lnTo>
                        <a:pt x="332" y="116"/>
                      </a:lnTo>
                      <a:lnTo>
                        <a:pt x="374" y="98"/>
                      </a:lnTo>
                      <a:lnTo>
                        <a:pt x="409" y="90"/>
                      </a:lnTo>
                      <a:lnTo>
                        <a:pt x="409" y="45"/>
                      </a:lnTo>
                      <a:lnTo>
                        <a:pt x="363" y="0"/>
                      </a:lnTo>
                      <a:lnTo>
                        <a:pt x="302" y="14"/>
                      </a:lnTo>
                      <a:lnTo>
                        <a:pt x="227" y="45"/>
                      </a:lnTo>
                      <a:lnTo>
                        <a:pt x="146" y="8"/>
                      </a:lnTo>
                      <a:close/>
                    </a:path>
                  </a:pathLst>
                </a:custGeom>
                <a:grpFill/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79" name="Freeform 68">
                  <a:extLst>
                    <a:ext uri="{FF2B5EF4-FFF2-40B4-BE49-F238E27FC236}">
                      <a16:creationId xmlns:a16="http://schemas.microsoft.com/office/drawing/2014/main" id="{A68519FA-FC3D-C696-D7C9-35ED40208D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1470" y="4758682"/>
                  <a:ext cx="36083" cy="40686"/>
                </a:xfrm>
                <a:custGeom>
                  <a:avLst/>
                  <a:gdLst>
                    <a:gd name="T0" fmla="*/ 31 w 162"/>
                    <a:gd name="T1" fmla="*/ 13 h 181"/>
                    <a:gd name="T2" fmla="*/ 17 w 162"/>
                    <a:gd name="T3" fmla="*/ 9 h 181"/>
                    <a:gd name="T4" fmla="*/ 9 w 162"/>
                    <a:gd name="T5" fmla="*/ 0 h 181"/>
                    <a:gd name="T6" fmla="*/ 0 w 162"/>
                    <a:gd name="T7" fmla="*/ 9 h 181"/>
                    <a:gd name="T8" fmla="*/ 7 w 162"/>
                    <a:gd name="T9" fmla="*/ 23 h 181"/>
                    <a:gd name="T10" fmla="*/ 13 w 162"/>
                    <a:gd name="T11" fmla="*/ 32 h 181"/>
                    <a:gd name="T12" fmla="*/ 20 w 162"/>
                    <a:gd name="T13" fmla="*/ 35 h 181"/>
                    <a:gd name="T14" fmla="*/ 29 w 162"/>
                    <a:gd name="T15" fmla="*/ 25 h 181"/>
                    <a:gd name="T16" fmla="*/ 31 w 162"/>
                    <a:gd name="T17" fmla="*/ 13 h 1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2" h="181">
                      <a:moveTo>
                        <a:pt x="162" y="67"/>
                      </a:moveTo>
                      <a:lnTo>
                        <a:pt x="91" y="45"/>
                      </a:lnTo>
                      <a:lnTo>
                        <a:pt x="45" y="0"/>
                      </a:lnTo>
                      <a:lnTo>
                        <a:pt x="0" y="45"/>
                      </a:lnTo>
                      <a:lnTo>
                        <a:pt x="36" y="121"/>
                      </a:lnTo>
                      <a:lnTo>
                        <a:pt x="66" y="163"/>
                      </a:lnTo>
                      <a:lnTo>
                        <a:pt x="102" y="181"/>
                      </a:lnTo>
                      <a:lnTo>
                        <a:pt x="150" y="127"/>
                      </a:lnTo>
                      <a:lnTo>
                        <a:pt x="162" y="67"/>
                      </a:lnTo>
                      <a:close/>
                    </a:path>
                  </a:pathLst>
                </a:custGeom>
                <a:grpFill/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520" name="Freeform 42">
                <a:extLst>
                  <a:ext uri="{FF2B5EF4-FFF2-40B4-BE49-F238E27FC236}">
                    <a16:creationId xmlns:a16="http://schemas.microsoft.com/office/drawing/2014/main" id="{F3E97AAA-0CCE-752C-AAFD-B46ABC6D6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522" y="2766843"/>
                <a:ext cx="336294" cy="535070"/>
              </a:xfrm>
              <a:custGeom>
                <a:avLst/>
                <a:gdLst>
                  <a:gd name="T0" fmla="*/ 0 w 1386"/>
                  <a:gd name="T1" fmla="*/ 249 h 2211"/>
                  <a:gd name="T2" fmla="*/ 29 w 1386"/>
                  <a:gd name="T3" fmla="*/ 323 h 2211"/>
                  <a:gd name="T4" fmla="*/ 64 w 1386"/>
                  <a:gd name="T5" fmla="*/ 385 h 2211"/>
                  <a:gd name="T6" fmla="*/ 71 w 1386"/>
                  <a:gd name="T7" fmla="*/ 411 h 2211"/>
                  <a:gd name="T8" fmla="*/ 92 w 1386"/>
                  <a:gd name="T9" fmla="*/ 419 h 2211"/>
                  <a:gd name="T10" fmla="*/ 109 w 1386"/>
                  <a:gd name="T11" fmla="*/ 374 h 2211"/>
                  <a:gd name="T12" fmla="*/ 109 w 1386"/>
                  <a:gd name="T13" fmla="*/ 351 h 2211"/>
                  <a:gd name="T14" fmla="*/ 125 w 1386"/>
                  <a:gd name="T15" fmla="*/ 333 h 2211"/>
                  <a:gd name="T16" fmla="*/ 143 w 1386"/>
                  <a:gd name="T17" fmla="*/ 318 h 2211"/>
                  <a:gd name="T18" fmla="*/ 166 w 1386"/>
                  <a:gd name="T19" fmla="*/ 289 h 2211"/>
                  <a:gd name="T20" fmla="*/ 172 w 1386"/>
                  <a:gd name="T21" fmla="*/ 266 h 2211"/>
                  <a:gd name="T22" fmla="*/ 164 w 1386"/>
                  <a:gd name="T23" fmla="*/ 260 h 2211"/>
                  <a:gd name="T24" fmla="*/ 178 w 1386"/>
                  <a:gd name="T25" fmla="*/ 245 h 2211"/>
                  <a:gd name="T26" fmla="*/ 189 w 1386"/>
                  <a:gd name="T27" fmla="*/ 266 h 2211"/>
                  <a:gd name="T28" fmla="*/ 195 w 1386"/>
                  <a:gd name="T29" fmla="*/ 261 h 2211"/>
                  <a:gd name="T30" fmla="*/ 195 w 1386"/>
                  <a:gd name="T31" fmla="*/ 232 h 2211"/>
                  <a:gd name="T32" fmla="*/ 229 w 1386"/>
                  <a:gd name="T33" fmla="*/ 215 h 2211"/>
                  <a:gd name="T34" fmla="*/ 245 w 1386"/>
                  <a:gd name="T35" fmla="*/ 200 h 2211"/>
                  <a:gd name="T36" fmla="*/ 263 w 1386"/>
                  <a:gd name="T37" fmla="*/ 181 h 2211"/>
                  <a:gd name="T38" fmla="*/ 263 w 1386"/>
                  <a:gd name="T39" fmla="*/ 158 h 2211"/>
                  <a:gd name="T40" fmla="*/ 248 w 1386"/>
                  <a:gd name="T41" fmla="*/ 150 h 2211"/>
                  <a:gd name="T42" fmla="*/ 246 w 1386"/>
                  <a:gd name="T43" fmla="*/ 136 h 2211"/>
                  <a:gd name="T44" fmla="*/ 226 w 1386"/>
                  <a:gd name="T45" fmla="*/ 138 h 2211"/>
                  <a:gd name="T46" fmla="*/ 212 w 1386"/>
                  <a:gd name="T47" fmla="*/ 130 h 2211"/>
                  <a:gd name="T48" fmla="*/ 202 w 1386"/>
                  <a:gd name="T49" fmla="*/ 114 h 2211"/>
                  <a:gd name="T50" fmla="*/ 183 w 1386"/>
                  <a:gd name="T51" fmla="*/ 113 h 2211"/>
                  <a:gd name="T52" fmla="*/ 170 w 1386"/>
                  <a:gd name="T53" fmla="*/ 100 h 2211"/>
                  <a:gd name="T54" fmla="*/ 167 w 1386"/>
                  <a:gd name="T55" fmla="*/ 76 h 2211"/>
                  <a:gd name="T56" fmla="*/ 152 w 1386"/>
                  <a:gd name="T57" fmla="*/ 56 h 2211"/>
                  <a:gd name="T58" fmla="*/ 144 w 1386"/>
                  <a:gd name="T59" fmla="*/ 35 h 2211"/>
                  <a:gd name="T60" fmla="*/ 129 w 1386"/>
                  <a:gd name="T61" fmla="*/ 0 h 2211"/>
                  <a:gd name="T62" fmla="*/ 109 w 1386"/>
                  <a:gd name="T63" fmla="*/ 2 h 2211"/>
                  <a:gd name="T64" fmla="*/ 90 w 1386"/>
                  <a:gd name="T65" fmla="*/ 2 h 2211"/>
                  <a:gd name="T66" fmla="*/ 70 w 1386"/>
                  <a:gd name="T67" fmla="*/ 24 h 2211"/>
                  <a:gd name="T68" fmla="*/ 52 w 1386"/>
                  <a:gd name="T69" fmla="*/ 33 h 2211"/>
                  <a:gd name="T70" fmla="*/ 35 w 1386"/>
                  <a:gd name="T71" fmla="*/ 23 h 2211"/>
                  <a:gd name="T72" fmla="*/ 30 w 1386"/>
                  <a:gd name="T73" fmla="*/ 11 h 2211"/>
                  <a:gd name="T74" fmla="*/ 15 w 1386"/>
                  <a:gd name="T75" fmla="*/ 41 h 2211"/>
                  <a:gd name="T76" fmla="*/ 21 w 1386"/>
                  <a:gd name="T77" fmla="*/ 56 h 2211"/>
                  <a:gd name="T78" fmla="*/ 18 w 1386"/>
                  <a:gd name="T79" fmla="*/ 74 h 2211"/>
                  <a:gd name="T80" fmla="*/ 11 w 1386"/>
                  <a:gd name="T81" fmla="*/ 104 h 2211"/>
                  <a:gd name="T82" fmla="*/ 15 w 1386"/>
                  <a:gd name="T83" fmla="*/ 133 h 2211"/>
                  <a:gd name="T84" fmla="*/ 24 w 1386"/>
                  <a:gd name="T85" fmla="*/ 163 h 2211"/>
                  <a:gd name="T86" fmla="*/ 18 w 1386"/>
                  <a:gd name="T87" fmla="*/ 187 h 2211"/>
                  <a:gd name="T88" fmla="*/ 11 w 1386"/>
                  <a:gd name="T89" fmla="*/ 224 h 2211"/>
                  <a:gd name="T90" fmla="*/ 0 w 1386"/>
                  <a:gd name="T91" fmla="*/ 249 h 221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1386" h="2211">
                    <a:moveTo>
                      <a:pt x="0" y="1313"/>
                    </a:moveTo>
                    <a:lnTo>
                      <a:pt x="153" y="1703"/>
                    </a:lnTo>
                    <a:lnTo>
                      <a:pt x="337" y="2030"/>
                    </a:lnTo>
                    <a:lnTo>
                      <a:pt x="373" y="2169"/>
                    </a:lnTo>
                    <a:lnTo>
                      <a:pt x="483" y="2211"/>
                    </a:lnTo>
                    <a:lnTo>
                      <a:pt x="576" y="1976"/>
                    </a:lnTo>
                    <a:lnTo>
                      <a:pt x="577" y="1853"/>
                    </a:lnTo>
                    <a:lnTo>
                      <a:pt x="657" y="1757"/>
                    </a:lnTo>
                    <a:lnTo>
                      <a:pt x="753" y="1677"/>
                    </a:lnTo>
                    <a:lnTo>
                      <a:pt x="876" y="1526"/>
                    </a:lnTo>
                    <a:lnTo>
                      <a:pt x="906" y="1406"/>
                    </a:lnTo>
                    <a:lnTo>
                      <a:pt x="865" y="1373"/>
                    </a:lnTo>
                    <a:lnTo>
                      <a:pt x="937" y="1293"/>
                    </a:lnTo>
                    <a:lnTo>
                      <a:pt x="996" y="1406"/>
                    </a:lnTo>
                    <a:lnTo>
                      <a:pt x="1026" y="1376"/>
                    </a:lnTo>
                    <a:lnTo>
                      <a:pt x="1026" y="1226"/>
                    </a:lnTo>
                    <a:lnTo>
                      <a:pt x="1206" y="1136"/>
                    </a:lnTo>
                    <a:lnTo>
                      <a:pt x="1289" y="1056"/>
                    </a:lnTo>
                    <a:lnTo>
                      <a:pt x="1386" y="956"/>
                    </a:lnTo>
                    <a:lnTo>
                      <a:pt x="1386" y="836"/>
                    </a:lnTo>
                    <a:lnTo>
                      <a:pt x="1305" y="792"/>
                    </a:lnTo>
                    <a:lnTo>
                      <a:pt x="1296" y="716"/>
                    </a:lnTo>
                    <a:lnTo>
                      <a:pt x="1193" y="728"/>
                    </a:lnTo>
                    <a:lnTo>
                      <a:pt x="1116" y="686"/>
                    </a:lnTo>
                    <a:lnTo>
                      <a:pt x="1065" y="600"/>
                    </a:lnTo>
                    <a:lnTo>
                      <a:pt x="966" y="596"/>
                    </a:lnTo>
                    <a:lnTo>
                      <a:pt x="897" y="528"/>
                    </a:lnTo>
                    <a:lnTo>
                      <a:pt x="881" y="400"/>
                    </a:lnTo>
                    <a:lnTo>
                      <a:pt x="801" y="296"/>
                    </a:lnTo>
                    <a:lnTo>
                      <a:pt x="761" y="184"/>
                    </a:lnTo>
                    <a:lnTo>
                      <a:pt x="681" y="0"/>
                    </a:lnTo>
                    <a:lnTo>
                      <a:pt x="577" y="8"/>
                    </a:lnTo>
                    <a:lnTo>
                      <a:pt x="473" y="8"/>
                    </a:lnTo>
                    <a:lnTo>
                      <a:pt x="369" y="128"/>
                    </a:lnTo>
                    <a:lnTo>
                      <a:pt x="276" y="176"/>
                    </a:lnTo>
                    <a:lnTo>
                      <a:pt x="185" y="120"/>
                    </a:lnTo>
                    <a:lnTo>
                      <a:pt x="156" y="56"/>
                    </a:lnTo>
                    <a:lnTo>
                      <a:pt x="81" y="216"/>
                    </a:lnTo>
                    <a:lnTo>
                      <a:pt x="113" y="296"/>
                    </a:lnTo>
                    <a:lnTo>
                      <a:pt x="97" y="392"/>
                    </a:lnTo>
                    <a:lnTo>
                      <a:pt x="57" y="549"/>
                    </a:lnTo>
                    <a:lnTo>
                      <a:pt x="81" y="704"/>
                    </a:lnTo>
                    <a:lnTo>
                      <a:pt x="129" y="861"/>
                    </a:lnTo>
                    <a:lnTo>
                      <a:pt x="96" y="986"/>
                    </a:lnTo>
                    <a:lnTo>
                      <a:pt x="57" y="1184"/>
                    </a:lnTo>
                    <a:lnTo>
                      <a:pt x="0" y="1313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1" name="Freeform 6">
                <a:extLst>
                  <a:ext uri="{FF2B5EF4-FFF2-40B4-BE49-F238E27FC236}">
                    <a16:creationId xmlns:a16="http://schemas.microsoft.com/office/drawing/2014/main" id="{C7DE6AF2-7A73-C2B7-E5BE-E8B5438CE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5611" y="3028860"/>
                <a:ext cx="987144" cy="592535"/>
              </a:xfrm>
              <a:custGeom>
                <a:avLst/>
                <a:gdLst>
                  <a:gd name="T0" fmla="*/ 6 w 4076"/>
                  <a:gd name="T1" fmla="*/ 0 h 2449"/>
                  <a:gd name="T2" fmla="*/ 221 w 4076"/>
                  <a:gd name="T3" fmla="*/ 36 h 2449"/>
                  <a:gd name="T4" fmla="*/ 511 w 4076"/>
                  <a:gd name="T5" fmla="*/ 70 h 2449"/>
                  <a:gd name="T6" fmla="*/ 772 w 4076"/>
                  <a:gd name="T7" fmla="*/ 88 h 2449"/>
                  <a:gd name="T8" fmla="*/ 755 w 4076"/>
                  <a:gd name="T9" fmla="*/ 457 h 2449"/>
                  <a:gd name="T10" fmla="*/ 385 w 4076"/>
                  <a:gd name="T11" fmla="*/ 429 h 2449"/>
                  <a:gd name="T12" fmla="*/ 277 w 4076"/>
                  <a:gd name="T13" fmla="*/ 417 h 2449"/>
                  <a:gd name="T14" fmla="*/ 267 w 4076"/>
                  <a:gd name="T15" fmla="*/ 452 h 2449"/>
                  <a:gd name="T16" fmla="*/ 239 w 4076"/>
                  <a:gd name="T17" fmla="*/ 441 h 2449"/>
                  <a:gd name="T18" fmla="*/ 239 w 4076"/>
                  <a:gd name="T19" fmla="*/ 459 h 2449"/>
                  <a:gd name="T20" fmla="*/ 217 w 4076"/>
                  <a:gd name="T21" fmla="*/ 464 h 2449"/>
                  <a:gd name="T22" fmla="*/ 199 w 4076"/>
                  <a:gd name="T23" fmla="*/ 453 h 2449"/>
                  <a:gd name="T24" fmla="*/ 154 w 4076"/>
                  <a:gd name="T25" fmla="*/ 453 h 2449"/>
                  <a:gd name="T26" fmla="*/ 136 w 4076"/>
                  <a:gd name="T27" fmla="*/ 444 h 2449"/>
                  <a:gd name="T28" fmla="*/ 120 w 4076"/>
                  <a:gd name="T29" fmla="*/ 426 h 2449"/>
                  <a:gd name="T30" fmla="*/ 110 w 4076"/>
                  <a:gd name="T31" fmla="*/ 409 h 2449"/>
                  <a:gd name="T32" fmla="*/ 108 w 4076"/>
                  <a:gd name="T33" fmla="*/ 380 h 2449"/>
                  <a:gd name="T34" fmla="*/ 92 w 4076"/>
                  <a:gd name="T35" fmla="*/ 327 h 2449"/>
                  <a:gd name="T36" fmla="*/ 60 w 4076"/>
                  <a:gd name="T37" fmla="*/ 329 h 2449"/>
                  <a:gd name="T38" fmla="*/ 60 w 4076"/>
                  <a:gd name="T39" fmla="*/ 287 h 2449"/>
                  <a:gd name="T40" fmla="*/ 80 w 4076"/>
                  <a:gd name="T41" fmla="*/ 231 h 2449"/>
                  <a:gd name="T42" fmla="*/ 57 w 4076"/>
                  <a:gd name="T43" fmla="*/ 219 h 2449"/>
                  <a:gd name="T44" fmla="*/ 46 w 4076"/>
                  <a:gd name="T45" fmla="*/ 197 h 2449"/>
                  <a:gd name="T46" fmla="*/ 18 w 4076"/>
                  <a:gd name="T47" fmla="*/ 167 h 2449"/>
                  <a:gd name="T48" fmla="*/ 0 w 4076"/>
                  <a:gd name="T49" fmla="*/ 140 h 2449"/>
                  <a:gd name="T50" fmla="*/ 0 w 4076"/>
                  <a:gd name="T51" fmla="*/ 87 h 2449"/>
                  <a:gd name="T52" fmla="*/ 1 w 4076"/>
                  <a:gd name="T53" fmla="*/ 49 h 2449"/>
                  <a:gd name="T54" fmla="*/ 6 w 4076"/>
                  <a:gd name="T55" fmla="*/ 0 h 244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076" h="2449">
                    <a:moveTo>
                      <a:pt x="31" y="0"/>
                    </a:moveTo>
                    <a:lnTo>
                      <a:pt x="1165" y="192"/>
                    </a:lnTo>
                    <a:lnTo>
                      <a:pt x="2696" y="372"/>
                    </a:lnTo>
                    <a:lnTo>
                      <a:pt x="4076" y="462"/>
                    </a:lnTo>
                    <a:lnTo>
                      <a:pt x="3986" y="2412"/>
                    </a:lnTo>
                    <a:lnTo>
                      <a:pt x="2035" y="2262"/>
                    </a:lnTo>
                    <a:lnTo>
                      <a:pt x="1465" y="2202"/>
                    </a:lnTo>
                    <a:lnTo>
                      <a:pt x="1410" y="2388"/>
                    </a:lnTo>
                    <a:lnTo>
                      <a:pt x="1264" y="2329"/>
                    </a:lnTo>
                    <a:lnTo>
                      <a:pt x="1262" y="2421"/>
                    </a:lnTo>
                    <a:lnTo>
                      <a:pt x="1146" y="2449"/>
                    </a:lnTo>
                    <a:lnTo>
                      <a:pt x="1053" y="2390"/>
                    </a:lnTo>
                    <a:lnTo>
                      <a:pt x="811" y="2390"/>
                    </a:lnTo>
                    <a:lnTo>
                      <a:pt x="720" y="2341"/>
                    </a:lnTo>
                    <a:lnTo>
                      <a:pt x="632" y="2251"/>
                    </a:lnTo>
                    <a:lnTo>
                      <a:pt x="583" y="2159"/>
                    </a:lnTo>
                    <a:lnTo>
                      <a:pt x="572" y="2005"/>
                    </a:lnTo>
                    <a:lnTo>
                      <a:pt x="486" y="1727"/>
                    </a:lnTo>
                    <a:lnTo>
                      <a:pt x="319" y="1736"/>
                    </a:lnTo>
                    <a:lnTo>
                      <a:pt x="318" y="1515"/>
                    </a:lnTo>
                    <a:lnTo>
                      <a:pt x="421" y="1220"/>
                    </a:lnTo>
                    <a:lnTo>
                      <a:pt x="303" y="1154"/>
                    </a:lnTo>
                    <a:lnTo>
                      <a:pt x="241" y="1040"/>
                    </a:lnTo>
                    <a:lnTo>
                      <a:pt x="94" y="881"/>
                    </a:lnTo>
                    <a:lnTo>
                      <a:pt x="1" y="737"/>
                    </a:lnTo>
                    <a:lnTo>
                      <a:pt x="0" y="461"/>
                    </a:lnTo>
                    <a:lnTo>
                      <a:pt x="6" y="25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2" name="Freeform 7">
                <a:extLst>
                  <a:ext uri="{FF2B5EF4-FFF2-40B4-BE49-F238E27FC236}">
                    <a16:creationId xmlns:a16="http://schemas.microsoft.com/office/drawing/2014/main" id="{A4094162-8ABF-8AA6-E145-74BB0EB30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4600" y="3143563"/>
                <a:ext cx="634226" cy="376720"/>
              </a:xfrm>
              <a:custGeom>
                <a:avLst/>
                <a:gdLst>
                  <a:gd name="T0" fmla="*/ 14 w 2622"/>
                  <a:gd name="T1" fmla="*/ 7 h 1560"/>
                  <a:gd name="T2" fmla="*/ 0 w 2622"/>
                  <a:gd name="T3" fmla="*/ 295 h 1560"/>
                  <a:gd name="T4" fmla="*/ 496 w 2622"/>
                  <a:gd name="T5" fmla="*/ 284 h 1560"/>
                  <a:gd name="T6" fmla="*/ 486 w 2622"/>
                  <a:gd name="T7" fmla="*/ 217 h 1560"/>
                  <a:gd name="T8" fmla="*/ 477 w 2622"/>
                  <a:gd name="T9" fmla="*/ 130 h 1560"/>
                  <a:gd name="T10" fmla="*/ 454 w 2622"/>
                  <a:gd name="T11" fmla="*/ 99 h 1560"/>
                  <a:gd name="T12" fmla="*/ 447 w 2622"/>
                  <a:gd name="T13" fmla="*/ 58 h 1560"/>
                  <a:gd name="T14" fmla="*/ 443 w 2622"/>
                  <a:gd name="T15" fmla="*/ 0 h 1560"/>
                  <a:gd name="T16" fmla="*/ 355 w 2622"/>
                  <a:gd name="T17" fmla="*/ 3 h 1560"/>
                  <a:gd name="T18" fmla="*/ 310 w 2622"/>
                  <a:gd name="T19" fmla="*/ 12 h 1560"/>
                  <a:gd name="T20" fmla="*/ 236 w 2622"/>
                  <a:gd name="T21" fmla="*/ 9 h 1560"/>
                  <a:gd name="T22" fmla="*/ 140 w 2622"/>
                  <a:gd name="T23" fmla="*/ 10 h 1560"/>
                  <a:gd name="T24" fmla="*/ 14 w 2622"/>
                  <a:gd name="T25" fmla="*/ 7 h 156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622" h="1560">
                    <a:moveTo>
                      <a:pt x="72" y="35"/>
                    </a:moveTo>
                    <a:lnTo>
                      <a:pt x="0" y="1560"/>
                    </a:lnTo>
                    <a:lnTo>
                      <a:pt x="2622" y="1503"/>
                    </a:lnTo>
                    <a:lnTo>
                      <a:pt x="2568" y="1149"/>
                    </a:lnTo>
                    <a:lnTo>
                      <a:pt x="2520" y="690"/>
                    </a:lnTo>
                    <a:lnTo>
                      <a:pt x="2400" y="525"/>
                    </a:lnTo>
                    <a:lnTo>
                      <a:pt x="2364" y="309"/>
                    </a:lnTo>
                    <a:lnTo>
                      <a:pt x="2340" y="0"/>
                    </a:lnTo>
                    <a:lnTo>
                      <a:pt x="1878" y="15"/>
                    </a:lnTo>
                    <a:lnTo>
                      <a:pt x="1638" y="63"/>
                    </a:lnTo>
                    <a:lnTo>
                      <a:pt x="1248" y="45"/>
                    </a:lnTo>
                    <a:lnTo>
                      <a:pt x="738" y="51"/>
                    </a:lnTo>
                    <a:lnTo>
                      <a:pt x="72" y="35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3" name="Freeform 8">
                <a:extLst>
                  <a:ext uri="{FF2B5EF4-FFF2-40B4-BE49-F238E27FC236}">
                    <a16:creationId xmlns:a16="http://schemas.microsoft.com/office/drawing/2014/main" id="{DDB11001-95BC-D208-FF99-19F187E2F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5489" y="3889341"/>
                <a:ext cx="545998" cy="680650"/>
              </a:xfrm>
              <a:custGeom>
                <a:avLst/>
                <a:gdLst>
                  <a:gd name="T0" fmla="*/ 71 w 2254"/>
                  <a:gd name="T1" fmla="*/ 0 h 2808"/>
                  <a:gd name="T2" fmla="*/ 181 w 2254"/>
                  <a:gd name="T3" fmla="*/ 16 h 2808"/>
                  <a:gd name="T4" fmla="*/ 279 w 2254"/>
                  <a:gd name="T5" fmla="*/ 42 h 2808"/>
                  <a:gd name="T6" fmla="*/ 273 w 2254"/>
                  <a:gd name="T7" fmla="*/ 81 h 2808"/>
                  <a:gd name="T8" fmla="*/ 270 w 2254"/>
                  <a:gd name="T9" fmla="*/ 133 h 2808"/>
                  <a:gd name="T10" fmla="*/ 365 w 2254"/>
                  <a:gd name="T11" fmla="*/ 139 h 2808"/>
                  <a:gd name="T12" fmla="*/ 427 w 2254"/>
                  <a:gd name="T13" fmla="*/ 146 h 2808"/>
                  <a:gd name="T14" fmla="*/ 405 w 2254"/>
                  <a:gd name="T15" fmla="*/ 284 h 2808"/>
                  <a:gd name="T16" fmla="*/ 383 w 2254"/>
                  <a:gd name="T17" fmla="*/ 533 h 2808"/>
                  <a:gd name="T18" fmla="*/ 0 w 2254"/>
                  <a:gd name="T19" fmla="*/ 476 h 2808"/>
                  <a:gd name="T20" fmla="*/ 11 w 2254"/>
                  <a:gd name="T21" fmla="*/ 386 h 2808"/>
                  <a:gd name="T22" fmla="*/ 36 w 2254"/>
                  <a:gd name="T23" fmla="*/ 231 h 2808"/>
                  <a:gd name="T24" fmla="*/ 44 w 2254"/>
                  <a:gd name="T25" fmla="*/ 159 h 2808"/>
                  <a:gd name="T26" fmla="*/ 50 w 2254"/>
                  <a:gd name="T27" fmla="*/ 95 h 2808"/>
                  <a:gd name="T28" fmla="*/ 65 w 2254"/>
                  <a:gd name="T29" fmla="*/ 22 h 2808"/>
                  <a:gd name="T30" fmla="*/ 71 w 2254"/>
                  <a:gd name="T31" fmla="*/ 0 h 28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254" h="2808">
                    <a:moveTo>
                      <a:pt x="377" y="0"/>
                    </a:moveTo>
                    <a:lnTo>
                      <a:pt x="956" y="85"/>
                    </a:lnTo>
                    <a:lnTo>
                      <a:pt x="1472" y="220"/>
                    </a:lnTo>
                    <a:lnTo>
                      <a:pt x="1441" y="428"/>
                    </a:lnTo>
                    <a:lnTo>
                      <a:pt x="1423" y="702"/>
                    </a:lnTo>
                    <a:lnTo>
                      <a:pt x="1926" y="730"/>
                    </a:lnTo>
                    <a:lnTo>
                      <a:pt x="2254" y="767"/>
                    </a:lnTo>
                    <a:lnTo>
                      <a:pt x="2136" y="1498"/>
                    </a:lnTo>
                    <a:lnTo>
                      <a:pt x="2024" y="2808"/>
                    </a:lnTo>
                    <a:lnTo>
                      <a:pt x="0" y="2509"/>
                    </a:lnTo>
                    <a:lnTo>
                      <a:pt x="56" y="2032"/>
                    </a:lnTo>
                    <a:lnTo>
                      <a:pt x="189" y="1219"/>
                    </a:lnTo>
                    <a:lnTo>
                      <a:pt x="234" y="838"/>
                    </a:lnTo>
                    <a:lnTo>
                      <a:pt x="266" y="501"/>
                    </a:lnTo>
                    <a:lnTo>
                      <a:pt x="345" y="118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4" name="Freeform 9">
                <a:extLst>
                  <a:ext uri="{FF2B5EF4-FFF2-40B4-BE49-F238E27FC236}">
                    <a16:creationId xmlns:a16="http://schemas.microsoft.com/office/drawing/2014/main" id="{B136D4F2-B142-E41E-B2DC-7B5CED240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0733" y="3572641"/>
                <a:ext cx="667473" cy="541455"/>
              </a:xfrm>
              <a:custGeom>
                <a:avLst/>
                <a:gdLst>
                  <a:gd name="T0" fmla="*/ 0 w 2757"/>
                  <a:gd name="T1" fmla="*/ 382 h 2235"/>
                  <a:gd name="T2" fmla="*/ 96 w 2757"/>
                  <a:gd name="T3" fmla="*/ 388 h 2235"/>
                  <a:gd name="T4" fmla="*/ 157 w 2757"/>
                  <a:gd name="T5" fmla="*/ 394 h 2235"/>
                  <a:gd name="T6" fmla="*/ 510 w 2757"/>
                  <a:gd name="T7" fmla="*/ 424 h 2235"/>
                  <a:gd name="T8" fmla="*/ 522 w 2757"/>
                  <a:gd name="T9" fmla="*/ 39 h 2235"/>
                  <a:gd name="T10" fmla="*/ 156 w 2757"/>
                  <a:gd name="T11" fmla="*/ 11 h 2235"/>
                  <a:gd name="T12" fmla="*/ 45 w 2757"/>
                  <a:gd name="T13" fmla="*/ 0 h 2235"/>
                  <a:gd name="T14" fmla="*/ 35 w 2757"/>
                  <a:gd name="T15" fmla="*/ 35 h 2235"/>
                  <a:gd name="T16" fmla="*/ 8 w 2757"/>
                  <a:gd name="T17" fmla="*/ 291 h 2235"/>
                  <a:gd name="T18" fmla="*/ 3 w 2757"/>
                  <a:gd name="T19" fmla="*/ 334 h 2235"/>
                  <a:gd name="T20" fmla="*/ 0 w 2757"/>
                  <a:gd name="T21" fmla="*/ 382 h 22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757" h="2235">
                    <a:moveTo>
                      <a:pt x="0" y="2014"/>
                    </a:moveTo>
                    <a:lnTo>
                      <a:pt x="508" y="2044"/>
                    </a:lnTo>
                    <a:lnTo>
                      <a:pt x="828" y="2078"/>
                    </a:lnTo>
                    <a:lnTo>
                      <a:pt x="2696" y="2235"/>
                    </a:lnTo>
                    <a:lnTo>
                      <a:pt x="2757" y="208"/>
                    </a:lnTo>
                    <a:lnTo>
                      <a:pt x="824" y="60"/>
                    </a:lnTo>
                    <a:lnTo>
                      <a:pt x="238" y="0"/>
                    </a:lnTo>
                    <a:lnTo>
                      <a:pt x="185" y="184"/>
                    </a:lnTo>
                    <a:lnTo>
                      <a:pt x="44" y="1536"/>
                    </a:lnTo>
                    <a:lnTo>
                      <a:pt x="16" y="1760"/>
                    </a:lnTo>
                    <a:lnTo>
                      <a:pt x="0" y="2014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5" name="Freeform 10">
                <a:extLst>
                  <a:ext uri="{FF2B5EF4-FFF2-40B4-BE49-F238E27FC236}">
                    <a16:creationId xmlns:a16="http://schemas.microsoft.com/office/drawing/2014/main" id="{91246A66-3304-E544-3ECB-A3FEE6385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161" y="4497201"/>
                <a:ext cx="639341" cy="772595"/>
              </a:xfrm>
              <a:custGeom>
                <a:avLst/>
                <a:gdLst>
                  <a:gd name="T0" fmla="*/ 116 w 2635"/>
                  <a:gd name="T1" fmla="*/ 0 h 3189"/>
                  <a:gd name="T2" fmla="*/ 500 w 2635"/>
                  <a:gd name="T3" fmla="*/ 57 h 3189"/>
                  <a:gd name="T4" fmla="*/ 458 w 2635"/>
                  <a:gd name="T5" fmla="*/ 605 h 3189"/>
                  <a:gd name="T6" fmla="*/ 396 w 2635"/>
                  <a:gd name="T7" fmla="*/ 596 h 3189"/>
                  <a:gd name="T8" fmla="*/ 334 w 2635"/>
                  <a:gd name="T9" fmla="*/ 593 h 3189"/>
                  <a:gd name="T10" fmla="*/ 289 w 2635"/>
                  <a:gd name="T11" fmla="*/ 585 h 3189"/>
                  <a:gd name="T12" fmla="*/ 105 w 2635"/>
                  <a:gd name="T13" fmla="*/ 477 h 3189"/>
                  <a:gd name="T14" fmla="*/ 20 w 2635"/>
                  <a:gd name="T15" fmla="*/ 434 h 3189"/>
                  <a:gd name="T16" fmla="*/ 3 w 2635"/>
                  <a:gd name="T17" fmla="*/ 411 h 3189"/>
                  <a:gd name="T18" fmla="*/ 0 w 2635"/>
                  <a:gd name="T19" fmla="*/ 405 h 3189"/>
                  <a:gd name="T20" fmla="*/ 18 w 2635"/>
                  <a:gd name="T21" fmla="*/ 396 h 3189"/>
                  <a:gd name="T22" fmla="*/ 18 w 2635"/>
                  <a:gd name="T23" fmla="*/ 373 h 3189"/>
                  <a:gd name="T24" fmla="*/ 10 w 2635"/>
                  <a:gd name="T25" fmla="*/ 350 h 3189"/>
                  <a:gd name="T26" fmla="*/ 18 w 2635"/>
                  <a:gd name="T27" fmla="*/ 329 h 3189"/>
                  <a:gd name="T28" fmla="*/ 35 w 2635"/>
                  <a:gd name="T29" fmla="*/ 316 h 3189"/>
                  <a:gd name="T30" fmla="*/ 30 w 2635"/>
                  <a:gd name="T31" fmla="*/ 299 h 3189"/>
                  <a:gd name="T32" fmla="*/ 39 w 2635"/>
                  <a:gd name="T33" fmla="*/ 286 h 3189"/>
                  <a:gd name="T34" fmla="*/ 52 w 2635"/>
                  <a:gd name="T35" fmla="*/ 265 h 3189"/>
                  <a:gd name="T36" fmla="*/ 64 w 2635"/>
                  <a:gd name="T37" fmla="*/ 265 h 3189"/>
                  <a:gd name="T38" fmla="*/ 68 w 2635"/>
                  <a:gd name="T39" fmla="*/ 250 h 3189"/>
                  <a:gd name="T40" fmla="*/ 47 w 2635"/>
                  <a:gd name="T41" fmla="*/ 213 h 3189"/>
                  <a:gd name="T42" fmla="*/ 41 w 2635"/>
                  <a:gd name="T43" fmla="*/ 180 h 3189"/>
                  <a:gd name="T44" fmla="*/ 34 w 2635"/>
                  <a:gd name="T45" fmla="*/ 170 h 3189"/>
                  <a:gd name="T46" fmla="*/ 47 w 2635"/>
                  <a:gd name="T47" fmla="*/ 153 h 3189"/>
                  <a:gd name="T48" fmla="*/ 49 w 2635"/>
                  <a:gd name="T49" fmla="*/ 130 h 3189"/>
                  <a:gd name="T50" fmla="*/ 42 w 2635"/>
                  <a:gd name="T51" fmla="*/ 98 h 3189"/>
                  <a:gd name="T52" fmla="*/ 43 w 2635"/>
                  <a:gd name="T53" fmla="*/ 82 h 3189"/>
                  <a:gd name="T54" fmla="*/ 58 w 2635"/>
                  <a:gd name="T55" fmla="*/ 73 h 3189"/>
                  <a:gd name="T56" fmla="*/ 78 w 2635"/>
                  <a:gd name="T57" fmla="*/ 79 h 3189"/>
                  <a:gd name="T58" fmla="*/ 105 w 2635"/>
                  <a:gd name="T59" fmla="*/ 87 h 3189"/>
                  <a:gd name="T60" fmla="*/ 100 w 2635"/>
                  <a:gd name="T61" fmla="*/ 61 h 3189"/>
                  <a:gd name="T62" fmla="*/ 110 w 2635"/>
                  <a:gd name="T63" fmla="*/ 48 h 3189"/>
                  <a:gd name="T64" fmla="*/ 110 w 2635"/>
                  <a:gd name="T65" fmla="*/ 23 h 3189"/>
                  <a:gd name="T66" fmla="*/ 114 w 2635"/>
                  <a:gd name="T67" fmla="*/ 6 h 3189"/>
                  <a:gd name="T68" fmla="*/ 116 w 2635"/>
                  <a:gd name="T69" fmla="*/ 0 h 318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2635" h="3189">
                    <a:moveTo>
                      <a:pt x="609" y="0"/>
                    </a:moveTo>
                    <a:lnTo>
                      <a:pt x="2635" y="300"/>
                    </a:lnTo>
                    <a:lnTo>
                      <a:pt x="2416" y="3189"/>
                    </a:lnTo>
                    <a:lnTo>
                      <a:pt x="2089" y="3144"/>
                    </a:lnTo>
                    <a:lnTo>
                      <a:pt x="1759" y="3126"/>
                    </a:lnTo>
                    <a:lnTo>
                      <a:pt x="1525" y="3084"/>
                    </a:lnTo>
                    <a:lnTo>
                      <a:pt x="553" y="2514"/>
                    </a:lnTo>
                    <a:lnTo>
                      <a:pt x="106" y="2289"/>
                    </a:lnTo>
                    <a:lnTo>
                      <a:pt x="16" y="2169"/>
                    </a:lnTo>
                    <a:lnTo>
                      <a:pt x="0" y="2135"/>
                    </a:lnTo>
                    <a:lnTo>
                      <a:pt x="96" y="2088"/>
                    </a:lnTo>
                    <a:lnTo>
                      <a:pt x="94" y="1964"/>
                    </a:lnTo>
                    <a:lnTo>
                      <a:pt x="54" y="1844"/>
                    </a:lnTo>
                    <a:lnTo>
                      <a:pt x="96" y="1736"/>
                    </a:lnTo>
                    <a:lnTo>
                      <a:pt x="187" y="1665"/>
                    </a:lnTo>
                    <a:lnTo>
                      <a:pt x="157" y="1575"/>
                    </a:lnTo>
                    <a:lnTo>
                      <a:pt x="205" y="1509"/>
                    </a:lnTo>
                    <a:lnTo>
                      <a:pt x="276" y="1397"/>
                    </a:lnTo>
                    <a:lnTo>
                      <a:pt x="337" y="1395"/>
                    </a:lnTo>
                    <a:lnTo>
                      <a:pt x="360" y="1319"/>
                    </a:lnTo>
                    <a:lnTo>
                      <a:pt x="249" y="1124"/>
                    </a:lnTo>
                    <a:lnTo>
                      <a:pt x="217" y="948"/>
                    </a:lnTo>
                    <a:lnTo>
                      <a:pt x="178" y="897"/>
                    </a:lnTo>
                    <a:lnTo>
                      <a:pt x="249" y="809"/>
                    </a:lnTo>
                    <a:lnTo>
                      <a:pt x="258" y="687"/>
                    </a:lnTo>
                    <a:lnTo>
                      <a:pt x="223" y="515"/>
                    </a:lnTo>
                    <a:lnTo>
                      <a:pt x="228" y="431"/>
                    </a:lnTo>
                    <a:lnTo>
                      <a:pt x="307" y="384"/>
                    </a:lnTo>
                    <a:lnTo>
                      <a:pt x="411" y="414"/>
                    </a:lnTo>
                    <a:lnTo>
                      <a:pt x="553" y="461"/>
                    </a:lnTo>
                    <a:lnTo>
                      <a:pt x="528" y="320"/>
                    </a:lnTo>
                    <a:lnTo>
                      <a:pt x="582" y="252"/>
                    </a:lnTo>
                    <a:lnTo>
                      <a:pt x="582" y="122"/>
                    </a:lnTo>
                    <a:lnTo>
                      <a:pt x="603" y="32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6" name="Freeform 11">
                <a:extLst>
                  <a:ext uri="{FF2B5EF4-FFF2-40B4-BE49-F238E27FC236}">
                    <a16:creationId xmlns:a16="http://schemas.microsoft.com/office/drawing/2014/main" id="{99CEEF6D-8361-353A-7594-B173BA8FE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4897" y="4079842"/>
                <a:ext cx="698161" cy="528685"/>
              </a:xfrm>
              <a:custGeom>
                <a:avLst/>
                <a:gdLst>
                  <a:gd name="T0" fmla="*/ 43 w 2886"/>
                  <a:gd name="T1" fmla="*/ 0 h 2181"/>
                  <a:gd name="T2" fmla="*/ 21 w 2886"/>
                  <a:gd name="T3" fmla="*/ 141 h 2181"/>
                  <a:gd name="T4" fmla="*/ 0 w 2886"/>
                  <a:gd name="T5" fmla="*/ 388 h 2181"/>
                  <a:gd name="T6" fmla="*/ 215 w 2886"/>
                  <a:gd name="T7" fmla="*/ 404 h 2181"/>
                  <a:gd name="T8" fmla="*/ 386 w 2886"/>
                  <a:gd name="T9" fmla="*/ 412 h 2181"/>
                  <a:gd name="T10" fmla="*/ 536 w 2886"/>
                  <a:gd name="T11" fmla="*/ 414 h 2181"/>
                  <a:gd name="T12" fmla="*/ 535 w 2886"/>
                  <a:gd name="T13" fmla="*/ 196 h 2181"/>
                  <a:gd name="T14" fmla="*/ 546 w 2886"/>
                  <a:gd name="T15" fmla="*/ 112 h 2181"/>
                  <a:gd name="T16" fmla="*/ 543 w 2886"/>
                  <a:gd name="T17" fmla="*/ 80 h 2181"/>
                  <a:gd name="T18" fmla="*/ 540 w 2886"/>
                  <a:gd name="T19" fmla="*/ 51 h 2181"/>
                  <a:gd name="T20" fmla="*/ 543 w 2886"/>
                  <a:gd name="T21" fmla="*/ 28 h 2181"/>
                  <a:gd name="T22" fmla="*/ 519 w 2886"/>
                  <a:gd name="T23" fmla="*/ 32 h 2181"/>
                  <a:gd name="T24" fmla="*/ 396 w 2886"/>
                  <a:gd name="T25" fmla="*/ 30 h 2181"/>
                  <a:gd name="T26" fmla="*/ 72 w 2886"/>
                  <a:gd name="T27" fmla="*/ 2 h 2181"/>
                  <a:gd name="T28" fmla="*/ 43 w 2886"/>
                  <a:gd name="T29" fmla="*/ 0 h 218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886" h="2181">
                    <a:moveTo>
                      <a:pt x="227" y="0"/>
                    </a:moveTo>
                    <a:lnTo>
                      <a:pt x="110" y="741"/>
                    </a:lnTo>
                    <a:lnTo>
                      <a:pt x="0" y="2044"/>
                    </a:lnTo>
                    <a:lnTo>
                      <a:pt x="1134" y="2128"/>
                    </a:lnTo>
                    <a:lnTo>
                      <a:pt x="2040" y="2170"/>
                    </a:lnTo>
                    <a:lnTo>
                      <a:pt x="2835" y="2181"/>
                    </a:lnTo>
                    <a:lnTo>
                      <a:pt x="2826" y="1035"/>
                    </a:lnTo>
                    <a:lnTo>
                      <a:pt x="2886" y="591"/>
                    </a:lnTo>
                    <a:lnTo>
                      <a:pt x="2868" y="423"/>
                    </a:lnTo>
                    <a:lnTo>
                      <a:pt x="2856" y="267"/>
                    </a:lnTo>
                    <a:lnTo>
                      <a:pt x="2868" y="147"/>
                    </a:lnTo>
                    <a:lnTo>
                      <a:pt x="2745" y="169"/>
                    </a:lnTo>
                    <a:lnTo>
                      <a:pt x="2093" y="157"/>
                    </a:lnTo>
                    <a:lnTo>
                      <a:pt x="380" y="12"/>
                    </a:lnTo>
                    <a:lnTo>
                      <a:pt x="227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7" name="Freeform 12">
                <a:extLst>
                  <a:ext uri="{FF2B5EF4-FFF2-40B4-BE49-F238E27FC236}">
                    <a16:creationId xmlns:a16="http://schemas.microsoft.com/office/drawing/2014/main" id="{94E959CF-2304-72A1-553C-2767D7F808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1813" y="3507513"/>
                <a:ext cx="684095" cy="403538"/>
              </a:xfrm>
              <a:custGeom>
                <a:avLst/>
                <a:gdLst>
                  <a:gd name="T0" fmla="*/ 0 w 2822"/>
                  <a:gd name="T1" fmla="*/ 276 h 1670"/>
                  <a:gd name="T2" fmla="*/ 108 w 2822"/>
                  <a:gd name="T3" fmla="*/ 285 h 1670"/>
                  <a:gd name="T4" fmla="*/ 217 w 2822"/>
                  <a:gd name="T5" fmla="*/ 286 h 1670"/>
                  <a:gd name="T6" fmla="*/ 295 w 2822"/>
                  <a:gd name="T7" fmla="*/ 285 h 1670"/>
                  <a:gd name="T8" fmla="*/ 349 w 2822"/>
                  <a:gd name="T9" fmla="*/ 283 h 1670"/>
                  <a:gd name="T10" fmla="*/ 376 w 2822"/>
                  <a:gd name="T11" fmla="*/ 281 h 1670"/>
                  <a:gd name="T12" fmla="*/ 422 w 2822"/>
                  <a:gd name="T13" fmla="*/ 298 h 1670"/>
                  <a:gd name="T14" fmla="*/ 439 w 2822"/>
                  <a:gd name="T15" fmla="*/ 286 h 1670"/>
                  <a:gd name="T16" fmla="*/ 473 w 2822"/>
                  <a:gd name="T17" fmla="*/ 286 h 1670"/>
                  <a:gd name="T18" fmla="*/ 485 w 2822"/>
                  <a:gd name="T19" fmla="*/ 303 h 1670"/>
                  <a:gd name="T20" fmla="*/ 535 w 2822"/>
                  <a:gd name="T21" fmla="*/ 316 h 1670"/>
                  <a:gd name="T22" fmla="*/ 535 w 2822"/>
                  <a:gd name="T23" fmla="*/ 259 h 1670"/>
                  <a:gd name="T24" fmla="*/ 528 w 2822"/>
                  <a:gd name="T25" fmla="*/ 233 h 1670"/>
                  <a:gd name="T26" fmla="*/ 533 w 2822"/>
                  <a:gd name="T27" fmla="*/ 181 h 1670"/>
                  <a:gd name="T28" fmla="*/ 526 w 2822"/>
                  <a:gd name="T29" fmla="*/ 72 h 1670"/>
                  <a:gd name="T30" fmla="*/ 502 w 2822"/>
                  <a:gd name="T31" fmla="*/ 43 h 1670"/>
                  <a:gd name="T32" fmla="*/ 509 w 2822"/>
                  <a:gd name="T33" fmla="*/ 22 h 1670"/>
                  <a:gd name="T34" fmla="*/ 507 w 2822"/>
                  <a:gd name="T35" fmla="*/ 0 h 1670"/>
                  <a:gd name="T36" fmla="*/ 388 w 2822"/>
                  <a:gd name="T37" fmla="*/ 3 h 1670"/>
                  <a:gd name="T38" fmla="*/ 10 w 2822"/>
                  <a:gd name="T39" fmla="*/ 10 h 1670"/>
                  <a:gd name="T40" fmla="*/ 5 w 2822"/>
                  <a:gd name="T41" fmla="*/ 90 h 1670"/>
                  <a:gd name="T42" fmla="*/ 0 w 2822"/>
                  <a:gd name="T43" fmla="*/ 276 h 167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822" h="1670">
                    <a:moveTo>
                      <a:pt x="0" y="1456"/>
                    </a:moveTo>
                    <a:lnTo>
                      <a:pt x="570" y="1505"/>
                    </a:lnTo>
                    <a:lnTo>
                      <a:pt x="1143" y="1513"/>
                    </a:lnTo>
                    <a:lnTo>
                      <a:pt x="1558" y="1505"/>
                    </a:lnTo>
                    <a:lnTo>
                      <a:pt x="1842" y="1496"/>
                    </a:lnTo>
                    <a:lnTo>
                      <a:pt x="1985" y="1483"/>
                    </a:lnTo>
                    <a:lnTo>
                      <a:pt x="2225" y="1573"/>
                    </a:lnTo>
                    <a:lnTo>
                      <a:pt x="2315" y="1513"/>
                    </a:lnTo>
                    <a:lnTo>
                      <a:pt x="2496" y="1513"/>
                    </a:lnTo>
                    <a:lnTo>
                      <a:pt x="2556" y="1603"/>
                    </a:lnTo>
                    <a:lnTo>
                      <a:pt x="2822" y="1670"/>
                    </a:lnTo>
                    <a:lnTo>
                      <a:pt x="2822" y="1369"/>
                    </a:lnTo>
                    <a:lnTo>
                      <a:pt x="2785" y="1232"/>
                    </a:lnTo>
                    <a:lnTo>
                      <a:pt x="2813" y="957"/>
                    </a:lnTo>
                    <a:lnTo>
                      <a:pt x="2776" y="382"/>
                    </a:lnTo>
                    <a:lnTo>
                      <a:pt x="2646" y="226"/>
                    </a:lnTo>
                    <a:lnTo>
                      <a:pt x="2685" y="118"/>
                    </a:lnTo>
                    <a:lnTo>
                      <a:pt x="2674" y="0"/>
                    </a:lnTo>
                    <a:lnTo>
                      <a:pt x="2045" y="16"/>
                    </a:lnTo>
                    <a:lnTo>
                      <a:pt x="54" y="54"/>
                    </a:lnTo>
                    <a:lnTo>
                      <a:pt x="28" y="476"/>
                    </a:lnTo>
                    <a:lnTo>
                      <a:pt x="0" y="1456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8" name="Freeform 13">
                <a:extLst>
                  <a:ext uri="{FF2B5EF4-FFF2-40B4-BE49-F238E27FC236}">
                    <a16:creationId xmlns:a16="http://schemas.microsoft.com/office/drawing/2014/main" id="{EB5FA5C8-7CB7-D546-EC85-A9E62A0E3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4140" y="3861246"/>
                <a:ext cx="804291" cy="358842"/>
              </a:xfrm>
              <a:custGeom>
                <a:avLst/>
                <a:gdLst>
                  <a:gd name="T0" fmla="*/ 7 w 3321"/>
                  <a:gd name="T1" fmla="*/ 0 h 1486"/>
                  <a:gd name="T2" fmla="*/ 0 w 3321"/>
                  <a:gd name="T3" fmla="*/ 197 h 1486"/>
                  <a:gd name="T4" fmla="*/ 123 w 3321"/>
                  <a:gd name="T5" fmla="*/ 200 h 1486"/>
                  <a:gd name="T6" fmla="*/ 146 w 3321"/>
                  <a:gd name="T7" fmla="*/ 196 h 1486"/>
                  <a:gd name="T8" fmla="*/ 144 w 3321"/>
                  <a:gd name="T9" fmla="*/ 218 h 1486"/>
                  <a:gd name="T10" fmla="*/ 147 w 3321"/>
                  <a:gd name="T11" fmla="*/ 252 h 1486"/>
                  <a:gd name="T12" fmla="*/ 150 w 3321"/>
                  <a:gd name="T13" fmla="*/ 281 h 1486"/>
                  <a:gd name="T14" fmla="*/ 413 w 3321"/>
                  <a:gd name="T15" fmla="*/ 281 h 1486"/>
                  <a:gd name="T16" fmla="*/ 529 w 3321"/>
                  <a:gd name="T17" fmla="*/ 275 h 1486"/>
                  <a:gd name="T18" fmla="*/ 557 w 3321"/>
                  <a:gd name="T19" fmla="*/ 272 h 1486"/>
                  <a:gd name="T20" fmla="*/ 588 w 3321"/>
                  <a:gd name="T21" fmla="*/ 271 h 1486"/>
                  <a:gd name="T22" fmla="*/ 629 w 3321"/>
                  <a:gd name="T23" fmla="*/ 269 h 1486"/>
                  <a:gd name="T24" fmla="*/ 607 w 3321"/>
                  <a:gd name="T25" fmla="*/ 225 h 1486"/>
                  <a:gd name="T26" fmla="*/ 607 w 3321"/>
                  <a:gd name="T27" fmla="*/ 179 h 1486"/>
                  <a:gd name="T28" fmla="*/ 556 w 3321"/>
                  <a:gd name="T29" fmla="*/ 78 h 1486"/>
                  <a:gd name="T30" fmla="*/ 540 w 3321"/>
                  <a:gd name="T31" fmla="*/ 40 h 1486"/>
                  <a:gd name="T32" fmla="*/ 490 w 3321"/>
                  <a:gd name="T33" fmla="*/ 28 h 1486"/>
                  <a:gd name="T34" fmla="*/ 480 w 3321"/>
                  <a:gd name="T35" fmla="*/ 11 h 1486"/>
                  <a:gd name="T36" fmla="*/ 445 w 3321"/>
                  <a:gd name="T37" fmla="*/ 11 h 1486"/>
                  <a:gd name="T38" fmla="*/ 428 w 3321"/>
                  <a:gd name="T39" fmla="*/ 22 h 1486"/>
                  <a:gd name="T40" fmla="*/ 382 w 3321"/>
                  <a:gd name="T41" fmla="*/ 5 h 1486"/>
                  <a:gd name="T42" fmla="*/ 353 w 3321"/>
                  <a:gd name="T43" fmla="*/ 8 h 1486"/>
                  <a:gd name="T44" fmla="*/ 301 w 3321"/>
                  <a:gd name="T45" fmla="*/ 9 h 1486"/>
                  <a:gd name="T46" fmla="*/ 220 w 3321"/>
                  <a:gd name="T47" fmla="*/ 11 h 1486"/>
                  <a:gd name="T48" fmla="*/ 115 w 3321"/>
                  <a:gd name="T49" fmla="*/ 9 h 1486"/>
                  <a:gd name="T50" fmla="*/ 7 w 3321"/>
                  <a:gd name="T51" fmla="*/ 0 h 14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321" h="1486">
                    <a:moveTo>
                      <a:pt x="35" y="0"/>
                    </a:moveTo>
                    <a:lnTo>
                      <a:pt x="0" y="1044"/>
                    </a:lnTo>
                    <a:lnTo>
                      <a:pt x="651" y="1058"/>
                    </a:lnTo>
                    <a:lnTo>
                      <a:pt x="769" y="1034"/>
                    </a:lnTo>
                    <a:lnTo>
                      <a:pt x="761" y="1152"/>
                    </a:lnTo>
                    <a:lnTo>
                      <a:pt x="775" y="1332"/>
                    </a:lnTo>
                    <a:lnTo>
                      <a:pt x="793" y="1486"/>
                    </a:lnTo>
                    <a:lnTo>
                      <a:pt x="2181" y="1486"/>
                    </a:lnTo>
                    <a:lnTo>
                      <a:pt x="2791" y="1454"/>
                    </a:lnTo>
                    <a:lnTo>
                      <a:pt x="2939" y="1436"/>
                    </a:lnTo>
                    <a:lnTo>
                      <a:pt x="3107" y="1432"/>
                    </a:lnTo>
                    <a:lnTo>
                      <a:pt x="3321" y="1424"/>
                    </a:lnTo>
                    <a:lnTo>
                      <a:pt x="3203" y="1190"/>
                    </a:lnTo>
                    <a:lnTo>
                      <a:pt x="3203" y="946"/>
                    </a:lnTo>
                    <a:lnTo>
                      <a:pt x="2937" y="414"/>
                    </a:lnTo>
                    <a:lnTo>
                      <a:pt x="2849" y="212"/>
                    </a:lnTo>
                    <a:lnTo>
                      <a:pt x="2587" y="146"/>
                    </a:lnTo>
                    <a:lnTo>
                      <a:pt x="2533" y="56"/>
                    </a:lnTo>
                    <a:lnTo>
                      <a:pt x="2348" y="58"/>
                    </a:lnTo>
                    <a:lnTo>
                      <a:pt x="2259" y="116"/>
                    </a:lnTo>
                    <a:lnTo>
                      <a:pt x="2017" y="24"/>
                    </a:lnTo>
                    <a:lnTo>
                      <a:pt x="1862" y="42"/>
                    </a:lnTo>
                    <a:lnTo>
                      <a:pt x="1587" y="50"/>
                    </a:lnTo>
                    <a:lnTo>
                      <a:pt x="1159" y="56"/>
                    </a:lnTo>
                    <a:lnTo>
                      <a:pt x="607" y="48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29" name="Freeform 14">
                <a:extLst>
                  <a:ext uri="{FF2B5EF4-FFF2-40B4-BE49-F238E27FC236}">
                    <a16:creationId xmlns:a16="http://schemas.microsoft.com/office/drawing/2014/main" id="{F170A2B8-17B8-5F14-746D-A2DD849C9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0599" y="4206041"/>
                <a:ext cx="735243" cy="398429"/>
              </a:xfrm>
              <a:custGeom>
                <a:avLst/>
                <a:gdLst>
                  <a:gd name="T0" fmla="*/ 12 w 3036"/>
                  <a:gd name="T1" fmla="*/ 11 h 1646"/>
                  <a:gd name="T2" fmla="*/ 0 w 3036"/>
                  <a:gd name="T3" fmla="*/ 93 h 1646"/>
                  <a:gd name="T4" fmla="*/ 2 w 3036"/>
                  <a:gd name="T5" fmla="*/ 311 h 1646"/>
                  <a:gd name="T6" fmla="*/ 265 w 3036"/>
                  <a:gd name="T7" fmla="*/ 312 h 1646"/>
                  <a:gd name="T8" fmla="*/ 435 w 3036"/>
                  <a:gd name="T9" fmla="*/ 298 h 1646"/>
                  <a:gd name="T10" fmla="*/ 575 w 3036"/>
                  <a:gd name="T11" fmla="*/ 286 h 1646"/>
                  <a:gd name="T12" fmla="*/ 575 w 3036"/>
                  <a:gd name="T13" fmla="*/ 251 h 1646"/>
                  <a:gd name="T14" fmla="*/ 570 w 3036"/>
                  <a:gd name="T15" fmla="*/ 198 h 1646"/>
                  <a:gd name="T16" fmla="*/ 570 w 3036"/>
                  <a:gd name="T17" fmla="*/ 135 h 1646"/>
                  <a:gd name="T18" fmla="*/ 566 w 3036"/>
                  <a:gd name="T19" fmla="*/ 87 h 1646"/>
                  <a:gd name="T20" fmla="*/ 542 w 3036"/>
                  <a:gd name="T21" fmla="*/ 73 h 1646"/>
                  <a:gd name="T22" fmla="*/ 532 w 3036"/>
                  <a:gd name="T23" fmla="*/ 42 h 1646"/>
                  <a:gd name="T24" fmla="*/ 537 w 3036"/>
                  <a:gd name="T25" fmla="*/ 25 h 1646"/>
                  <a:gd name="T26" fmla="*/ 518 w 3036"/>
                  <a:gd name="T27" fmla="*/ 14 h 1646"/>
                  <a:gd name="T28" fmla="*/ 491 w 3036"/>
                  <a:gd name="T29" fmla="*/ 0 h 1646"/>
                  <a:gd name="T30" fmla="*/ 453 w 3036"/>
                  <a:gd name="T31" fmla="*/ 0 h 1646"/>
                  <a:gd name="T32" fmla="*/ 419 w 3036"/>
                  <a:gd name="T33" fmla="*/ 2 h 1646"/>
                  <a:gd name="T34" fmla="*/ 391 w 3036"/>
                  <a:gd name="T35" fmla="*/ 5 h 1646"/>
                  <a:gd name="T36" fmla="*/ 279 w 3036"/>
                  <a:gd name="T37" fmla="*/ 11 h 1646"/>
                  <a:gd name="T38" fmla="*/ 12 w 3036"/>
                  <a:gd name="T39" fmla="*/ 11 h 16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036" h="1646">
                    <a:moveTo>
                      <a:pt x="62" y="59"/>
                    </a:moveTo>
                    <a:lnTo>
                      <a:pt x="0" y="491"/>
                    </a:lnTo>
                    <a:lnTo>
                      <a:pt x="13" y="1641"/>
                    </a:lnTo>
                    <a:lnTo>
                      <a:pt x="1401" y="1646"/>
                    </a:lnTo>
                    <a:lnTo>
                      <a:pt x="2298" y="1572"/>
                    </a:lnTo>
                    <a:lnTo>
                      <a:pt x="3036" y="1509"/>
                    </a:lnTo>
                    <a:lnTo>
                      <a:pt x="3036" y="1326"/>
                    </a:lnTo>
                    <a:lnTo>
                      <a:pt x="3009" y="1043"/>
                    </a:lnTo>
                    <a:lnTo>
                      <a:pt x="3009" y="713"/>
                    </a:lnTo>
                    <a:lnTo>
                      <a:pt x="2987" y="461"/>
                    </a:lnTo>
                    <a:lnTo>
                      <a:pt x="2862" y="384"/>
                    </a:lnTo>
                    <a:lnTo>
                      <a:pt x="2807" y="221"/>
                    </a:lnTo>
                    <a:lnTo>
                      <a:pt x="2837" y="131"/>
                    </a:lnTo>
                    <a:lnTo>
                      <a:pt x="2734" y="73"/>
                    </a:lnTo>
                    <a:lnTo>
                      <a:pt x="2593" y="0"/>
                    </a:lnTo>
                    <a:lnTo>
                      <a:pt x="2392" y="2"/>
                    </a:lnTo>
                    <a:lnTo>
                      <a:pt x="2212" y="11"/>
                    </a:lnTo>
                    <a:lnTo>
                      <a:pt x="2062" y="27"/>
                    </a:lnTo>
                    <a:lnTo>
                      <a:pt x="1474" y="60"/>
                    </a:lnTo>
                    <a:lnTo>
                      <a:pt x="62" y="59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0" name="Freeform 15">
                <a:extLst>
                  <a:ext uri="{FF2B5EF4-FFF2-40B4-BE49-F238E27FC236}">
                    <a16:creationId xmlns:a16="http://schemas.microsoft.com/office/drawing/2014/main" id="{19CDE392-0C2B-5EC2-98AF-E11150506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2799" y="4569991"/>
                <a:ext cx="643177" cy="703636"/>
              </a:xfrm>
              <a:custGeom>
                <a:avLst/>
                <a:gdLst>
                  <a:gd name="T0" fmla="*/ 41 w 2655"/>
                  <a:gd name="T1" fmla="*/ 0 h 2904"/>
                  <a:gd name="T2" fmla="*/ 261 w 2655"/>
                  <a:gd name="T3" fmla="*/ 16 h 2904"/>
                  <a:gd name="T4" fmla="*/ 411 w 2655"/>
                  <a:gd name="T5" fmla="*/ 23 h 2904"/>
                  <a:gd name="T6" fmla="*/ 503 w 2655"/>
                  <a:gd name="T7" fmla="*/ 25 h 2904"/>
                  <a:gd name="T8" fmla="*/ 500 w 2655"/>
                  <a:gd name="T9" fmla="*/ 75 h 2904"/>
                  <a:gd name="T10" fmla="*/ 503 w 2655"/>
                  <a:gd name="T11" fmla="*/ 283 h 2904"/>
                  <a:gd name="T12" fmla="*/ 497 w 2655"/>
                  <a:gd name="T13" fmla="*/ 505 h 2904"/>
                  <a:gd name="T14" fmla="*/ 194 w 2655"/>
                  <a:gd name="T15" fmla="*/ 494 h 2904"/>
                  <a:gd name="T16" fmla="*/ 206 w 2655"/>
                  <a:gd name="T17" fmla="*/ 516 h 2904"/>
                  <a:gd name="T18" fmla="*/ 171 w 2655"/>
                  <a:gd name="T19" fmla="*/ 510 h 2904"/>
                  <a:gd name="T20" fmla="*/ 130 w 2655"/>
                  <a:gd name="T21" fmla="*/ 512 h 2904"/>
                  <a:gd name="T22" fmla="*/ 80 w 2655"/>
                  <a:gd name="T23" fmla="*/ 505 h 2904"/>
                  <a:gd name="T24" fmla="*/ 78 w 2655"/>
                  <a:gd name="T25" fmla="*/ 532 h 2904"/>
                  <a:gd name="T26" fmla="*/ 73 w 2655"/>
                  <a:gd name="T27" fmla="*/ 551 h 2904"/>
                  <a:gd name="T28" fmla="*/ 0 w 2655"/>
                  <a:gd name="T29" fmla="*/ 549 h 2904"/>
                  <a:gd name="T30" fmla="*/ 41 w 2655"/>
                  <a:gd name="T31" fmla="*/ 0 h 29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655" h="2904">
                    <a:moveTo>
                      <a:pt x="217" y="0"/>
                    </a:moveTo>
                    <a:lnTo>
                      <a:pt x="1377" y="84"/>
                    </a:lnTo>
                    <a:lnTo>
                      <a:pt x="2169" y="122"/>
                    </a:lnTo>
                    <a:lnTo>
                      <a:pt x="2653" y="132"/>
                    </a:lnTo>
                    <a:lnTo>
                      <a:pt x="2637" y="396"/>
                    </a:lnTo>
                    <a:lnTo>
                      <a:pt x="2655" y="1494"/>
                    </a:lnTo>
                    <a:lnTo>
                      <a:pt x="2625" y="2664"/>
                    </a:lnTo>
                    <a:lnTo>
                      <a:pt x="1026" y="2601"/>
                    </a:lnTo>
                    <a:lnTo>
                      <a:pt x="1086" y="2721"/>
                    </a:lnTo>
                    <a:lnTo>
                      <a:pt x="903" y="2688"/>
                    </a:lnTo>
                    <a:lnTo>
                      <a:pt x="687" y="2700"/>
                    </a:lnTo>
                    <a:lnTo>
                      <a:pt x="423" y="2664"/>
                    </a:lnTo>
                    <a:lnTo>
                      <a:pt x="411" y="2802"/>
                    </a:lnTo>
                    <a:lnTo>
                      <a:pt x="387" y="2904"/>
                    </a:lnTo>
                    <a:lnTo>
                      <a:pt x="0" y="2892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1" name="Freeform 16">
                <a:extLst>
                  <a:ext uri="{FF2B5EF4-FFF2-40B4-BE49-F238E27FC236}">
                    <a16:creationId xmlns:a16="http://schemas.microsoft.com/office/drawing/2014/main" id="{58DD8B85-CDCB-F0BA-6D74-72E89B61A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2140" y="4571268"/>
                <a:ext cx="877176" cy="417585"/>
              </a:xfrm>
              <a:custGeom>
                <a:avLst/>
                <a:gdLst>
                  <a:gd name="T0" fmla="*/ 3 w 3616"/>
                  <a:gd name="T1" fmla="*/ 24 h 1724"/>
                  <a:gd name="T2" fmla="*/ 0 w 3616"/>
                  <a:gd name="T3" fmla="*/ 74 h 1724"/>
                  <a:gd name="T4" fmla="*/ 109 w 3616"/>
                  <a:gd name="T5" fmla="*/ 73 h 1724"/>
                  <a:gd name="T6" fmla="*/ 169 w 3616"/>
                  <a:gd name="T7" fmla="*/ 71 h 1724"/>
                  <a:gd name="T8" fmla="*/ 231 w 3616"/>
                  <a:gd name="T9" fmla="*/ 71 h 1724"/>
                  <a:gd name="T10" fmla="*/ 234 w 3616"/>
                  <a:gd name="T11" fmla="*/ 106 h 1724"/>
                  <a:gd name="T12" fmla="*/ 235 w 3616"/>
                  <a:gd name="T13" fmla="*/ 158 h 1724"/>
                  <a:gd name="T14" fmla="*/ 230 w 3616"/>
                  <a:gd name="T15" fmla="*/ 187 h 1724"/>
                  <a:gd name="T16" fmla="*/ 223 w 3616"/>
                  <a:gd name="T17" fmla="*/ 211 h 1724"/>
                  <a:gd name="T18" fmla="*/ 230 w 3616"/>
                  <a:gd name="T19" fmla="*/ 234 h 1724"/>
                  <a:gd name="T20" fmla="*/ 231 w 3616"/>
                  <a:gd name="T21" fmla="*/ 259 h 1724"/>
                  <a:gd name="T22" fmla="*/ 261 w 3616"/>
                  <a:gd name="T23" fmla="*/ 262 h 1724"/>
                  <a:gd name="T24" fmla="*/ 280 w 3616"/>
                  <a:gd name="T25" fmla="*/ 274 h 1724"/>
                  <a:gd name="T26" fmla="*/ 306 w 3616"/>
                  <a:gd name="T27" fmla="*/ 276 h 1724"/>
                  <a:gd name="T28" fmla="*/ 338 w 3616"/>
                  <a:gd name="T29" fmla="*/ 295 h 1724"/>
                  <a:gd name="T30" fmla="*/ 381 w 3616"/>
                  <a:gd name="T31" fmla="*/ 288 h 1724"/>
                  <a:gd name="T32" fmla="*/ 412 w 3616"/>
                  <a:gd name="T33" fmla="*/ 315 h 1724"/>
                  <a:gd name="T34" fmla="*/ 440 w 3616"/>
                  <a:gd name="T35" fmla="*/ 309 h 1724"/>
                  <a:gd name="T36" fmla="*/ 464 w 3616"/>
                  <a:gd name="T37" fmla="*/ 321 h 1724"/>
                  <a:gd name="T38" fmla="*/ 492 w 3616"/>
                  <a:gd name="T39" fmla="*/ 319 h 1724"/>
                  <a:gd name="T40" fmla="*/ 544 w 3616"/>
                  <a:gd name="T41" fmla="*/ 327 h 1724"/>
                  <a:gd name="T42" fmla="*/ 591 w 3616"/>
                  <a:gd name="T43" fmla="*/ 309 h 1724"/>
                  <a:gd name="T44" fmla="*/ 617 w 3616"/>
                  <a:gd name="T45" fmla="*/ 312 h 1724"/>
                  <a:gd name="T46" fmla="*/ 636 w 3616"/>
                  <a:gd name="T47" fmla="*/ 303 h 1724"/>
                  <a:gd name="T48" fmla="*/ 657 w 3616"/>
                  <a:gd name="T49" fmla="*/ 321 h 1724"/>
                  <a:gd name="T50" fmla="*/ 686 w 3616"/>
                  <a:gd name="T51" fmla="*/ 327 h 1724"/>
                  <a:gd name="T52" fmla="*/ 686 w 3616"/>
                  <a:gd name="T53" fmla="*/ 173 h 1724"/>
                  <a:gd name="T54" fmla="*/ 673 w 3616"/>
                  <a:gd name="T55" fmla="*/ 112 h 1724"/>
                  <a:gd name="T56" fmla="*/ 669 w 3616"/>
                  <a:gd name="T57" fmla="*/ 74 h 1724"/>
                  <a:gd name="T58" fmla="*/ 669 w 3616"/>
                  <a:gd name="T59" fmla="*/ 48 h 1724"/>
                  <a:gd name="T60" fmla="*/ 664 w 3616"/>
                  <a:gd name="T61" fmla="*/ 26 h 1724"/>
                  <a:gd name="T62" fmla="*/ 654 w 3616"/>
                  <a:gd name="T63" fmla="*/ 0 h 1724"/>
                  <a:gd name="T64" fmla="*/ 587 w 3616"/>
                  <a:gd name="T65" fmla="*/ 5 h 1724"/>
                  <a:gd name="T66" fmla="*/ 344 w 3616"/>
                  <a:gd name="T67" fmla="*/ 25 h 1724"/>
                  <a:gd name="T68" fmla="*/ 219 w 3616"/>
                  <a:gd name="T69" fmla="*/ 25 h 1724"/>
                  <a:gd name="T70" fmla="*/ 79 w 3616"/>
                  <a:gd name="T71" fmla="*/ 25 h 1724"/>
                  <a:gd name="T72" fmla="*/ 3 w 3616"/>
                  <a:gd name="T73" fmla="*/ 24 h 172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616" h="1724">
                    <a:moveTo>
                      <a:pt x="14" y="124"/>
                    </a:moveTo>
                    <a:lnTo>
                      <a:pt x="0" y="392"/>
                    </a:lnTo>
                    <a:lnTo>
                      <a:pt x="573" y="383"/>
                    </a:lnTo>
                    <a:lnTo>
                      <a:pt x="893" y="374"/>
                    </a:lnTo>
                    <a:lnTo>
                      <a:pt x="1215" y="374"/>
                    </a:lnTo>
                    <a:lnTo>
                      <a:pt x="1231" y="557"/>
                    </a:lnTo>
                    <a:lnTo>
                      <a:pt x="1241" y="831"/>
                    </a:lnTo>
                    <a:lnTo>
                      <a:pt x="1213" y="987"/>
                    </a:lnTo>
                    <a:lnTo>
                      <a:pt x="1177" y="1115"/>
                    </a:lnTo>
                    <a:lnTo>
                      <a:pt x="1213" y="1233"/>
                    </a:lnTo>
                    <a:lnTo>
                      <a:pt x="1215" y="1364"/>
                    </a:lnTo>
                    <a:lnTo>
                      <a:pt x="1378" y="1380"/>
                    </a:lnTo>
                    <a:lnTo>
                      <a:pt x="1478" y="1444"/>
                    </a:lnTo>
                    <a:lnTo>
                      <a:pt x="1615" y="1453"/>
                    </a:lnTo>
                    <a:lnTo>
                      <a:pt x="1780" y="1553"/>
                    </a:lnTo>
                    <a:lnTo>
                      <a:pt x="2009" y="1517"/>
                    </a:lnTo>
                    <a:lnTo>
                      <a:pt x="2173" y="1663"/>
                    </a:lnTo>
                    <a:lnTo>
                      <a:pt x="2319" y="1627"/>
                    </a:lnTo>
                    <a:lnTo>
                      <a:pt x="2446" y="1694"/>
                    </a:lnTo>
                    <a:lnTo>
                      <a:pt x="2594" y="1681"/>
                    </a:lnTo>
                    <a:lnTo>
                      <a:pt x="2866" y="1724"/>
                    </a:lnTo>
                    <a:lnTo>
                      <a:pt x="3115" y="1627"/>
                    </a:lnTo>
                    <a:lnTo>
                      <a:pt x="3252" y="1645"/>
                    </a:lnTo>
                    <a:lnTo>
                      <a:pt x="3353" y="1599"/>
                    </a:lnTo>
                    <a:lnTo>
                      <a:pt x="3462" y="1691"/>
                    </a:lnTo>
                    <a:lnTo>
                      <a:pt x="3616" y="1724"/>
                    </a:lnTo>
                    <a:lnTo>
                      <a:pt x="3616" y="914"/>
                    </a:lnTo>
                    <a:lnTo>
                      <a:pt x="3545" y="593"/>
                    </a:lnTo>
                    <a:lnTo>
                      <a:pt x="3526" y="392"/>
                    </a:lnTo>
                    <a:lnTo>
                      <a:pt x="3526" y="254"/>
                    </a:lnTo>
                    <a:lnTo>
                      <a:pt x="3499" y="136"/>
                    </a:lnTo>
                    <a:lnTo>
                      <a:pt x="3446" y="0"/>
                    </a:lnTo>
                    <a:lnTo>
                      <a:pt x="3096" y="28"/>
                    </a:lnTo>
                    <a:lnTo>
                      <a:pt x="1814" y="134"/>
                    </a:lnTo>
                    <a:lnTo>
                      <a:pt x="1155" y="134"/>
                    </a:lnTo>
                    <a:lnTo>
                      <a:pt x="416" y="130"/>
                    </a:lnTo>
                    <a:lnTo>
                      <a:pt x="14" y="124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2" name="Freeform 17">
                <a:extLst>
                  <a:ext uri="{FF2B5EF4-FFF2-40B4-BE49-F238E27FC236}">
                    <a16:creationId xmlns:a16="http://schemas.microsoft.com/office/drawing/2014/main" id="{287B7F0B-D582-6C55-E34A-36B9167181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2142" y="4661936"/>
                <a:ext cx="1395044" cy="1303834"/>
              </a:xfrm>
              <a:custGeom>
                <a:avLst/>
                <a:gdLst>
                  <a:gd name="T0" fmla="*/ 11 w 5759"/>
                  <a:gd name="T1" fmla="*/ 444 h 5383"/>
                  <a:gd name="T2" fmla="*/ 68 w 5759"/>
                  <a:gd name="T3" fmla="*/ 494 h 5383"/>
                  <a:gd name="T4" fmla="*/ 108 w 5759"/>
                  <a:gd name="T5" fmla="*/ 540 h 5383"/>
                  <a:gd name="T6" fmla="*/ 137 w 5759"/>
                  <a:gd name="T7" fmla="*/ 574 h 5383"/>
                  <a:gd name="T8" fmla="*/ 163 w 5759"/>
                  <a:gd name="T9" fmla="*/ 636 h 5383"/>
                  <a:gd name="T10" fmla="*/ 205 w 5759"/>
                  <a:gd name="T11" fmla="*/ 693 h 5383"/>
                  <a:gd name="T12" fmla="*/ 271 w 5759"/>
                  <a:gd name="T13" fmla="*/ 730 h 5383"/>
                  <a:gd name="T14" fmla="*/ 313 w 5759"/>
                  <a:gd name="T15" fmla="*/ 710 h 5383"/>
                  <a:gd name="T16" fmla="*/ 353 w 5759"/>
                  <a:gd name="T17" fmla="*/ 666 h 5383"/>
                  <a:gd name="T18" fmla="*/ 412 w 5759"/>
                  <a:gd name="T19" fmla="*/ 661 h 5383"/>
                  <a:gd name="T20" fmla="*/ 488 w 5759"/>
                  <a:gd name="T21" fmla="*/ 727 h 5383"/>
                  <a:gd name="T22" fmla="*/ 563 w 5759"/>
                  <a:gd name="T23" fmla="*/ 841 h 5383"/>
                  <a:gd name="T24" fmla="*/ 606 w 5759"/>
                  <a:gd name="T25" fmla="*/ 909 h 5383"/>
                  <a:gd name="T26" fmla="*/ 637 w 5759"/>
                  <a:gd name="T27" fmla="*/ 983 h 5383"/>
                  <a:gd name="T28" fmla="*/ 745 w 5759"/>
                  <a:gd name="T29" fmla="*/ 1018 h 5383"/>
                  <a:gd name="T30" fmla="*/ 811 w 5759"/>
                  <a:gd name="T31" fmla="*/ 1021 h 5383"/>
                  <a:gd name="T32" fmla="*/ 794 w 5759"/>
                  <a:gd name="T33" fmla="*/ 979 h 5383"/>
                  <a:gd name="T34" fmla="*/ 768 w 5759"/>
                  <a:gd name="T35" fmla="*/ 938 h 5383"/>
                  <a:gd name="T36" fmla="*/ 773 w 5759"/>
                  <a:gd name="T37" fmla="*/ 892 h 5383"/>
                  <a:gd name="T38" fmla="*/ 777 w 5759"/>
                  <a:gd name="T39" fmla="*/ 868 h 5383"/>
                  <a:gd name="T40" fmla="*/ 762 w 5759"/>
                  <a:gd name="T41" fmla="*/ 830 h 5383"/>
                  <a:gd name="T42" fmla="*/ 779 w 5759"/>
                  <a:gd name="T43" fmla="*/ 796 h 5383"/>
                  <a:gd name="T44" fmla="*/ 830 w 5759"/>
                  <a:gd name="T45" fmla="*/ 762 h 5383"/>
                  <a:gd name="T46" fmla="*/ 859 w 5759"/>
                  <a:gd name="T47" fmla="*/ 739 h 5383"/>
                  <a:gd name="T48" fmla="*/ 930 w 5759"/>
                  <a:gd name="T49" fmla="*/ 725 h 5383"/>
                  <a:gd name="T50" fmla="*/ 955 w 5759"/>
                  <a:gd name="T51" fmla="*/ 688 h 5383"/>
                  <a:gd name="T52" fmla="*/ 967 w 5759"/>
                  <a:gd name="T53" fmla="*/ 636 h 5383"/>
                  <a:gd name="T54" fmla="*/ 1001 w 5759"/>
                  <a:gd name="T55" fmla="*/ 653 h 5383"/>
                  <a:gd name="T56" fmla="*/ 1080 w 5759"/>
                  <a:gd name="T57" fmla="*/ 625 h 5383"/>
                  <a:gd name="T58" fmla="*/ 1075 w 5759"/>
                  <a:gd name="T59" fmla="*/ 523 h 5383"/>
                  <a:gd name="T60" fmla="*/ 1083 w 5759"/>
                  <a:gd name="T61" fmla="*/ 469 h 5383"/>
                  <a:gd name="T62" fmla="*/ 1049 w 5759"/>
                  <a:gd name="T63" fmla="*/ 422 h 5383"/>
                  <a:gd name="T64" fmla="*/ 1038 w 5759"/>
                  <a:gd name="T65" fmla="*/ 367 h 5383"/>
                  <a:gd name="T66" fmla="*/ 1038 w 5759"/>
                  <a:gd name="T67" fmla="*/ 317 h 5383"/>
                  <a:gd name="T68" fmla="*/ 1036 w 5759"/>
                  <a:gd name="T69" fmla="*/ 277 h 5383"/>
                  <a:gd name="T70" fmla="*/ 991 w 5759"/>
                  <a:gd name="T71" fmla="*/ 256 h 5383"/>
                  <a:gd name="T72" fmla="*/ 940 w 5759"/>
                  <a:gd name="T73" fmla="*/ 233 h 5383"/>
                  <a:gd name="T74" fmla="*/ 895 w 5759"/>
                  <a:gd name="T75" fmla="*/ 237 h 5383"/>
                  <a:gd name="T76" fmla="*/ 797 w 5759"/>
                  <a:gd name="T77" fmla="*/ 248 h 5383"/>
                  <a:gd name="T78" fmla="*/ 744 w 5759"/>
                  <a:gd name="T79" fmla="*/ 237 h 5383"/>
                  <a:gd name="T80" fmla="*/ 686 w 5759"/>
                  <a:gd name="T81" fmla="*/ 217 h 5383"/>
                  <a:gd name="T82" fmla="*/ 611 w 5759"/>
                  <a:gd name="T83" fmla="*/ 205 h 5383"/>
                  <a:gd name="T84" fmla="*/ 566 w 5759"/>
                  <a:gd name="T85" fmla="*/ 191 h 5383"/>
                  <a:gd name="T86" fmla="*/ 535 w 5759"/>
                  <a:gd name="T87" fmla="*/ 163 h 5383"/>
                  <a:gd name="T88" fmla="*/ 535 w 5759"/>
                  <a:gd name="T89" fmla="*/ 118 h 5383"/>
                  <a:gd name="T90" fmla="*/ 539 w 5759"/>
                  <a:gd name="T91" fmla="*/ 38 h 5383"/>
                  <a:gd name="T92" fmla="*/ 473 w 5759"/>
                  <a:gd name="T93" fmla="*/ 0 h 5383"/>
                  <a:gd name="T94" fmla="*/ 305 w 5759"/>
                  <a:gd name="T95" fmla="*/ 3 h 5383"/>
                  <a:gd name="T96" fmla="*/ 303 w 5759"/>
                  <a:gd name="T97" fmla="*/ 433 h 538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5759" h="5383">
                    <a:moveTo>
                      <a:pt x="0" y="2219"/>
                    </a:moveTo>
                    <a:lnTo>
                      <a:pt x="60" y="2339"/>
                    </a:lnTo>
                    <a:lnTo>
                      <a:pt x="199" y="2439"/>
                    </a:lnTo>
                    <a:lnTo>
                      <a:pt x="361" y="2605"/>
                    </a:lnTo>
                    <a:lnTo>
                      <a:pt x="421" y="2755"/>
                    </a:lnTo>
                    <a:lnTo>
                      <a:pt x="571" y="2845"/>
                    </a:lnTo>
                    <a:lnTo>
                      <a:pt x="661" y="2875"/>
                    </a:lnTo>
                    <a:lnTo>
                      <a:pt x="721" y="3025"/>
                    </a:lnTo>
                    <a:lnTo>
                      <a:pt x="841" y="3175"/>
                    </a:lnTo>
                    <a:lnTo>
                      <a:pt x="863" y="3351"/>
                    </a:lnTo>
                    <a:lnTo>
                      <a:pt x="951" y="3519"/>
                    </a:lnTo>
                    <a:lnTo>
                      <a:pt x="1081" y="3655"/>
                    </a:lnTo>
                    <a:lnTo>
                      <a:pt x="1261" y="3685"/>
                    </a:lnTo>
                    <a:lnTo>
                      <a:pt x="1431" y="3847"/>
                    </a:lnTo>
                    <a:lnTo>
                      <a:pt x="1535" y="3815"/>
                    </a:lnTo>
                    <a:lnTo>
                      <a:pt x="1651" y="3745"/>
                    </a:lnTo>
                    <a:lnTo>
                      <a:pt x="1681" y="3595"/>
                    </a:lnTo>
                    <a:lnTo>
                      <a:pt x="1863" y="3511"/>
                    </a:lnTo>
                    <a:lnTo>
                      <a:pt x="1981" y="3415"/>
                    </a:lnTo>
                    <a:lnTo>
                      <a:pt x="2175" y="3487"/>
                    </a:lnTo>
                    <a:lnTo>
                      <a:pt x="2319" y="3567"/>
                    </a:lnTo>
                    <a:lnTo>
                      <a:pt x="2575" y="3831"/>
                    </a:lnTo>
                    <a:lnTo>
                      <a:pt x="2735" y="4095"/>
                    </a:lnTo>
                    <a:lnTo>
                      <a:pt x="2972" y="4435"/>
                    </a:lnTo>
                    <a:lnTo>
                      <a:pt x="3122" y="4555"/>
                    </a:lnTo>
                    <a:lnTo>
                      <a:pt x="3199" y="4791"/>
                    </a:lnTo>
                    <a:lnTo>
                      <a:pt x="3327" y="5023"/>
                    </a:lnTo>
                    <a:lnTo>
                      <a:pt x="3362" y="5185"/>
                    </a:lnTo>
                    <a:lnTo>
                      <a:pt x="3631" y="5279"/>
                    </a:lnTo>
                    <a:lnTo>
                      <a:pt x="3932" y="5365"/>
                    </a:lnTo>
                    <a:lnTo>
                      <a:pt x="4119" y="5383"/>
                    </a:lnTo>
                    <a:lnTo>
                      <a:pt x="4279" y="5383"/>
                    </a:lnTo>
                    <a:lnTo>
                      <a:pt x="4207" y="5271"/>
                    </a:lnTo>
                    <a:lnTo>
                      <a:pt x="4191" y="5159"/>
                    </a:lnTo>
                    <a:lnTo>
                      <a:pt x="4119" y="5079"/>
                    </a:lnTo>
                    <a:lnTo>
                      <a:pt x="4052" y="4945"/>
                    </a:lnTo>
                    <a:lnTo>
                      <a:pt x="4079" y="4839"/>
                    </a:lnTo>
                    <a:lnTo>
                      <a:pt x="4082" y="4705"/>
                    </a:lnTo>
                    <a:lnTo>
                      <a:pt x="3975" y="4639"/>
                    </a:lnTo>
                    <a:lnTo>
                      <a:pt x="4103" y="4575"/>
                    </a:lnTo>
                    <a:lnTo>
                      <a:pt x="4112" y="4435"/>
                    </a:lnTo>
                    <a:lnTo>
                      <a:pt x="4022" y="4375"/>
                    </a:lnTo>
                    <a:lnTo>
                      <a:pt x="4202" y="4345"/>
                    </a:lnTo>
                    <a:lnTo>
                      <a:pt x="4112" y="4195"/>
                    </a:lnTo>
                    <a:lnTo>
                      <a:pt x="4322" y="4165"/>
                    </a:lnTo>
                    <a:lnTo>
                      <a:pt x="4382" y="4015"/>
                    </a:lnTo>
                    <a:lnTo>
                      <a:pt x="4472" y="4015"/>
                    </a:lnTo>
                    <a:lnTo>
                      <a:pt x="4532" y="3895"/>
                    </a:lnTo>
                    <a:lnTo>
                      <a:pt x="4772" y="3895"/>
                    </a:lnTo>
                    <a:lnTo>
                      <a:pt x="4911" y="3823"/>
                    </a:lnTo>
                    <a:lnTo>
                      <a:pt x="5042" y="3745"/>
                    </a:lnTo>
                    <a:lnTo>
                      <a:pt x="5042" y="3625"/>
                    </a:lnTo>
                    <a:lnTo>
                      <a:pt x="5192" y="3535"/>
                    </a:lnTo>
                    <a:lnTo>
                      <a:pt x="5102" y="3355"/>
                    </a:lnTo>
                    <a:lnTo>
                      <a:pt x="5252" y="3325"/>
                    </a:lnTo>
                    <a:lnTo>
                      <a:pt x="5282" y="3445"/>
                    </a:lnTo>
                    <a:lnTo>
                      <a:pt x="5463" y="3391"/>
                    </a:lnTo>
                    <a:lnTo>
                      <a:pt x="5702" y="3295"/>
                    </a:lnTo>
                    <a:lnTo>
                      <a:pt x="5695" y="3031"/>
                    </a:lnTo>
                    <a:lnTo>
                      <a:pt x="5672" y="2755"/>
                    </a:lnTo>
                    <a:lnTo>
                      <a:pt x="5759" y="2671"/>
                    </a:lnTo>
                    <a:lnTo>
                      <a:pt x="5719" y="2471"/>
                    </a:lnTo>
                    <a:lnTo>
                      <a:pt x="5612" y="2305"/>
                    </a:lnTo>
                    <a:lnTo>
                      <a:pt x="5535" y="2223"/>
                    </a:lnTo>
                    <a:lnTo>
                      <a:pt x="5462" y="2035"/>
                    </a:lnTo>
                    <a:lnTo>
                      <a:pt x="5479" y="1935"/>
                    </a:lnTo>
                    <a:lnTo>
                      <a:pt x="5463" y="1799"/>
                    </a:lnTo>
                    <a:lnTo>
                      <a:pt x="5479" y="1671"/>
                    </a:lnTo>
                    <a:lnTo>
                      <a:pt x="5439" y="1559"/>
                    </a:lnTo>
                    <a:lnTo>
                      <a:pt x="5471" y="1463"/>
                    </a:lnTo>
                    <a:lnTo>
                      <a:pt x="5432" y="1345"/>
                    </a:lnTo>
                    <a:lnTo>
                      <a:pt x="5231" y="1351"/>
                    </a:lnTo>
                    <a:lnTo>
                      <a:pt x="5075" y="1317"/>
                    </a:lnTo>
                    <a:lnTo>
                      <a:pt x="4964" y="1226"/>
                    </a:lnTo>
                    <a:lnTo>
                      <a:pt x="4865" y="1271"/>
                    </a:lnTo>
                    <a:lnTo>
                      <a:pt x="4727" y="1251"/>
                    </a:lnTo>
                    <a:lnTo>
                      <a:pt x="4479" y="1350"/>
                    </a:lnTo>
                    <a:lnTo>
                      <a:pt x="4208" y="1305"/>
                    </a:lnTo>
                    <a:lnTo>
                      <a:pt x="4055" y="1319"/>
                    </a:lnTo>
                    <a:lnTo>
                      <a:pt x="3927" y="1251"/>
                    </a:lnTo>
                    <a:lnTo>
                      <a:pt x="3786" y="1287"/>
                    </a:lnTo>
                    <a:lnTo>
                      <a:pt x="3620" y="1143"/>
                    </a:lnTo>
                    <a:lnTo>
                      <a:pt x="3392" y="1179"/>
                    </a:lnTo>
                    <a:lnTo>
                      <a:pt x="3227" y="1079"/>
                    </a:lnTo>
                    <a:lnTo>
                      <a:pt x="3084" y="1068"/>
                    </a:lnTo>
                    <a:lnTo>
                      <a:pt x="2988" y="1005"/>
                    </a:lnTo>
                    <a:lnTo>
                      <a:pt x="2828" y="989"/>
                    </a:lnTo>
                    <a:lnTo>
                      <a:pt x="2823" y="858"/>
                    </a:lnTo>
                    <a:lnTo>
                      <a:pt x="2786" y="740"/>
                    </a:lnTo>
                    <a:lnTo>
                      <a:pt x="2823" y="620"/>
                    </a:lnTo>
                    <a:lnTo>
                      <a:pt x="2852" y="458"/>
                    </a:lnTo>
                    <a:lnTo>
                      <a:pt x="2843" y="198"/>
                    </a:lnTo>
                    <a:lnTo>
                      <a:pt x="2825" y="0"/>
                    </a:lnTo>
                    <a:lnTo>
                      <a:pt x="2498" y="0"/>
                    </a:lnTo>
                    <a:lnTo>
                      <a:pt x="2156" y="9"/>
                    </a:lnTo>
                    <a:lnTo>
                      <a:pt x="1611" y="18"/>
                    </a:lnTo>
                    <a:lnTo>
                      <a:pt x="1629" y="1167"/>
                    </a:lnTo>
                    <a:lnTo>
                      <a:pt x="1598" y="2282"/>
                    </a:lnTo>
                    <a:lnTo>
                      <a:pt x="0" y="221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3" name="Freeform 18">
                <a:extLst>
                  <a:ext uri="{FF2B5EF4-FFF2-40B4-BE49-F238E27FC236}">
                    <a16:creationId xmlns:a16="http://schemas.microsoft.com/office/drawing/2014/main" id="{F06AB6EE-8052-4876-75E7-123F1356C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778" y="3084820"/>
                <a:ext cx="631670" cy="721514"/>
              </a:xfrm>
              <a:custGeom>
                <a:avLst/>
                <a:gdLst>
                  <a:gd name="T0" fmla="*/ 0 w 2604"/>
                  <a:gd name="T1" fmla="*/ 45 h 2977"/>
                  <a:gd name="T2" fmla="*/ 31 w 2604"/>
                  <a:gd name="T3" fmla="*/ 46 h 2977"/>
                  <a:gd name="T4" fmla="*/ 64 w 2604"/>
                  <a:gd name="T5" fmla="*/ 43 h 2977"/>
                  <a:gd name="T6" fmla="*/ 91 w 2604"/>
                  <a:gd name="T7" fmla="*/ 46 h 2977"/>
                  <a:gd name="T8" fmla="*/ 117 w 2604"/>
                  <a:gd name="T9" fmla="*/ 40 h 2977"/>
                  <a:gd name="T10" fmla="*/ 117 w 2604"/>
                  <a:gd name="T11" fmla="*/ 0 h 2977"/>
                  <a:gd name="T12" fmla="*/ 137 w 2604"/>
                  <a:gd name="T13" fmla="*/ 5 h 2977"/>
                  <a:gd name="T14" fmla="*/ 125 w 2604"/>
                  <a:gd name="T15" fmla="*/ 25 h 2977"/>
                  <a:gd name="T16" fmla="*/ 134 w 2604"/>
                  <a:gd name="T17" fmla="*/ 40 h 2977"/>
                  <a:gd name="T18" fmla="*/ 163 w 2604"/>
                  <a:gd name="T19" fmla="*/ 51 h 2977"/>
                  <a:gd name="T20" fmla="*/ 184 w 2604"/>
                  <a:gd name="T21" fmla="*/ 61 h 2977"/>
                  <a:gd name="T22" fmla="*/ 225 w 2604"/>
                  <a:gd name="T23" fmla="*/ 68 h 2977"/>
                  <a:gd name="T24" fmla="*/ 265 w 2604"/>
                  <a:gd name="T25" fmla="*/ 68 h 2977"/>
                  <a:gd name="T26" fmla="*/ 282 w 2604"/>
                  <a:gd name="T27" fmla="*/ 57 h 2977"/>
                  <a:gd name="T28" fmla="*/ 305 w 2604"/>
                  <a:gd name="T29" fmla="*/ 74 h 2977"/>
                  <a:gd name="T30" fmla="*/ 339 w 2604"/>
                  <a:gd name="T31" fmla="*/ 80 h 2977"/>
                  <a:gd name="T32" fmla="*/ 373 w 2604"/>
                  <a:gd name="T33" fmla="*/ 97 h 2977"/>
                  <a:gd name="T34" fmla="*/ 407 w 2604"/>
                  <a:gd name="T35" fmla="*/ 85 h 2977"/>
                  <a:gd name="T36" fmla="*/ 419 w 2604"/>
                  <a:gd name="T37" fmla="*/ 93 h 2977"/>
                  <a:gd name="T38" fmla="*/ 447 w 2604"/>
                  <a:gd name="T39" fmla="*/ 91 h 2977"/>
                  <a:gd name="T40" fmla="*/ 469 w 2604"/>
                  <a:gd name="T41" fmla="*/ 91 h 2977"/>
                  <a:gd name="T42" fmla="*/ 494 w 2604"/>
                  <a:gd name="T43" fmla="*/ 90 h 2977"/>
                  <a:gd name="T44" fmla="*/ 492 w 2604"/>
                  <a:gd name="T45" fmla="*/ 94 h 2977"/>
                  <a:gd name="T46" fmla="*/ 428 w 2604"/>
                  <a:gd name="T47" fmla="*/ 136 h 2977"/>
                  <a:gd name="T48" fmla="*/ 402 w 2604"/>
                  <a:gd name="T49" fmla="*/ 160 h 2977"/>
                  <a:gd name="T50" fmla="*/ 390 w 2604"/>
                  <a:gd name="T51" fmla="*/ 188 h 2977"/>
                  <a:gd name="T52" fmla="*/ 351 w 2604"/>
                  <a:gd name="T53" fmla="*/ 216 h 2977"/>
                  <a:gd name="T54" fmla="*/ 328 w 2604"/>
                  <a:gd name="T55" fmla="*/ 245 h 2977"/>
                  <a:gd name="T56" fmla="*/ 339 w 2604"/>
                  <a:gd name="T57" fmla="*/ 279 h 2977"/>
                  <a:gd name="T58" fmla="*/ 319 w 2604"/>
                  <a:gd name="T59" fmla="*/ 307 h 2977"/>
                  <a:gd name="T60" fmla="*/ 299 w 2604"/>
                  <a:gd name="T61" fmla="*/ 330 h 2977"/>
                  <a:gd name="T62" fmla="*/ 322 w 2604"/>
                  <a:gd name="T63" fmla="*/ 359 h 2977"/>
                  <a:gd name="T64" fmla="*/ 319 w 2604"/>
                  <a:gd name="T65" fmla="*/ 400 h 2977"/>
                  <a:gd name="T66" fmla="*/ 311 w 2604"/>
                  <a:gd name="T67" fmla="*/ 421 h 2977"/>
                  <a:gd name="T68" fmla="*/ 330 w 2604"/>
                  <a:gd name="T69" fmla="*/ 430 h 2977"/>
                  <a:gd name="T70" fmla="*/ 356 w 2604"/>
                  <a:gd name="T71" fmla="*/ 427 h 2977"/>
                  <a:gd name="T72" fmla="*/ 393 w 2604"/>
                  <a:gd name="T73" fmla="*/ 460 h 2977"/>
                  <a:gd name="T74" fmla="*/ 453 w 2604"/>
                  <a:gd name="T75" fmla="*/ 501 h 2977"/>
                  <a:gd name="T76" fmla="*/ 442 w 2604"/>
                  <a:gd name="T77" fmla="*/ 530 h 2977"/>
                  <a:gd name="T78" fmla="*/ 75 w 2604"/>
                  <a:gd name="T79" fmla="*/ 565 h 2977"/>
                  <a:gd name="T80" fmla="*/ 80 w 2604"/>
                  <a:gd name="T81" fmla="*/ 513 h 2977"/>
                  <a:gd name="T82" fmla="*/ 73 w 2604"/>
                  <a:gd name="T83" fmla="*/ 403 h 2977"/>
                  <a:gd name="T84" fmla="*/ 49 w 2604"/>
                  <a:gd name="T85" fmla="*/ 374 h 2977"/>
                  <a:gd name="T86" fmla="*/ 56 w 2604"/>
                  <a:gd name="T87" fmla="*/ 353 h 2977"/>
                  <a:gd name="T88" fmla="*/ 53 w 2604"/>
                  <a:gd name="T89" fmla="*/ 330 h 2977"/>
                  <a:gd name="T90" fmla="*/ 43 w 2604"/>
                  <a:gd name="T91" fmla="*/ 263 h 2977"/>
                  <a:gd name="T92" fmla="*/ 34 w 2604"/>
                  <a:gd name="T93" fmla="*/ 176 h 2977"/>
                  <a:gd name="T94" fmla="*/ 11 w 2604"/>
                  <a:gd name="T95" fmla="*/ 145 h 2977"/>
                  <a:gd name="T96" fmla="*/ 5 w 2604"/>
                  <a:gd name="T97" fmla="*/ 106 h 2977"/>
                  <a:gd name="T98" fmla="*/ 0 w 2604"/>
                  <a:gd name="T99" fmla="*/ 45 h 297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2604" h="2977">
                    <a:moveTo>
                      <a:pt x="0" y="239"/>
                    </a:moveTo>
                    <a:lnTo>
                      <a:pt x="161" y="242"/>
                    </a:lnTo>
                    <a:lnTo>
                      <a:pt x="337" y="226"/>
                    </a:lnTo>
                    <a:lnTo>
                      <a:pt x="481" y="242"/>
                    </a:lnTo>
                    <a:lnTo>
                      <a:pt x="617" y="210"/>
                    </a:lnTo>
                    <a:lnTo>
                      <a:pt x="617" y="0"/>
                    </a:lnTo>
                    <a:lnTo>
                      <a:pt x="721" y="26"/>
                    </a:lnTo>
                    <a:lnTo>
                      <a:pt x="657" y="130"/>
                    </a:lnTo>
                    <a:lnTo>
                      <a:pt x="705" y="210"/>
                    </a:lnTo>
                    <a:lnTo>
                      <a:pt x="857" y="270"/>
                    </a:lnTo>
                    <a:lnTo>
                      <a:pt x="969" y="322"/>
                    </a:lnTo>
                    <a:lnTo>
                      <a:pt x="1187" y="360"/>
                    </a:lnTo>
                    <a:lnTo>
                      <a:pt x="1398" y="360"/>
                    </a:lnTo>
                    <a:lnTo>
                      <a:pt x="1488" y="300"/>
                    </a:lnTo>
                    <a:lnTo>
                      <a:pt x="1608" y="390"/>
                    </a:lnTo>
                    <a:lnTo>
                      <a:pt x="1788" y="420"/>
                    </a:lnTo>
                    <a:lnTo>
                      <a:pt x="1968" y="510"/>
                    </a:lnTo>
                    <a:lnTo>
                      <a:pt x="2148" y="450"/>
                    </a:lnTo>
                    <a:lnTo>
                      <a:pt x="2209" y="490"/>
                    </a:lnTo>
                    <a:lnTo>
                      <a:pt x="2358" y="480"/>
                    </a:lnTo>
                    <a:lnTo>
                      <a:pt x="2473" y="482"/>
                    </a:lnTo>
                    <a:lnTo>
                      <a:pt x="2604" y="476"/>
                    </a:lnTo>
                    <a:lnTo>
                      <a:pt x="2596" y="497"/>
                    </a:lnTo>
                    <a:lnTo>
                      <a:pt x="2257" y="714"/>
                    </a:lnTo>
                    <a:lnTo>
                      <a:pt x="2121" y="842"/>
                    </a:lnTo>
                    <a:lnTo>
                      <a:pt x="2058" y="990"/>
                    </a:lnTo>
                    <a:lnTo>
                      <a:pt x="1848" y="1140"/>
                    </a:lnTo>
                    <a:lnTo>
                      <a:pt x="1728" y="1290"/>
                    </a:lnTo>
                    <a:lnTo>
                      <a:pt x="1788" y="1470"/>
                    </a:lnTo>
                    <a:lnTo>
                      <a:pt x="1681" y="1618"/>
                    </a:lnTo>
                    <a:lnTo>
                      <a:pt x="1578" y="1740"/>
                    </a:lnTo>
                    <a:lnTo>
                      <a:pt x="1698" y="1890"/>
                    </a:lnTo>
                    <a:lnTo>
                      <a:pt x="1681" y="2106"/>
                    </a:lnTo>
                    <a:lnTo>
                      <a:pt x="1638" y="2220"/>
                    </a:lnTo>
                    <a:lnTo>
                      <a:pt x="1737" y="2266"/>
                    </a:lnTo>
                    <a:lnTo>
                      <a:pt x="1878" y="2250"/>
                    </a:lnTo>
                    <a:lnTo>
                      <a:pt x="2073" y="2426"/>
                    </a:lnTo>
                    <a:lnTo>
                      <a:pt x="2388" y="2640"/>
                    </a:lnTo>
                    <a:lnTo>
                      <a:pt x="2329" y="2794"/>
                    </a:lnTo>
                    <a:lnTo>
                      <a:pt x="394" y="2977"/>
                    </a:lnTo>
                    <a:lnTo>
                      <a:pt x="421" y="2701"/>
                    </a:lnTo>
                    <a:lnTo>
                      <a:pt x="385" y="2123"/>
                    </a:lnTo>
                    <a:lnTo>
                      <a:pt x="256" y="1969"/>
                    </a:lnTo>
                    <a:lnTo>
                      <a:pt x="294" y="1862"/>
                    </a:lnTo>
                    <a:lnTo>
                      <a:pt x="282" y="1741"/>
                    </a:lnTo>
                    <a:lnTo>
                      <a:pt x="229" y="1387"/>
                    </a:lnTo>
                    <a:lnTo>
                      <a:pt x="181" y="928"/>
                    </a:lnTo>
                    <a:lnTo>
                      <a:pt x="60" y="763"/>
                    </a:lnTo>
                    <a:lnTo>
                      <a:pt x="25" y="556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4" name="Freeform 19">
                <a:extLst>
                  <a:ext uri="{FF2B5EF4-FFF2-40B4-BE49-F238E27FC236}">
                    <a16:creationId xmlns:a16="http://schemas.microsoft.com/office/drawing/2014/main" id="{2F8249F5-89A0-5934-BA91-B5ECF7DAD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3382" y="3345332"/>
                <a:ext cx="533211" cy="524854"/>
              </a:xfrm>
              <a:custGeom>
                <a:avLst/>
                <a:gdLst>
                  <a:gd name="T0" fmla="*/ 51 w 2202"/>
                  <a:gd name="T1" fmla="*/ 13 h 2170"/>
                  <a:gd name="T2" fmla="*/ 28 w 2202"/>
                  <a:gd name="T3" fmla="*/ 41 h 2170"/>
                  <a:gd name="T4" fmla="*/ 40 w 2202"/>
                  <a:gd name="T5" fmla="*/ 76 h 2170"/>
                  <a:gd name="T6" fmla="*/ 19 w 2202"/>
                  <a:gd name="T7" fmla="*/ 103 h 2170"/>
                  <a:gd name="T8" fmla="*/ 0 w 2202"/>
                  <a:gd name="T9" fmla="*/ 126 h 2170"/>
                  <a:gd name="T10" fmla="*/ 23 w 2202"/>
                  <a:gd name="T11" fmla="*/ 155 h 2170"/>
                  <a:gd name="T12" fmla="*/ 19 w 2202"/>
                  <a:gd name="T13" fmla="*/ 196 h 2170"/>
                  <a:gd name="T14" fmla="*/ 11 w 2202"/>
                  <a:gd name="T15" fmla="*/ 217 h 2170"/>
                  <a:gd name="T16" fmla="*/ 30 w 2202"/>
                  <a:gd name="T17" fmla="*/ 226 h 2170"/>
                  <a:gd name="T18" fmla="*/ 56 w 2202"/>
                  <a:gd name="T19" fmla="*/ 223 h 2170"/>
                  <a:gd name="T20" fmla="*/ 95 w 2202"/>
                  <a:gd name="T21" fmla="*/ 257 h 2170"/>
                  <a:gd name="T22" fmla="*/ 153 w 2202"/>
                  <a:gd name="T23" fmla="*/ 297 h 2170"/>
                  <a:gd name="T24" fmla="*/ 142 w 2202"/>
                  <a:gd name="T25" fmla="*/ 326 h 2170"/>
                  <a:gd name="T26" fmla="*/ 154 w 2202"/>
                  <a:gd name="T27" fmla="*/ 341 h 2170"/>
                  <a:gd name="T28" fmla="*/ 154 w 2202"/>
                  <a:gd name="T29" fmla="*/ 367 h 2170"/>
                  <a:gd name="T30" fmla="*/ 162 w 2202"/>
                  <a:gd name="T31" fmla="*/ 391 h 2170"/>
                  <a:gd name="T32" fmla="*/ 186 w 2202"/>
                  <a:gd name="T33" fmla="*/ 402 h 2170"/>
                  <a:gd name="T34" fmla="*/ 204 w 2202"/>
                  <a:gd name="T35" fmla="*/ 411 h 2170"/>
                  <a:gd name="T36" fmla="*/ 400 w 2202"/>
                  <a:gd name="T37" fmla="*/ 381 h 2170"/>
                  <a:gd name="T38" fmla="*/ 400 w 2202"/>
                  <a:gd name="T39" fmla="*/ 341 h 2170"/>
                  <a:gd name="T40" fmla="*/ 383 w 2202"/>
                  <a:gd name="T41" fmla="*/ 324 h 2170"/>
                  <a:gd name="T42" fmla="*/ 380 w 2202"/>
                  <a:gd name="T43" fmla="*/ 294 h 2170"/>
                  <a:gd name="T44" fmla="*/ 383 w 2202"/>
                  <a:gd name="T45" fmla="*/ 267 h 2170"/>
                  <a:gd name="T46" fmla="*/ 389 w 2202"/>
                  <a:gd name="T47" fmla="*/ 256 h 2170"/>
                  <a:gd name="T48" fmla="*/ 383 w 2202"/>
                  <a:gd name="T49" fmla="*/ 227 h 2170"/>
                  <a:gd name="T50" fmla="*/ 389 w 2202"/>
                  <a:gd name="T51" fmla="*/ 205 h 2170"/>
                  <a:gd name="T52" fmla="*/ 389 w 2202"/>
                  <a:gd name="T53" fmla="*/ 188 h 2170"/>
                  <a:gd name="T54" fmla="*/ 417 w 2202"/>
                  <a:gd name="T55" fmla="*/ 125 h 2170"/>
                  <a:gd name="T56" fmla="*/ 411 w 2202"/>
                  <a:gd name="T57" fmla="*/ 108 h 2170"/>
                  <a:gd name="T58" fmla="*/ 400 w 2202"/>
                  <a:gd name="T59" fmla="*/ 125 h 2170"/>
                  <a:gd name="T60" fmla="*/ 389 w 2202"/>
                  <a:gd name="T61" fmla="*/ 142 h 2170"/>
                  <a:gd name="T62" fmla="*/ 383 w 2202"/>
                  <a:gd name="T63" fmla="*/ 159 h 2170"/>
                  <a:gd name="T64" fmla="*/ 355 w 2202"/>
                  <a:gd name="T65" fmla="*/ 199 h 2170"/>
                  <a:gd name="T66" fmla="*/ 355 w 2202"/>
                  <a:gd name="T67" fmla="*/ 176 h 2170"/>
                  <a:gd name="T68" fmla="*/ 356 w 2202"/>
                  <a:gd name="T69" fmla="*/ 155 h 2170"/>
                  <a:gd name="T70" fmla="*/ 368 w 2202"/>
                  <a:gd name="T71" fmla="*/ 135 h 2170"/>
                  <a:gd name="T72" fmla="*/ 366 w 2202"/>
                  <a:gd name="T73" fmla="*/ 108 h 2170"/>
                  <a:gd name="T74" fmla="*/ 349 w 2202"/>
                  <a:gd name="T75" fmla="*/ 91 h 2170"/>
                  <a:gd name="T76" fmla="*/ 348 w 2202"/>
                  <a:gd name="T77" fmla="*/ 79 h 2170"/>
                  <a:gd name="T78" fmla="*/ 320 w 2202"/>
                  <a:gd name="T79" fmla="*/ 57 h 2170"/>
                  <a:gd name="T80" fmla="*/ 286 w 2202"/>
                  <a:gd name="T81" fmla="*/ 63 h 2170"/>
                  <a:gd name="T82" fmla="*/ 281 w 2202"/>
                  <a:gd name="T83" fmla="*/ 51 h 2170"/>
                  <a:gd name="T84" fmla="*/ 260 w 2202"/>
                  <a:gd name="T85" fmla="*/ 52 h 2170"/>
                  <a:gd name="T86" fmla="*/ 233 w 2202"/>
                  <a:gd name="T87" fmla="*/ 50 h 2170"/>
                  <a:gd name="T88" fmla="*/ 201 w 2202"/>
                  <a:gd name="T89" fmla="*/ 51 h 2170"/>
                  <a:gd name="T90" fmla="*/ 184 w 2202"/>
                  <a:gd name="T91" fmla="*/ 38 h 2170"/>
                  <a:gd name="T92" fmla="*/ 173 w 2202"/>
                  <a:gd name="T93" fmla="*/ 23 h 2170"/>
                  <a:gd name="T94" fmla="*/ 127 w 2202"/>
                  <a:gd name="T95" fmla="*/ 23 h 2170"/>
                  <a:gd name="T96" fmla="*/ 122 w 2202"/>
                  <a:gd name="T97" fmla="*/ 0 h 2170"/>
                  <a:gd name="T98" fmla="*/ 70 w 2202"/>
                  <a:gd name="T99" fmla="*/ 23 h 2170"/>
                  <a:gd name="T100" fmla="*/ 51 w 2202"/>
                  <a:gd name="T101" fmla="*/ 13 h 217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202" h="2170">
                    <a:moveTo>
                      <a:pt x="267" y="70"/>
                    </a:moveTo>
                    <a:lnTo>
                      <a:pt x="150" y="216"/>
                    </a:lnTo>
                    <a:lnTo>
                      <a:pt x="209" y="400"/>
                    </a:lnTo>
                    <a:lnTo>
                      <a:pt x="102" y="544"/>
                    </a:lnTo>
                    <a:lnTo>
                      <a:pt x="0" y="667"/>
                    </a:lnTo>
                    <a:lnTo>
                      <a:pt x="119" y="820"/>
                    </a:lnTo>
                    <a:lnTo>
                      <a:pt x="102" y="1035"/>
                    </a:lnTo>
                    <a:lnTo>
                      <a:pt x="59" y="1146"/>
                    </a:lnTo>
                    <a:lnTo>
                      <a:pt x="158" y="1195"/>
                    </a:lnTo>
                    <a:lnTo>
                      <a:pt x="297" y="1177"/>
                    </a:lnTo>
                    <a:lnTo>
                      <a:pt x="501" y="1359"/>
                    </a:lnTo>
                    <a:lnTo>
                      <a:pt x="809" y="1567"/>
                    </a:lnTo>
                    <a:lnTo>
                      <a:pt x="750" y="1723"/>
                    </a:lnTo>
                    <a:lnTo>
                      <a:pt x="814" y="1802"/>
                    </a:lnTo>
                    <a:lnTo>
                      <a:pt x="814" y="1938"/>
                    </a:lnTo>
                    <a:lnTo>
                      <a:pt x="854" y="2066"/>
                    </a:lnTo>
                    <a:lnTo>
                      <a:pt x="982" y="2122"/>
                    </a:lnTo>
                    <a:lnTo>
                      <a:pt x="1078" y="2170"/>
                    </a:lnTo>
                    <a:lnTo>
                      <a:pt x="2112" y="2010"/>
                    </a:lnTo>
                    <a:lnTo>
                      <a:pt x="2112" y="1800"/>
                    </a:lnTo>
                    <a:lnTo>
                      <a:pt x="2022" y="1710"/>
                    </a:lnTo>
                    <a:lnTo>
                      <a:pt x="2006" y="1554"/>
                    </a:lnTo>
                    <a:lnTo>
                      <a:pt x="2022" y="1410"/>
                    </a:lnTo>
                    <a:lnTo>
                      <a:pt x="2052" y="1350"/>
                    </a:lnTo>
                    <a:lnTo>
                      <a:pt x="2022" y="1200"/>
                    </a:lnTo>
                    <a:lnTo>
                      <a:pt x="2052" y="1080"/>
                    </a:lnTo>
                    <a:lnTo>
                      <a:pt x="2052" y="990"/>
                    </a:lnTo>
                    <a:lnTo>
                      <a:pt x="2202" y="660"/>
                    </a:lnTo>
                    <a:lnTo>
                      <a:pt x="2172" y="570"/>
                    </a:lnTo>
                    <a:lnTo>
                      <a:pt x="2112" y="660"/>
                    </a:lnTo>
                    <a:lnTo>
                      <a:pt x="2052" y="750"/>
                    </a:lnTo>
                    <a:lnTo>
                      <a:pt x="2022" y="840"/>
                    </a:lnTo>
                    <a:lnTo>
                      <a:pt x="1872" y="1050"/>
                    </a:lnTo>
                    <a:lnTo>
                      <a:pt x="1872" y="930"/>
                    </a:lnTo>
                    <a:lnTo>
                      <a:pt x="1878" y="818"/>
                    </a:lnTo>
                    <a:lnTo>
                      <a:pt x="1942" y="714"/>
                    </a:lnTo>
                    <a:lnTo>
                      <a:pt x="1932" y="570"/>
                    </a:lnTo>
                    <a:lnTo>
                      <a:pt x="1842" y="480"/>
                    </a:lnTo>
                    <a:lnTo>
                      <a:pt x="1838" y="418"/>
                    </a:lnTo>
                    <a:lnTo>
                      <a:pt x="1692" y="300"/>
                    </a:lnTo>
                    <a:lnTo>
                      <a:pt x="1512" y="330"/>
                    </a:lnTo>
                    <a:lnTo>
                      <a:pt x="1482" y="270"/>
                    </a:lnTo>
                    <a:lnTo>
                      <a:pt x="1374" y="274"/>
                    </a:lnTo>
                    <a:lnTo>
                      <a:pt x="1230" y="266"/>
                    </a:lnTo>
                    <a:lnTo>
                      <a:pt x="1062" y="270"/>
                    </a:lnTo>
                    <a:lnTo>
                      <a:pt x="974" y="202"/>
                    </a:lnTo>
                    <a:lnTo>
                      <a:pt x="912" y="120"/>
                    </a:lnTo>
                    <a:lnTo>
                      <a:pt x="672" y="120"/>
                    </a:lnTo>
                    <a:lnTo>
                      <a:pt x="642" y="0"/>
                    </a:lnTo>
                    <a:lnTo>
                      <a:pt x="372" y="120"/>
                    </a:lnTo>
                    <a:lnTo>
                      <a:pt x="267" y="7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5" name="Freeform 20">
                <a:extLst>
                  <a:ext uri="{FF2B5EF4-FFF2-40B4-BE49-F238E27FC236}">
                    <a16:creationId xmlns:a16="http://schemas.microsoft.com/office/drawing/2014/main" id="{5BECBC43-409A-5C40-E28A-BB3AC70EF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958" y="3761639"/>
                <a:ext cx="602260" cy="386936"/>
              </a:xfrm>
              <a:custGeom>
                <a:avLst/>
                <a:gdLst>
                  <a:gd name="T0" fmla="*/ 0 w 2485"/>
                  <a:gd name="T1" fmla="*/ 35 h 1601"/>
                  <a:gd name="T2" fmla="*/ 367 w 2485"/>
                  <a:gd name="T3" fmla="*/ 0 h 1601"/>
                  <a:gd name="T4" fmla="*/ 378 w 2485"/>
                  <a:gd name="T5" fmla="*/ 14 h 1601"/>
                  <a:gd name="T6" fmla="*/ 379 w 2485"/>
                  <a:gd name="T7" fmla="*/ 40 h 1601"/>
                  <a:gd name="T8" fmla="*/ 386 w 2485"/>
                  <a:gd name="T9" fmla="*/ 65 h 1601"/>
                  <a:gd name="T10" fmla="*/ 408 w 2485"/>
                  <a:gd name="T11" fmla="*/ 74 h 1601"/>
                  <a:gd name="T12" fmla="*/ 428 w 2485"/>
                  <a:gd name="T13" fmla="*/ 85 h 1601"/>
                  <a:gd name="T14" fmla="*/ 447 w 2485"/>
                  <a:gd name="T15" fmla="*/ 109 h 1601"/>
                  <a:gd name="T16" fmla="*/ 463 w 2485"/>
                  <a:gd name="T17" fmla="*/ 127 h 1601"/>
                  <a:gd name="T18" fmla="*/ 471 w 2485"/>
                  <a:gd name="T19" fmla="*/ 154 h 1601"/>
                  <a:gd name="T20" fmla="*/ 451 w 2485"/>
                  <a:gd name="T21" fmla="*/ 178 h 1601"/>
                  <a:gd name="T22" fmla="*/ 426 w 2485"/>
                  <a:gd name="T23" fmla="*/ 189 h 1601"/>
                  <a:gd name="T24" fmla="*/ 399 w 2485"/>
                  <a:gd name="T25" fmla="*/ 189 h 1601"/>
                  <a:gd name="T26" fmla="*/ 416 w 2485"/>
                  <a:gd name="T27" fmla="*/ 217 h 1601"/>
                  <a:gd name="T28" fmla="*/ 407 w 2485"/>
                  <a:gd name="T29" fmla="*/ 248 h 1601"/>
                  <a:gd name="T30" fmla="*/ 394 w 2485"/>
                  <a:gd name="T31" fmla="*/ 274 h 1601"/>
                  <a:gd name="T32" fmla="*/ 388 w 2485"/>
                  <a:gd name="T33" fmla="*/ 295 h 1601"/>
                  <a:gd name="T34" fmla="*/ 360 w 2485"/>
                  <a:gd name="T35" fmla="*/ 274 h 1601"/>
                  <a:gd name="T36" fmla="*/ 277 w 2485"/>
                  <a:gd name="T37" fmla="*/ 289 h 1601"/>
                  <a:gd name="T38" fmla="*/ 195 w 2485"/>
                  <a:gd name="T39" fmla="*/ 297 h 1601"/>
                  <a:gd name="T40" fmla="*/ 73 w 2485"/>
                  <a:gd name="T41" fmla="*/ 303 h 1601"/>
                  <a:gd name="T42" fmla="*/ 73 w 2485"/>
                  <a:gd name="T43" fmla="*/ 256 h 1601"/>
                  <a:gd name="T44" fmla="*/ 23 w 2485"/>
                  <a:gd name="T45" fmla="*/ 157 h 1601"/>
                  <a:gd name="T46" fmla="*/ 6 w 2485"/>
                  <a:gd name="T47" fmla="*/ 117 h 1601"/>
                  <a:gd name="T48" fmla="*/ 6 w 2485"/>
                  <a:gd name="T49" fmla="*/ 59 h 1601"/>
                  <a:gd name="T50" fmla="*/ 0 w 2485"/>
                  <a:gd name="T51" fmla="*/ 35 h 160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485" h="1601">
                    <a:moveTo>
                      <a:pt x="0" y="183"/>
                    </a:moveTo>
                    <a:lnTo>
                      <a:pt x="1935" y="0"/>
                    </a:lnTo>
                    <a:lnTo>
                      <a:pt x="1996" y="75"/>
                    </a:lnTo>
                    <a:lnTo>
                      <a:pt x="1998" y="212"/>
                    </a:lnTo>
                    <a:lnTo>
                      <a:pt x="2037" y="344"/>
                    </a:lnTo>
                    <a:lnTo>
                      <a:pt x="2155" y="393"/>
                    </a:lnTo>
                    <a:lnTo>
                      <a:pt x="2257" y="447"/>
                    </a:lnTo>
                    <a:lnTo>
                      <a:pt x="2357" y="575"/>
                    </a:lnTo>
                    <a:lnTo>
                      <a:pt x="2445" y="671"/>
                    </a:lnTo>
                    <a:lnTo>
                      <a:pt x="2485" y="815"/>
                    </a:lnTo>
                    <a:lnTo>
                      <a:pt x="2377" y="939"/>
                    </a:lnTo>
                    <a:lnTo>
                      <a:pt x="2245" y="999"/>
                    </a:lnTo>
                    <a:lnTo>
                      <a:pt x="2107" y="999"/>
                    </a:lnTo>
                    <a:lnTo>
                      <a:pt x="2197" y="1149"/>
                    </a:lnTo>
                    <a:lnTo>
                      <a:pt x="2149" y="1311"/>
                    </a:lnTo>
                    <a:lnTo>
                      <a:pt x="2077" y="1449"/>
                    </a:lnTo>
                    <a:lnTo>
                      <a:pt x="2045" y="1559"/>
                    </a:lnTo>
                    <a:lnTo>
                      <a:pt x="1897" y="1449"/>
                    </a:lnTo>
                    <a:lnTo>
                      <a:pt x="1461" y="1527"/>
                    </a:lnTo>
                    <a:lnTo>
                      <a:pt x="1029" y="1567"/>
                    </a:lnTo>
                    <a:lnTo>
                      <a:pt x="384" y="1601"/>
                    </a:lnTo>
                    <a:lnTo>
                      <a:pt x="384" y="1355"/>
                    </a:lnTo>
                    <a:lnTo>
                      <a:pt x="120" y="827"/>
                    </a:lnTo>
                    <a:lnTo>
                      <a:pt x="33" y="620"/>
                    </a:lnTo>
                    <a:lnTo>
                      <a:pt x="34" y="312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6" name="Freeform 21">
                <a:extLst>
                  <a:ext uri="{FF2B5EF4-FFF2-40B4-BE49-F238E27FC236}">
                    <a16:creationId xmlns:a16="http://schemas.microsoft.com/office/drawing/2014/main" id="{DE01C85E-C1E7-1D7D-EC8C-7CDFDC135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0301" y="4112819"/>
                <a:ext cx="678980" cy="533793"/>
              </a:xfrm>
              <a:custGeom>
                <a:avLst/>
                <a:gdLst>
                  <a:gd name="T0" fmla="*/ 0 w 2800"/>
                  <a:gd name="T1" fmla="*/ 29 h 2206"/>
                  <a:gd name="T2" fmla="*/ 22 w 2800"/>
                  <a:gd name="T3" fmla="*/ 73 h 2206"/>
                  <a:gd name="T4" fmla="*/ 47 w 2800"/>
                  <a:gd name="T5" fmla="*/ 86 h 2206"/>
                  <a:gd name="T6" fmla="*/ 69 w 2800"/>
                  <a:gd name="T7" fmla="*/ 98 h 2206"/>
                  <a:gd name="T8" fmla="*/ 63 w 2800"/>
                  <a:gd name="T9" fmla="*/ 115 h 2206"/>
                  <a:gd name="T10" fmla="*/ 74 w 2800"/>
                  <a:gd name="T11" fmla="*/ 146 h 2206"/>
                  <a:gd name="T12" fmla="*/ 97 w 2800"/>
                  <a:gd name="T13" fmla="*/ 160 h 2206"/>
                  <a:gd name="T14" fmla="*/ 101 w 2800"/>
                  <a:gd name="T15" fmla="*/ 211 h 2206"/>
                  <a:gd name="T16" fmla="*/ 101 w 2800"/>
                  <a:gd name="T17" fmla="*/ 271 h 2206"/>
                  <a:gd name="T18" fmla="*/ 107 w 2800"/>
                  <a:gd name="T19" fmla="*/ 324 h 2206"/>
                  <a:gd name="T20" fmla="*/ 107 w 2800"/>
                  <a:gd name="T21" fmla="*/ 359 h 2206"/>
                  <a:gd name="T22" fmla="*/ 117 w 2800"/>
                  <a:gd name="T23" fmla="*/ 385 h 2206"/>
                  <a:gd name="T24" fmla="*/ 122 w 2800"/>
                  <a:gd name="T25" fmla="*/ 409 h 2206"/>
                  <a:gd name="T26" fmla="*/ 335 w 2800"/>
                  <a:gd name="T27" fmla="*/ 382 h 2206"/>
                  <a:gd name="T28" fmla="*/ 393 w 2800"/>
                  <a:gd name="T29" fmla="*/ 376 h 2206"/>
                  <a:gd name="T30" fmla="*/ 452 w 2800"/>
                  <a:gd name="T31" fmla="*/ 364 h 2206"/>
                  <a:gd name="T32" fmla="*/ 463 w 2800"/>
                  <a:gd name="T33" fmla="*/ 375 h 2206"/>
                  <a:gd name="T34" fmla="*/ 446 w 2800"/>
                  <a:gd name="T35" fmla="*/ 398 h 2206"/>
                  <a:gd name="T36" fmla="*/ 458 w 2800"/>
                  <a:gd name="T37" fmla="*/ 409 h 2206"/>
                  <a:gd name="T38" fmla="*/ 478 w 2800"/>
                  <a:gd name="T39" fmla="*/ 418 h 2206"/>
                  <a:gd name="T40" fmla="*/ 497 w 2800"/>
                  <a:gd name="T41" fmla="*/ 409 h 2206"/>
                  <a:gd name="T42" fmla="*/ 503 w 2800"/>
                  <a:gd name="T43" fmla="*/ 398 h 2206"/>
                  <a:gd name="T44" fmla="*/ 497 w 2800"/>
                  <a:gd name="T45" fmla="*/ 381 h 2206"/>
                  <a:gd name="T46" fmla="*/ 507 w 2800"/>
                  <a:gd name="T47" fmla="*/ 363 h 2206"/>
                  <a:gd name="T48" fmla="*/ 515 w 2800"/>
                  <a:gd name="T49" fmla="*/ 347 h 2206"/>
                  <a:gd name="T50" fmla="*/ 531 w 2800"/>
                  <a:gd name="T51" fmla="*/ 339 h 2206"/>
                  <a:gd name="T52" fmla="*/ 529 w 2800"/>
                  <a:gd name="T53" fmla="*/ 324 h 2206"/>
                  <a:gd name="T54" fmla="*/ 528 w 2800"/>
                  <a:gd name="T55" fmla="*/ 306 h 2206"/>
                  <a:gd name="T56" fmla="*/ 509 w 2800"/>
                  <a:gd name="T57" fmla="*/ 296 h 2206"/>
                  <a:gd name="T58" fmla="*/ 492 w 2800"/>
                  <a:gd name="T59" fmla="*/ 273 h 2206"/>
                  <a:gd name="T60" fmla="*/ 486 w 2800"/>
                  <a:gd name="T61" fmla="*/ 244 h 2206"/>
                  <a:gd name="T62" fmla="*/ 458 w 2800"/>
                  <a:gd name="T63" fmla="*/ 222 h 2206"/>
                  <a:gd name="T64" fmla="*/ 435 w 2800"/>
                  <a:gd name="T65" fmla="*/ 210 h 2206"/>
                  <a:gd name="T66" fmla="*/ 418 w 2800"/>
                  <a:gd name="T67" fmla="*/ 187 h 2206"/>
                  <a:gd name="T68" fmla="*/ 426 w 2800"/>
                  <a:gd name="T69" fmla="*/ 166 h 2206"/>
                  <a:gd name="T70" fmla="*/ 429 w 2800"/>
                  <a:gd name="T71" fmla="*/ 142 h 2206"/>
                  <a:gd name="T72" fmla="*/ 414 w 2800"/>
                  <a:gd name="T73" fmla="*/ 133 h 2206"/>
                  <a:gd name="T74" fmla="*/ 396 w 2800"/>
                  <a:gd name="T75" fmla="*/ 128 h 2206"/>
                  <a:gd name="T76" fmla="*/ 378 w 2800"/>
                  <a:gd name="T77" fmla="*/ 114 h 2206"/>
                  <a:gd name="T78" fmla="*/ 355 w 2800"/>
                  <a:gd name="T79" fmla="*/ 85 h 2206"/>
                  <a:gd name="T80" fmla="*/ 337 w 2800"/>
                  <a:gd name="T81" fmla="*/ 74 h 2206"/>
                  <a:gd name="T82" fmla="*/ 321 w 2800"/>
                  <a:gd name="T83" fmla="*/ 51 h 2206"/>
                  <a:gd name="T84" fmla="*/ 315 w 2800"/>
                  <a:gd name="T85" fmla="*/ 21 h 2206"/>
                  <a:gd name="T86" fmla="*/ 287 w 2800"/>
                  <a:gd name="T87" fmla="*/ 0 h 2206"/>
                  <a:gd name="T88" fmla="*/ 260 w 2800"/>
                  <a:gd name="T89" fmla="*/ 4 h 2206"/>
                  <a:gd name="T90" fmla="*/ 200 w 2800"/>
                  <a:gd name="T91" fmla="*/ 15 h 2206"/>
                  <a:gd name="T92" fmla="*/ 122 w 2800"/>
                  <a:gd name="T93" fmla="*/ 22 h 2206"/>
                  <a:gd name="T94" fmla="*/ 58 w 2800"/>
                  <a:gd name="T95" fmla="*/ 26 h 2206"/>
                  <a:gd name="T96" fmla="*/ 0 w 2800"/>
                  <a:gd name="T97" fmla="*/ 29 h 220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00" h="2206">
                    <a:moveTo>
                      <a:pt x="0" y="152"/>
                    </a:moveTo>
                    <a:lnTo>
                      <a:pt x="118" y="387"/>
                    </a:lnTo>
                    <a:lnTo>
                      <a:pt x="247" y="452"/>
                    </a:lnTo>
                    <a:lnTo>
                      <a:pt x="363" y="518"/>
                    </a:lnTo>
                    <a:lnTo>
                      <a:pt x="333" y="608"/>
                    </a:lnTo>
                    <a:lnTo>
                      <a:pt x="388" y="771"/>
                    </a:lnTo>
                    <a:lnTo>
                      <a:pt x="513" y="845"/>
                    </a:lnTo>
                    <a:lnTo>
                      <a:pt x="535" y="1115"/>
                    </a:lnTo>
                    <a:lnTo>
                      <a:pt x="535" y="1431"/>
                    </a:lnTo>
                    <a:lnTo>
                      <a:pt x="562" y="1710"/>
                    </a:lnTo>
                    <a:lnTo>
                      <a:pt x="562" y="1895"/>
                    </a:lnTo>
                    <a:lnTo>
                      <a:pt x="618" y="2034"/>
                    </a:lnTo>
                    <a:lnTo>
                      <a:pt x="645" y="2160"/>
                    </a:lnTo>
                    <a:lnTo>
                      <a:pt x="1769" y="2014"/>
                    </a:lnTo>
                    <a:lnTo>
                      <a:pt x="2073" y="1982"/>
                    </a:lnTo>
                    <a:lnTo>
                      <a:pt x="2383" y="1920"/>
                    </a:lnTo>
                    <a:lnTo>
                      <a:pt x="2443" y="1980"/>
                    </a:lnTo>
                    <a:lnTo>
                      <a:pt x="2353" y="2100"/>
                    </a:lnTo>
                    <a:lnTo>
                      <a:pt x="2413" y="2160"/>
                    </a:lnTo>
                    <a:lnTo>
                      <a:pt x="2520" y="2206"/>
                    </a:lnTo>
                    <a:lnTo>
                      <a:pt x="2623" y="2160"/>
                    </a:lnTo>
                    <a:lnTo>
                      <a:pt x="2653" y="2100"/>
                    </a:lnTo>
                    <a:lnTo>
                      <a:pt x="2623" y="2010"/>
                    </a:lnTo>
                    <a:lnTo>
                      <a:pt x="2672" y="1918"/>
                    </a:lnTo>
                    <a:lnTo>
                      <a:pt x="2713" y="1830"/>
                    </a:lnTo>
                    <a:lnTo>
                      <a:pt x="2800" y="1790"/>
                    </a:lnTo>
                    <a:lnTo>
                      <a:pt x="2792" y="1710"/>
                    </a:lnTo>
                    <a:lnTo>
                      <a:pt x="2784" y="1614"/>
                    </a:lnTo>
                    <a:lnTo>
                      <a:pt x="2683" y="1560"/>
                    </a:lnTo>
                    <a:lnTo>
                      <a:pt x="2593" y="1440"/>
                    </a:lnTo>
                    <a:lnTo>
                      <a:pt x="2563" y="1290"/>
                    </a:lnTo>
                    <a:lnTo>
                      <a:pt x="2413" y="1170"/>
                    </a:lnTo>
                    <a:lnTo>
                      <a:pt x="2293" y="1110"/>
                    </a:lnTo>
                    <a:lnTo>
                      <a:pt x="2203" y="989"/>
                    </a:lnTo>
                    <a:lnTo>
                      <a:pt x="2248" y="878"/>
                    </a:lnTo>
                    <a:lnTo>
                      <a:pt x="2263" y="749"/>
                    </a:lnTo>
                    <a:lnTo>
                      <a:pt x="2184" y="702"/>
                    </a:lnTo>
                    <a:lnTo>
                      <a:pt x="2089" y="678"/>
                    </a:lnTo>
                    <a:lnTo>
                      <a:pt x="1994" y="599"/>
                    </a:lnTo>
                    <a:lnTo>
                      <a:pt x="1874" y="449"/>
                    </a:lnTo>
                    <a:lnTo>
                      <a:pt x="1777" y="390"/>
                    </a:lnTo>
                    <a:lnTo>
                      <a:pt x="1694" y="269"/>
                    </a:lnTo>
                    <a:lnTo>
                      <a:pt x="1659" y="110"/>
                    </a:lnTo>
                    <a:lnTo>
                      <a:pt x="1511" y="0"/>
                    </a:lnTo>
                    <a:lnTo>
                      <a:pt x="1373" y="23"/>
                    </a:lnTo>
                    <a:lnTo>
                      <a:pt x="1055" y="80"/>
                    </a:lnTo>
                    <a:lnTo>
                      <a:pt x="643" y="117"/>
                    </a:lnTo>
                    <a:lnTo>
                      <a:pt x="306" y="13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39" name="Freeform 22">
                <a:extLst>
                  <a:ext uri="{FF2B5EF4-FFF2-40B4-BE49-F238E27FC236}">
                    <a16:creationId xmlns:a16="http://schemas.microsoft.com/office/drawing/2014/main" id="{CD69B103-6992-5422-1D3A-954C72D5BC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6300" y="4577652"/>
                <a:ext cx="483342" cy="487820"/>
              </a:xfrm>
              <a:custGeom>
                <a:avLst/>
                <a:gdLst>
                  <a:gd name="T0" fmla="*/ 0 w 1990"/>
                  <a:gd name="T1" fmla="*/ 45 h 2015"/>
                  <a:gd name="T2" fmla="*/ 215 w 1990"/>
                  <a:gd name="T3" fmla="*/ 18 h 2015"/>
                  <a:gd name="T4" fmla="*/ 273 w 1990"/>
                  <a:gd name="T5" fmla="*/ 12 h 2015"/>
                  <a:gd name="T6" fmla="*/ 331 w 1990"/>
                  <a:gd name="T7" fmla="*/ 0 h 2015"/>
                  <a:gd name="T8" fmla="*/ 342 w 1990"/>
                  <a:gd name="T9" fmla="*/ 12 h 2015"/>
                  <a:gd name="T10" fmla="*/ 325 w 1990"/>
                  <a:gd name="T11" fmla="*/ 34 h 2015"/>
                  <a:gd name="T12" fmla="*/ 337 w 1990"/>
                  <a:gd name="T13" fmla="*/ 46 h 2015"/>
                  <a:gd name="T14" fmla="*/ 357 w 1990"/>
                  <a:gd name="T15" fmla="*/ 54 h 2015"/>
                  <a:gd name="T16" fmla="*/ 376 w 1990"/>
                  <a:gd name="T17" fmla="*/ 45 h 2015"/>
                  <a:gd name="T18" fmla="*/ 378 w 1990"/>
                  <a:gd name="T19" fmla="*/ 63 h 2015"/>
                  <a:gd name="T20" fmla="*/ 367 w 1990"/>
                  <a:gd name="T21" fmla="*/ 77 h 2015"/>
                  <a:gd name="T22" fmla="*/ 366 w 1990"/>
                  <a:gd name="T23" fmla="*/ 94 h 2015"/>
                  <a:gd name="T24" fmla="*/ 355 w 1990"/>
                  <a:gd name="T25" fmla="*/ 106 h 2015"/>
                  <a:gd name="T26" fmla="*/ 350 w 1990"/>
                  <a:gd name="T27" fmla="*/ 143 h 2015"/>
                  <a:gd name="T28" fmla="*/ 338 w 1990"/>
                  <a:gd name="T29" fmla="*/ 163 h 2015"/>
                  <a:gd name="T30" fmla="*/ 322 w 1990"/>
                  <a:gd name="T31" fmla="*/ 209 h 2015"/>
                  <a:gd name="T32" fmla="*/ 301 w 1990"/>
                  <a:gd name="T33" fmla="*/ 238 h 2015"/>
                  <a:gd name="T34" fmla="*/ 293 w 1990"/>
                  <a:gd name="T35" fmla="*/ 274 h 2015"/>
                  <a:gd name="T36" fmla="*/ 296 w 1990"/>
                  <a:gd name="T37" fmla="*/ 329 h 2015"/>
                  <a:gd name="T38" fmla="*/ 293 w 1990"/>
                  <a:gd name="T39" fmla="*/ 359 h 2015"/>
                  <a:gd name="T40" fmla="*/ 249 w 1990"/>
                  <a:gd name="T41" fmla="*/ 365 h 2015"/>
                  <a:gd name="T42" fmla="*/ 190 w 1990"/>
                  <a:gd name="T43" fmla="*/ 365 h 2015"/>
                  <a:gd name="T44" fmla="*/ 115 w 1990"/>
                  <a:gd name="T45" fmla="*/ 368 h 2015"/>
                  <a:gd name="T46" fmla="*/ 65 w 1990"/>
                  <a:gd name="T47" fmla="*/ 382 h 2015"/>
                  <a:gd name="T48" fmla="*/ 58 w 1990"/>
                  <a:gd name="T49" fmla="*/ 363 h 2015"/>
                  <a:gd name="T50" fmla="*/ 63 w 1990"/>
                  <a:gd name="T51" fmla="*/ 344 h 2015"/>
                  <a:gd name="T52" fmla="*/ 56 w 1990"/>
                  <a:gd name="T53" fmla="*/ 322 h 2015"/>
                  <a:gd name="T54" fmla="*/ 17 w 1990"/>
                  <a:gd name="T55" fmla="*/ 322 h 2015"/>
                  <a:gd name="T56" fmla="*/ 17 w 1990"/>
                  <a:gd name="T57" fmla="*/ 168 h 2015"/>
                  <a:gd name="T58" fmla="*/ 4 w 1990"/>
                  <a:gd name="T59" fmla="*/ 110 h 2015"/>
                  <a:gd name="T60" fmla="*/ 0 w 1990"/>
                  <a:gd name="T61" fmla="*/ 71 h 2015"/>
                  <a:gd name="T62" fmla="*/ 0 w 1990"/>
                  <a:gd name="T63" fmla="*/ 45 h 201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990" h="2015">
                    <a:moveTo>
                      <a:pt x="2" y="240"/>
                    </a:moveTo>
                    <a:lnTo>
                      <a:pt x="1130" y="93"/>
                    </a:lnTo>
                    <a:lnTo>
                      <a:pt x="1435" y="62"/>
                    </a:lnTo>
                    <a:lnTo>
                      <a:pt x="1742" y="0"/>
                    </a:lnTo>
                    <a:lnTo>
                      <a:pt x="1798" y="61"/>
                    </a:lnTo>
                    <a:lnTo>
                      <a:pt x="1711" y="179"/>
                    </a:lnTo>
                    <a:lnTo>
                      <a:pt x="1775" y="243"/>
                    </a:lnTo>
                    <a:lnTo>
                      <a:pt x="1877" y="287"/>
                    </a:lnTo>
                    <a:lnTo>
                      <a:pt x="1979" y="240"/>
                    </a:lnTo>
                    <a:lnTo>
                      <a:pt x="1990" y="334"/>
                    </a:lnTo>
                    <a:lnTo>
                      <a:pt x="1934" y="406"/>
                    </a:lnTo>
                    <a:lnTo>
                      <a:pt x="1926" y="494"/>
                    </a:lnTo>
                    <a:lnTo>
                      <a:pt x="1870" y="558"/>
                    </a:lnTo>
                    <a:lnTo>
                      <a:pt x="1842" y="756"/>
                    </a:lnTo>
                    <a:lnTo>
                      <a:pt x="1782" y="862"/>
                    </a:lnTo>
                    <a:lnTo>
                      <a:pt x="1694" y="1102"/>
                    </a:lnTo>
                    <a:lnTo>
                      <a:pt x="1582" y="1254"/>
                    </a:lnTo>
                    <a:lnTo>
                      <a:pt x="1542" y="1446"/>
                    </a:lnTo>
                    <a:lnTo>
                      <a:pt x="1558" y="1734"/>
                    </a:lnTo>
                    <a:lnTo>
                      <a:pt x="1542" y="1894"/>
                    </a:lnTo>
                    <a:lnTo>
                      <a:pt x="1310" y="1926"/>
                    </a:lnTo>
                    <a:lnTo>
                      <a:pt x="1002" y="1926"/>
                    </a:lnTo>
                    <a:lnTo>
                      <a:pt x="607" y="1942"/>
                    </a:lnTo>
                    <a:lnTo>
                      <a:pt x="342" y="2015"/>
                    </a:lnTo>
                    <a:lnTo>
                      <a:pt x="303" y="1913"/>
                    </a:lnTo>
                    <a:lnTo>
                      <a:pt x="333" y="1814"/>
                    </a:lnTo>
                    <a:lnTo>
                      <a:pt x="297" y="1697"/>
                    </a:lnTo>
                    <a:lnTo>
                      <a:pt x="92" y="1701"/>
                    </a:lnTo>
                    <a:lnTo>
                      <a:pt x="92" y="888"/>
                    </a:lnTo>
                    <a:lnTo>
                      <a:pt x="21" y="578"/>
                    </a:lnTo>
                    <a:lnTo>
                      <a:pt x="0" y="377"/>
                    </a:lnTo>
                    <a:lnTo>
                      <a:pt x="2" y="24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0" name="Freeform 23">
                <a:extLst>
                  <a:ext uri="{FF2B5EF4-FFF2-40B4-BE49-F238E27FC236}">
                    <a16:creationId xmlns:a16="http://schemas.microsoft.com/office/drawing/2014/main" id="{6B83920A-5FB8-C29A-1354-AD5988729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5578" y="5034825"/>
                <a:ext cx="563899" cy="475050"/>
              </a:xfrm>
              <a:custGeom>
                <a:avLst/>
                <a:gdLst>
                  <a:gd name="T0" fmla="*/ 54 w 2329"/>
                  <a:gd name="T1" fmla="*/ 9 h 1959"/>
                  <a:gd name="T2" fmla="*/ 187 w 2329"/>
                  <a:gd name="T3" fmla="*/ 6 h 1959"/>
                  <a:gd name="T4" fmla="*/ 240 w 2329"/>
                  <a:gd name="T5" fmla="*/ 21 h 1959"/>
                  <a:gd name="T6" fmla="*/ 242 w 2329"/>
                  <a:gd name="T7" fmla="*/ 48 h 1959"/>
                  <a:gd name="T8" fmla="*/ 237 w 2329"/>
                  <a:gd name="T9" fmla="*/ 80 h 1959"/>
                  <a:gd name="T10" fmla="*/ 218 w 2329"/>
                  <a:gd name="T11" fmla="*/ 128 h 1959"/>
                  <a:gd name="T12" fmla="*/ 214 w 2329"/>
                  <a:gd name="T13" fmla="*/ 176 h 1959"/>
                  <a:gd name="T14" fmla="*/ 298 w 2329"/>
                  <a:gd name="T15" fmla="*/ 177 h 1959"/>
                  <a:gd name="T16" fmla="*/ 352 w 2329"/>
                  <a:gd name="T17" fmla="*/ 166 h 1959"/>
                  <a:gd name="T18" fmla="*/ 364 w 2329"/>
                  <a:gd name="T19" fmla="*/ 190 h 1959"/>
                  <a:gd name="T20" fmla="*/ 374 w 2329"/>
                  <a:gd name="T21" fmla="*/ 216 h 1959"/>
                  <a:gd name="T22" fmla="*/ 384 w 2329"/>
                  <a:gd name="T23" fmla="*/ 239 h 1959"/>
                  <a:gd name="T24" fmla="*/ 339 w 2329"/>
                  <a:gd name="T25" fmla="*/ 222 h 1959"/>
                  <a:gd name="T26" fmla="*/ 319 w 2329"/>
                  <a:gd name="T27" fmla="*/ 252 h 1959"/>
                  <a:gd name="T28" fmla="*/ 342 w 2329"/>
                  <a:gd name="T29" fmla="*/ 264 h 1959"/>
                  <a:gd name="T30" fmla="*/ 373 w 2329"/>
                  <a:gd name="T31" fmla="*/ 250 h 1959"/>
                  <a:gd name="T32" fmla="*/ 384 w 2329"/>
                  <a:gd name="T33" fmla="*/ 259 h 1959"/>
                  <a:gd name="T34" fmla="*/ 405 w 2329"/>
                  <a:gd name="T35" fmla="*/ 254 h 1959"/>
                  <a:gd name="T36" fmla="*/ 427 w 2329"/>
                  <a:gd name="T37" fmla="*/ 267 h 1959"/>
                  <a:gd name="T38" fmla="*/ 410 w 2329"/>
                  <a:gd name="T39" fmla="*/ 292 h 1959"/>
                  <a:gd name="T40" fmla="*/ 436 w 2329"/>
                  <a:gd name="T41" fmla="*/ 320 h 1959"/>
                  <a:gd name="T42" fmla="*/ 425 w 2329"/>
                  <a:gd name="T43" fmla="*/ 362 h 1959"/>
                  <a:gd name="T44" fmla="*/ 396 w 2329"/>
                  <a:gd name="T45" fmla="*/ 333 h 1959"/>
                  <a:gd name="T46" fmla="*/ 369 w 2329"/>
                  <a:gd name="T47" fmla="*/ 320 h 1959"/>
                  <a:gd name="T48" fmla="*/ 327 w 2329"/>
                  <a:gd name="T49" fmla="*/ 296 h 1959"/>
                  <a:gd name="T50" fmla="*/ 357 w 2329"/>
                  <a:gd name="T51" fmla="*/ 341 h 1959"/>
                  <a:gd name="T52" fmla="*/ 333 w 2329"/>
                  <a:gd name="T53" fmla="*/ 361 h 1959"/>
                  <a:gd name="T54" fmla="*/ 302 w 2329"/>
                  <a:gd name="T55" fmla="*/ 353 h 1959"/>
                  <a:gd name="T56" fmla="*/ 266 w 2329"/>
                  <a:gd name="T57" fmla="*/ 369 h 1959"/>
                  <a:gd name="T58" fmla="*/ 257 w 2329"/>
                  <a:gd name="T59" fmla="*/ 342 h 1959"/>
                  <a:gd name="T60" fmla="*/ 248 w 2329"/>
                  <a:gd name="T61" fmla="*/ 298 h 1959"/>
                  <a:gd name="T62" fmla="*/ 242 w 2329"/>
                  <a:gd name="T63" fmla="*/ 330 h 1959"/>
                  <a:gd name="T64" fmla="*/ 201 w 2329"/>
                  <a:gd name="T65" fmla="*/ 309 h 1959"/>
                  <a:gd name="T66" fmla="*/ 171 w 2329"/>
                  <a:gd name="T67" fmla="*/ 336 h 1959"/>
                  <a:gd name="T68" fmla="*/ 119 w 2329"/>
                  <a:gd name="T69" fmla="*/ 326 h 1959"/>
                  <a:gd name="T70" fmla="*/ 74 w 2329"/>
                  <a:gd name="T71" fmla="*/ 330 h 1959"/>
                  <a:gd name="T72" fmla="*/ 44 w 2329"/>
                  <a:gd name="T73" fmla="*/ 284 h 1959"/>
                  <a:gd name="T74" fmla="*/ 56 w 2329"/>
                  <a:gd name="T75" fmla="*/ 215 h 1959"/>
                  <a:gd name="T76" fmla="*/ 30 w 2329"/>
                  <a:gd name="T77" fmla="*/ 146 h 1959"/>
                  <a:gd name="T78" fmla="*/ 0 w 2329"/>
                  <a:gd name="T79" fmla="*/ 93 h 1959"/>
                  <a:gd name="T80" fmla="*/ 0 w 2329"/>
                  <a:gd name="T81" fmla="*/ 50 h 195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329" h="1959">
                    <a:moveTo>
                      <a:pt x="16" y="123"/>
                    </a:moveTo>
                    <a:lnTo>
                      <a:pt x="283" y="48"/>
                    </a:lnTo>
                    <a:lnTo>
                      <a:pt x="694" y="33"/>
                    </a:lnTo>
                    <a:lnTo>
                      <a:pt x="988" y="32"/>
                    </a:lnTo>
                    <a:lnTo>
                      <a:pt x="1216" y="0"/>
                    </a:lnTo>
                    <a:lnTo>
                      <a:pt x="1267" y="108"/>
                    </a:lnTo>
                    <a:lnTo>
                      <a:pt x="1309" y="177"/>
                    </a:lnTo>
                    <a:lnTo>
                      <a:pt x="1279" y="252"/>
                    </a:lnTo>
                    <a:lnTo>
                      <a:pt x="1309" y="327"/>
                    </a:lnTo>
                    <a:lnTo>
                      <a:pt x="1249" y="420"/>
                    </a:lnTo>
                    <a:lnTo>
                      <a:pt x="1249" y="537"/>
                    </a:lnTo>
                    <a:lnTo>
                      <a:pt x="1153" y="672"/>
                    </a:lnTo>
                    <a:lnTo>
                      <a:pt x="1129" y="807"/>
                    </a:lnTo>
                    <a:lnTo>
                      <a:pt x="1129" y="927"/>
                    </a:lnTo>
                    <a:lnTo>
                      <a:pt x="1339" y="927"/>
                    </a:lnTo>
                    <a:lnTo>
                      <a:pt x="1573" y="930"/>
                    </a:lnTo>
                    <a:lnTo>
                      <a:pt x="1729" y="897"/>
                    </a:lnTo>
                    <a:lnTo>
                      <a:pt x="1861" y="876"/>
                    </a:lnTo>
                    <a:lnTo>
                      <a:pt x="1939" y="897"/>
                    </a:lnTo>
                    <a:lnTo>
                      <a:pt x="1921" y="1002"/>
                    </a:lnTo>
                    <a:lnTo>
                      <a:pt x="1939" y="1047"/>
                    </a:lnTo>
                    <a:lnTo>
                      <a:pt x="1975" y="1137"/>
                    </a:lnTo>
                    <a:lnTo>
                      <a:pt x="2035" y="1215"/>
                    </a:lnTo>
                    <a:lnTo>
                      <a:pt x="2029" y="1257"/>
                    </a:lnTo>
                    <a:lnTo>
                      <a:pt x="1909" y="1209"/>
                    </a:lnTo>
                    <a:lnTo>
                      <a:pt x="1789" y="1167"/>
                    </a:lnTo>
                    <a:lnTo>
                      <a:pt x="1609" y="1257"/>
                    </a:lnTo>
                    <a:lnTo>
                      <a:pt x="1687" y="1329"/>
                    </a:lnTo>
                    <a:lnTo>
                      <a:pt x="1729" y="1497"/>
                    </a:lnTo>
                    <a:lnTo>
                      <a:pt x="1807" y="1392"/>
                    </a:lnTo>
                    <a:lnTo>
                      <a:pt x="1867" y="1299"/>
                    </a:lnTo>
                    <a:lnTo>
                      <a:pt x="1969" y="1317"/>
                    </a:lnTo>
                    <a:lnTo>
                      <a:pt x="1969" y="1377"/>
                    </a:lnTo>
                    <a:lnTo>
                      <a:pt x="2029" y="1362"/>
                    </a:lnTo>
                    <a:lnTo>
                      <a:pt x="2071" y="1314"/>
                    </a:lnTo>
                    <a:lnTo>
                      <a:pt x="2137" y="1338"/>
                    </a:lnTo>
                    <a:lnTo>
                      <a:pt x="2209" y="1347"/>
                    </a:lnTo>
                    <a:lnTo>
                      <a:pt x="2257" y="1407"/>
                    </a:lnTo>
                    <a:lnTo>
                      <a:pt x="2209" y="1470"/>
                    </a:lnTo>
                    <a:lnTo>
                      <a:pt x="2167" y="1536"/>
                    </a:lnTo>
                    <a:lnTo>
                      <a:pt x="2179" y="1647"/>
                    </a:lnTo>
                    <a:lnTo>
                      <a:pt x="2305" y="1683"/>
                    </a:lnTo>
                    <a:lnTo>
                      <a:pt x="2329" y="1797"/>
                    </a:lnTo>
                    <a:lnTo>
                      <a:pt x="2245" y="1905"/>
                    </a:lnTo>
                    <a:lnTo>
                      <a:pt x="2161" y="1815"/>
                    </a:lnTo>
                    <a:lnTo>
                      <a:pt x="2089" y="1755"/>
                    </a:lnTo>
                    <a:lnTo>
                      <a:pt x="2011" y="1731"/>
                    </a:lnTo>
                    <a:lnTo>
                      <a:pt x="1951" y="1683"/>
                    </a:lnTo>
                    <a:lnTo>
                      <a:pt x="1789" y="1557"/>
                    </a:lnTo>
                    <a:lnTo>
                      <a:pt x="1729" y="1557"/>
                    </a:lnTo>
                    <a:lnTo>
                      <a:pt x="1837" y="1689"/>
                    </a:lnTo>
                    <a:lnTo>
                      <a:pt x="1885" y="1797"/>
                    </a:lnTo>
                    <a:lnTo>
                      <a:pt x="1825" y="1875"/>
                    </a:lnTo>
                    <a:lnTo>
                      <a:pt x="1759" y="1902"/>
                    </a:lnTo>
                    <a:lnTo>
                      <a:pt x="1705" y="1857"/>
                    </a:lnTo>
                    <a:lnTo>
                      <a:pt x="1597" y="1857"/>
                    </a:lnTo>
                    <a:lnTo>
                      <a:pt x="1537" y="1959"/>
                    </a:lnTo>
                    <a:lnTo>
                      <a:pt x="1405" y="1944"/>
                    </a:lnTo>
                    <a:lnTo>
                      <a:pt x="1369" y="1905"/>
                    </a:lnTo>
                    <a:lnTo>
                      <a:pt x="1357" y="1803"/>
                    </a:lnTo>
                    <a:lnTo>
                      <a:pt x="1399" y="1647"/>
                    </a:lnTo>
                    <a:lnTo>
                      <a:pt x="1309" y="1569"/>
                    </a:lnTo>
                    <a:lnTo>
                      <a:pt x="1321" y="1647"/>
                    </a:lnTo>
                    <a:lnTo>
                      <a:pt x="1279" y="1737"/>
                    </a:lnTo>
                    <a:lnTo>
                      <a:pt x="1177" y="1659"/>
                    </a:lnTo>
                    <a:lnTo>
                      <a:pt x="1063" y="1626"/>
                    </a:lnTo>
                    <a:lnTo>
                      <a:pt x="949" y="1677"/>
                    </a:lnTo>
                    <a:lnTo>
                      <a:pt x="901" y="1770"/>
                    </a:lnTo>
                    <a:lnTo>
                      <a:pt x="769" y="1797"/>
                    </a:lnTo>
                    <a:lnTo>
                      <a:pt x="631" y="1719"/>
                    </a:lnTo>
                    <a:lnTo>
                      <a:pt x="469" y="1677"/>
                    </a:lnTo>
                    <a:lnTo>
                      <a:pt x="391" y="1737"/>
                    </a:lnTo>
                    <a:lnTo>
                      <a:pt x="241" y="1751"/>
                    </a:lnTo>
                    <a:lnTo>
                      <a:pt x="234" y="1496"/>
                    </a:lnTo>
                    <a:lnTo>
                      <a:pt x="211" y="1214"/>
                    </a:lnTo>
                    <a:lnTo>
                      <a:pt x="297" y="1130"/>
                    </a:lnTo>
                    <a:lnTo>
                      <a:pt x="258" y="932"/>
                    </a:lnTo>
                    <a:lnTo>
                      <a:pt x="156" y="770"/>
                    </a:lnTo>
                    <a:lnTo>
                      <a:pt x="73" y="681"/>
                    </a:lnTo>
                    <a:lnTo>
                      <a:pt x="0" y="491"/>
                    </a:lnTo>
                    <a:lnTo>
                      <a:pt x="18" y="389"/>
                    </a:lnTo>
                    <a:lnTo>
                      <a:pt x="1" y="263"/>
                    </a:lnTo>
                    <a:lnTo>
                      <a:pt x="16" y="123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1" name="Freeform 24">
                <a:extLst>
                  <a:ext uri="{FF2B5EF4-FFF2-40B4-BE49-F238E27FC236}">
                    <a16:creationId xmlns:a16="http://schemas.microsoft.com/office/drawing/2014/main" id="{4B3B3661-6F7D-228C-9346-A89DBDADD4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3086" y="3831875"/>
                <a:ext cx="397670" cy="657664"/>
              </a:xfrm>
              <a:custGeom>
                <a:avLst/>
                <a:gdLst>
                  <a:gd name="T0" fmla="*/ 40 w 1641"/>
                  <a:gd name="T1" fmla="*/ 30 h 2721"/>
                  <a:gd name="T2" fmla="*/ 56 w 1641"/>
                  <a:gd name="T3" fmla="*/ 52 h 2721"/>
                  <a:gd name="T4" fmla="*/ 76 w 1641"/>
                  <a:gd name="T5" fmla="*/ 73 h 2721"/>
                  <a:gd name="T6" fmla="*/ 83 w 1641"/>
                  <a:gd name="T7" fmla="*/ 100 h 2721"/>
                  <a:gd name="T8" fmla="*/ 63 w 1641"/>
                  <a:gd name="T9" fmla="*/ 123 h 2721"/>
                  <a:gd name="T10" fmla="*/ 38 w 1641"/>
                  <a:gd name="T11" fmla="*/ 135 h 2721"/>
                  <a:gd name="T12" fmla="*/ 12 w 1641"/>
                  <a:gd name="T13" fmla="*/ 135 h 2721"/>
                  <a:gd name="T14" fmla="*/ 28 w 1641"/>
                  <a:gd name="T15" fmla="*/ 164 h 2721"/>
                  <a:gd name="T16" fmla="*/ 20 w 1641"/>
                  <a:gd name="T17" fmla="*/ 193 h 2721"/>
                  <a:gd name="T18" fmla="*/ 6 w 1641"/>
                  <a:gd name="T19" fmla="*/ 220 h 2721"/>
                  <a:gd name="T20" fmla="*/ 0 w 1641"/>
                  <a:gd name="T21" fmla="*/ 240 h 2721"/>
                  <a:gd name="T22" fmla="*/ 6 w 1641"/>
                  <a:gd name="T23" fmla="*/ 270 h 2721"/>
                  <a:gd name="T24" fmla="*/ 23 w 1641"/>
                  <a:gd name="T25" fmla="*/ 293 h 2721"/>
                  <a:gd name="T26" fmla="*/ 41 w 1641"/>
                  <a:gd name="T27" fmla="*/ 305 h 2721"/>
                  <a:gd name="T28" fmla="*/ 63 w 1641"/>
                  <a:gd name="T29" fmla="*/ 333 h 2721"/>
                  <a:gd name="T30" fmla="*/ 82 w 1641"/>
                  <a:gd name="T31" fmla="*/ 348 h 2721"/>
                  <a:gd name="T32" fmla="*/ 100 w 1641"/>
                  <a:gd name="T33" fmla="*/ 353 h 2721"/>
                  <a:gd name="T34" fmla="*/ 115 w 1641"/>
                  <a:gd name="T35" fmla="*/ 362 h 2721"/>
                  <a:gd name="T36" fmla="*/ 111 w 1641"/>
                  <a:gd name="T37" fmla="*/ 387 h 2721"/>
                  <a:gd name="T38" fmla="*/ 103 w 1641"/>
                  <a:gd name="T39" fmla="*/ 407 h 2721"/>
                  <a:gd name="T40" fmla="*/ 121 w 1641"/>
                  <a:gd name="T41" fmla="*/ 430 h 2721"/>
                  <a:gd name="T42" fmla="*/ 143 w 1641"/>
                  <a:gd name="T43" fmla="*/ 441 h 2721"/>
                  <a:gd name="T44" fmla="*/ 172 w 1641"/>
                  <a:gd name="T45" fmla="*/ 464 h 2721"/>
                  <a:gd name="T46" fmla="*/ 177 w 1641"/>
                  <a:gd name="T47" fmla="*/ 492 h 2721"/>
                  <a:gd name="T48" fmla="*/ 194 w 1641"/>
                  <a:gd name="T49" fmla="*/ 515 h 2721"/>
                  <a:gd name="T50" fmla="*/ 194 w 1641"/>
                  <a:gd name="T51" fmla="*/ 515 h 2721"/>
                  <a:gd name="T52" fmla="*/ 220 w 1641"/>
                  <a:gd name="T53" fmla="*/ 504 h 2721"/>
                  <a:gd name="T54" fmla="*/ 235 w 1641"/>
                  <a:gd name="T55" fmla="*/ 498 h 2721"/>
                  <a:gd name="T56" fmla="*/ 254 w 1641"/>
                  <a:gd name="T57" fmla="*/ 487 h 2721"/>
                  <a:gd name="T58" fmla="*/ 271 w 1641"/>
                  <a:gd name="T59" fmla="*/ 476 h 2721"/>
                  <a:gd name="T60" fmla="*/ 285 w 1641"/>
                  <a:gd name="T61" fmla="*/ 460 h 2721"/>
                  <a:gd name="T62" fmla="*/ 284 w 1641"/>
                  <a:gd name="T63" fmla="*/ 441 h 2721"/>
                  <a:gd name="T64" fmla="*/ 285 w 1641"/>
                  <a:gd name="T65" fmla="*/ 403 h 2721"/>
                  <a:gd name="T66" fmla="*/ 305 w 1641"/>
                  <a:gd name="T67" fmla="*/ 351 h 2721"/>
                  <a:gd name="T68" fmla="*/ 300 w 1641"/>
                  <a:gd name="T69" fmla="*/ 316 h 2721"/>
                  <a:gd name="T70" fmla="*/ 294 w 1641"/>
                  <a:gd name="T71" fmla="*/ 278 h 2721"/>
                  <a:gd name="T72" fmla="*/ 311 w 1641"/>
                  <a:gd name="T73" fmla="*/ 249 h 2721"/>
                  <a:gd name="T74" fmla="*/ 300 w 1641"/>
                  <a:gd name="T75" fmla="*/ 209 h 2721"/>
                  <a:gd name="T76" fmla="*/ 298 w 1641"/>
                  <a:gd name="T77" fmla="*/ 176 h 2721"/>
                  <a:gd name="T78" fmla="*/ 285 w 1641"/>
                  <a:gd name="T79" fmla="*/ 141 h 2721"/>
                  <a:gd name="T80" fmla="*/ 273 w 1641"/>
                  <a:gd name="T81" fmla="*/ 103 h 2721"/>
                  <a:gd name="T82" fmla="*/ 271 w 1641"/>
                  <a:gd name="T83" fmla="*/ 67 h 2721"/>
                  <a:gd name="T84" fmla="*/ 248 w 1641"/>
                  <a:gd name="T85" fmla="*/ 44 h 2721"/>
                  <a:gd name="T86" fmla="*/ 236 w 1641"/>
                  <a:gd name="T87" fmla="*/ 0 h 2721"/>
                  <a:gd name="T88" fmla="*/ 40 w 1641"/>
                  <a:gd name="T89" fmla="*/ 30 h 272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641" h="2721">
                    <a:moveTo>
                      <a:pt x="213" y="160"/>
                    </a:moveTo>
                    <a:lnTo>
                      <a:pt x="298" y="274"/>
                    </a:lnTo>
                    <a:lnTo>
                      <a:pt x="399" y="384"/>
                    </a:lnTo>
                    <a:lnTo>
                      <a:pt x="438" y="529"/>
                    </a:lnTo>
                    <a:lnTo>
                      <a:pt x="333" y="652"/>
                    </a:lnTo>
                    <a:lnTo>
                      <a:pt x="201" y="712"/>
                    </a:lnTo>
                    <a:lnTo>
                      <a:pt x="61" y="711"/>
                    </a:lnTo>
                    <a:lnTo>
                      <a:pt x="150" y="864"/>
                    </a:lnTo>
                    <a:lnTo>
                      <a:pt x="105" y="1020"/>
                    </a:lnTo>
                    <a:lnTo>
                      <a:pt x="31" y="1162"/>
                    </a:lnTo>
                    <a:lnTo>
                      <a:pt x="0" y="1270"/>
                    </a:lnTo>
                    <a:lnTo>
                      <a:pt x="34" y="1428"/>
                    </a:lnTo>
                    <a:lnTo>
                      <a:pt x="120" y="1550"/>
                    </a:lnTo>
                    <a:lnTo>
                      <a:pt x="216" y="1611"/>
                    </a:lnTo>
                    <a:lnTo>
                      <a:pt x="333" y="1757"/>
                    </a:lnTo>
                    <a:lnTo>
                      <a:pt x="433" y="1839"/>
                    </a:lnTo>
                    <a:lnTo>
                      <a:pt x="529" y="1863"/>
                    </a:lnTo>
                    <a:lnTo>
                      <a:pt x="605" y="1910"/>
                    </a:lnTo>
                    <a:lnTo>
                      <a:pt x="587" y="2045"/>
                    </a:lnTo>
                    <a:lnTo>
                      <a:pt x="543" y="2153"/>
                    </a:lnTo>
                    <a:lnTo>
                      <a:pt x="636" y="2270"/>
                    </a:lnTo>
                    <a:lnTo>
                      <a:pt x="756" y="2331"/>
                    </a:lnTo>
                    <a:lnTo>
                      <a:pt x="906" y="2451"/>
                    </a:lnTo>
                    <a:lnTo>
                      <a:pt x="933" y="2597"/>
                    </a:lnTo>
                    <a:lnTo>
                      <a:pt x="1023" y="2720"/>
                    </a:lnTo>
                    <a:lnTo>
                      <a:pt x="1022" y="2721"/>
                    </a:lnTo>
                    <a:lnTo>
                      <a:pt x="1161" y="2664"/>
                    </a:lnTo>
                    <a:lnTo>
                      <a:pt x="1238" y="2631"/>
                    </a:lnTo>
                    <a:lnTo>
                      <a:pt x="1341" y="2574"/>
                    </a:lnTo>
                    <a:lnTo>
                      <a:pt x="1431" y="2514"/>
                    </a:lnTo>
                    <a:lnTo>
                      <a:pt x="1502" y="2431"/>
                    </a:lnTo>
                    <a:lnTo>
                      <a:pt x="1496" y="2330"/>
                    </a:lnTo>
                    <a:lnTo>
                      <a:pt x="1502" y="2127"/>
                    </a:lnTo>
                    <a:lnTo>
                      <a:pt x="1611" y="1854"/>
                    </a:lnTo>
                    <a:lnTo>
                      <a:pt x="1582" y="1671"/>
                    </a:lnTo>
                    <a:lnTo>
                      <a:pt x="1550" y="1471"/>
                    </a:lnTo>
                    <a:lnTo>
                      <a:pt x="1641" y="1314"/>
                    </a:lnTo>
                    <a:lnTo>
                      <a:pt x="1582" y="1104"/>
                    </a:lnTo>
                    <a:lnTo>
                      <a:pt x="1574" y="928"/>
                    </a:lnTo>
                    <a:lnTo>
                      <a:pt x="1502" y="744"/>
                    </a:lnTo>
                    <a:lnTo>
                      <a:pt x="1438" y="544"/>
                    </a:lnTo>
                    <a:lnTo>
                      <a:pt x="1431" y="354"/>
                    </a:lnTo>
                    <a:lnTo>
                      <a:pt x="1311" y="234"/>
                    </a:lnTo>
                    <a:lnTo>
                      <a:pt x="1246" y="0"/>
                    </a:lnTo>
                    <a:lnTo>
                      <a:pt x="213" y="16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2" name="Freeform 25">
                <a:extLst>
                  <a:ext uri="{FF2B5EF4-FFF2-40B4-BE49-F238E27FC236}">
                    <a16:creationId xmlns:a16="http://schemas.microsoft.com/office/drawing/2014/main" id="{B5252E78-77A8-9B8B-777C-ECA6ED0E5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9610" y="3853584"/>
                <a:ext cx="304327" cy="542732"/>
              </a:xfrm>
              <a:custGeom>
                <a:avLst/>
                <a:gdLst>
                  <a:gd name="T0" fmla="*/ 0 w 1255"/>
                  <a:gd name="T1" fmla="*/ 49 h 2237"/>
                  <a:gd name="T2" fmla="*/ 2 w 1255"/>
                  <a:gd name="T3" fmla="*/ 86 h 2237"/>
                  <a:gd name="T4" fmla="*/ 13 w 1255"/>
                  <a:gd name="T5" fmla="*/ 123 h 2237"/>
                  <a:gd name="T6" fmla="*/ 27 w 1255"/>
                  <a:gd name="T7" fmla="*/ 158 h 2237"/>
                  <a:gd name="T8" fmla="*/ 29 w 1255"/>
                  <a:gd name="T9" fmla="*/ 192 h 2237"/>
                  <a:gd name="T10" fmla="*/ 40 w 1255"/>
                  <a:gd name="T11" fmla="*/ 231 h 2237"/>
                  <a:gd name="T12" fmla="*/ 23 w 1255"/>
                  <a:gd name="T13" fmla="*/ 262 h 2237"/>
                  <a:gd name="T14" fmla="*/ 34 w 1255"/>
                  <a:gd name="T15" fmla="*/ 335 h 2237"/>
                  <a:gd name="T16" fmla="*/ 14 w 1255"/>
                  <a:gd name="T17" fmla="*/ 386 h 2237"/>
                  <a:gd name="T18" fmla="*/ 12 w 1255"/>
                  <a:gd name="T19" fmla="*/ 425 h 2237"/>
                  <a:gd name="T20" fmla="*/ 33 w 1255"/>
                  <a:gd name="T21" fmla="*/ 414 h 2237"/>
                  <a:gd name="T22" fmla="*/ 49 w 1255"/>
                  <a:gd name="T23" fmla="*/ 399 h 2237"/>
                  <a:gd name="T24" fmla="*/ 68 w 1255"/>
                  <a:gd name="T25" fmla="*/ 412 h 2237"/>
                  <a:gd name="T26" fmla="*/ 88 w 1255"/>
                  <a:gd name="T27" fmla="*/ 393 h 2237"/>
                  <a:gd name="T28" fmla="*/ 111 w 1255"/>
                  <a:gd name="T29" fmla="*/ 382 h 2237"/>
                  <a:gd name="T30" fmla="*/ 120 w 1255"/>
                  <a:gd name="T31" fmla="*/ 363 h 2237"/>
                  <a:gd name="T32" fmla="*/ 145 w 1255"/>
                  <a:gd name="T33" fmla="*/ 371 h 2237"/>
                  <a:gd name="T34" fmla="*/ 162 w 1255"/>
                  <a:gd name="T35" fmla="*/ 348 h 2237"/>
                  <a:gd name="T36" fmla="*/ 180 w 1255"/>
                  <a:gd name="T37" fmla="*/ 321 h 2237"/>
                  <a:gd name="T38" fmla="*/ 180 w 1255"/>
                  <a:gd name="T39" fmla="*/ 300 h 2237"/>
                  <a:gd name="T40" fmla="*/ 203 w 1255"/>
                  <a:gd name="T41" fmla="*/ 286 h 2237"/>
                  <a:gd name="T42" fmla="*/ 238 w 1255"/>
                  <a:gd name="T43" fmla="*/ 280 h 2237"/>
                  <a:gd name="T44" fmla="*/ 230 w 1255"/>
                  <a:gd name="T45" fmla="*/ 260 h 2237"/>
                  <a:gd name="T46" fmla="*/ 236 w 1255"/>
                  <a:gd name="T47" fmla="*/ 234 h 2237"/>
                  <a:gd name="T48" fmla="*/ 230 w 1255"/>
                  <a:gd name="T49" fmla="*/ 195 h 2237"/>
                  <a:gd name="T50" fmla="*/ 217 w 1255"/>
                  <a:gd name="T51" fmla="*/ 160 h 2237"/>
                  <a:gd name="T52" fmla="*/ 214 w 1255"/>
                  <a:gd name="T53" fmla="*/ 108 h 2237"/>
                  <a:gd name="T54" fmla="*/ 205 w 1255"/>
                  <a:gd name="T55" fmla="*/ 90 h 2237"/>
                  <a:gd name="T56" fmla="*/ 197 w 1255"/>
                  <a:gd name="T57" fmla="*/ 69 h 2237"/>
                  <a:gd name="T58" fmla="*/ 191 w 1255"/>
                  <a:gd name="T59" fmla="*/ 52 h 2237"/>
                  <a:gd name="T60" fmla="*/ 197 w 1255"/>
                  <a:gd name="T61" fmla="*/ 37 h 2237"/>
                  <a:gd name="T62" fmla="*/ 185 w 1255"/>
                  <a:gd name="T63" fmla="*/ 11 h 2237"/>
                  <a:gd name="T64" fmla="*/ 168 w 1255"/>
                  <a:gd name="T65" fmla="*/ 0 h 2237"/>
                  <a:gd name="T66" fmla="*/ 126 w 1255"/>
                  <a:gd name="T67" fmla="*/ 8 h 2237"/>
                  <a:gd name="T68" fmla="*/ 80 w 1255"/>
                  <a:gd name="T69" fmla="*/ 17 h 2237"/>
                  <a:gd name="T70" fmla="*/ 49 w 1255"/>
                  <a:gd name="T71" fmla="*/ 22 h 2237"/>
                  <a:gd name="T72" fmla="*/ 24 w 1255"/>
                  <a:gd name="T73" fmla="*/ 35 h 2237"/>
                  <a:gd name="T74" fmla="*/ 0 w 1255"/>
                  <a:gd name="T75" fmla="*/ 49 h 22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55" h="2237">
                    <a:moveTo>
                      <a:pt x="0" y="260"/>
                    </a:moveTo>
                    <a:lnTo>
                      <a:pt x="9" y="452"/>
                    </a:lnTo>
                    <a:lnTo>
                      <a:pt x="70" y="645"/>
                    </a:lnTo>
                    <a:lnTo>
                      <a:pt x="144" y="833"/>
                    </a:lnTo>
                    <a:lnTo>
                      <a:pt x="151" y="1011"/>
                    </a:lnTo>
                    <a:lnTo>
                      <a:pt x="211" y="1217"/>
                    </a:lnTo>
                    <a:lnTo>
                      <a:pt x="120" y="1379"/>
                    </a:lnTo>
                    <a:lnTo>
                      <a:pt x="181" y="1763"/>
                    </a:lnTo>
                    <a:lnTo>
                      <a:pt x="73" y="2033"/>
                    </a:lnTo>
                    <a:lnTo>
                      <a:pt x="64" y="2237"/>
                    </a:lnTo>
                    <a:lnTo>
                      <a:pt x="176" y="2178"/>
                    </a:lnTo>
                    <a:lnTo>
                      <a:pt x="256" y="2101"/>
                    </a:lnTo>
                    <a:lnTo>
                      <a:pt x="360" y="2170"/>
                    </a:lnTo>
                    <a:lnTo>
                      <a:pt x="466" y="2071"/>
                    </a:lnTo>
                    <a:lnTo>
                      <a:pt x="586" y="2011"/>
                    </a:lnTo>
                    <a:lnTo>
                      <a:pt x="631" y="1913"/>
                    </a:lnTo>
                    <a:lnTo>
                      <a:pt x="766" y="1951"/>
                    </a:lnTo>
                    <a:lnTo>
                      <a:pt x="855" y="1833"/>
                    </a:lnTo>
                    <a:lnTo>
                      <a:pt x="951" y="1689"/>
                    </a:lnTo>
                    <a:lnTo>
                      <a:pt x="951" y="1577"/>
                    </a:lnTo>
                    <a:lnTo>
                      <a:pt x="1071" y="1505"/>
                    </a:lnTo>
                    <a:lnTo>
                      <a:pt x="1255" y="1473"/>
                    </a:lnTo>
                    <a:lnTo>
                      <a:pt x="1215" y="1369"/>
                    </a:lnTo>
                    <a:lnTo>
                      <a:pt x="1246" y="1231"/>
                    </a:lnTo>
                    <a:lnTo>
                      <a:pt x="1215" y="1025"/>
                    </a:lnTo>
                    <a:lnTo>
                      <a:pt x="1143" y="841"/>
                    </a:lnTo>
                    <a:lnTo>
                      <a:pt x="1126" y="570"/>
                    </a:lnTo>
                    <a:lnTo>
                      <a:pt x="1079" y="473"/>
                    </a:lnTo>
                    <a:lnTo>
                      <a:pt x="1039" y="361"/>
                    </a:lnTo>
                    <a:lnTo>
                      <a:pt x="1007" y="273"/>
                    </a:lnTo>
                    <a:lnTo>
                      <a:pt x="1039" y="193"/>
                    </a:lnTo>
                    <a:lnTo>
                      <a:pt x="976" y="60"/>
                    </a:lnTo>
                    <a:lnTo>
                      <a:pt x="886" y="0"/>
                    </a:lnTo>
                    <a:lnTo>
                      <a:pt x="663" y="41"/>
                    </a:lnTo>
                    <a:lnTo>
                      <a:pt x="423" y="89"/>
                    </a:lnTo>
                    <a:lnTo>
                      <a:pt x="256" y="114"/>
                    </a:lnTo>
                    <a:lnTo>
                      <a:pt x="127" y="185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3" name="Freeform 26">
                <a:extLst>
                  <a:ext uri="{FF2B5EF4-FFF2-40B4-BE49-F238E27FC236}">
                    <a16:creationId xmlns:a16="http://schemas.microsoft.com/office/drawing/2014/main" id="{084673CB-809B-7E91-0527-4F197E9E5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4887" y="3728437"/>
                <a:ext cx="414294" cy="468665"/>
              </a:xfrm>
              <a:custGeom>
                <a:avLst/>
                <a:gdLst>
                  <a:gd name="T0" fmla="*/ 0 w 1707"/>
                  <a:gd name="T1" fmla="*/ 109 h 1934"/>
                  <a:gd name="T2" fmla="*/ 23 w 1707"/>
                  <a:gd name="T3" fmla="*/ 94 h 1934"/>
                  <a:gd name="T4" fmla="*/ 60 w 1707"/>
                  <a:gd name="T5" fmla="*/ 93 h 1934"/>
                  <a:gd name="T6" fmla="*/ 60 w 1707"/>
                  <a:gd name="T7" fmla="*/ 85 h 1934"/>
                  <a:gd name="T8" fmla="*/ 96 w 1707"/>
                  <a:gd name="T9" fmla="*/ 82 h 1934"/>
                  <a:gd name="T10" fmla="*/ 122 w 1707"/>
                  <a:gd name="T11" fmla="*/ 90 h 1934"/>
                  <a:gd name="T12" fmla="*/ 153 w 1707"/>
                  <a:gd name="T13" fmla="*/ 99 h 1934"/>
                  <a:gd name="T14" fmla="*/ 218 w 1707"/>
                  <a:gd name="T15" fmla="*/ 59 h 1934"/>
                  <a:gd name="T16" fmla="*/ 295 w 1707"/>
                  <a:gd name="T17" fmla="*/ 0 h 1934"/>
                  <a:gd name="T18" fmla="*/ 318 w 1707"/>
                  <a:gd name="T19" fmla="*/ 82 h 1934"/>
                  <a:gd name="T20" fmla="*/ 321 w 1707"/>
                  <a:gd name="T21" fmla="*/ 140 h 1934"/>
                  <a:gd name="T22" fmla="*/ 324 w 1707"/>
                  <a:gd name="T23" fmla="*/ 190 h 1934"/>
                  <a:gd name="T24" fmla="*/ 312 w 1707"/>
                  <a:gd name="T25" fmla="*/ 225 h 1934"/>
                  <a:gd name="T26" fmla="*/ 292 w 1707"/>
                  <a:gd name="T27" fmla="*/ 250 h 1934"/>
                  <a:gd name="T28" fmla="*/ 272 w 1707"/>
                  <a:gd name="T29" fmla="*/ 265 h 1934"/>
                  <a:gd name="T30" fmla="*/ 275 w 1707"/>
                  <a:gd name="T31" fmla="*/ 284 h 1934"/>
                  <a:gd name="T32" fmla="*/ 268 w 1707"/>
                  <a:gd name="T33" fmla="*/ 302 h 1934"/>
                  <a:gd name="T34" fmla="*/ 250 w 1707"/>
                  <a:gd name="T35" fmla="*/ 299 h 1934"/>
                  <a:gd name="T36" fmla="*/ 250 w 1707"/>
                  <a:gd name="T37" fmla="*/ 325 h 1934"/>
                  <a:gd name="T38" fmla="*/ 244 w 1707"/>
                  <a:gd name="T39" fmla="*/ 344 h 1934"/>
                  <a:gd name="T40" fmla="*/ 221 w 1707"/>
                  <a:gd name="T41" fmla="*/ 367 h 1934"/>
                  <a:gd name="T42" fmla="*/ 206 w 1707"/>
                  <a:gd name="T43" fmla="*/ 349 h 1934"/>
                  <a:gd name="T44" fmla="*/ 184 w 1707"/>
                  <a:gd name="T45" fmla="*/ 332 h 1934"/>
                  <a:gd name="T46" fmla="*/ 168 w 1707"/>
                  <a:gd name="T47" fmla="*/ 349 h 1934"/>
                  <a:gd name="T48" fmla="*/ 147 w 1707"/>
                  <a:gd name="T49" fmla="*/ 356 h 1934"/>
                  <a:gd name="T50" fmla="*/ 113 w 1707"/>
                  <a:gd name="T51" fmla="*/ 356 h 1934"/>
                  <a:gd name="T52" fmla="*/ 83 w 1707"/>
                  <a:gd name="T53" fmla="*/ 352 h 1934"/>
                  <a:gd name="T54" fmla="*/ 52 w 1707"/>
                  <a:gd name="T55" fmla="*/ 332 h 1934"/>
                  <a:gd name="T56" fmla="*/ 46 w 1707"/>
                  <a:gd name="T57" fmla="*/ 293 h 1934"/>
                  <a:gd name="T58" fmla="*/ 32 w 1707"/>
                  <a:gd name="T59" fmla="*/ 258 h 1934"/>
                  <a:gd name="T60" fmla="*/ 29 w 1707"/>
                  <a:gd name="T61" fmla="*/ 206 h 1934"/>
                  <a:gd name="T62" fmla="*/ 20 w 1707"/>
                  <a:gd name="T63" fmla="*/ 189 h 1934"/>
                  <a:gd name="T64" fmla="*/ 7 w 1707"/>
                  <a:gd name="T65" fmla="*/ 150 h 1934"/>
                  <a:gd name="T66" fmla="*/ 13 w 1707"/>
                  <a:gd name="T67" fmla="*/ 135 h 1934"/>
                  <a:gd name="T68" fmla="*/ 0 w 1707"/>
                  <a:gd name="T69" fmla="*/ 109 h 193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707" h="1934">
                    <a:moveTo>
                      <a:pt x="0" y="575"/>
                    </a:moveTo>
                    <a:lnTo>
                      <a:pt x="123" y="496"/>
                    </a:lnTo>
                    <a:lnTo>
                      <a:pt x="315" y="488"/>
                    </a:lnTo>
                    <a:lnTo>
                      <a:pt x="315" y="448"/>
                    </a:lnTo>
                    <a:lnTo>
                      <a:pt x="507" y="432"/>
                    </a:lnTo>
                    <a:lnTo>
                      <a:pt x="643" y="472"/>
                    </a:lnTo>
                    <a:lnTo>
                      <a:pt x="805" y="523"/>
                    </a:lnTo>
                    <a:lnTo>
                      <a:pt x="1147" y="312"/>
                    </a:lnTo>
                    <a:lnTo>
                      <a:pt x="1555" y="0"/>
                    </a:lnTo>
                    <a:lnTo>
                      <a:pt x="1675" y="433"/>
                    </a:lnTo>
                    <a:lnTo>
                      <a:pt x="1691" y="736"/>
                    </a:lnTo>
                    <a:lnTo>
                      <a:pt x="1707" y="1000"/>
                    </a:lnTo>
                    <a:lnTo>
                      <a:pt x="1645" y="1184"/>
                    </a:lnTo>
                    <a:lnTo>
                      <a:pt x="1539" y="1320"/>
                    </a:lnTo>
                    <a:lnTo>
                      <a:pt x="1435" y="1394"/>
                    </a:lnTo>
                    <a:lnTo>
                      <a:pt x="1451" y="1496"/>
                    </a:lnTo>
                    <a:lnTo>
                      <a:pt x="1411" y="1592"/>
                    </a:lnTo>
                    <a:lnTo>
                      <a:pt x="1315" y="1574"/>
                    </a:lnTo>
                    <a:lnTo>
                      <a:pt x="1315" y="1712"/>
                    </a:lnTo>
                    <a:lnTo>
                      <a:pt x="1285" y="1814"/>
                    </a:lnTo>
                    <a:lnTo>
                      <a:pt x="1165" y="1934"/>
                    </a:lnTo>
                    <a:lnTo>
                      <a:pt x="1083" y="1840"/>
                    </a:lnTo>
                    <a:lnTo>
                      <a:pt x="971" y="1752"/>
                    </a:lnTo>
                    <a:lnTo>
                      <a:pt x="883" y="1840"/>
                    </a:lnTo>
                    <a:lnTo>
                      <a:pt x="775" y="1874"/>
                    </a:lnTo>
                    <a:lnTo>
                      <a:pt x="595" y="1874"/>
                    </a:lnTo>
                    <a:lnTo>
                      <a:pt x="435" y="1856"/>
                    </a:lnTo>
                    <a:lnTo>
                      <a:pt x="275" y="1750"/>
                    </a:lnTo>
                    <a:lnTo>
                      <a:pt x="242" y="1544"/>
                    </a:lnTo>
                    <a:lnTo>
                      <a:pt x="170" y="1361"/>
                    </a:lnTo>
                    <a:lnTo>
                      <a:pt x="153" y="1085"/>
                    </a:lnTo>
                    <a:lnTo>
                      <a:pt x="107" y="998"/>
                    </a:lnTo>
                    <a:lnTo>
                      <a:pt x="35" y="791"/>
                    </a:lnTo>
                    <a:lnTo>
                      <a:pt x="66" y="710"/>
                    </a:lnTo>
                    <a:lnTo>
                      <a:pt x="0" y="575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4" name="Freeform 27">
                <a:extLst>
                  <a:ext uri="{FF2B5EF4-FFF2-40B4-BE49-F238E27FC236}">
                    <a16:creationId xmlns:a16="http://schemas.microsoft.com/office/drawing/2014/main" id="{5D633E4D-3512-0240-B6C6-21F8D030B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1151" y="4152406"/>
                <a:ext cx="664916" cy="397152"/>
              </a:xfrm>
              <a:custGeom>
                <a:avLst/>
                <a:gdLst>
                  <a:gd name="T0" fmla="*/ 0 w 2741"/>
                  <a:gd name="T1" fmla="*/ 264 h 1641"/>
                  <a:gd name="T2" fmla="*/ 19 w 2741"/>
                  <a:gd name="T3" fmla="*/ 275 h 1641"/>
                  <a:gd name="T4" fmla="*/ 22 w 2741"/>
                  <a:gd name="T5" fmla="*/ 308 h 1641"/>
                  <a:gd name="T6" fmla="*/ 45 w 2741"/>
                  <a:gd name="T7" fmla="*/ 311 h 1641"/>
                  <a:gd name="T8" fmla="*/ 66 w 2741"/>
                  <a:gd name="T9" fmla="*/ 305 h 1641"/>
                  <a:gd name="T10" fmla="*/ 93 w 2741"/>
                  <a:gd name="T11" fmla="*/ 304 h 1641"/>
                  <a:gd name="T12" fmla="*/ 124 w 2741"/>
                  <a:gd name="T13" fmla="*/ 292 h 1641"/>
                  <a:gd name="T14" fmla="*/ 155 w 2741"/>
                  <a:gd name="T15" fmla="*/ 279 h 1641"/>
                  <a:gd name="T16" fmla="*/ 189 w 2741"/>
                  <a:gd name="T17" fmla="*/ 280 h 1641"/>
                  <a:gd name="T18" fmla="*/ 240 w 2741"/>
                  <a:gd name="T19" fmla="*/ 264 h 1641"/>
                  <a:gd name="T20" fmla="*/ 313 w 2741"/>
                  <a:gd name="T21" fmla="*/ 250 h 1641"/>
                  <a:gd name="T22" fmla="*/ 357 w 2741"/>
                  <a:gd name="T23" fmla="*/ 244 h 1641"/>
                  <a:gd name="T24" fmla="*/ 412 w 2741"/>
                  <a:gd name="T25" fmla="*/ 235 h 1641"/>
                  <a:gd name="T26" fmla="*/ 456 w 2741"/>
                  <a:gd name="T27" fmla="*/ 222 h 1641"/>
                  <a:gd name="T28" fmla="*/ 513 w 2741"/>
                  <a:gd name="T29" fmla="*/ 209 h 1641"/>
                  <a:gd name="T30" fmla="*/ 518 w 2741"/>
                  <a:gd name="T31" fmla="*/ 193 h 1641"/>
                  <a:gd name="T32" fmla="*/ 507 w 2741"/>
                  <a:gd name="T33" fmla="*/ 165 h 1641"/>
                  <a:gd name="T34" fmla="*/ 518 w 2741"/>
                  <a:gd name="T35" fmla="*/ 145 h 1641"/>
                  <a:gd name="T36" fmla="*/ 520 w 2741"/>
                  <a:gd name="T37" fmla="*/ 121 h 1641"/>
                  <a:gd name="T38" fmla="*/ 517 w 2741"/>
                  <a:gd name="T39" fmla="*/ 97 h 1641"/>
                  <a:gd name="T40" fmla="*/ 496 w 2741"/>
                  <a:gd name="T41" fmla="*/ 80 h 1641"/>
                  <a:gd name="T42" fmla="*/ 493 w 2741"/>
                  <a:gd name="T43" fmla="*/ 47 h 1641"/>
                  <a:gd name="T44" fmla="*/ 482 w 2741"/>
                  <a:gd name="T45" fmla="*/ 34 h 1641"/>
                  <a:gd name="T46" fmla="*/ 469 w 2741"/>
                  <a:gd name="T47" fmla="*/ 19 h 1641"/>
                  <a:gd name="T48" fmla="*/ 445 w 2741"/>
                  <a:gd name="T49" fmla="*/ 0 h 1641"/>
                  <a:gd name="T50" fmla="*/ 430 w 2741"/>
                  <a:gd name="T51" fmla="*/ 16 h 1641"/>
                  <a:gd name="T52" fmla="*/ 409 w 2741"/>
                  <a:gd name="T53" fmla="*/ 23 h 1641"/>
                  <a:gd name="T54" fmla="*/ 375 w 2741"/>
                  <a:gd name="T55" fmla="*/ 23 h 1641"/>
                  <a:gd name="T56" fmla="*/ 344 w 2741"/>
                  <a:gd name="T57" fmla="*/ 20 h 1641"/>
                  <a:gd name="T58" fmla="*/ 313 w 2741"/>
                  <a:gd name="T59" fmla="*/ 0 h 1641"/>
                  <a:gd name="T60" fmla="*/ 307 w 2741"/>
                  <a:gd name="T61" fmla="*/ 26 h 1641"/>
                  <a:gd name="T62" fmla="*/ 315 w 2741"/>
                  <a:gd name="T63" fmla="*/ 46 h 1641"/>
                  <a:gd name="T64" fmla="*/ 280 w 2741"/>
                  <a:gd name="T65" fmla="*/ 52 h 1641"/>
                  <a:gd name="T66" fmla="*/ 257 w 2741"/>
                  <a:gd name="T67" fmla="*/ 65 h 1641"/>
                  <a:gd name="T68" fmla="*/ 257 w 2741"/>
                  <a:gd name="T69" fmla="*/ 87 h 1641"/>
                  <a:gd name="T70" fmla="*/ 241 w 2741"/>
                  <a:gd name="T71" fmla="*/ 111 h 1641"/>
                  <a:gd name="T72" fmla="*/ 223 w 2741"/>
                  <a:gd name="T73" fmla="*/ 136 h 1641"/>
                  <a:gd name="T74" fmla="*/ 196 w 2741"/>
                  <a:gd name="T75" fmla="*/ 129 h 1641"/>
                  <a:gd name="T76" fmla="*/ 188 w 2741"/>
                  <a:gd name="T77" fmla="*/ 148 h 1641"/>
                  <a:gd name="T78" fmla="*/ 165 w 2741"/>
                  <a:gd name="T79" fmla="*/ 159 h 1641"/>
                  <a:gd name="T80" fmla="*/ 145 w 2741"/>
                  <a:gd name="T81" fmla="*/ 178 h 1641"/>
                  <a:gd name="T82" fmla="*/ 126 w 2741"/>
                  <a:gd name="T83" fmla="*/ 165 h 1641"/>
                  <a:gd name="T84" fmla="*/ 111 w 2741"/>
                  <a:gd name="T85" fmla="*/ 179 h 1641"/>
                  <a:gd name="T86" fmla="*/ 89 w 2741"/>
                  <a:gd name="T87" fmla="*/ 190 h 1641"/>
                  <a:gd name="T88" fmla="*/ 91 w 2741"/>
                  <a:gd name="T89" fmla="*/ 210 h 1641"/>
                  <a:gd name="T90" fmla="*/ 78 w 2741"/>
                  <a:gd name="T91" fmla="*/ 225 h 1641"/>
                  <a:gd name="T92" fmla="*/ 60 w 2741"/>
                  <a:gd name="T93" fmla="*/ 237 h 1641"/>
                  <a:gd name="T94" fmla="*/ 40 w 2741"/>
                  <a:gd name="T95" fmla="*/ 248 h 1641"/>
                  <a:gd name="T96" fmla="*/ 0 w 2741"/>
                  <a:gd name="T97" fmla="*/ 264 h 164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741" h="1641">
                    <a:moveTo>
                      <a:pt x="0" y="1394"/>
                    </a:moveTo>
                    <a:lnTo>
                      <a:pt x="100" y="1452"/>
                    </a:lnTo>
                    <a:lnTo>
                      <a:pt x="117" y="1626"/>
                    </a:lnTo>
                    <a:lnTo>
                      <a:pt x="237" y="1641"/>
                    </a:lnTo>
                    <a:lnTo>
                      <a:pt x="350" y="1611"/>
                    </a:lnTo>
                    <a:lnTo>
                      <a:pt x="488" y="1605"/>
                    </a:lnTo>
                    <a:lnTo>
                      <a:pt x="656" y="1539"/>
                    </a:lnTo>
                    <a:lnTo>
                      <a:pt x="818" y="1473"/>
                    </a:lnTo>
                    <a:lnTo>
                      <a:pt x="998" y="1479"/>
                    </a:lnTo>
                    <a:lnTo>
                      <a:pt x="1267" y="1395"/>
                    </a:lnTo>
                    <a:lnTo>
                      <a:pt x="1651" y="1317"/>
                    </a:lnTo>
                    <a:lnTo>
                      <a:pt x="1884" y="1287"/>
                    </a:lnTo>
                    <a:lnTo>
                      <a:pt x="2172" y="1239"/>
                    </a:lnTo>
                    <a:lnTo>
                      <a:pt x="2402" y="1172"/>
                    </a:lnTo>
                    <a:lnTo>
                      <a:pt x="2705" y="1101"/>
                    </a:lnTo>
                    <a:lnTo>
                      <a:pt x="2729" y="1017"/>
                    </a:lnTo>
                    <a:lnTo>
                      <a:pt x="2672" y="872"/>
                    </a:lnTo>
                    <a:lnTo>
                      <a:pt x="2729" y="765"/>
                    </a:lnTo>
                    <a:lnTo>
                      <a:pt x="2741" y="639"/>
                    </a:lnTo>
                    <a:lnTo>
                      <a:pt x="2723" y="513"/>
                    </a:lnTo>
                    <a:lnTo>
                      <a:pt x="2615" y="423"/>
                    </a:lnTo>
                    <a:lnTo>
                      <a:pt x="2597" y="249"/>
                    </a:lnTo>
                    <a:lnTo>
                      <a:pt x="2540" y="182"/>
                    </a:lnTo>
                    <a:lnTo>
                      <a:pt x="2470" y="99"/>
                    </a:lnTo>
                    <a:lnTo>
                      <a:pt x="2347" y="2"/>
                    </a:lnTo>
                    <a:lnTo>
                      <a:pt x="2266" y="87"/>
                    </a:lnTo>
                    <a:lnTo>
                      <a:pt x="2154" y="123"/>
                    </a:lnTo>
                    <a:lnTo>
                      <a:pt x="1976" y="123"/>
                    </a:lnTo>
                    <a:lnTo>
                      <a:pt x="1813" y="107"/>
                    </a:lnTo>
                    <a:lnTo>
                      <a:pt x="1651" y="0"/>
                    </a:lnTo>
                    <a:lnTo>
                      <a:pt x="1620" y="138"/>
                    </a:lnTo>
                    <a:lnTo>
                      <a:pt x="1659" y="242"/>
                    </a:lnTo>
                    <a:lnTo>
                      <a:pt x="1476" y="272"/>
                    </a:lnTo>
                    <a:lnTo>
                      <a:pt x="1357" y="344"/>
                    </a:lnTo>
                    <a:lnTo>
                      <a:pt x="1356" y="458"/>
                    </a:lnTo>
                    <a:lnTo>
                      <a:pt x="1269" y="588"/>
                    </a:lnTo>
                    <a:lnTo>
                      <a:pt x="1173" y="717"/>
                    </a:lnTo>
                    <a:lnTo>
                      <a:pt x="1035" y="681"/>
                    </a:lnTo>
                    <a:lnTo>
                      <a:pt x="992" y="780"/>
                    </a:lnTo>
                    <a:lnTo>
                      <a:pt x="871" y="837"/>
                    </a:lnTo>
                    <a:lnTo>
                      <a:pt x="766" y="938"/>
                    </a:lnTo>
                    <a:lnTo>
                      <a:pt x="662" y="870"/>
                    </a:lnTo>
                    <a:lnTo>
                      <a:pt x="583" y="944"/>
                    </a:lnTo>
                    <a:lnTo>
                      <a:pt x="471" y="1005"/>
                    </a:lnTo>
                    <a:lnTo>
                      <a:pt x="479" y="1106"/>
                    </a:lnTo>
                    <a:lnTo>
                      <a:pt x="409" y="1185"/>
                    </a:lnTo>
                    <a:lnTo>
                      <a:pt x="315" y="1250"/>
                    </a:lnTo>
                    <a:lnTo>
                      <a:pt x="213" y="1307"/>
                    </a:lnTo>
                    <a:lnTo>
                      <a:pt x="0" y="1394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5" name="Freeform 28">
                <a:extLst>
                  <a:ext uri="{FF2B5EF4-FFF2-40B4-BE49-F238E27FC236}">
                    <a16:creationId xmlns:a16="http://schemas.microsoft.com/office/drawing/2014/main" id="{0AC2F424-5E8D-BB97-4A7D-845EFF0DF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2561" y="4392485"/>
                <a:ext cx="799177" cy="366504"/>
              </a:xfrm>
              <a:custGeom>
                <a:avLst/>
                <a:gdLst>
                  <a:gd name="T0" fmla="*/ 27 w 3296"/>
                  <a:gd name="T1" fmla="*/ 190 h 1514"/>
                  <a:gd name="T2" fmla="*/ 28 w 3296"/>
                  <a:gd name="T3" fmla="*/ 207 h 1514"/>
                  <a:gd name="T4" fmla="*/ 17 w 3296"/>
                  <a:gd name="T5" fmla="*/ 222 h 1514"/>
                  <a:gd name="T6" fmla="*/ 16 w 3296"/>
                  <a:gd name="T7" fmla="*/ 238 h 1514"/>
                  <a:gd name="T8" fmla="*/ 5 w 3296"/>
                  <a:gd name="T9" fmla="*/ 250 h 1514"/>
                  <a:gd name="T10" fmla="*/ 0 w 3296"/>
                  <a:gd name="T11" fmla="*/ 287 h 1514"/>
                  <a:gd name="T12" fmla="*/ 10 w 3296"/>
                  <a:gd name="T13" fmla="*/ 286 h 1514"/>
                  <a:gd name="T14" fmla="*/ 44 w 3296"/>
                  <a:gd name="T15" fmla="*/ 280 h 1514"/>
                  <a:gd name="T16" fmla="*/ 77 w 3296"/>
                  <a:gd name="T17" fmla="*/ 277 h 1514"/>
                  <a:gd name="T18" fmla="*/ 97 w 3296"/>
                  <a:gd name="T19" fmla="*/ 273 h 1514"/>
                  <a:gd name="T20" fmla="*/ 114 w 3296"/>
                  <a:gd name="T21" fmla="*/ 273 h 1514"/>
                  <a:gd name="T22" fmla="*/ 143 w 3296"/>
                  <a:gd name="T23" fmla="*/ 272 h 1514"/>
                  <a:gd name="T24" fmla="*/ 157 w 3296"/>
                  <a:gd name="T25" fmla="*/ 261 h 1514"/>
                  <a:gd name="T26" fmla="*/ 162 w 3296"/>
                  <a:gd name="T27" fmla="*/ 250 h 1514"/>
                  <a:gd name="T28" fmla="*/ 181 w 3296"/>
                  <a:gd name="T29" fmla="*/ 255 h 1514"/>
                  <a:gd name="T30" fmla="*/ 196 w 3296"/>
                  <a:gd name="T31" fmla="*/ 244 h 1514"/>
                  <a:gd name="T32" fmla="*/ 208 w 3296"/>
                  <a:gd name="T33" fmla="*/ 248 h 1514"/>
                  <a:gd name="T34" fmla="*/ 211 w 3296"/>
                  <a:gd name="T35" fmla="*/ 260 h 1514"/>
                  <a:gd name="T36" fmla="*/ 236 w 3296"/>
                  <a:gd name="T37" fmla="*/ 256 h 1514"/>
                  <a:gd name="T38" fmla="*/ 275 w 3296"/>
                  <a:gd name="T39" fmla="*/ 244 h 1514"/>
                  <a:gd name="T40" fmla="*/ 302 w 3296"/>
                  <a:gd name="T41" fmla="*/ 241 h 1514"/>
                  <a:gd name="T42" fmla="*/ 338 w 3296"/>
                  <a:gd name="T43" fmla="*/ 228 h 1514"/>
                  <a:gd name="T44" fmla="*/ 373 w 3296"/>
                  <a:gd name="T45" fmla="*/ 227 h 1514"/>
                  <a:gd name="T46" fmla="*/ 396 w 3296"/>
                  <a:gd name="T47" fmla="*/ 216 h 1514"/>
                  <a:gd name="T48" fmla="*/ 426 w 3296"/>
                  <a:gd name="T49" fmla="*/ 218 h 1514"/>
                  <a:gd name="T50" fmla="*/ 447 w 3296"/>
                  <a:gd name="T51" fmla="*/ 204 h 1514"/>
                  <a:gd name="T52" fmla="*/ 447 w 3296"/>
                  <a:gd name="T53" fmla="*/ 176 h 1514"/>
                  <a:gd name="T54" fmla="*/ 464 w 3296"/>
                  <a:gd name="T55" fmla="*/ 171 h 1514"/>
                  <a:gd name="T56" fmla="*/ 479 w 3296"/>
                  <a:gd name="T57" fmla="*/ 146 h 1514"/>
                  <a:gd name="T58" fmla="*/ 550 w 3296"/>
                  <a:gd name="T59" fmla="*/ 92 h 1514"/>
                  <a:gd name="T60" fmla="*/ 543 w 3296"/>
                  <a:gd name="T61" fmla="*/ 74 h 1514"/>
                  <a:gd name="T62" fmla="*/ 612 w 3296"/>
                  <a:gd name="T63" fmla="*/ 39 h 1514"/>
                  <a:gd name="T64" fmla="*/ 625 w 3296"/>
                  <a:gd name="T65" fmla="*/ 21 h 1514"/>
                  <a:gd name="T66" fmla="*/ 624 w 3296"/>
                  <a:gd name="T67" fmla="*/ 0 h 1514"/>
                  <a:gd name="T68" fmla="*/ 598 w 3296"/>
                  <a:gd name="T69" fmla="*/ 12 h 1514"/>
                  <a:gd name="T70" fmla="*/ 551 w 3296"/>
                  <a:gd name="T71" fmla="*/ 20 h 1514"/>
                  <a:gd name="T72" fmla="*/ 491 w 3296"/>
                  <a:gd name="T73" fmla="*/ 35 h 1514"/>
                  <a:gd name="T74" fmla="*/ 450 w 3296"/>
                  <a:gd name="T75" fmla="*/ 46 h 1514"/>
                  <a:gd name="T76" fmla="*/ 396 w 3296"/>
                  <a:gd name="T77" fmla="*/ 55 h 1514"/>
                  <a:gd name="T78" fmla="*/ 352 w 3296"/>
                  <a:gd name="T79" fmla="*/ 61 h 1514"/>
                  <a:gd name="T80" fmla="*/ 279 w 3296"/>
                  <a:gd name="T81" fmla="*/ 76 h 1514"/>
                  <a:gd name="T82" fmla="*/ 228 w 3296"/>
                  <a:gd name="T83" fmla="*/ 92 h 1514"/>
                  <a:gd name="T84" fmla="*/ 193 w 3296"/>
                  <a:gd name="T85" fmla="*/ 91 h 1514"/>
                  <a:gd name="T86" fmla="*/ 131 w 3296"/>
                  <a:gd name="T87" fmla="*/ 116 h 1514"/>
                  <a:gd name="T88" fmla="*/ 104 w 3296"/>
                  <a:gd name="T89" fmla="*/ 117 h 1514"/>
                  <a:gd name="T90" fmla="*/ 82 w 3296"/>
                  <a:gd name="T91" fmla="*/ 123 h 1514"/>
                  <a:gd name="T92" fmla="*/ 60 w 3296"/>
                  <a:gd name="T93" fmla="*/ 120 h 1514"/>
                  <a:gd name="T94" fmla="*/ 43 w 3296"/>
                  <a:gd name="T95" fmla="*/ 127 h 1514"/>
                  <a:gd name="T96" fmla="*/ 36 w 3296"/>
                  <a:gd name="T97" fmla="*/ 144 h 1514"/>
                  <a:gd name="T98" fmla="*/ 27 w 3296"/>
                  <a:gd name="T99" fmla="*/ 162 h 1514"/>
                  <a:gd name="T100" fmla="*/ 32 w 3296"/>
                  <a:gd name="T101" fmla="*/ 179 h 1514"/>
                  <a:gd name="T102" fmla="*/ 27 w 3296"/>
                  <a:gd name="T103" fmla="*/ 190 h 151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296" h="1514">
                    <a:moveTo>
                      <a:pt x="140" y="1004"/>
                    </a:moveTo>
                    <a:lnTo>
                      <a:pt x="150" y="1093"/>
                    </a:lnTo>
                    <a:lnTo>
                      <a:pt x="92" y="1169"/>
                    </a:lnTo>
                    <a:lnTo>
                      <a:pt x="86" y="1255"/>
                    </a:lnTo>
                    <a:lnTo>
                      <a:pt x="29" y="1321"/>
                    </a:lnTo>
                    <a:lnTo>
                      <a:pt x="0" y="1514"/>
                    </a:lnTo>
                    <a:lnTo>
                      <a:pt x="51" y="1511"/>
                    </a:lnTo>
                    <a:lnTo>
                      <a:pt x="231" y="1475"/>
                    </a:lnTo>
                    <a:lnTo>
                      <a:pt x="405" y="1463"/>
                    </a:lnTo>
                    <a:lnTo>
                      <a:pt x="513" y="1439"/>
                    </a:lnTo>
                    <a:lnTo>
                      <a:pt x="603" y="1439"/>
                    </a:lnTo>
                    <a:lnTo>
                      <a:pt x="753" y="1433"/>
                    </a:lnTo>
                    <a:lnTo>
                      <a:pt x="826" y="1378"/>
                    </a:lnTo>
                    <a:lnTo>
                      <a:pt x="856" y="1318"/>
                    </a:lnTo>
                    <a:lnTo>
                      <a:pt x="957" y="1343"/>
                    </a:lnTo>
                    <a:lnTo>
                      <a:pt x="1036" y="1288"/>
                    </a:lnTo>
                    <a:lnTo>
                      <a:pt x="1095" y="1307"/>
                    </a:lnTo>
                    <a:lnTo>
                      <a:pt x="1113" y="1373"/>
                    </a:lnTo>
                    <a:lnTo>
                      <a:pt x="1246" y="1348"/>
                    </a:lnTo>
                    <a:lnTo>
                      <a:pt x="1449" y="1289"/>
                    </a:lnTo>
                    <a:lnTo>
                      <a:pt x="1593" y="1271"/>
                    </a:lnTo>
                    <a:lnTo>
                      <a:pt x="1784" y="1205"/>
                    </a:lnTo>
                    <a:lnTo>
                      <a:pt x="1965" y="1198"/>
                    </a:lnTo>
                    <a:lnTo>
                      <a:pt x="2090" y="1139"/>
                    </a:lnTo>
                    <a:lnTo>
                      <a:pt x="2246" y="1151"/>
                    </a:lnTo>
                    <a:lnTo>
                      <a:pt x="2355" y="1078"/>
                    </a:lnTo>
                    <a:lnTo>
                      <a:pt x="2357" y="931"/>
                    </a:lnTo>
                    <a:lnTo>
                      <a:pt x="2445" y="903"/>
                    </a:lnTo>
                    <a:lnTo>
                      <a:pt x="2528" y="769"/>
                    </a:lnTo>
                    <a:lnTo>
                      <a:pt x="2900" y="483"/>
                    </a:lnTo>
                    <a:lnTo>
                      <a:pt x="2865" y="388"/>
                    </a:lnTo>
                    <a:lnTo>
                      <a:pt x="3225" y="208"/>
                    </a:lnTo>
                    <a:lnTo>
                      <a:pt x="3296" y="113"/>
                    </a:lnTo>
                    <a:lnTo>
                      <a:pt x="3293" y="0"/>
                    </a:lnTo>
                    <a:lnTo>
                      <a:pt x="3152" y="65"/>
                    </a:lnTo>
                    <a:lnTo>
                      <a:pt x="2906" y="107"/>
                    </a:lnTo>
                    <a:lnTo>
                      <a:pt x="2590" y="182"/>
                    </a:lnTo>
                    <a:lnTo>
                      <a:pt x="2372" y="245"/>
                    </a:lnTo>
                    <a:lnTo>
                      <a:pt x="2086" y="292"/>
                    </a:lnTo>
                    <a:lnTo>
                      <a:pt x="1856" y="322"/>
                    </a:lnTo>
                    <a:lnTo>
                      <a:pt x="1472" y="400"/>
                    </a:lnTo>
                    <a:lnTo>
                      <a:pt x="1200" y="485"/>
                    </a:lnTo>
                    <a:lnTo>
                      <a:pt x="1017" y="479"/>
                    </a:lnTo>
                    <a:lnTo>
                      <a:pt x="689" y="613"/>
                    </a:lnTo>
                    <a:lnTo>
                      <a:pt x="549" y="617"/>
                    </a:lnTo>
                    <a:lnTo>
                      <a:pt x="435" y="649"/>
                    </a:lnTo>
                    <a:lnTo>
                      <a:pt x="315" y="632"/>
                    </a:lnTo>
                    <a:lnTo>
                      <a:pt x="228" y="671"/>
                    </a:lnTo>
                    <a:lnTo>
                      <a:pt x="189" y="761"/>
                    </a:lnTo>
                    <a:lnTo>
                      <a:pt x="140" y="853"/>
                    </a:lnTo>
                    <a:lnTo>
                      <a:pt x="170" y="943"/>
                    </a:lnTo>
                    <a:lnTo>
                      <a:pt x="140" y="1004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6" name="Freeform 29">
                <a:extLst>
                  <a:ext uri="{FF2B5EF4-FFF2-40B4-BE49-F238E27FC236}">
                    <a16:creationId xmlns:a16="http://schemas.microsoft.com/office/drawing/2014/main" id="{3A58D99C-1A76-752F-C305-772FA6CCF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7939" y="4739834"/>
                <a:ext cx="340130" cy="589982"/>
              </a:xfrm>
              <a:custGeom>
                <a:avLst/>
                <a:gdLst>
                  <a:gd name="T0" fmla="*/ 74 w 1400"/>
                  <a:gd name="T1" fmla="*/ 16 h 2439"/>
                  <a:gd name="T2" fmla="*/ 63 w 1400"/>
                  <a:gd name="T3" fmla="*/ 36 h 2439"/>
                  <a:gd name="T4" fmla="*/ 46 w 1400"/>
                  <a:gd name="T5" fmla="*/ 82 h 2439"/>
                  <a:gd name="T6" fmla="*/ 25 w 1400"/>
                  <a:gd name="T7" fmla="*/ 110 h 2439"/>
                  <a:gd name="T8" fmla="*/ 17 w 1400"/>
                  <a:gd name="T9" fmla="*/ 147 h 2439"/>
                  <a:gd name="T10" fmla="*/ 20 w 1400"/>
                  <a:gd name="T11" fmla="*/ 200 h 2439"/>
                  <a:gd name="T12" fmla="*/ 17 w 1400"/>
                  <a:gd name="T13" fmla="*/ 231 h 2439"/>
                  <a:gd name="T14" fmla="*/ 26 w 1400"/>
                  <a:gd name="T15" fmla="*/ 252 h 2439"/>
                  <a:gd name="T16" fmla="*/ 34 w 1400"/>
                  <a:gd name="T17" fmla="*/ 265 h 2439"/>
                  <a:gd name="T18" fmla="*/ 29 w 1400"/>
                  <a:gd name="T19" fmla="*/ 279 h 2439"/>
                  <a:gd name="T20" fmla="*/ 34 w 1400"/>
                  <a:gd name="T21" fmla="*/ 293 h 2439"/>
                  <a:gd name="T22" fmla="*/ 23 w 1400"/>
                  <a:gd name="T23" fmla="*/ 311 h 2439"/>
                  <a:gd name="T24" fmla="*/ 23 w 1400"/>
                  <a:gd name="T25" fmla="*/ 333 h 2439"/>
                  <a:gd name="T26" fmla="*/ 5 w 1400"/>
                  <a:gd name="T27" fmla="*/ 359 h 2439"/>
                  <a:gd name="T28" fmla="*/ 0 w 1400"/>
                  <a:gd name="T29" fmla="*/ 384 h 2439"/>
                  <a:gd name="T30" fmla="*/ 1 w 1400"/>
                  <a:gd name="T31" fmla="*/ 407 h 2439"/>
                  <a:gd name="T32" fmla="*/ 84 w 1400"/>
                  <a:gd name="T33" fmla="*/ 407 h 2439"/>
                  <a:gd name="T34" fmla="*/ 111 w 1400"/>
                  <a:gd name="T35" fmla="*/ 402 h 2439"/>
                  <a:gd name="T36" fmla="*/ 139 w 1400"/>
                  <a:gd name="T37" fmla="*/ 397 h 2439"/>
                  <a:gd name="T38" fmla="*/ 154 w 1400"/>
                  <a:gd name="T39" fmla="*/ 401 h 2439"/>
                  <a:gd name="T40" fmla="*/ 151 w 1400"/>
                  <a:gd name="T41" fmla="*/ 421 h 2439"/>
                  <a:gd name="T42" fmla="*/ 161 w 1400"/>
                  <a:gd name="T43" fmla="*/ 446 h 2439"/>
                  <a:gd name="T44" fmla="*/ 173 w 1400"/>
                  <a:gd name="T45" fmla="*/ 462 h 2439"/>
                  <a:gd name="T46" fmla="*/ 218 w 1400"/>
                  <a:gd name="T47" fmla="*/ 437 h 2439"/>
                  <a:gd name="T48" fmla="*/ 258 w 1400"/>
                  <a:gd name="T49" fmla="*/ 437 h 2439"/>
                  <a:gd name="T50" fmla="*/ 264 w 1400"/>
                  <a:gd name="T51" fmla="*/ 426 h 2439"/>
                  <a:gd name="T52" fmla="*/ 266 w 1400"/>
                  <a:gd name="T53" fmla="*/ 386 h 2439"/>
                  <a:gd name="T54" fmla="*/ 259 w 1400"/>
                  <a:gd name="T55" fmla="*/ 336 h 2439"/>
                  <a:gd name="T56" fmla="*/ 252 w 1400"/>
                  <a:gd name="T57" fmla="*/ 278 h 2439"/>
                  <a:gd name="T58" fmla="*/ 243 w 1400"/>
                  <a:gd name="T59" fmla="*/ 159 h 2439"/>
                  <a:gd name="T60" fmla="*/ 235 w 1400"/>
                  <a:gd name="T61" fmla="*/ 96 h 2439"/>
                  <a:gd name="T62" fmla="*/ 236 w 1400"/>
                  <a:gd name="T63" fmla="*/ 52 h 2439"/>
                  <a:gd name="T64" fmla="*/ 218 w 1400"/>
                  <a:gd name="T65" fmla="*/ 0 h 2439"/>
                  <a:gd name="T66" fmla="*/ 188 w 1400"/>
                  <a:gd name="T67" fmla="*/ 1 h 2439"/>
                  <a:gd name="T68" fmla="*/ 171 w 1400"/>
                  <a:gd name="T69" fmla="*/ 1 h 2439"/>
                  <a:gd name="T70" fmla="*/ 149 w 1400"/>
                  <a:gd name="T71" fmla="*/ 6 h 2439"/>
                  <a:gd name="T72" fmla="*/ 118 w 1400"/>
                  <a:gd name="T73" fmla="*/ 8 h 2439"/>
                  <a:gd name="T74" fmla="*/ 84 w 1400"/>
                  <a:gd name="T75" fmla="*/ 15 h 2439"/>
                  <a:gd name="T76" fmla="*/ 74 w 1400"/>
                  <a:gd name="T77" fmla="*/ 16 h 243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400" h="2439">
                    <a:moveTo>
                      <a:pt x="390" y="83"/>
                    </a:moveTo>
                    <a:lnTo>
                      <a:pt x="330" y="189"/>
                    </a:lnTo>
                    <a:lnTo>
                      <a:pt x="241" y="431"/>
                    </a:lnTo>
                    <a:lnTo>
                      <a:pt x="129" y="582"/>
                    </a:lnTo>
                    <a:lnTo>
                      <a:pt x="87" y="774"/>
                    </a:lnTo>
                    <a:lnTo>
                      <a:pt x="106" y="1056"/>
                    </a:lnTo>
                    <a:lnTo>
                      <a:pt x="90" y="1221"/>
                    </a:lnTo>
                    <a:lnTo>
                      <a:pt x="139" y="1329"/>
                    </a:lnTo>
                    <a:lnTo>
                      <a:pt x="180" y="1398"/>
                    </a:lnTo>
                    <a:lnTo>
                      <a:pt x="151" y="1472"/>
                    </a:lnTo>
                    <a:lnTo>
                      <a:pt x="180" y="1548"/>
                    </a:lnTo>
                    <a:lnTo>
                      <a:pt x="120" y="1640"/>
                    </a:lnTo>
                    <a:lnTo>
                      <a:pt x="121" y="1758"/>
                    </a:lnTo>
                    <a:lnTo>
                      <a:pt x="25" y="1893"/>
                    </a:lnTo>
                    <a:lnTo>
                      <a:pt x="0" y="2027"/>
                    </a:lnTo>
                    <a:lnTo>
                      <a:pt x="3" y="2147"/>
                    </a:lnTo>
                    <a:lnTo>
                      <a:pt x="444" y="2151"/>
                    </a:lnTo>
                    <a:lnTo>
                      <a:pt x="585" y="2121"/>
                    </a:lnTo>
                    <a:lnTo>
                      <a:pt x="732" y="2097"/>
                    </a:lnTo>
                    <a:lnTo>
                      <a:pt x="811" y="2117"/>
                    </a:lnTo>
                    <a:lnTo>
                      <a:pt x="793" y="2223"/>
                    </a:lnTo>
                    <a:lnTo>
                      <a:pt x="847" y="2357"/>
                    </a:lnTo>
                    <a:lnTo>
                      <a:pt x="910" y="2439"/>
                    </a:lnTo>
                    <a:lnTo>
                      <a:pt x="1148" y="2309"/>
                    </a:lnTo>
                    <a:lnTo>
                      <a:pt x="1358" y="2309"/>
                    </a:lnTo>
                    <a:lnTo>
                      <a:pt x="1388" y="2249"/>
                    </a:lnTo>
                    <a:lnTo>
                      <a:pt x="1400" y="2037"/>
                    </a:lnTo>
                    <a:lnTo>
                      <a:pt x="1363" y="1772"/>
                    </a:lnTo>
                    <a:lnTo>
                      <a:pt x="1327" y="1470"/>
                    </a:lnTo>
                    <a:lnTo>
                      <a:pt x="1281" y="839"/>
                    </a:lnTo>
                    <a:lnTo>
                      <a:pt x="1238" y="509"/>
                    </a:lnTo>
                    <a:lnTo>
                      <a:pt x="1244" y="272"/>
                    </a:lnTo>
                    <a:lnTo>
                      <a:pt x="1146" y="0"/>
                    </a:lnTo>
                    <a:lnTo>
                      <a:pt x="988" y="5"/>
                    </a:lnTo>
                    <a:lnTo>
                      <a:pt x="900" y="6"/>
                    </a:lnTo>
                    <a:lnTo>
                      <a:pt x="786" y="30"/>
                    </a:lnTo>
                    <a:lnTo>
                      <a:pt x="621" y="42"/>
                    </a:lnTo>
                    <a:lnTo>
                      <a:pt x="444" y="77"/>
                    </a:lnTo>
                    <a:lnTo>
                      <a:pt x="390" y="83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7" name="Freeform 30">
                <a:extLst>
                  <a:ext uri="{FF2B5EF4-FFF2-40B4-BE49-F238E27FC236}">
                    <a16:creationId xmlns:a16="http://schemas.microsoft.com/office/drawing/2014/main" id="{A22A9740-A4EE-8DD9-66DE-31A465856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5413" y="4682368"/>
                <a:ext cx="400228" cy="621907"/>
              </a:xfrm>
              <a:custGeom>
                <a:avLst/>
                <a:gdLst>
                  <a:gd name="T0" fmla="*/ 0 w 1649"/>
                  <a:gd name="T1" fmla="*/ 44 h 2568"/>
                  <a:gd name="T2" fmla="*/ 19 w 1649"/>
                  <a:gd name="T3" fmla="*/ 96 h 2568"/>
                  <a:gd name="T4" fmla="*/ 18 w 1649"/>
                  <a:gd name="T5" fmla="*/ 141 h 2568"/>
                  <a:gd name="T6" fmla="*/ 27 w 1649"/>
                  <a:gd name="T7" fmla="*/ 212 h 2568"/>
                  <a:gd name="T8" fmla="*/ 35 w 1649"/>
                  <a:gd name="T9" fmla="*/ 326 h 2568"/>
                  <a:gd name="T10" fmla="*/ 48 w 1649"/>
                  <a:gd name="T11" fmla="*/ 432 h 2568"/>
                  <a:gd name="T12" fmla="*/ 46 w 1649"/>
                  <a:gd name="T13" fmla="*/ 471 h 2568"/>
                  <a:gd name="T14" fmla="*/ 41 w 1649"/>
                  <a:gd name="T15" fmla="*/ 482 h 2568"/>
                  <a:gd name="T16" fmla="*/ 72 w 1649"/>
                  <a:gd name="T17" fmla="*/ 469 h 2568"/>
                  <a:gd name="T18" fmla="*/ 78 w 1649"/>
                  <a:gd name="T19" fmla="*/ 446 h 2568"/>
                  <a:gd name="T20" fmla="*/ 90 w 1649"/>
                  <a:gd name="T21" fmla="*/ 461 h 2568"/>
                  <a:gd name="T22" fmla="*/ 97 w 1649"/>
                  <a:gd name="T23" fmla="*/ 478 h 2568"/>
                  <a:gd name="T24" fmla="*/ 116 w 1649"/>
                  <a:gd name="T25" fmla="*/ 487 h 2568"/>
                  <a:gd name="T26" fmla="*/ 123 w 1649"/>
                  <a:gd name="T27" fmla="*/ 469 h 2568"/>
                  <a:gd name="T28" fmla="*/ 117 w 1649"/>
                  <a:gd name="T29" fmla="*/ 435 h 2568"/>
                  <a:gd name="T30" fmla="*/ 117 w 1649"/>
                  <a:gd name="T31" fmla="*/ 412 h 2568"/>
                  <a:gd name="T32" fmla="*/ 154 w 1649"/>
                  <a:gd name="T33" fmla="*/ 404 h 2568"/>
                  <a:gd name="T34" fmla="*/ 179 w 1649"/>
                  <a:gd name="T35" fmla="*/ 401 h 2568"/>
                  <a:gd name="T36" fmla="*/ 242 w 1649"/>
                  <a:gd name="T37" fmla="*/ 381 h 2568"/>
                  <a:gd name="T38" fmla="*/ 305 w 1649"/>
                  <a:gd name="T39" fmla="*/ 366 h 2568"/>
                  <a:gd name="T40" fmla="*/ 313 w 1649"/>
                  <a:gd name="T41" fmla="*/ 338 h 2568"/>
                  <a:gd name="T42" fmla="*/ 305 w 1649"/>
                  <a:gd name="T43" fmla="*/ 314 h 2568"/>
                  <a:gd name="T44" fmla="*/ 301 w 1649"/>
                  <a:gd name="T45" fmla="*/ 281 h 2568"/>
                  <a:gd name="T46" fmla="*/ 298 w 1649"/>
                  <a:gd name="T47" fmla="*/ 262 h 2568"/>
                  <a:gd name="T48" fmla="*/ 304 w 1649"/>
                  <a:gd name="T49" fmla="*/ 232 h 2568"/>
                  <a:gd name="T50" fmla="*/ 293 w 1649"/>
                  <a:gd name="T51" fmla="*/ 212 h 2568"/>
                  <a:gd name="T52" fmla="*/ 272 w 1649"/>
                  <a:gd name="T53" fmla="*/ 176 h 2568"/>
                  <a:gd name="T54" fmla="*/ 260 w 1649"/>
                  <a:gd name="T55" fmla="*/ 127 h 2568"/>
                  <a:gd name="T56" fmla="*/ 239 w 1649"/>
                  <a:gd name="T57" fmla="*/ 52 h 2568"/>
                  <a:gd name="T58" fmla="*/ 225 w 1649"/>
                  <a:gd name="T59" fmla="*/ 27 h 2568"/>
                  <a:gd name="T60" fmla="*/ 229 w 1649"/>
                  <a:gd name="T61" fmla="*/ 0 h 2568"/>
                  <a:gd name="T62" fmla="*/ 195 w 1649"/>
                  <a:gd name="T63" fmla="*/ 1 h 2568"/>
                  <a:gd name="T64" fmla="*/ 159 w 1649"/>
                  <a:gd name="T65" fmla="*/ 13 h 2568"/>
                  <a:gd name="T66" fmla="*/ 132 w 1649"/>
                  <a:gd name="T67" fmla="*/ 17 h 2568"/>
                  <a:gd name="T68" fmla="*/ 93 w 1649"/>
                  <a:gd name="T69" fmla="*/ 28 h 2568"/>
                  <a:gd name="T70" fmla="*/ 68 w 1649"/>
                  <a:gd name="T71" fmla="*/ 33 h 2568"/>
                  <a:gd name="T72" fmla="*/ 65 w 1649"/>
                  <a:gd name="T73" fmla="*/ 20 h 2568"/>
                  <a:gd name="T74" fmla="*/ 64 w 1649"/>
                  <a:gd name="T75" fmla="*/ 20 h 2568"/>
                  <a:gd name="T76" fmla="*/ 52 w 1649"/>
                  <a:gd name="T77" fmla="*/ 17 h 2568"/>
                  <a:gd name="T78" fmla="*/ 38 w 1649"/>
                  <a:gd name="T79" fmla="*/ 27 h 2568"/>
                  <a:gd name="T80" fmla="*/ 19 w 1649"/>
                  <a:gd name="T81" fmla="*/ 22 h 2568"/>
                  <a:gd name="T82" fmla="*/ 14 w 1649"/>
                  <a:gd name="T83" fmla="*/ 34 h 2568"/>
                  <a:gd name="T84" fmla="*/ 0 w 1649"/>
                  <a:gd name="T85" fmla="*/ 44 h 256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649" h="2568">
                    <a:moveTo>
                      <a:pt x="0" y="234"/>
                    </a:moveTo>
                    <a:lnTo>
                      <a:pt x="99" y="506"/>
                    </a:lnTo>
                    <a:lnTo>
                      <a:pt x="95" y="741"/>
                    </a:lnTo>
                    <a:lnTo>
                      <a:pt x="141" y="1116"/>
                    </a:lnTo>
                    <a:lnTo>
                      <a:pt x="185" y="1721"/>
                    </a:lnTo>
                    <a:lnTo>
                      <a:pt x="255" y="2280"/>
                    </a:lnTo>
                    <a:lnTo>
                      <a:pt x="243" y="2483"/>
                    </a:lnTo>
                    <a:lnTo>
                      <a:pt x="216" y="2544"/>
                    </a:lnTo>
                    <a:lnTo>
                      <a:pt x="379" y="2472"/>
                    </a:lnTo>
                    <a:lnTo>
                      <a:pt x="409" y="2352"/>
                    </a:lnTo>
                    <a:lnTo>
                      <a:pt x="473" y="2432"/>
                    </a:lnTo>
                    <a:lnTo>
                      <a:pt x="513" y="2520"/>
                    </a:lnTo>
                    <a:lnTo>
                      <a:pt x="609" y="2568"/>
                    </a:lnTo>
                    <a:lnTo>
                      <a:pt x="649" y="2472"/>
                    </a:lnTo>
                    <a:lnTo>
                      <a:pt x="619" y="2292"/>
                    </a:lnTo>
                    <a:lnTo>
                      <a:pt x="619" y="2172"/>
                    </a:lnTo>
                    <a:lnTo>
                      <a:pt x="809" y="2128"/>
                    </a:lnTo>
                    <a:lnTo>
                      <a:pt x="945" y="2112"/>
                    </a:lnTo>
                    <a:lnTo>
                      <a:pt x="1273" y="2008"/>
                    </a:lnTo>
                    <a:lnTo>
                      <a:pt x="1609" y="1932"/>
                    </a:lnTo>
                    <a:lnTo>
                      <a:pt x="1649" y="1784"/>
                    </a:lnTo>
                    <a:lnTo>
                      <a:pt x="1609" y="1656"/>
                    </a:lnTo>
                    <a:lnTo>
                      <a:pt x="1585" y="1480"/>
                    </a:lnTo>
                    <a:lnTo>
                      <a:pt x="1569" y="1384"/>
                    </a:lnTo>
                    <a:lnTo>
                      <a:pt x="1601" y="1224"/>
                    </a:lnTo>
                    <a:lnTo>
                      <a:pt x="1545" y="1120"/>
                    </a:lnTo>
                    <a:lnTo>
                      <a:pt x="1433" y="928"/>
                    </a:lnTo>
                    <a:lnTo>
                      <a:pt x="1369" y="672"/>
                    </a:lnTo>
                    <a:lnTo>
                      <a:pt x="1257" y="272"/>
                    </a:lnTo>
                    <a:lnTo>
                      <a:pt x="1185" y="144"/>
                    </a:lnTo>
                    <a:lnTo>
                      <a:pt x="1209" y="0"/>
                    </a:lnTo>
                    <a:lnTo>
                      <a:pt x="1029" y="5"/>
                    </a:lnTo>
                    <a:lnTo>
                      <a:pt x="839" y="71"/>
                    </a:lnTo>
                    <a:lnTo>
                      <a:pt x="696" y="90"/>
                    </a:lnTo>
                    <a:lnTo>
                      <a:pt x="489" y="149"/>
                    </a:lnTo>
                    <a:lnTo>
                      <a:pt x="356" y="174"/>
                    </a:lnTo>
                    <a:lnTo>
                      <a:pt x="341" y="107"/>
                    </a:lnTo>
                    <a:lnTo>
                      <a:pt x="339" y="108"/>
                    </a:lnTo>
                    <a:lnTo>
                      <a:pt x="276" y="90"/>
                    </a:lnTo>
                    <a:lnTo>
                      <a:pt x="201" y="143"/>
                    </a:lnTo>
                    <a:lnTo>
                      <a:pt x="99" y="117"/>
                    </a:lnTo>
                    <a:lnTo>
                      <a:pt x="72" y="177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8" name="Freeform 31">
                <a:extLst>
                  <a:ext uri="{FF2B5EF4-FFF2-40B4-BE49-F238E27FC236}">
                    <a16:creationId xmlns:a16="http://schemas.microsoft.com/office/drawing/2014/main" id="{24072ABA-431E-9203-C10F-6524EBA49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117" y="4628733"/>
                <a:ext cx="512752" cy="549117"/>
              </a:xfrm>
              <a:custGeom>
                <a:avLst/>
                <a:gdLst>
                  <a:gd name="T0" fmla="*/ 5 w 2113"/>
                  <a:gd name="T1" fmla="*/ 43 h 2269"/>
                  <a:gd name="T2" fmla="*/ 28 w 2113"/>
                  <a:gd name="T3" fmla="*/ 31 h 2269"/>
                  <a:gd name="T4" fmla="*/ 58 w 2113"/>
                  <a:gd name="T5" fmla="*/ 33 h 2269"/>
                  <a:gd name="T6" fmla="*/ 79 w 2113"/>
                  <a:gd name="T7" fmla="*/ 19 h 2269"/>
                  <a:gd name="T8" fmla="*/ 110 w 2113"/>
                  <a:gd name="T9" fmla="*/ 16 h 2269"/>
                  <a:gd name="T10" fmla="*/ 148 w 2113"/>
                  <a:gd name="T11" fmla="*/ 3 h 2269"/>
                  <a:gd name="T12" fmla="*/ 171 w 2113"/>
                  <a:gd name="T13" fmla="*/ 0 h 2269"/>
                  <a:gd name="T14" fmla="*/ 179 w 2113"/>
                  <a:gd name="T15" fmla="*/ 26 h 2269"/>
                  <a:gd name="T16" fmla="*/ 191 w 2113"/>
                  <a:gd name="T17" fmla="*/ 45 h 2269"/>
                  <a:gd name="T18" fmla="*/ 214 w 2113"/>
                  <a:gd name="T19" fmla="*/ 54 h 2269"/>
                  <a:gd name="T20" fmla="*/ 219 w 2113"/>
                  <a:gd name="T21" fmla="*/ 72 h 2269"/>
                  <a:gd name="T22" fmla="*/ 247 w 2113"/>
                  <a:gd name="T23" fmla="*/ 83 h 2269"/>
                  <a:gd name="T24" fmla="*/ 270 w 2113"/>
                  <a:gd name="T25" fmla="*/ 97 h 2269"/>
                  <a:gd name="T26" fmla="*/ 289 w 2113"/>
                  <a:gd name="T27" fmla="*/ 116 h 2269"/>
                  <a:gd name="T28" fmla="*/ 316 w 2113"/>
                  <a:gd name="T29" fmla="*/ 129 h 2269"/>
                  <a:gd name="T30" fmla="*/ 355 w 2113"/>
                  <a:gd name="T31" fmla="*/ 163 h 2269"/>
                  <a:gd name="T32" fmla="*/ 350 w 2113"/>
                  <a:gd name="T33" fmla="*/ 180 h 2269"/>
                  <a:gd name="T34" fmla="*/ 377 w 2113"/>
                  <a:gd name="T35" fmla="*/ 204 h 2269"/>
                  <a:gd name="T36" fmla="*/ 401 w 2113"/>
                  <a:gd name="T37" fmla="*/ 231 h 2269"/>
                  <a:gd name="T38" fmla="*/ 384 w 2113"/>
                  <a:gd name="T39" fmla="*/ 263 h 2269"/>
                  <a:gd name="T40" fmla="*/ 377 w 2113"/>
                  <a:gd name="T41" fmla="*/ 303 h 2269"/>
                  <a:gd name="T42" fmla="*/ 384 w 2113"/>
                  <a:gd name="T43" fmla="*/ 334 h 2269"/>
                  <a:gd name="T44" fmla="*/ 388 w 2113"/>
                  <a:gd name="T45" fmla="*/ 367 h 2269"/>
                  <a:gd name="T46" fmla="*/ 367 w 2113"/>
                  <a:gd name="T47" fmla="*/ 378 h 2269"/>
                  <a:gd name="T48" fmla="*/ 344 w 2113"/>
                  <a:gd name="T49" fmla="*/ 373 h 2269"/>
                  <a:gd name="T50" fmla="*/ 334 w 2113"/>
                  <a:gd name="T51" fmla="*/ 388 h 2269"/>
                  <a:gd name="T52" fmla="*/ 334 w 2113"/>
                  <a:gd name="T53" fmla="*/ 402 h 2269"/>
                  <a:gd name="T54" fmla="*/ 329 w 2113"/>
                  <a:gd name="T55" fmla="*/ 417 h 2269"/>
                  <a:gd name="T56" fmla="*/ 318 w 2113"/>
                  <a:gd name="T57" fmla="*/ 409 h 2269"/>
                  <a:gd name="T58" fmla="*/ 284 w 2113"/>
                  <a:gd name="T59" fmla="*/ 414 h 2269"/>
                  <a:gd name="T60" fmla="*/ 216 w 2113"/>
                  <a:gd name="T61" fmla="*/ 417 h 2269"/>
                  <a:gd name="T62" fmla="*/ 162 w 2113"/>
                  <a:gd name="T63" fmla="*/ 426 h 2269"/>
                  <a:gd name="T64" fmla="*/ 116 w 2113"/>
                  <a:gd name="T65" fmla="*/ 430 h 2269"/>
                  <a:gd name="T66" fmla="*/ 96 w 2113"/>
                  <a:gd name="T67" fmla="*/ 423 h 2269"/>
                  <a:gd name="T68" fmla="*/ 81 w 2113"/>
                  <a:gd name="T69" fmla="*/ 409 h 2269"/>
                  <a:gd name="T70" fmla="*/ 88 w 2113"/>
                  <a:gd name="T71" fmla="*/ 380 h 2269"/>
                  <a:gd name="T72" fmla="*/ 80 w 2113"/>
                  <a:gd name="T73" fmla="*/ 356 h 2269"/>
                  <a:gd name="T74" fmla="*/ 76 w 2113"/>
                  <a:gd name="T75" fmla="*/ 326 h 2269"/>
                  <a:gd name="T76" fmla="*/ 73 w 2113"/>
                  <a:gd name="T77" fmla="*/ 305 h 2269"/>
                  <a:gd name="T78" fmla="*/ 79 w 2113"/>
                  <a:gd name="T79" fmla="*/ 274 h 2269"/>
                  <a:gd name="T80" fmla="*/ 47 w 2113"/>
                  <a:gd name="T81" fmla="*/ 218 h 2269"/>
                  <a:gd name="T82" fmla="*/ 33 w 2113"/>
                  <a:gd name="T83" fmla="*/ 162 h 2269"/>
                  <a:gd name="T84" fmla="*/ 14 w 2113"/>
                  <a:gd name="T85" fmla="*/ 95 h 2269"/>
                  <a:gd name="T86" fmla="*/ 0 w 2113"/>
                  <a:gd name="T87" fmla="*/ 70 h 2269"/>
                  <a:gd name="T88" fmla="*/ 5 w 2113"/>
                  <a:gd name="T89" fmla="*/ 43 h 226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113" h="2269">
                    <a:moveTo>
                      <a:pt x="26" y="225"/>
                    </a:moveTo>
                    <a:lnTo>
                      <a:pt x="150" y="164"/>
                    </a:lnTo>
                    <a:lnTo>
                      <a:pt x="308" y="176"/>
                    </a:lnTo>
                    <a:lnTo>
                      <a:pt x="416" y="102"/>
                    </a:lnTo>
                    <a:lnTo>
                      <a:pt x="579" y="82"/>
                    </a:lnTo>
                    <a:lnTo>
                      <a:pt x="781" y="18"/>
                    </a:lnTo>
                    <a:lnTo>
                      <a:pt x="899" y="0"/>
                    </a:lnTo>
                    <a:lnTo>
                      <a:pt x="943" y="139"/>
                    </a:lnTo>
                    <a:lnTo>
                      <a:pt x="1009" y="238"/>
                    </a:lnTo>
                    <a:lnTo>
                      <a:pt x="1128" y="283"/>
                    </a:lnTo>
                    <a:lnTo>
                      <a:pt x="1153" y="379"/>
                    </a:lnTo>
                    <a:lnTo>
                      <a:pt x="1302" y="439"/>
                    </a:lnTo>
                    <a:lnTo>
                      <a:pt x="1421" y="512"/>
                    </a:lnTo>
                    <a:lnTo>
                      <a:pt x="1521" y="612"/>
                    </a:lnTo>
                    <a:lnTo>
                      <a:pt x="1663" y="679"/>
                    </a:lnTo>
                    <a:lnTo>
                      <a:pt x="1873" y="859"/>
                    </a:lnTo>
                    <a:lnTo>
                      <a:pt x="1843" y="949"/>
                    </a:lnTo>
                    <a:lnTo>
                      <a:pt x="1987" y="1079"/>
                    </a:lnTo>
                    <a:lnTo>
                      <a:pt x="2113" y="1219"/>
                    </a:lnTo>
                    <a:lnTo>
                      <a:pt x="2024" y="1390"/>
                    </a:lnTo>
                    <a:lnTo>
                      <a:pt x="1987" y="1600"/>
                    </a:lnTo>
                    <a:lnTo>
                      <a:pt x="2024" y="1764"/>
                    </a:lnTo>
                    <a:lnTo>
                      <a:pt x="2042" y="1938"/>
                    </a:lnTo>
                    <a:lnTo>
                      <a:pt x="1933" y="1993"/>
                    </a:lnTo>
                    <a:lnTo>
                      <a:pt x="1813" y="1969"/>
                    </a:lnTo>
                    <a:lnTo>
                      <a:pt x="1759" y="2048"/>
                    </a:lnTo>
                    <a:lnTo>
                      <a:pt x="1759" y="2121"/>
                    </a:lnTo>
                    <a:lnTo>
                      <a:pt x="1731" y="2203"/>
                    </a:lnTo>
                    <a:lnTo>
                      <a:pt x="1677" y="2158"/>
                    </a:lnTo>
                    <a:lnTo>
                      <a:pt x="1494" y="2185"/>
                    </a:lnTo>
                    <a:lnTo>
                      <a:pt x="1137" y="2203"/>
                    </a:lnTo>
                    <a:lnTo>
                      <a:pt x="854" y="2249"/>
                    </a:lnTo>
                    <a:lnTo>
                      <a:pt x="613" y="2269"/>
                    </a:lnTo>
                    <a:lnTo>
                      <a:pt x="506" y="2231"/>
                    </a:lnTo>
                    <a:lnTo>
                      <a:pt x="426" y="2156"/>
                    </a:lnTo>
                    <a:lnTo>
                      <a:pt x="464" y="2007"/>
                    </a:lnTo>
                    <a:lnTo>
                      <a:pt x="423" y="1877"/>
                    </a:lnTo>
                    <a:lnTo>
                      <a:pt x="402" y="1718"/>
                    </a:lnTo>
                    <a:lnTo>
                      <a:pt x="383" y="1610"/>
                    </a:lnTo>
                    <a:lnTo>
                      <a:pt x="416" y="1448"/>
                    </a:lnTo>
                    <a:lnTo>
                      <a:pt x="246" y="1148"/>
                    </a:lnTo>
                    <a:lnTo>
                      <a:pt x="173" y="857"/>
                    </a:lnTo>
                    <a:lnTo>
                      <a:pt x="72" y="500"/>
                    </a:lnTo>
                    <a:lnTo>
                      <a:pt x="0" y="369"/>
                    </a:lnTo>
                    <a:lnTo>
                      <a:pt x="26" y="22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49" name="Freeform 32">
                <a:extLst>
                  <a:ext uri="{FF2B5EF4-FFF2-40B4-BE49-F238E27FC236}">
                    <a16:creationId xmlns:a16="http://schemas.microsoft.com/office/drawing/2014/main" id="{70AFD019-88EF-392E-2A32-E9277888D5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6297" y="5097398"/>
                <a:ext cx="865669" cy="675541"/>
              </a:xfrm>
              <a:custGeom>
                <a:avLst/>
                <a:gdLst>
                  <a:gd name="T0" fmla="*/ 33 w 3573"/>
                  <a:gd name="T1" fmla="*/ 131 h 2793"/>
                  <a:gd name="T2" fmla="*/ 62 w 3573"/>
                  <a:gd name="T3" fmla="*/ 131 h 2793"/>
                  <a:gd name="T4" fmla="*/ 118 w 3573"/>
                  <a:gd name="T5" fmla="*/ 129 h 2793"/>
                  <a:gd name="T6" fmla="*/ 175 w 3573"/>
                  <a:gd name="T7" fmla="*/ 153 h 2793"/>
                  <a:gd name="T8" fmla="*/ 221 w 3573"/>
                  <a:gd name="T9" fmla="*/ 160 h 2793"/>
                  <a:gd name="T10" fmla="*/ 257 w 3573"/>
                  <a:gd name="T11" fmla="*/ 136 h 2793"/>
                  <a:gd name="T12" fmla="*/ 301 w 3573"/>
                  <a:gd name="T13" fmla="*/ 113 h 2793"/>
                  <a:gd name="T14" fmla="*/ 339 w 3573"/>
                  <a:gd name="T15" fmla="*/ 148 h 2793"/>
                  <a:gd name="T16" fmla="*/ 380 w 3573"/>
                  <a:gd name="T17" fmla="*/ 177 h 2793"/>
                  <a:gd name="T18" fmla="*/ 414 w 3573"/>
                  <a:gd name="T19" fmla="*/ 220 h 2793"/>
                  <a:gd name="T20" fmla="*/ 419 w 3573"/>
                  <a:gd name="T21" fmla="*/ 266 h 2793"/>
                  <a:gd name="T22" fmla="*/ 426 w 3573"/>
                  <a:gd name="T23" fmla="*/ 308 h 2793"/>
                  <a:gd name="T24" fmla="*/ 448 w 3573"/>
                  <a:gd name="T25" fmla="*/ 296 h 2793"/>
                  <a:gd name="T26" fmla="*/ 448 w 3573"/>
                  <a:gd name="T27" fmla="*/ 319 h 2793"/>
                  <a:gd name="T28" fmla="*/ 461 w 3573"/>
                  <a:gd name="T29" fmla="*/ 369 h 2793"/>
                  <a:gd name="T30" fmla="*/ 500 w 3573"/>
                  <a:gd name="T31" fmla="*/ 370 h 2793"/>
                  <a:gd name="T32" fmla="*/ 537 w 3573"/>
                  <a:gd name="T33" fmla="*/ 429 h 2793"/>
                  <a:gd name="T34" fmla="*/ 551 w 3573"/>
                  <a:gd name="T35" fmla="*/ 472 h 2793"/>
                  <a:gd name="T36" fmla="*/ 596 w 3573"/>
                  <a:gd name="T37" fmla="*/ 501 h 2793"/>
                  <a:gd name="T38" fmla="*/ 602 w 3573"/>
                  <a:gd name="T39" fmla="*/ 529 h 2793"/>
                  <a:gd name="T40" fmla="*/ 638 w 3573"/>
                  <a:gd name="T41" fmla="*/ 525 h 2793"/>
                  <a:gd name="T42" fmla="*/ 659 w 3573"/>
                  <a:gd name="T43" fmla="*/ 518 h 2793"/>
                  <a:gd name="T44" fmla="*/ 662 w 3573"/>
                  <a:gd name="T45" fmla="*/ 474 h 2793"/>
                  <a:gd name="T46" fmla="*/ 677 w 3573"/>
                  <a:gd name="T47" fmla="*/ 429 h 2793"/>
                  <a:gd name="T48" fmla="*/ 670 w 3573"/>
                  <a:gd name="T49" fmla="*/ 353 h 2793"/>
                  <a:gd name="T50" fmla="*/ 591 w 3573"/>
                  <a:gd name="T51" fmla="*/ 222 h 2793"/>
                  <a:gd name="T52" fmla="*/ 591 w 3573"/>
                  <a:gd name="T53" fmla="*/ 188 h 2793"/>
                  <a:gd name="T54" fmla="*/ 613 w 3573"/>
                  <a:gd name="T55" fmla="*/ 227 h 2793"/>
                  <a:gd name="T56" fmla="*/ 596 w 3573"/>
                  <a:gd name="T57" fmla="*/ 182 h 2793"/>
                  <a:gd name="T58" fmla="*/ 551 w 3573"/>
                  <a:gd name="T59" fmla="*/ 137 h 2793"/>
                  <a:gd name="T60" fmla="*/ 528 w 3573"/>
                  <a:gd name="T61" fmla="*/ 93 h 2793"/>
                  <a:gd name="T62" fmla="*/ 513 w 3573"/>
                  <a:gd name="T63" fmla="*/ 43 h 2793"/>
                  <a:gd name="T64" fmla="*/ 492 w 3573"/>
                  <a:gd name="T65" fmla="*/ 50 h 2793"/>
                  <a:gd name="T66" fmla="*/ 483 w 3573"/>
                  <a:gd name="T67" fmla="*/ 69 h 2793"/>
                  <a:gd name="T68" fmla="*/ 494 w 3573"/>
                  <a:gd name="T69" fmla="*/ 18 h 2793"/>
                  <a:gd name="T70" fmla="*/ 474 w 3573"/>
                  <a:gd name="T71" fmla="*/ 10 h 2793"/>
                  <a:gd name="T72" fmla="*/ 441 w 3573"/>
                  <a:gd name="T73" fmla="*/ 21 h 2793"/>
                  <a:gd name="T74" fmla="*/ 435 w 3573"/>
                  <a:gd name="T75" fmla="*/ 51 h 2793"/>
                  <a:gd name="T76" fmla="*/ 388 w 3573"/>
                  <a:gd name="T77" fmla="*/ 47 h 2793"/>
                  <a:gd name="T78" fmla="*/ 271 w 3573"/>
                  <a:gd name="T79" fmla="*/ 59 h 2793"/>
                  <a:gd name="T80" fmla="*/ 204 w 3573"/>
                  <a:gd name="T81" fmla="*/ 56 h 2793"/>
                  <a:gd name="T82" fmla="*/ 124 w 3573"/>
                  <a:gd name="T83" fmla="*/ 56 h 2793"/>
                  <a:gd name="T84" fmla="*/ 37 w 3573"/>
                  <a:gd name="T85" fmla="*/ 78 h 2793"/>
                  <a:gd name="T86" fmla="*/ 0 w 3573"/>
                  <a:gd name="T87" fmla="*/ 110 h 279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573" h="2793">
                    <a:moveTo>
                      <a:pt x="32" y="756"/>
                    </a:moveTo>
                    <a:lnTo>
                      <a:pt x="176" y="693"/>
                    </a:lnTo>
                    <a:lnTo>
                      <a:pt x="206" y="633"/>
                    </a:lnTo>
                    <a:lnTo>
                      <a:pt x="326" y="693"/>
                    </a:lnTo>
                    <a:lnTo>
                      <a:pt x="441" y="616"/>
                    </a:lnTo>
                    <a:lnTo>
                      <a:pt x="621" y="682"/>
                    </a:lnTo>
                    <a:lnTo>
                      <a:pt x="795" y="646"/>
                    </a:lnTo>
                    <a:lnTo>
                      <a:pt x="921" y="808"/>
                    </a:lnTo>
                    <a:lnTo>
                      <a:pt x="1016" y="873"/>
                    </a:lnTo>
                    <a:lnTo>
                      <a:pt x="1166" y="843"/>
                    </a:lnTo>
                    <a:lnTo>
                      <a:pt x="1269" y="820"/>
                    </a:lnTo>
                    <a:lnTo>
                      <a:pt x="1359" y="718"/>
                    </a:lnTo>
                    <a:lnTo>
                      <a:pt x="1443" y="628"/>
                    </a:lnTo>
                    <a:lnTo>
                      <a:pt x="1587" y="598"/>
                    </a:lnTo>
                    <a:lnTo>
                      <a:pt x="1676" y="663"/>
                    </a:lnTo>
                    <a:lnTo>
                      <a:pt x="1791" y="784"/>
                    </a:lnTo>
                    <a:lnTo>
                      <a:pt x="1827" y="873"/>
                    </a:lnTo>
                    <a:lnTo>
                      <a:pt x="2007" y="934"/>
                    </a:lnTo>
                    <a:lnTo>
                      <a:pt x="2127" y="994"/>
                    </a:lnTo>
                    <a:lnTo>
                      <a:pt x="2187" y="1162"/>
                    </a:lnTo>
                    <a:lnTo>
                      <a:pt x="2187" y="1263"/>
                    </a:lnTo>
                    <a:lnTo>
                      <a:pt x="2211" y="1402"/>
                    </a:lnTo>
                    <a:lnTo>
                      <a:pt x="2211" y="1516"/>
                    </a:lnTo>
                    <a:lnTo>
                      <a:pt x="2247" y="1624"/>
                    </a:lnTo>
                    <a:lnTo>
                      <a:pt x="2289" y="1582"/>
                    </a:lnTo>
                    <a:lnTo>
                      <a:pt x="2367" y="1563"/>
                    </a:lnTo>
                    <a:lnTo>
                      <a:pt x="2391" y="1636"/>
                    </a:lnTo>
                    <a:lnTo>
                      <a:pt x="2367" y="1683"/>
                    </a:lnTo>
                    <a:lnTo>
                      <a:pt x="2349" y="1786"/>
                    </a:lnTo>
                    <a:lnTo>
                      <a:pt x="2433" y="1948"/>
                    </a:lnTo>
                    <a:lnTo>
                      <a:pt x="2565" y="2050"/>
                    </a:lnTo>
                    <a:lnTo>
                      <a:pt x="2637" y="1953"/>
                    </a:lnTo>
                    <a:lnTo>
                      <a:pt x="2715" y="2152"/>
                    </a:lnTo>
                    <a:lnTo>
                      <a:pt x="2835" y="2266"/>
                    </a:lnTo>
                    <a:lnTo>
                      <a:pt x="2883" y="2404"/>
                    </a:lnTo>
                    <a:lnTo>
                      <a:pt x="2907" y="2493"/>
                    </a:lnTo>
                    <a:lnTo>
                      <a:pt x="3057" y="2493"/>
                    </a:lnTo>
                    <a:lnTo>
                      <a:pt x="3147" y="2643"/>
                    </a:lnTo>
                    <a:lnTo>
                      <a:pt x="3237" y="2703"/>
                    </a:lnTo>
                    <a:lnTo>
                      <a:pt x="3177" y="2793"/>
                    </a:lnTo>
                    <a:lnTo>
                      <a:pt x="3267" y="2793"/>
                    </a:lnTo>
                    <a:lnTo>
                      <a:pt x="3369" y="2770"/>
                    </a:lnTo>
                    <a:lnTo>
                      <a:pt x="3387" y="2703"/>
                    </a:lnTo>
                    <a:lnTo>
                      <a:pt x="3477" y="2733"/>
                    </a:lnTo>
                    <a:lnTo>
                      <a:pt x="3537" y="2583"/>
                    </a:lnTo>
                    <a:lnTo>
                      <a:pt x="3495" y="2500"/>
                    </a:lnTo>
                    <a:lnTo>
                      <a:pt x="3549" y="2428"/>
                    </a:lnTo>
                    <a:lnTo>
                      <a:pt x="3573" y="2266"/>
                    </a:lnTo>
                    <a:lnTo>
                      <a:pt x="3573" y="2086"/>
                    </a:lnTo>
                    <a:lnTo>
                      <a:pt x="3537" y="1863"/>
                    </a:lnTo>
                    <a:lnTo>
                      <a:pt x="3387" y="1503"/>
                    </a:lnTo>
                    <a:lnTo>
                      <a:pt x="3117" y="1173"/>
                    </a:lnTo>
                    <a:lnTo>
                      <a:pt x="3027" y="993"/>
                    </a:lnTo>
                    <a:lnTo>
                      <a:pt x="3117" y="993"/>
                    </a:lnTo>
                    <a:lnTo>
                      <a:pt x="3183" y="1096"/>
                    </a:lnTo>
                    <a:lnTo>
                      <a:pt x="3237" y="1198"/>
                    </a:lnTo>
                    <a:lnTo>
                      <a:pt x="3273" y="1198"/>
                    </a:lnTo>
                    <a:lnTo>
                      <a:pt x="3147" y="963"/>
                    </a:lnTo>
                    <a:lnTo>
                      <a:pt x="3021" y="832"/>
                    </a:lnTo>
                    <a:lnTo>
                      <a:pt x="2907" y="723"/>
                    </a:lnTo>
                    <a:lnTo>
                      <a:pt x="2865" y="604"/>
                    </a:lnTo>
                    <a:lnTo>
                      <a:pt x="2787" y="490"/>
                    </a:lnTo>
                    <a:lnTo>
                      <a:pt x="2733" y="370"/>
                    </a:lnTo>
                    <a:lnTo>
                      <a:pt x="2709" y="226"/>
                    </a:lnTo>
                    <a:lnTo>
                      <a:pt x="2637" y="183"/>
                    </a:lnTo>
                    <a:lnTo>
                      <a:pt x="2595" y="262"/>
                    </a:lnTo>
                    <a:lnTo>
                      <a:pt x="2643" y="448"/>
                    </a:lnTo>
                    <a:lnTo>
                      <a:pt x="2547" y="364"/>
                    </a:lnTo>
                    <a:lnTo>
                      <a:pt x="2547" y="213"/>
                    </a:lnTo>
                    <a:lnTo>
                      <a:pt x="2607" y="93"/>
                    </a:lnTo>
                    <a:lnTo>
                      <a:pt x="2609" y="0"/>
                    </a:lnTo>
                    <a:lnTo>
                      <a:pt x="2499" y="55"/>
                    </a:lnTo>
                    <a:lnTo>
                      <a:pt x="2379" y="31"/>
                    </a:lnTo>
                    <a:lnTo>
                      <a:pt x="2325" y="112"/>
                    </a:lnTo>
                    <a:lnTo>
                      <a:pt x="2325" y="184"/>
                    </a:lnTo>
                    <a:lnTo>
                      <a:pt x="2298" y="268"/>
                    </a:lnTo>
                    <a:lnTo>
                      <a:pt x="2246" y="220"/>
                    </a:lnTo>
                    <a:lnTo>
                      <a:pt x="2049" y="249"/>
                    </a:lnTo>
                    <a:lnTo>
                      <a:pt x="1703" y="265"/>
                    </a:lnTo>
                    <a:lnTo>
                      <a:pt x="1430" y="310"/>
                    </a:lnTo>
                    <a:lnTo>
                      <a:pt x="1185" y="333"/>
                    </a:lnTo>
                    <a:lnTo>
                      <a:pt x="1076" y="295"/>
                    </a:lnTo>
                    <a:lnTo>
                      <a:pt x="992" y="220"/>
                    </a:lnTo>
                    <a:lnTo>
                      <a:pt x="653" y="297"/>
                    </a:lnTo>
                    <a:lnTo>
                      <a:pt x="329" y="400"/>
                    </a:lnTo>
                    <a:lnTo>
                      <a:pt x="195" y="414"/>
                    </a:lnTo>
                    <a:lnTo>
                      <a:pt x="2" y="459"/>
                    </a:lnTo>
                    <a:lnTo>
                      <a:pt x="0" y="580"/>
                    </a:lnTo>
                    <a:lnTo>
                      <a:pt x="32" y="756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0" name="Freeform 33">
                <a:extLst>
                  <a:ext uri="{FF2B5EF4-FFF2-40B4-BE49-F238E27FC236}">
                    <a16:creationId xmlns:a16="http://schemas.microsoft.com/office/drawing/2014/main" id="{A5DC9F9B-47CB-CD17-AD4B-0FB6CF5D9A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772" y="4540619"/>
                <a:ext cx="479506" cy="383104"/>
              </a:xfrm>
              <a:custGeom>
                <a:avLst/>
                <a:gdLst>
                  <a:gd name="T0" fmla="*/ 0 w 1978"/>
                  <a:gd name="T1" fmla="*/ 68 h 1580"/>
                  <a:gd name="T2" fmla="*/ 67 w 1978"/>
                  <a:gd name="T3" fmla="*/ 37 h 1580"/>
                  <a:gd name="T4" fmla="*/ 114 w 1978"/>
                  <a:gd name="T5" fmla="*/ 23 h 1580"/>
                  <a:gd name="T6" fmla="*/ 150 w 1978"/>
                  <a:gd name="T7" fmla="*/ 13 h 1580"/>
                  <a:gd name="T8" fmla="*/ 182 w 1978"/>
                  <a:gd name="T9" fmla="*/ 17 h 1580"/>
                  <a:gd name="T10" fmla="*/ 199 w 1978"/>
                  <a:gd name="T11" fmla="*/ 34 h 1580"/>
                  <a:gd name="T12" fmla="*/ 234 w 1978"/>
                  <a:gd name="T13" fmla="*/ 23 h 1580"/>
                  <a:gd name="T14" fmla="*/ 279 w 1978"/>
                  <a:gd name="T15" fmla="*/ 0 h 1580"/>
                  <a:gd name="T16" fmla="*/ 325 w 1978"/>
                  <a:gd name="T17" fmla="*/ 40 h 1580"/>
                  <a:gd name="T18" fmla="*/ 364 w 1978"/>
                  <a:gd name="T19" fmla="*/ 63 h 1580"/>
                  <a:gd name="T20" fmla="*/ 375 w 1978"/>
                  <a:gd name="T21" fmla="*/ 85 h 1580"/>
                  <a:gd name="T22" fmla="*/ 359 w 1978"/>
                  <a:gd name="T23" fmla="*/ 119 h 1580"/>
                  <a:gd name="T24" fmla="*/ 330 w 1978"/>
                  <a:gd name="T25" fmla="*/ 148 h 1580"/>
                  <a:gd name="T26" fmla="*/ 330 w 1978"/>
                  <a:gd name="T27" fmla="*/ 176 h 1580"/>
                  <a:gd name="T28" fmla="*/ 307 w 1978"/>
                  <a:gd name="T29" fmla="*/ 193 h 1580"/>
                  <a:gd name="T30" fmla="*/ 296 w 1978"/>
                  <a:gd name="T31" fmla="*/ 222 h 1580"/>
                  <a:gd name="T32" fmla="*/ 273 w 1978"/>
                  <a:gd name="T33" fmla="*/ 249 h 1580"/>
                  <a:gd name="T34" fmla="*/ 247 w 1978"/>
                  <a:gd name="T35" fmla="*/ 246 h 1580"/>
                  <a:gd name="T36" fmla="*/ 237 w 1978"/>
                  <a:gd name="T37" fmla="*/ 257 h 1580"/>
                  <a:gd name="T38" fmla="*/ 234 w 1978"/>
                  <a:gd name="T39" fmla="*/ 275 h 1580"/>
                  <a:gd name="T40" fmla="*/ 230 w 1978"/>
                  <a:gd name="T41" fmla="*/ 300 h 1580"/>
                  <a:gd name="T42" fmla="*/ 206 w 1978"/>
                  <a:gd name="T43" fmla="*/ 274 h 1580"/>
                  <a:gd name="T44" fmla="*/ 178 w 1978"/>
                  <a:gd name="T45" fmla="*/ 249 h 1580"/>
                  <a:gd name="T46" fmla="*/ 184 w 1978"/>
                  <a:gd name="T47" fmla="*/ 232 h 1580"/>
                  <a:gd name="T48" fmla="*/ 145 w 1978"/>
                  <a:gd name="T49" fmla="*/ 198 h 1580"/>
                  <a:gd name="T50" fmla="*/ 118 w 1978"/>
                  <a:gd name="T51" fmla="*/ 185 h 1580"/>
                  <a:gd name="T52" fmla="*/ 99 w 1978"/>
                  <a:gd name="T53" fmla="*/ 166 h 1580"/>
                  <a:gd name="T54" fmla="*/ 75 w 1978"/>
                  <a:gd name="T55" fmla="*/ 152 h 1580"/>
                  <a:gd name="T56" fmla="*/ 48 w 1978"/>
                  <a:gd name="T57" fmla="*/ 141 h 1580"/>
                  <a:gd name="T58" fmla="*/ 43 w 1978"/>
                  <a:gd name="T59" fmla="*/ 122 h 1580"/>
                  <a:gd name="T60" fmla="*/ 21 w 1978"/>
                  <a:gd name="T61" fmla="*/ 114 h 1580"/>
                  <a:gd name="T62" fmla="*/ 8 w 1978"/>
                  <a:gd name="T63" fmla="*/ 95 h 1580"/>
                  <a:gd name="T64" fmla="*/ 0 w 1978"/>
                  <a:gd name="T65" fmla="*/ 68 h 15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78" h="1580">
                    <a:moveTo>
                      <a:pt x="0" y="359"/>
                    </a:moveTo>
                    <a:lnTo>
                      <a:pt x="352" y="195"/>
                    </a:lnTo>
                    <a:lnTo>
                      <a:pt x="599" y="120"/>
                    </a:lnTo>
                    <a:lnTo>
                      <a:pt x="793" y="67"/>
                    </a:lnTo>
                    <a:lnTo>
                      <a:pt x="960" y="90"/>
                    </a:lnTo>
                    <a:lnTo>
                      <a:pt x="1050" y="180"/>
                    </a:lnTo>
                    <a:lnTo>
                      <a:pt x="1233" y="123"/>
                    </a:lnTo>
                    <a:lnTo>
                      <a:pt x="1470" y="0"/>
                    </a:lnTo>
                    <a:lnTo>
                      <a:pt x="1714" y="211"/>
                    </a:lnTo>
                    <a:lnTo>
                      <a:pt x="1921" y="330"/>
                    </a:lnTo>
                    <a:lnTo>
                      <a:pt x="1978" y="450"/>
                    </a:lnTo>
                    <a:lnTo>
                      <a:pt x="1891" y="629"/>
                    </a:lnTo>
                    <a:lnTo>
                      <a:pt x="1741" y="779"/>
                    </a:lnTo>
                    <a:lnTo>
                      <a:pt x="1741" y="929"/>
                    </a:lnTo>
                    <a:lnTo>
                      <a:pt x="1621" y="1019"/>
                    </a:lnTo>
                    <a:lnTo>
                      <a:pt x="1561" y="1169"/>
                    </a:lnTo>
                    <a:lnTo>
                      <a:pt x="1441" y="1309"/>
                    </a:lnTo>
                    <a:lnTo>
                      <a:pt x="1305" y="1297"/>
                    </a:lnTo>
                    <a:lnTo>
                      <a:pt x="1249" y="1353"/>
                    </a:lnTo>
                    <a:lnTo>
                      <a:pt x="1233" y="1449"/>
                    </a:lnTo>
                    <a:lnTo>
                      <a:pt x="1211" y="1580"/>
                    </a:lnTo>
                    <a:lnTo>
                      <a:pt x="1088" y="1442"/>
                    </a:lnTo>
                    <a:lnTo>
                      <a:pt x="941" y="1311"/>
                    </a:lnTo>
                    <a:lnTo>
                      <a:pt x="971" y="1220"/>
                    </a:lnTo>
                    <a:lnTo>
                      <a:pt x="765" y="1042"/>
                    </a:lnTo>
                    <a:lnTo>
                      <a:pt x="621" y="973"/>
                    </a:lnTo>
                    <a:lnTo>
                      <a:pt x="521" y="874"/>
                    </a:lnTo>
                    <a:lnTo>
                      <a:pt x="397" y="798"/>
                    </a:lnTo>
                    <a:lnTo>
                      <a:pt x="253" y="742"/>
                    </a:lnTo>
                    <a:lnTo>
                      <a:pt x="228" y="641"/>
                    </a:lnTo>
                    <a:lnTo>
                      <a:pt x="109" y="598"/>
                    </a:lnTo>
                    <a:lnTo>
                      <a:pt x="43" y="500"/>
                    </a:lnTo>
                    <a:lnTo>
                      <a:pt x="0" y="359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1" name="Freeform 34">
                <a:extLst>
                  <a:ext uri="{FF2B5EF4-FFF2-40B4-BE49-F238E27FC236}">
                    <a16:creationId xmlns:a16="http://schemas.microsoft.com/office/drawing/2014/main" id="{E4B9C6AA-CD52-0046-716B-56B75804A0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4132" y="4227751"/>
                <a:ext cx="828587" cy="425246"/>
              </a:xfrm>
              <a:custGeom>
                <a:avLst/>
                <a:gdLst>
                  <a:gd name="T0" fmla="*/ 0 w 3422"/>
                  <a:gd name="T1" fmla="*/ 333 h 1760"/>
                  <a:gd name="T2" fmla="*/ 32 w 3422"/>
                  <a:gd name="T3" fmla="*/ 329 h 1760"/>
                  <a:gd name="T4" fmla="*/ 70 w 3422"/>
                  <a:gd name="T5" fmla="*/ 317 h 1760"/>
                  <a:gd name="T6" fmla="*/ 92 w 3422"/>
                  <a:gd name="T7" fmla="*/ 314 h 1760"/>
                  <a:gd name="T8" fmla="*/ 161 w 3422"/>
                  <a:gd name="T9" fmla="*/ 282 h 1760"/>
                  <a:gd name="T10" fmla="*/ 205 w 3422"/>
                  <a:gd name="T11" fmla="*/ 268 h 1760"/>
                  <a:gd name="T12" fmla="*/ 243 w 3422"/>
                  <a:gd name="T13" fmla="*/ 258 h 1760"/>
                  <a:gd name="T14" fmla="*/ 275 w 3422"/>
                  <a:gd name="T15" fmla="*/ 262 h 1760"/>
                  <a:gd name="T16" fmla="*/ 292 w 3422"/>
                  <a:gd name="T17" fmla="*/ 280 h 1760"/>
                  <a:gd name="T18" fmla="*/ 327 w 3422"/>
                  <a:gd name="T19" fmla="*/ 268 h 1760"/>
                  <a:gd name="T20" fmla="*/ 371 w 3422"/>
                  <a:gd name="T21" fmla="*/ 246 h 1760"/>
                  <a:gd name="T22" fmla="*/ 418 w 3422"/>
                  <a:gd name="T23" fmla="*/ 286 h 1760"/>
                  <a:gd name="T24" fmla="*/ 457 w 3422"/>
                  <a:gd name="T25" fmla="*/ 308 h 1760"/>
                  <a:gd name="T26" fmla="*/ 467 w 3422"/>
                  <a:gd name="T27" fmla="*/ 331 h 1760"/>
                  <a:gd name="T28" fmla="*/ 506 w 3422"/>
                  <a:gd name="T29" fmla="*/ 301 h 1760"/>
                  <a:gd name="T30" fmla="*/ 525 w 3422"/>
                  <a:gd name="T31" fmla="*/ 276 h 1760"/>
                  <a:gd name="T32" fmla="*/ 537 w 3422"/>
                  <a:gd name="T33" fmla="*/ 246 h 1760"/>
                  <a:gd name="T34" fmla="*/ 554 w 3422"/>
                  <a:gd name="T35" fmla="*/ 217 h 1760"/>
                  <a:gd name="T36" fmla="*/ 582 w 3422"/>
                  <a:gd name="T37" fmla="*/ 202 h 1760"/>
                  <a:gd name="T38" fmla="*/ 603 w 3422"/>
                  <a:gd name="T39" fmla="*/ 187 h 1760"/>
                  <a:gd name="T40" fmla="*/ 614 w 3422"/>
                  <a:gd name="T41" fmla="*/ 176 h 1760"/>
                  <a:gd name="T42" fmla="*/ 603 w 3422"/>
                  <a:gd name="T43" fmla="*/ 165 h 1760"/>
                  <a:gd name="T44" fmla="*/ 568 w 3422"/>
                  <a:gd name="T45" fmla="*/ 182 h 1760"/>
                  <a:gd name="T46" fmla="*/ 563 w 3422"/>
                  <a:gd name="T47" fmla="*/ 165 h 1760"/>
                  <a:gd name="T48" fmla="*/ 582 w 3422"/>
                  <a:gd name="T49" fmla="*/ 160 h 1760"/>
                  <a:gd name="T50" fmla="*/ 592 w 3422"/>
                  <a:gd name="T51" fmla="*/ 148 h 1760"/>
                  <a:gd name="T52" fmla="*/ 591 w 3422"/>
                  <a:gd name="T53" fmla="*/ 125 h 1760"/>
                  <a:gd name="T54" fmla="*/ 625 w 3422"/>
                  <a:gd name="T55" fmla="*/ 114 h 1760"/>
                  <a:gd name="T56" fmla="*/ 645 w 3422"/>
                  <a:gd name="T57" fmla="*/ 90 h 1760"/>
                  <a:gd name="T58" fmla="*/ 648 w 3422"/>
                  <a:gd name="T59" fmla="*/ 68 h 1760"/>
                  <a:gd name="T60" fmla="*/ 625 w 3422"/>
                  <a:gd name="T61" fmla="*/ 45 h 1760"/>
                  <a:gd name="T62" fmla="*/ 620 w 3422"/>
                  <a:gd name="T63" fmla="*/ 68 h 1760"/>
                  <a:gd name="T64" fmla="*/ 602 w 3422"/>
                  <a:gd name="T65" fmla="*/ 63 h 1760"/>
                  <a:gd name="T66" fmla="*/ 570 w 3422"/>
                  <a:gd name="T67" fmla="*/ 70 h 1760"/>
                  <a:gd name="T68" fmla="*/ 551 w 3422"/>
                  <a:gd name="T69" fmla="*/ 51 h 1760"/>
                  <a:gd name="T70" fmla="*/ 564 w 3422"/>
                  <a:gd name="T71" fmla="*/ 39 h 1760"/>
                  <a:gd name="T72" fmla="*/ 586 w 3422"/>
                  <a:gd name="T73" fmla="*/ 49 h 1760"/>
                  <a:gd name="T74" fmla="*/ 599 w 3422"/>
                  <a:gd name="T75" fmla="*/ 34 h 1760"/>
                  <a:gd name="T76" fmla="*/ 620 w 3422"/>
                  <a:gd name="T77" fmla="*/ 28 h 1760"/>
                  <a:gd name="T78" fmla="*/ 591 w 3422"/>
                  <a:gd name="T79" fmla="*/ 0 h 1760"/>
                  <a:gd name="T80" fmla="*/ 554 w 3422"/>
                  <a:gd name="T81" fmla="*/ 17 h 1760"/>
                  <a:gd name="T82" fmla="*/ 512 w 3422"/>
                  <a:gd name="T83" fmla="*/ 23 h 1760"/>
                  <a:gd name="T84" fmla="*/ 351 w 3422"/>
                  <a:gd name="T85" fmla="*/ 70 h 1760"/>
                  <a:gd name="T86" fmla="*/ 280 w 3422"/>
                  <a:gd name="T87" fmla="*/ 101 h 1760"/>
                  <a:gd name="T88" fmla="*/ 178 w 3422"/>
                  <a:gd name="T89" fmla="*/ 129 h 1760"/>
                  <a:gd name="T90" fmla="*/ 178 w 3422"/>
                  <a:gd name="T91" fmla="*/ 151 h 1760"/>
                  <a:gd name="T92" fmla="*/ 165 w 3422"/>
                  <a:gd name="T93" fmla="*/ 169 h 1760"/>
                  <a:gd name="T94" fmla="*/ 97 w 3422"/>
                  <a:gd name="T95" fmla="*/ 202 h 1760"/>
                  <a:gd name="T96" fmla="*/ 103 w 3422"/>
                  <a:gd name="T97" fmla="*/ 220 h 1760"/>
                  <a:gd name="T98" fmla="*/ 32 w 3422"/>
                  <a:gd name="T99" fmla="*/ 275 h 1760"/>
                  <a:gd name="T100" fmla="*/ 18 w 3422"/>
                  <a:gd name="T101" fmla="*/ 300 h 1760"/>
                  <a:gd name="T102" fmla="*/ 1 w 3422"/>
                  <a:gd name="T103" fmla="*/ 305 h 1760"/>
                  <a:gd name="T104" fmla="*/ 0 w 3422"/>
                  <a:gd name="T105" fmla="*/ 333 h 176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3422" h="1760">
                    <a:moveTo>
                      <a:pt x="0" y="1760"/>
                    </a:moveTo>
                    <a:lnTo>
                      <a:pt x="168" y="1738"/>
                    </a:lnTo>
                    <a:lnTo>
                      <a:pt x="369" y="1675"/>
                    </a:lnTo>
                    <a:lnTo>
                      <a:pt x="487" y="1657"/>
                    </a:lnTo>
                    <a:lnTo>
                      <a:pt x="848" y="1490"/>
                    </a:lnTo>
                    <a:lnTo>
                      <a:pt x="1082" y="1419"/>
                    </a:lnTo>
                    <a:lnTo>
                      <a:pt x="1283" y="1365"/>
                    </a:lnTo>
                    <a:lnTo>
                      <a:pt x="1452" y="1386"/>
                    </a:lnTo>
                    <a:lnTo>
                      <a:pt x="1542" y="1478"/>
                    </a:lnTo>
                    <a:lnTo>
                      <a:pt x="1726" y="1418"/>
                    </a:lnTo>
                    <a:lnTo>
                      <a:pt x="1961" y="1298"/>
                    </a:lnTo>
                    <a:lnTo>
                      <a:pt x="2209" y="1511"/>
                    </a:lnTo>
                    <a:lnTo>
                      <a:pt x="2411" y="1626"/>
                    </a:lnTo>
                    <a:lnTo>
                      <a:pt x="2468" y="1748"/>
                    </a:lnTo>
                    <a:lnTo>
                      <a:pt x="2672" y="1590"/>
                    </a:lnTo>
                    <a:lnTo>
                      <a:pt x="2772" y="1460"/>
                    </a:lnTo>
                    <a:lnTo>
                      <a:pt x="2836" y="1300"/>
                    </a:lnTo>
                    <a:lnTo>
                      <a:pt x="2924" y="1148"/>
                    </a:lnTo>
                    <a:lnTo>
                      <a:pt x="3076" y="1068"/>
                    </a:lnTo>
                    <a:lnTo>
                      <a:pt x="3182" y="990"/>
                    </a:lnTo>
                    <a:lnTo>
                      <a:pt x="3244" y="932"/>
                    </a:lnTo>
                    <a:lnTo>
                      <a:pt x="3182" y="870"/>
                    </a:lnTo>
                    <a:lnTo>
                      <a:pt x="3002" y="960"/>
                    </a:lnTo>
                    <a:lnTo>
                      <a:pt x="2972" y="870"/>
                    </a:lnTo>
                    <a:lnTo>
                      <a:pt x="3076" y="844"/>
                    </a:lnTo>
                    <a:lnTo>
                      <a:pt x="3124" y="780"/>
                    </a:lnTo>
                    <a:lnTo>
                      <a:pt x="3122" y="660"/>
                    </a:lnTo>
                    <a:lnTo>
                      <a:pt x="3302" y="600"/>
                    </a:lnTo>
                    <a:lnTo>
                      <a:pt x="3404" y="476"/>
                    </a:lnTo>
                    <a:lnTo>
                      <a:pt x="3422" y="360"/>
                    </a:lnTo>
                    <a:lnTo>
                      <a:pt x="3302" y="240"/>
                    </a:lnTo>
                    <a:lnTo>
                      <a:pt x="3272" y="360"/>
                    </a:lnTo>
                    <a:lnTo>
                      <a:pt x="3180" y="332"/>
                    </a:lnTo>
                    <a:lnTo>
                      <a:pt x="3012" y="372"/>
                    </a:lnTo>
                    <a:lnTo>
                      <a:pt x="2912" y="270"/>
                    </a:lnTo>
                    <a:lnTo>
                      <a:pt x="2980" y="204"/>
                    </a:lnTo>
                    <a:lnTo>
                      <a:pt x="3092" y="260"/>
                    </a:lnTo>
                    <a:lnTo>
                      <a:pt x="3164" y="180"/>
                    </a:lnTo>
                    <a:lnTo>
                      <a:pt x="3272" y="150"/>
                    </a:lnTo>
                    <a:lnTo>
                      <a:pt x="3122" y="0"/>
                    </a:lnTo>
                    <a:lnTo>
                      <a:pt x="2924" y="92"/>
                    </a:lnTo>
                    <a:lnTo>
                      <a:pt x="2702" y="120"/>
                    </a:lnTo>
                    <a:lnTo>
                      <a:pt x="1852" y="372"/>
                    </a:lnTo>
                    <a:lnTo>
                      <a:pt x="1477" y="532"/>
                    </a:lnTo>
                    <a:lnTo>
                      <a:pt x="939" y="683"/>
                    </a:lnTo>
                    <a:lnTo>
                      <a:pt x="942" y="797"/>
                    </a:lnTo>
                    <a:lnTo>
                      <a:pt x="871" y="892"/>
                    </a:lnTo>
                    <a:lnTo>
                      <a:pt x="513" y="1070"/>
                    </a:lnTo>
                    <a:lnTo>
                      <a:pt x="545" y="1164"/>
                    </a:lnTo>
                    <a:lnTo>
                      <a:pt x="171" y="1451"/>
                    </a:lnTo>
                    <a:lnTo>
                      <a:pt x="93" y="1583"/>
                    </a:lnTo>
                    <a:lnTo>
                      <a:pt x="3" y="1614"/>
                    </a:lnTo>
                    <a:lnTo>
                      <a:pt x="0" y="176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2" name="Freeform 35">
                <a:extLst>
                  <a:ext uri="{FF2B5EF4-FFF2-40B4-BE49-F238E27FC236}">
                    <a16:creationId xmlns:a16="http://schemas.microsoft.com/office/drawing/2014/main" id="{E6037181-08E8-7384-D93E-347958842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099" y="3582857"/>
                <a:ext cx="561342" cy="408645"/>
              </a:xfrm>
              <a:custGeom>
                <a:avLst/>
                <a:gdLst>
                  <a:gd name="T0" fmla="*/ 0 w 2320"/>
                  <a:gd name="T1" fmla="*/ 115 h 1689"/>
                  <a:gd name="T2" fmla="*/ 21 w 2320"/>
                  <a:gd name="T3" fmla="*/ 97 h 1689"/>
                  <a:gd name="T4" fmla="*/ 45 w 2320"/>
                  <a:gd name="T5" fmla="*/ 98 h 1689"/>
                  <a:gd name="T6" fmla="*/ 118 w 2320"/>
                  <a:gd name="T7" fmla="*/ 74 h 1689"/>
                  <a:gd name="T8" fmla="*/ 226 w 2320"/>
                  <a:gd name="T9" fmla="*/ 38 h 1689"/>
                  <a:gd name="T10" fmla="*/ 350 w 2320"/>
                  <a:gd name="T11" fmla="*/ 0 h 1689"/>
                  <a:gd name="T12" fmla="*/ 399 w 2320"/>
                  <a:gd name="T13" fmla="*/ 33 h 1689"/>
                  <a:gd name="T14" fmla="*/ 417 w 2320"/>
                  <a:gd name="T15" fmla="*/ 41 h 1689"/>
                  <a:gd name="T16" fmla="*/ 402 w 2320"/>
                  <a:gd name="T17" fmla="*/ 64 h 1689"/>
                  <a:gd name="T18" fmla="*/ 392 w 2320"/>
                  <a:gd name="T19" fmla="*/ 92 h 1689"/>
                  <a:gd name="T20" fmla="*/ 412 w 2320"/>
                  <a:gd name="T21" fmla="*/ 124 h 1689"/>
                  <a:gd name="T22" fmla="*/ 438 w 2320"/>
                  <a:gd name="T23" fmla="*/ 143 h 1689"/>
                  <a:gd name="T24" fmla="*/ 439 w 2320"/>
                  <a:gd name="T25" fmla="*/ 159 h 1689"/>
                  <a:gd name="T26" fmla="*/ 429 w 2320"/>
                  <a:gd name="T27" fmla="*/ 177 h 1689"/>
                  <a:gd name="T28" fmla="*/ 422 w 2320"/>
                  <a:gd name="T29" fmla="*/ 196 h 1689"/>
                  <a:gd name="T30" fmla="*/ 408 w 2320"/>
                  <a:gd name="T31" fmla="*/ 211 h 1689"/>
                  <a:gd name="T32" fmla="*/ 386 w 2320"/>
                  <a:gd name="T33" fmla="*/ 213 h 1689"/>
                  <a:gd name="T34" fmla="*/ 374 w 2320"/>
                  <a:gd name="T35" fmla="*/ 221 h 1689"/>
                  <a:gd name="T36" fmla="*/ 362 w 2320"/>
                  <a:gd name="T37" fmla="*/ 225 h 1689"/>
                  <a:gd name="T38" fmla="*/ 338 w 2320"/>
                  <a:gd name="T39" fmla="*/ 224 h 1689"/>
                  <a:gd name="T40" fmla="*/ 325 w 2320"/>
                  <a:gd name="T41" fmla="*/ 225 h 1689"/>
                  <a:gd name="T42" fmla="*/ 298 w 2320"/>
                  <a:gd name="T43" fmla="*/ 237 h 1689"/>
                  <a:gd name="T44" fmla="*/ 277 w 2320"/>
                  <a:gd name="T45" fmla="*/ 242 h 1689"/>
                  <a:gd name="T46" fmla="*/ 262 w 2320"/>
                  <a:gd name="T47" fmla="*/ 259 h 1689"/>
                  <a:gd name="T48" fmla="*/ 229 w 2320"/>
                  <a:gd name="T49" fmla="*/ 265 h 1689"/>
                  <a:gd name="T50" fmla="*/ 204 w 2320"/>
                  <a:gd name="T51" fmla="*/ 274 h 1689"/>
                  <a:gd name="T52" fmla="*/ 164 w 2320"/>
                  <a:gd name="T53" fmla="*/ 285 h 1689"/>
                  <a:gd name="T54" fmla="*/ 130 w 2320"/>
                  <a:gd name="T55" fmla="*/ 297 h 1689"/>
                  <a:gd name="T56" fmla="*/ 113 w 2320"/>
                  <a:gd name="T57" fmla="*/ 297 h 1689"/>
                  <a:gd name="T58" fmla="*/ 93 w 2320"/>
                  <a:gd name="T59" fmla="*/ 313 h 1689"/>
                  <a:gd name="T60" fmla="*/ 56 w 2320"/>
                  <a:gd name="T61" fmla="*/ 320 h 1689"/>
                  <a:gd name="T62" fmla="*/ 44 w 2320"/>
                  <a:gd name="T63" fmla="*/ 300 h 1689"/>
                  <a:gd name="T64" fmla="*/ 39 w 2320"/>
                  <a:gd name="T65" fmla="*/ 248 h 1689"/>
                  <a:gd name="T66" fmla="*/ 26 w 2320"/>
                  <a:gd name="T67" fmla="*/ 252 h 1689"/>
                  <a:gd name="T68" fmla="*/ 23 w 2320"/>
                  <a:gd name="T69" fmla="*/ 196 h 1689"/>
                  <a:gd name="T70" fmla="*/ 0 w 2320"/>
                  <a:gd name="T71" fmla="*/ 115 h 168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320" h="1689">
                    <a:moveTo>
                      <a:pt x="0" y="606"/>
                    </a:moveTo>
                    <a:lnTo>
                      <a:pt x="112" y="510"/>
                    </a:lnTo>
                    <a:lnTo>
                      <a:pt x="238" y="516"/>
                    </a:lnTo>
                    <a:lnTo>
                      <a:pt x="622" y="390"/>
                    </a:lnTo>
                    <a:lnTo>
                      <a:pt x="1192" y="198"/>
                    </a:lnTo>
                    <a:lnTo>
                      <a:pt x="1852" y="0"/>
                    </a:lnTo>
                    <a:lnTo>
                      <a:pt x="2110" y="174"/>
                    </a:lnTo>
                    <a:lnTo>
                      <a:pt x="2206" y="216"/>
                    </a:lnTo>
                    <a:lnTo>
                      <a:pt x="2122" y="336"/>
                    </a:lnTo>
                    <a:lnTo>
                      <a:pt x="2071" y="486"/>
                    </a:lnTo>
                    <a:lnTo>
                      <a:pt x="2176" y="654"/>
                    </a:lnTo>
                    <a:lnTo>
                      <a:pt x="2314" y="756"/>
                    </a:lnTo>
                    <a:lnTo>
                      <a:pt x="2320" y="840"/>
                    </a:lnTo>
                    <a:lnTo>
                      <a:pt x="2266" y="935"/>
                    </a:lnTo>
                    <a:lnTo>
                      <a:pt x="2230" y="1037"/>
                    </a:lnTo>
                    <a:lnTo>
                      <a:pt x="2156" y="1115"/>
                    </a:lnTo>
                    <a:lnTo>
                      <a:pt x="2042" y="1125"/>
                    </a:lnTo>
                    <a:lnTo>
                      <a:pt x="1978" y="1167"/>
                    </a:lnTo>
                    <a:lnTo>
                      <a:pt x="1912" y="1189"/>
                    </a:lnTo>
                    <a:lnTo>
                      <a:pt x="1786" y="1181"/>
                    </a:lnTo>
                    <a:lnTo>
                      <a:pt x="1718" y="1187"/>
                    </a:lnTo>
                    <a:lnTo>
                      <a:pt x="1574" y="1251"/>
                    </a:lnTo>
                    <a:lnTo>
                      <a:pt x="1462" y="1275"/>
                    </a:lnTo>
                    <a:lnTo>
                      <a:pt x="1382" y="1367"/>
                    </a:lnTo>
                    <a:lnTo>
                      <a:pt x="1208" y="1397"/>
                    </a:lnTo>
                    <a:lnTo>
                      <a:pt x="1080" y="1445"/>
                    </a:lnTo>
                    <a:lnTo>
                      <a:pt x="866" y="1505"/>
                    </a:lnTo>
                    <a:lnTo>
                      <a:pt x="687" y="1568"/>
                    </a:lnTo>
                    <a:lnTo>
                      <a:pt x="597" y="1568"/>
                    </a:lnTo>
                    <a:lnTo>
                      <a:pt x="489" y="1653"/>
                    </a:lnTo>
                    <a:lnTo>
                      <a:pt x="297" y="1689"/>
                    </a:lnTo>
                    <a:lnTo>
                      <a:pt x="234" y="1581"/>
                    </a:lnTo>
                    <a:lnTo>
                      <a:pt x="208" y="1307"/>
                    </a:lnTo>
                    <a:lnTo>
                      <a:pt x="136" y="1329"/>
                    </a:lnTo>
                    <a:lnTo>
                      <a:pt x="122" y="1035"/>
                    </a:lnTo>
                    <a:lnTo>
                      <a:pt x="0" y="60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3" name="Freeform 36">
                <a:extLst>
                  <a:ext uri="{FF2B5EF4-FFF2-40B4-BE49-F238E27FC236}">
                    <a16:creationId xmlns:a16="http://schemas.microsoft.com/office/drawing/2014/main" id="{B0884237-5485-C439-1B9C-8C06B9143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672" y="3167827"/>
                <a:ext cx="630391" cy="538902"/>
              </a:xfrm>
              <a:custGeom>
                <a:avLst/>
                <a:gdLst>
                  <a:gd name="T0" fmla="*/ 0 w 2597"/>
                  <a:gd name="T1" fmla="*/ 421 h 2224"/>
                  <a:gd name="T2" fmla="*/ 24 w 2597"/>
                  <a:gd name="T3" fmla="*/ 422 h 2224"/>
                  <a:gd name="T4" fmla="*/ 207 w 2597"/>
                  <a:gd name="T5" fmla="*/ 361 h 2224"/>
                  <a:gd name="T6" fmla="*/ 330 w 2597"/>
                  <a:gd name="T7" fmla="*/ 324 h 2224"/>
                  <a:gd name="T8" fmla="*/ 380 w 2597"/>
                  <a:gd name="T9" fmla="*/ 357 h 2224"/>
                  <a:gd name="T10" fmla="*/ 398 w 2597"/>
                  <a:gd name="T11" fmla="*/ 365 h 2224"/>
                  <a:gd name="T12" fmla="*/ 436 w 2597"/>
                  <a:gd name="T13" fmla="*/ 367 h 2224"/>
                  <a:gd name="T14" fmla="*/ 474 w 2597"/>
                  <a:gd name="T15" fmla="*/ 373 h 2224"/>
                  <a:gd name="T16" fmla="*/ 493 w 2597"/>
                  <a:gd name="T17" fmla="*/ 346 h 2224"/>
                  <a:gd name="T18" fmla="*/ 483 w 2597"/>
                  <a:gd name="T19" fmla="*/ 334 h 2224"/>
                  <a:gd name="T20" fmla="*/ 482 w 2597"/>
                  <a:gd name="T21" fmla="*/ 314 h 2224"/>
                  <a:gd name="T22" fmla="*/ 465 w 2597"/>
                  <a:gd name="T23" fmla="*/ 301 h 2224"/>
                  <a:gd name="T24" fmla="*/ 459 w 2597"/>
                  <a:gd name="T25" fmla="*/ 278 h 2224"/>
                  <a:gd name="T26" fmla="*/ 454 w 2597"/>
                  <a:gd name="T27" fmla="*/ 241 h 2224"/>
                  <a:gd name="T28" fmla="*/ 447 w 2597"/>
                  <a:gd name="T29" fmla="*/ 198 h 2224"/>
                  <a:gd name="T30" fmla="*/ 439 w 2597"/>
                  <a:gd name="T31" fmla="*/ 170 h 2224"/>
                  <a:gd name="T32" fmla="*/ 433 w 2597"/>
                  <a:gd name="T33" fmla="*/ 132 h 2224"/>
                  <a:gd name="T34" fmla="*/ 396 w 2597"/>
                  <a:gd name="T35" fmla="*/ 73 h 2224"/>
                  <a:gd name="T36" fmla="*/ 385 w 2597"/>
                  <a:gd name="T37" fmla="*/ 28 h 2224"/>
                  <a:gd name="T38" fmla="*/ 377 w 2597"/>
                  <a:gd name="T39" fmla="*/ 11 h 2224"/>
                  <a:gd name="T40" fmla="*/ 362 w 2597"/>
                  <a:gd name="T41" fmla="*/ 0 h 2224"/>
                  <a:gd name="T42" fmla="*/ 351 w 2597"/>
                  <a:gd name="T43" fmla="*/ 11 h 2224"/>
                  <a:gd name="T44" fmla="*/ 328 w 2597"/>
                  <a:gd name="T45" fmla="*/ 16 h 2224"/>
                  <a:gd name="T46" fmla="*/ 301 w 2597"/>
                  <a:gd name="T47" fmla="*/ 29 h 2224"/>
                  <a:gd name="T48" fmla="*/ 260 w 2597"/>
                  <a:gd name="T49" fmla="*/ 39 h 2224"/>
                  <a:gd name="T50" fmla="*/ 243 w 2597"/>
                  <a:gd name="T51" fmla="*/ 61 h 2224"/>
                  <a:gd name="T52" fmla="*/ 225 w 2597"/>
                  <a:gd name="T53" fmla="*/ 85 h 2224"/>
                  <a:gd name="T54" fmla="*/ 227 w 2597"/>
                  <a:gd name="T55" fmla="*/ 108 h 2224"/>
                  <a:gd name="T56" fmla="*/ 233 w 2597"/>
                  <a:gd name="T57" fmla="*/ 123 h 2224"/>
                  <a:gd name="T58" fmla="*/ 197 w 2597"/>
                  <a:gd name="T59" fmla="*/ 159 h 2224"/>
                  <a:gd name="T60" fmla="*/ 211 w 2597"/>
                  <a:gd name="T61" fmla="*/ 165 h 2224"/>
                  <a:gd name="T62" fmla="*/ 225 w 2597"/>
                  <a:gd name="T63" fmla="*/ 159 h 2224"/>
                  <a:gd name="T64" fmla="*/ 228 w 2597"/>
                  <a:gd name="T65" fmla="*/ 173 h 2224"/>
                  <a:gd name="T66" fmla="*/ 214 w 2597"/>
                  <a:gd name="T67" fmla="*/ 187 h 2224"/>
                  <a:gd name="T68" fmla="*/ 237 w 2597"/>
                  <a:gd name="T69" fmla="*/ 198 h 2224"/>
                  <a:gd name="T70" fmla="*/ 242 w 2597"/>
                  <a:gd name="T71" fmla="*/ 216 h 2224"/>
                  <a:gd name="T72" fmla="*/ 213 w 2597"/>
                  <a:gd name="T73" fmla="*/ 225 h 2224"/>
                  <a:gd name="T74" fmla="*/ 183 w 2597"/>
                  <a:gd name="T75" fmla="*/ 243 h 2224"/>
                  <a:gd name="T76" fmla="*/ 151 w 2597"/>
                  <a:gd name="T77" fmla="*/ 267 h 2224"/>
                  <a:gd name="T78" fmla="*/ 120 w 2597"/>
                  <a:gd name="T79" fmla="*/ 261 h 2224"/>
                  <a:gd name="T80" fmla="*/ 88 w 2597"/>
                  <a:gd name="T81" fmla="*/ 273 h 2224"/>
                  <a:gd name="T82" fmla="*/ 60 w 2597"/>
                  <a:gd name="T83" fmla="*/ 291 h 2224"/>
                  <a:gd name="T84" fmla="*/ 58 w 2597"/>
                  <a:gd name="T85" fmla="*/ 310 h 2224"/>
                  <a:gd name="T86" fmla="*/ 77 w 2597"/>
                  <a:gd name="T87" fmla="*/ 329 h 2224"/>
                  <a:gd name="T88" fmla="*/ 76 w 2597"/>
                  <a:gd name="T89" fmla="*/ 351 h 2224"/>
                  <a:gd name="T90" fmla="*/ 60 w 2597"/>
                  <a:gd name="T91" fmla="*/ 369 h 2224"/>
                  <a:gd name="T92" fmla="*/ 0 w 2597"/>
                  <a:gd name="T93" fmla="*/ 421 h 222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597" h="2224">
                    <a:moveTo>
                      <a:pt x="0" y="2218"/>
                    </a:moveTo>
                    <a:lnTo>
                      <a:pt x="128" y="2224"/>
                    </a:lnTo>
                    <a:lnTo>
                      <a:pt x="1088" y="1905"/>
                    </a:lnTo>
                    <a:lnTo>
                      <a:pt x="1737" y="1708"/>
                    </a:lnTo>
                    <a:lnTo>
                      <a:pt x="2003" y="1884"/>
                    </a:lnTo>
                    <a:lnTo>
                      <a:pt x="2094" y="1924"/>
                    </a:lnTo>
                    <a:lnTo>
                      <a:pt x="2298" y="1936"/>
                    </a:lnTo>
                    <a:lnTo>
                      <a:pt x="2498" y="1968"/>
                    </a:lnTo>
                    <a:lnTo>
                      <a:pt x="2597" y="1826"/>
                    </a:lnTo>
                    <a:lnTo>
                      <a:pt x="2546" y="1760"/>
                    </a:lnTo>
                    <a:lnTo>
                      <a:pt x="2538" y="1656"/>
                    </a:lnTo>
                    <a:lnTo>
                      <a:pt x="2450" y="1584"/>
                    </a:lnTo>
                    <a:lnTo>
                      <a:pt x="2417" y="1466"/>
                    </a:lnTo>
                    <a:lnTo>
                      <a:pt x="2394" y="1272"/>
                    </a:lnTo>
                    <a:lnTo>
                      <a:pt x="2357" y="1046"/>
                    </a:lnTo>
                    <a:lnTo>
                      <a:pt x="2314" y="896"/>
                    </a:lnTo>
                    <a:lnTo>
                      <a:pt x="2282" y="696"/>
                    </a:lnTo>
                    <a:lnTo>
                      <a:pt x="2087" y="386"/>
                    </a:lnTo>
                    <a:lnTo>
                      <a:pt x="2027" y="146"/>
                    </a:lnTo>
                    <a:lnTo>
                      <a:pt x="1986" y="56"/>
                    </a:lnTo>
                    <a:lnTo>
                      <a:pt x="1906" y="0"/>
                    </a:lnTo>
                    <a:lnTo>
                      <a:pt x="1847" y="56"/>
                    </a:lnTo>
                    <a:lnTo>
                      <a:pt x="1727" y="86"/>
                    </a:lnTo>
                    <a:lnTo>
                      <a:pt x="1586" y="152"/>
                    </a:lnTo>
                    <a:lnTo>
                      <a:pt x="1367" y="206"/>
                    </a:lnTo>
                    <a:lnTo>
                      <a:pt x="1282" y="320"/>
                    </a:lnTo>
                    <a:lnTo>
                      <a:pt x="1186" y="446"/>
                    </a:lnTo>
                    <a:lnTo>
                      <a:pt x="1194" y="568"/>
                    </a:lnTo>
                    <a:lnTo>
                      <a:pt x="1226" y="648"/>
                    </a:lnTo>
                    <a:lnTo>
                      <a:pt x="1036" y="836"/>
                    </a:lnTo>
                    <a:lnTo>
                      <a:pt x="1114" y="872"/>
                    </a:lnTo>
                    <a:lnTo>
                      <a:pt x="1186" y="836"/>
                    </a:lnTo>
                    <a:lnTo>
                      <a:pt x="1202" y="912"/>
                    </a:lnTo>
                    <a:lnTo>
                      <a:pt x="1126" y="986"/>
                    </a:lnTo>
                    <a:lnTo>
                      <a:pt x="1247" y="1046"/>
                    </a:lnTo>
                    <a:lnTo>
                      <a:pt x="1277" y="1136"/>
                    </a:lnTo>
                    <a:lnTo>
                      <a:pt x="1122" y="1184"/>
                    </a:lnTo>
                    <a:lnTo>
                      <a:pt x="962" y="1280"/>
                    </a:lnTo>
                    <a:lnTo>
                      <a:pt x="796" y="1406"/>
                    </a:lnTo>
                    <a:lnTo>
                      <a:pt x="634" y="1376"/>
                    </a:lnTo>
                    <a:lnTo>
                      <a:pt x="466" y="1440"/>
                    </a:lnTo>
                    <a:lnTo>
                      <a:pt x="314" y="1536"/>
                    </a:lnTo>
                    <a:lnTo>
                      <a:pt x="306" y="1632"/>
                    </a:lnTo>
                    <a:lnTo>
                      <a:pt x="406" y="1736"/>
                    </a:lnTo>
                    <a:lnTo>
                      <a:pt x="402" y="1848"/>
                    </a:lnTo>
                    <a:lnTo>
                      <a:pt x="316" y="1946"/>
                    </a:lnTo>
                    <a:lnTo>
                      <a:pt x="0" y="22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4" name="Freeform 37">
                <a:extLst>
                  <a:ext uri="{FF2B5EF4-FFF2-40B4-BE49-F238E27FC236}">
                    <a16:creationId xmlns:a16="http://schemas.microsoft.com/office/drawing/2014/main" id="{A9CA362B-114E-BEA6-0139-6CC7C2A6F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0556" y="3106529"/>
                <a:ext cx="179016" cy="317977"/>
              </a:xfrm>
              <a:custGeom>
                <a:avLst/>
                <a:gdLst>
                  <a:gd name="T0" fmla="*/ 0 w 734"/>
                  <a:gd name="T1" fmla="*/ 48 h 1311"/>
                  <a:gd name="T2" fmla="*/ 68 w 734"/>
                  <a:gd name="T3" fmla="*/ 27 h 1311"/>
                  <a:gd name="T4" fmla="*/ 106 w 734"/>
                  <a:gd name="T5" fmla="*/ 4 h 1311"/>
                  <a:gd name="T6" fmla="*/ 124 w 734"/>
                  <a:gd name="T7" fmla="*/ 0 h 1311"/>
                  <a:gd name="T8" fmla="*/ 136 w 734"/>
                  <a:gd name="T9" fmla="*/ 34 h 1311"/>
                  <a:gd name="T10" fmla="*/ 140 w 734"/>
                  <a:gd name="T11" fmla="*/ 56 h 1311"/>
                  <a:gd name="T12" fmla="*/ 124 w 734"/>
                  <a:gd name="T13" fmla="*/ 80 h 1311"/>
                  <a:gd name="T14" fmla="*/ 122 w 734"/>
                  <a:gd name="T15" fmla="*/ 126 h 1311"/>
                  <a:gd name="T16" fmla="*/ 124 w 734"/>
                  <a:gd name="T17" fmla="*/ 154 h 1311"/>
                  <a:gd name="T18" fmla="*/ 126 w 734"/>
                  <a:gd name="T19" fmla="*/ 182 h 1311"/>
                  <a:gd name="T20" fmla="*/ 134 w 734"/>
                  <a:gd name="T21" fmla="*/ 217 h 1311"/>
                  <a:gd name="T22" fmla="*/ 140 w 734"/>
                  <a:gd name="T23" fmla="*/ 231 h 1311"/>
                  <a:gd name="T24" fmla="*/ 87 w 734"/>
                  <a:gd name="T25" fmla="*/ 249 h 1311"/>
                  <a:gd name="T26" fmla="*/ 77 w 734"/>
                  <a:gd name="T27" fmla="*/ 219 h 1311"/>
                  <a:gd name="T28" fmla="*/ 71 w 734"/>
                  <a:gd name="T29" fmla="*/ 181 h 1311"/>
                  <a:gd name="T30" fmla="*/ 34 w 734"/>
                  <a:gd name="T31" fmla="*/ 121 h 1311"/>
                  <a:gd name="T32" fmla="*/ 23 w 734"/>
                  <a:gd name="T33" fmla="*/ 78 h 1311"/>
                  <a:gd name="T34" fmla="*/ 16 w 734"/>
                  <a:gd name="T35" fmla="*/ 60 h 1311"/>
                  <a:gd name="T36" fmla="*/ 0 w 734"/>
                  <a:gd name="T37" fmla="*/ 48 h 1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734" h="1311">
                    <a:moveTo>
                      <a:pt x="0" y="255"/>
                    </a:moveTo>
                    <a:lnTo>
                      <a:pt x="358" y="143"/>
                    </a:lnTo>
                    <a:lnTo>
                      <a:pt x="558" y="23"/>
                    </a:lnTo>
                    <a:lnTo>
                      <a:pt x="651" y="0"/>
                    </a:lnTo>
                    <a:lnTo>
                      <a:pt x="711" y="180"/>
                    </a:lnTo>
                    <a:lnTo>
                      <a:pt x="734" y="295"/>
                    </a:lnTo>
                    <a:lnTo>
                      <a:pt x="651" y="420"/>
                    </a:lnTo>
                    <a:lnTo>
                      <a:pt x="638" y="663"/>
                    </a:lnTo>
                    <a:lnTo>
                      <a:pt x="651" y="810"/>
                    </a:lnTo>
                    <a:lnTo>
                      <a:pt x="662" y="959"/>
                    </a:lnTo>
                    <a:lnTo>
                      <a:pt x="702" y="1143"/>
                    </a:lnTo>
                    <a:lnTo>
                      <a:pt x="734" y="1215"/>
                    </a:lnTo>
                    <a:lnTo>
                      <a:pt x="454" y="1311"/>
                    </a:lnTo>
                    <a:lnTo>
                      <a:pt x="406" y="1155"/>
                    </a:lnTo>
                    <a:lnTo>
                      <a:pt x="374" y="953"/>
                    </a:lnTo>
                    <a:lnTo>
                      <a:pt x="180" y="639"/>
                    </a:lnTo>
                    <a:lnTo>
                      <a:pt x="122" y="409"/>
                    </a:lnTo>
                    <a:lnTo>
                      <a:pt x="82" y="315"/>
                    </a:lnTo>
                    <a:lnTo>
                      <a:pt x="0" y="255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5" name="Freeform 38">
                <a:extLst>
                  <a:ext uri="{FF2B5EF4-FFF2-40B4-BE49-F238E27FC236}">
                    <a16:creationId xmlns:a16="http://schemas.microsoft.com/office/drawing/2014/main" id="{B71504A6-7FB2-A772-194F-70A291AA6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3343" y="3633938"/>
                <a:ext cx="145769" cy="288606"/>
              </a:xfrm>
              <a:custGeom>
                <a:avLst/>
                <a:gdLst>
                  <a:gd name="T0" fmla="*/ 10 w 601"/>
                  <a:gd name="T1" fmla="*/ 23 h 1190"/>
                  <a:gd name="T2" fmla="*/ 0 w 601"/>
                  <a:gd name="T3" fmla="*/ 51 h 1190"/>
                  <a:gd name="T4" fmla="*/ 20 w 601"/>
                  <a:gd name="T5" fmla="*/ 84 h 1190"/>
                  <a:gd name="T6" fmla="*/ 46 w 601"/>
                  <a:gd name="T7" fmla="*/ 103 h 1190"/>
                  <a:gd name="T8" fmla="*/ 47 w 601"/>
                  <a:gd name="T9" fmla="*/ 119 h 1190"/>
                  <a:gd name="T10" fmla="*/ 38 w 601"/>
                  <a:gd name="T11" fmla="*/ 136 h 1190"/>
                  <a:gd name="T12" fmla="*/ 30 w 601"/>
                  <a:gd name="T13" fmla="*/ 156 h 1190"/>
                  <a:gd name="T14" fmla="*/ 17 w 601"/>
                  <a:gd name="T15" fmla="*/ 171 h 1190"/>
                  <a:gd name="T16" fmla="*/ 27 w 601"/>
                  <a:gd name="T17" fmla="*/ 201 h 1190"/>
                  <a:gd name="T18" fmla="*/ 48 w 601"/>
                  <a:gd name="T19" fmla="*/ 198 h 1190"/>
                  <a:gd name="T20" fmla="*/ 66 w 601"/>
                  <a:gd name="T21" fmla="*/ 216 h 1190"/>
                  <a:gd name="T22" fmla="*/ 85 w 601"/>
                  <a:gd name="T23" fmla="*/ 226 h 1190"/>
                  <a:gd name="T24" fmla="*/ 91 w 601"/>
                  <a:gd name="T25" fmla="*/ 188 h 1190"/>
                  <a:gd name="T26" fmla="*/ 97 w 601"/>
                  <a:gd name="T27" fmla="*/ 165 h 1190"/>
                  <a:gd name="T28" fmla="*/ 102 w 601"/>
                  <a:gd name="T29" fmla="*/ 137 h 1190"/>
                  <a:gd name="T30" fmla="*/ 114 w 601"/>
                  <a:gd name="T31" fmla="*/ 108 h 1190"/>
                  <a:gd name="T32" fmla="*/ 108 w 601"/>
                  <a:gd name="T33" fmla="*/ 74 h 1190"/>
                  <a:gd name="T34" fmla="*/ 86 w 601"/>
                  <a:gd name="T35" fmla="*/ 57 h 1190"/>
                  <a:gd name="T36" fmla="*/ 86 w 601"/>
                  <a:gd name="T37" fmla="*/ 33 h 1190"/>
                  <a:gd name="T38" fmla="*/ 102 w 601"/>
                  <a:gd name="T39" fmla="*/ 9 h 1190"/>
                  <a:gd name="T40" fmla="*/ 64 w 601"/>
                  <a:gd name="T41" fmla="*/ 2 h 1190"/>
                  <a:gd name="T42" fmla="*/ 26 w 601"/>
                  <a:gd name="T43" fmla="*/ 0 h 1190"/>
                  <a:gd name="T44" fmla="*/ 10 w 601"/>
                  <a:gd name="T45" fmla="*/ 23 h 119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601" h="1190">
                    <a:moveTo>
                      <a:pt x="54" y="119"/>
                    </a:moveTo>
                    <a:lnTo>
                      <a:pt x="0" y="269"/>
                    </a:lnTo>
                    <a:lnTo>
                      <a:pt x="106" y="440"/>
                    </a:lnTo>
                    <a:lnTo>
                      <a:pt x="244" y="540"/>
                    </a:lnTo>
                    <a:lnTo>
                      <a:pt x="250" y="624"/>
                    </a:lnTo>
                    <a:lnTo>
                      <a:pt x="199" y="716"/>
                    </a:lnTo>
                    <a:lnTo>
                      <a:pt x="159" y="821"/>
                    </a:lnTo>
                    <a:lnTo>
                      <a:pt x="87" y="902"/>
                    </a:lnTo>
                    <a:lnTo>
                      <a:pt x="141" y="1059"/>
                    </a:lnTo>
                    <a:lnTo>
                      <a:pt x="254" y="1044"/>
                    </a:lnTo>
                    <a:lnTo>
                      <a:pt x="346" y="1135"/>
                    </a:lnTo>
                    <a:lnTo>
                      <a:pt x="446" y="1190"/>
                    </a:lnTo>
                    <a:lnTo>
                      <a:pt x="481" y="989"/>
                    </a:lnTo>
                    <a:lnTo>
                      <a:pt x="511" y="869"/>
                    </a:lnTo>
                    <a:lnTo>
                      <a:pt x="538" y="724"/>
                    </a:lnTo>
                    <a:lnTo>
                      <a:pt x="601" y="569"/>
                    </a:lnTo>
                    <a:lnTo>
                      <a:pt x="571" y="389"/>
                    </a:lnTo>
                    <a:lnTo>
                      <a:pt x="451" y="299"/>
                    </a:lnTo>
                    <a:lnTo>
                      <a:pt x="455" y="175"/>
                    </a:lnTo>
                    <a:lnTo>
                      <a:pt x="540" y="45"/>
                    </a:lnTo>
                    <a:lnTo>
                      <a:pt x="340" y="12"/>
                    </a:lnTo>
                    <a:lnTo>
                      <a:pt x="135" y="0"/>
                    </a:lnTo>
                    <a:lnTo>
                      <a:pt x="54" y="119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6" name="Freeform 39">
                <a:extLst>
                  <a:ext uri="{FF2B5EF4-FFF2-40B4-BE49-F238E27FC236}">
                    <a16:creationId xmlns:a16="http://schemas.microsoft.com/office/drawing/2014/main" id="{3422FBB0-60EF-3F31-943A-BC9F792D77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4588" y="3457709"/>
                <a:ext cx="170065" cy="151965"/>
              </a:xfrm>
              <a:custGeom>
                <a:avLst/>
                <a:gdLst>
                  <a:gd name="T0" fmla="*/ 34 w 700"/>
                  <a:gd name="T1" fmla="*/ 119 h 630"/>
                  <a:gd name="T2" fmla="*/ 93 w 700"/>
                  <a:gd name="T3" fmla="*/ 80 h 630"/>
                  <a:gd name="T4" fmla="*/ 133 w 700"/>
                  <a:gd name="T5" fmla="*/ 55 h 630"/>
                  <a:gd name="T6" fmla="*/ 130 w 700"/>
                  <a:gd name="T7" fmla="*/ 24 h 630"/>
                  <a:gd name="T8" fmla="*/ 104 w 700"/>
                  <a:gd name="T9" fmla="*/ 0 h 630"/>
                  <a:gd name="T10" fmla="*/ 0 w 700"/>
                  <a:gd name="T11" fmla="*/ 52 h 630"/>
                  <a:gd name="T12" fmla="*/ 6 w 700"/>
                  <a:gd name="T13" fmla="*/ 73 h 630"/>
                  <a:gd name="T14" fmla="*/ 23 w 700"/>
                  <a:gd name="T15" fmla="*/ 87 h 630"/>
                  <a:gd name="T16" fmla="*/ 25 w 700"/>
                  <a:gd name="T17" fmla="*/ 108 h 630"/>
                  <a:gd name="T18" fmla="*/ 34 w 700"/>
                  <a:gd name="T19" fmla="*/ 119 h 6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00" h="630">
                    <a:moveTo>
                      <a:pt x="181" y="630"/>
                    </a:moveTo>
                    <a:lnTo>
                      <a:pt x="490" y="421"/>
                    </a:lnTo>
                    <a:lnTo>
                      <a:pt x="700" y="293"/>
                    </a:lnTo>
                    <a:lnTo>
                      <a:pt x="682" y="128"/>
                    </a:lnTo>
                    <a:lnTo>
                      <a:pt x="545" y="0"/>
                    </a:lnTo>
                    <a:lnTo>
                      <a:pt x="0" y="276"/>
                    </a:lnTo>
                    <a:lnTo>
                      <a:pt x="31" y="388"/>
                    </a:lnTo>
                    <a:lnTo>
                      <a:pt x="120" y="463"/>
                    </a:lnTo>
                    <a:lnTo>
                      <a:pt x="130" y="570"/>
                    </a:lnTo>
                    <a:lnTo>
                      <a:pt x="181" y="63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7" name="Freeform 40">
                <a:extLst>
                  <a:ext uri="{FF2B5EF4-FFF2-40B4-BE49-F238E27FC236}">
                    <a16:creationId xmlns:a16="http://schemas.microsoft.com/office/drawing/2014/main" id="{718BD796-F8B6-9431-3C06-26923D1DC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1801" y="3319791"/>
                <a:ext cx="333737" cy="205600"/>
              </a:xfrm>
              <a:custGeom>
                <a:avLst/>
                <a:gdLst>
                  <a:gd name="T0" fmla="*/ 142 w 1383"/>
                  <a:gd name="T1" fmla="*/ 17 h 850"/>
                  <a:gd name="T2" fmla="*/ 131 w 1383"/>
                  <a:gd name="T3" fmla="*/ 40 h 850"/>
                  <a:gd name="T4" fmla="*/ 53 w 1383"/>
                  <a:gd name="T5" fmla="*/ 64 h 850"/>
                  <a:gd name="T6" fmla="*/ 0 w 1383"/>
                  <a:gd name="T7" fmla="*/ 83 h 850"/>
                  <a:gd name="T8" fmla="*/ 6 w 1383"/>
                  <a:gd name="T9" fmla="*/ 122 h 850"/>
                  <a:gd name="T10" fmla="*/ 11 w 1383"/>
                  <a:gd name="T11" fmla="*/ 161 h 850"/>
                  <a:gd name="T12" fmla="*/ 113 w 1383"/>
                  <a:gd name="T13" fmla="*/ 109 h 850"/>
                  <a:gd name="T14" fmla="*/ 156 w 1383"/>
                  <a:gd name="T15" fmla="*/ 96 h 850"/>
                  <a:gd name="T16" fmla="*/ 172 w 1383"/>
                  <a:gd name="T17" fmla="*/ 128 h 850"/>
                  <a:gd name="T18" fmla="*/ 193 w 1383"/>
                  <a:gd name="T19" fmla="*/ 142 h 850"/>
                  <a:gd name="T20" fmla="*/ 201 w 1383"/>
                  <a:gd name="T21" fmla="*/ 125 h 850"/>
                  <a:gd name="T22" fmla="*/ 233 w 1383"/>
                  <a:gd name="T23" fmla="*/ 102 h 850"/>
                  <a:gd name="T24" fmla="*/ 261 w 1383"/>
                  <a:gd name="T25" fmla="*/ 85 h 850"/>
                  <a:gd name="T26" fmla="*/ 252 w 1383"/>
                  <a:gd name="T27" fmla="*/ 73 h 850"/>
                  <a:gd name="T28" fmla="*/ 250 w 1383"/>
                  <a:gd name="T29" fmla="*/ 62 h 850"/>
                  <a:gd name="T30" fmla="*/ 245 w 1383"/>
                  <a:gd name="T31" fmla="*/ 44 h 850"/>
                  <a:gd name="T32" fmla="*/ 240 w 1383"/>
                  <a:gd name="T33" fmla="*/ 50 h 850"/>
                  <a:gd name="T34" fmla="*/ 243 w 1383"/>
                  <a:gd name="T35" fmla="*/ 60 h 850"/>
                  <a:gd name="T36" fmla="*/ 240 w 1383"/>
                  <a:gd name="T37" fmla="*/ 70 h 850"/>
                  <a:gd name="T38" fmla="*/ 245 w 1383"/>
                  <a:gd name="T39" fmla="*/ 82 h 850"/>
                  <a:gd name="T40" fmla="*/ 227 w 1383"/>
                  <a:gd name="T41" fmla="*/ 97 h 850"/>
                  <a:gd name="T42" fmla="*/ 204 w 1383"/>
                  <a:gd name="T43" fmla="*/ 85 h 850"/>
                  <a:gd name="T44" fmla="*/ 176 w 1383"/>
                  <a:gd name="T45" fmla="*/ 51 h 850"/>
                  <a:gd name="T46" fmla="*/ 168 w 1383"/>
                  <a:gd name="T47" fmla="*/ 23 h 850"/>
                  <a:gd name="T48" fmla="*/ 142 w 1383"/>
                  <a:gd name="T49" fmla="*/ 0 h 850"/>
                  <a:gd name="T50" fmla="*/ 142 w 1383"/>
                  <a:gd name="T51" fmla="*/ 17 h 85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383" h="850">
                    <a:moveTo>
                      <a:pt x="753" y="90"/>
                    </a:moveTo>
                    <a:lnTo>
                      <a:pt x="693" y="210"/>
                    </a:lnTo>
                    <a:lnTo>
                      <a:pt x="281" y="340"/>
                    </a:lnTo>
                    <a:lnTo>
                      <a:pt x="0" y="436"/>
                    </a:lnTo>
                    <a:lnTo>
                      <a:pt x="30" y="645"/>
                    </a:lnTo>
                    <a:lnTo>
                      <a:pt x="57" y="850"/>
                    </a:lnTo>
                    <a:lnTo>
                      <a:pt x="597" y="573"/>
                    </a:lnTo>
                    <a:lnTo>
                      <a:pt x="825" y="507"/>
                    </a:lnTo>
                    <a:lnTo>
                      <a:pt x="913" y="675"/>
                    </a:lnTo>
                    <a:lnTo>
                      <a:pt x="1023" y="750"/>
                    </a:lnTo>
                    <a:lnTo>
                      <a:pt x="1065" y="659"/>
                    </a:lnTo>
                    <a:lnTo>
                      <a:pt x="1233" y="540"/>
                    </a:lnTo>
                    <a:lnTo>
                      <a:pt x="1383" y="450"/>
                    </a:lnTo>
                    <a:lnTo>
                      <a:pt x="1337" y="383"/>
                    </a:lnTo>
                    <a:lnTo>
                      <a:pt x="1325" y="325"/>
                    </a:lnTo>
                    <a:lnTo>
                      <a:pt x="1297" y="233"/>
                    </a:lnTo>
                    <a:lnTo>
                      <a:pt x="1273" y="263"/>
                    </a:lnTo>
                    <a:lnTo>
                      <a:pt x="1285" y="319"/>
                    </a:lnTo>
                    <a:lnTo>
                      <a:pt x="1273" y="371"/>
                    </a:lnTo>
                    <a:lnTo>
                      <a:pt x="1297" y="435"/>
                    </a:lnTo>
                    <a:lnTo>
                      <a:pt x="1203" y="510"/>
                    </a:lnTo>
                    <a:lnTo>
                      <a:pt x="1081" y="451"/>
                    </a:lnTo>
                    <a:lnTo>
                      <a:pt x="933" y="270"/>
                    </a:lnTo>
                    <a:lnTo>
                      <a:pt x="889" y="123"/>
                    </a:lnTo>
                    <a:lnTo>
                      <a:pt x="753" y="0"/>
                    </a:lnTo>
                    <a:lnTo>
                      <a:pt x="753" y="9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8" name="Freeform 41">
                <a:extLst>
                  <a:ext uri="{FF2B5EF4-FFF2-40B4-BE49-F238E27FC236}">
                    <a16:creationId xmlns:a16="http://schemas.microsoft.com/office/drawing/2014/main" id="{3E84A1E8-1795-EB82-4228-6A249843B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6555" y="3083543"/>
                <a:ext cx="148327" cy="316700"/>
              </a:xfrm>
              <a:custGeom>
                <a:avLst/>
                <a:gdLst>
                  <a:gd name="T0" fmla="*/ 66 w 615"/>
                  <a:gd name="T1" fmla="*/ 233 h 1311"/>
                  <a:gd name="T2" fmla="*/ 96 w 615"/>
                  <a:gd name="T3" fmla="*/ 224 h 1311"/>
                  <a:gd name="T4" fmla="*/ 107 w 615"/>
                  <a:gd name="T5" fmla="*/ 201 h 1311"/>
                  <a:gd name="T6" fmla="*/ 107 w 615"/>
                  <a:gd name="T7" fmla="*/ 184 h 1311"/>
                  <a:gd name="T8" fmla="*/ 116 w 615"/>
                  <a:gd name="T9" fmla="*/ 170 h 1311"/>
                  <a:gd name="T10" fmla="*/ 96 w 615"/>
                  <a:gd name="T11" fmla="*/ 162 h 1311"/>
                  <a:gd name="T12" fmla="*/ 89 w 615"/>
                  <a:gd name="T13" fmla="*/ 136 h 1311"/>
                  <a:gd name="T14" fmla="*/ 54 w 615"/>
                  <a:gd name="T15" fmla="*/ 74 h 1311"/>
                  <a:gd name="T16" fmla="*/ 25 w 615"/>
                  <a:gd name="T17" fmla="*/ 0 h 1311"/>
                  <a:gd name="T18" fmla="*/ 9 w 615"/>
                  <a:gd name="T19" fmla="*/ 6 h 1311"/>
                  <a:gd name="T20" fmla="*/ 2 w 615"/>
                  <a:gd name="T21" fmla="*/ 18 h 1311"/>
                  <a:gd name="T22" fmla="*/ 14 w 615"/>
                  <a:gd name="T23" fmla="*/ 52 h 1311"/>
                  <a:gd name="T24" fmla="*/ 18 w 615"/>
                  <a:gd name="T25" fmla="*/ 74 h 1311"/>
                  <a:gd name="T26" fmla="*/ 2 w 615"/>
                  <a:gd name="T27" fmla="*/ 97 h 1311"/>
                  <a:gd name="T28" fmla="*/ 0 w 615"/>
                  <a:gd name="T29" fmla="*/ 145 h 1311"/>
                  <a:gd name="T30" fmla="*/ 5 w 615"/>
                  <a:gd name="T31" fmla="*/ 200 h 1311"/>
                  <a:gd name="T32" fmla="*/ 12 w 615"/>
                  <a:gd name="T33" fmla="*/ 234 h 1311"/>
                  <a:gd name="T34" fmla="*/ 18 w 615"/>
                  <a:gd name="T35" fmla="*/ 248 h 1311"/>
                  <a:gd name="T36" fmla="*/ 66 w 615"/>
                  <a:gd name="T37" fmla="*/ 233 h 1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615" h="1311">
                    <a:moveTo>
                      <a:pt x="349" y="1231"/>
                    </a:moveTo>
                    <a:lnTo>
                      <a:pt x="507" y="1183"/>
                    </a:lnTo>
                    <a:lnTo>
                      <a:pt x="567" y="1063"/>
                    </a:lnTo>
                    <a:lnTo>
                      <a:pt x="567" y="975"/>
                    </a:lnTo>
                    <a:lnTo>
                      <a:pt x="615" y="900"/>
                    </a:lnTo>
                    <a:lnTo>
                      <a:pt x="508" y="859"/>
                    </a:lnTo>
                    <a:lnTo>
                      <a:pt x="472" y="721"/>
                    </a:lnTo>
                    <a:lnTo>
                      <a:pt x="285" y="390"/>
                    </a:lnTo>
                    <a:lnTo>
                      <a:pt x="135" y="0"/>
                    </a:lnTo>
                    <a:lnTo>
                      <a:pt x="46" y="31"/>
                    </a:lnTo>
                    <a:lnTo>
                      <a:pt x="13" y="97"/>
                    </a:lnTo>
                    <a:lnTo>
                      <a:pt x="75" y="277"/>
                    </a:lnTo>
                    <a:lnTo>
                      <a:pt x="96" y="393"/>
                    </a:lnTo>
                    <a:lnTo>
                      <a:pt x="12" y="514"/>
                    </a:lnTo>
                    <a:lnTo>
                      <a:pt x="0" y="766"/>
                    </a:lnTo>
                    <a:lnTo>
                      <a:pt x="24" y="1056"/>
                    </a:lnTo>
                    <a:lnTo>
                      <a:pt x="64" y="1239"/>
                    </a:lnTo>
                    <a:lnTo>
                      <a:pt x="96" y="1311"/>
                    </a:lnTo>
                    <a:lnTo>
                      <a:pt x="349" y="1231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59" name="Freeform 43">
                <a:extLst>
                  <a:ext uri="{FF2B5EF4-FFF2-40B4-BE49-F238E27FC236}">
                    <a16:creationId xmlns:a16="http://schemas.microsoft.com/office/drawing/2014/main" id="{46AADD32-5B0A-CB98-0F86-4D842EA02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2489" y="3572641"/>
                <a:ext cx="150884" cy="126425"/>
              </a:xfrm>
              <a:custGeom>
                <a:avLst/>
                <a:gdLst>
                  <a:gd name="T0" fmla="*/ 11 w 622"/>
                  <a:gd name="T1" fmla="*/ 61 h 519"/>
                  <a:gd name="T2" fmla="*/ 28 w 622"/>
                  <a:gd name="T3" fmla="*/ 46 h 519"/>
                  <a:gd name="T4" fmla="*/ 53 w 622"/>
                  <a:gd name="T5" fmla="*/ 36 h 519"/>
                  <a:gd name="T6" fmla="*/ 83 w 622"/>
                  <a:gd name="T7" fmla="*/ 19 h 519"/>
                  <a:gd name="T8" fmla="*/ 101 w 622"/>
                  <a:gd name="T9" fmla="*/ 6 h 519"/>
                  <a:gd name="T10" fmla="*/ 115 w 622"/>
                  <a:gd name="T11" fmla="*/ 0 h 519"/>
                  <a:gd name="T12" fmla="*/ 118 w 622"/>
                  <a:gd name="T13" fmla="*/ 6 h 519"/>
                  <a:gd name="T14" fmla="*/ 111 w 622"/>
                  <a:gd name="T15" fmla="*/ 16 h 519"/>
                  <a:gd name="T16" fmla="*/ 85 w 622"/>
                  <a:gd name="T17" fmla="*/ 39 h 519"/>
                  <a:gd name="T18" fmla="*/ 50 w 622"/>
                  <a:gd name="T19" fmla="*/ 68 h 519"/>
                  <a:gd name="T20" fmla="*/ 27 w 622"/>
                  <a:gd name="T21" fmla="*/ 84 h 519"/>
                  <a:gd name="T22" fmla="*/ 17 w 622"/>
                  <a:gd name="T23" fmla="*/ 94 h 519"/>
                  <a:gd name="T24" fmla="*/ 2 w 622"/>
                  <a:gd name="T25" fmla="*/ 99 h 519"/>
                  <a:gd name="T26" fmla="*/ 0 w 622"/>
                  <a:gd name="T27" fmla="*/ 84 h 519"/>
                  <a:gd name="T28" fmla="*/ 11 w 622"/>
                  <a:gd name="T29" fmla="*/ 61 h 5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22" h="519">
                    <a:moveTo>
                      <a:pt x="60" y="322"/>
                    </a:moveTo>
                    <a:lnTo>
                      <a:pt x="147" y="240"/>
                    </a:lnTo>
                    <a:lnTo>
                      <a:pt x="281" y="187"/>
                    </a:lnTo>
                    <a:lnTo>
                      <a:pt x="435" y="101"/>
                    </a:lnTo>
                    <a:lnTo>
                      <a:pt x="531" y="34"/>
                    </a:lnTo>
                    <a:lnTo>
                      <a:pt x="608" y="0"/>
                    </a:lnTo>
                    <a:lnTo>
                      <a:pt x="622" y="34"/>
                    </a:lnTo>
                    <a:lnTo>
                      <a:pt x="584" y="82"/>
                    </a:lnTo>
                    <a:lnTo>
                      <a:pt x="450" y="202"/>
                    </a:lnTo>
                    <a:lnTo>
                      <a:pt x="262" y="355"/>
                    </a:lnTo>
                    <a:lnTo>
                      <a:pt x="142" y="442"/>
                    </a:lnTo>
                    <a:lnTo>
                      <a:pt x="89" y="495"/>
                    </a:lnTo>
                    <a:lnTo>
                      <a:pt x="8" y="519"/>
                    </a:lnTo>
                    <a:lnTo>
                      <a:pt x="0" y="442"/>
                    </a:lnTo>
                    <a:lnTo>
                      <a:pt x="60" y="3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0" name="Freeform 44">
                <a:extLst>
                  <a:ext uri="{FF2B5EF4-FFF2-40B4-BE49-F238E27FC236}">
                    <a16:creationId xmlns:a16="http://schemas.microsoft.com/office/drawing/2014/main" id="{A7813C30-04A3-9397-237F-D574AF456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6293" y="3442385"/>
                <a:ext cx="75442" cy="86837"/>
              </a:xfrm>
              <a:custGeom>
                <a:avLst/>
                <a:gdLst>
                  <a:gd name="T0" fmla="*/ 0 w 314"/>
                  <a:gd name="T1" fmla="*/ 13 h 363"/>
                  <a:gd name="T2" fmla="*/ 42 w 314"/>
                  <a:gd name="T3" fmla="*/ 0 h 363"/>
                  <a:gd name="T4" fmla="*/ 59 w 314"/>
                  <a:gd name="T5" fmla="*/ 32 h 363"/>
                  <a:gd name="T6" fmla="*/ 51 w 314"/>
                  <a:gd name="T7" fmla="*/ 36 h 363"/>
                  <a:gd name="T8" fmla="*/ 45 w 314"/>
                  <a:gd name="T9" fmla="*/ 53 h 363"/>
                  <a:gd name="T10" fmla="*/ 29 w 314"/>
                  <a:gd name="T11" fmla="*/ 68 h 363"/>
                  <a:gd name="T12" fmla="*/ 26 w 314"/>
                  <a:gd name="T13" fmla="*/ 37 h 363"/>
                  <a:gd name="T14" fmla="*/ 0 w 314"/>
                  <a:gd name="T15" fmla="*/ 13 h 3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14" h="363">
                    <a:moveTo>
                      <a:pt x="0" y="69"/>
                    </a:moveTo>
                    <a:lnTo>
                      <a:pt x="225" y="0"/>
                    </a:lnTo>
                    <a:lnTo>
                      <a:pt x="314" y="171"/>
                    </a:lnTo>
                    <a:lnTo>
                      <a:pt x="273" y="192"/>
                    </a:lnTo>
                    <a:lnTo>
                      <a:pt x="237" y="282"/>
                    </a:lnTo>
                    <a:lnTo>
                      <a:pt x="156" y="363"/>
                    </a:lnTo>
                    <a:lnTo>
                      <a:pt x="138" y="195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D9D9D9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561" name="Freeform 45">
                <a:extLst>
                  <a:ext uri="{FF2B5EF4-FFF2-40B4-BE49-F238E27FC236}">
                    <a16:creationId xmlns:a16="http://schemas.microsoft.com/office/drawing/2014/main" id="{8975D7FD-B2E8-FB38-4EBB-28D6F3FE1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4595" y="3238063"/>
                <a:ext cx="529375" cy="245188"/>
              </a:xfrm>
              <a:custGeom>
                <a:avLst/>
                <a:gdLst>
                  <a:gd name="T0" fmla="*/ 0 w 2182"/>
                  <a:gd name="T1" fmla="*/ 106 h 1010"/>
                  <a:gd name="T2" fmla="*/ 28 w 2182"/>
                  <a:gd name="T3" fmla="*/ 92 h 1010"/>
                  <a:gd name="T4" fmla="*/ 59 w 2182"/>
                  <a:gd name="T5" fmla="*/ 67 h 1010"/>
                  <a:gd name="T6" fmla="*/ 77 w 2182"/>
                  <a:gd name="T7" fmla="*/ 47 h 1010"/>
                  <a:gd name="T8" fmla="*/ 104 w 2182"/>
                  <a:gd name="T9" fmla="*/ 17 h 1010"/>
                  <a:gd name="T10" fmla="*/ 147 w 2182"/>
                  <a:gd name="T11" fmla="*/ 0 h 1010"/>
                  <a:gd name="T12" fmla="*/ 148 w 2182"/>
                  <a:gd name="T13" fmla="*/ 20 h 1010"/>
                  <a:gd name="T14" fmla="*/ 132 w 2182"/>
                  <a:gd name="T15" fmla="*/ 30 h 1010"/>
                  <a:gd name="T16" fmla="*/ 113 w 2182"/>
                  <a:gd name="T17" fmla="*/ 39 h 1010"/>
                  <a:gd name="T18" fmla="*/ 120 w 2182"/>
                  <a:gd name="T19" fmla="*/ 52 h 1010"/>
                  <a:gd name="T20" fmla="*/ 117 w 2182"/>
                  <a:gd name="T21" fmla="*/ 55 h 1010"/>
                  <a:gd name="T22" fmla="*/ 121 w 2182"/>
                  <a:gd name="T23" fmla="*/ 69 h 1010"/>
                  <a:gd name="T24" fmla="*/ 141 w 2182"/>
                  <a:gd name="T25" fmla="*/ 57 h 1010"/>
                  <a:gd name="T26" fmla="*/ 160 w 2182"/>
                  <a:gd name="T27" fmla="*/ 56 h 1010"/>
                  <a:gd name="T28" fmla="*/ 190 w 2182"/>
                  <a:gd name="T29" fmla="*/ 78 h 1010"/>
                  <a:gd name="T30" fmla="*/ 213 w 2182"/>
                  <a:gd name="T31" fmla="*/ 77 h 1010"/>
                  <a:gd name="T32" fmla="*/ 233 w 2182"/>
                  <a:gd name="T33" fmla="*/ 86 h 1010"/>
                  <a:gd name="T34" fmla="*/ 249 w 2182"/>
                  <a:gd name="T35" fmla="*/ 78 h 1010"/>
                  <a:gd name="T36" fmla="*/ 259 w 2182"/>
                  <a:gd name="T37" fmla="*/ 69 h 1010"/>
                  <a:gd name="T38" fmla="*/ 282 w 2182"/>
                  <a:gd name="T39" fmla="*/ 53 h 1010"/>
                  <a:gd name="T40" fmla="*/ 311 w 2182"/>
                  <a:gd name="T41" fmla="*/ 43 h 1010"/>
                  <a:gd name="T42" fmla="*/ 327 w 2182"/>
                  <a:gd name="T43" fmla="*/ 36 h 1010"/>
                  <a:gd name="T44" fmla="*/ 335 w 2182"/>
                  <a:gd name="T45" fmla="*/ 53 h 1010"/>
                  <a:gd name="T46" fmla="*/ 345 w 2182"/>
                  <a:gd name="T47" fmla="*/ 69 h 1010"/>
                  <a:gd name="T48" fmla="*/ 366 w 2182"/>
                  <a:gd name="T49" fmla="*/ 68 h 1010"/>
                  <a:gd name="T50" fmla="*/ 382 w 2182"/>
                  <a:gd name="T51" fmla="*/ 59 h 1010"/>
                  <a:gd name="T52" fmla="*/ 406 w 2182"/>
                  <a:gd name="T53" fmla="*/ 62 h 1010"/>
                  <a:gd name="T54" fmla="*/ 414 w 2182"/>
                  <a:gd name="T55" fmla="*/ 78 h 1010"/>
                  <a:gd name="T56" fmla="*/ 414 w 2182"/>
                  <a:gd name="T57" fmla="*/ 95 h 1010"/>
                  <a:gd name="T58" fmla="*/ 404 w 2182"/>
                  <a:gd name="T59" fmla="*/ 88 h 1010"/>
                  <a:gd name="T60" fmla="*/ 388 w 2182"/>
                  <a:gd name="T61" fmla="*/ 86 h 1010"/>
                  <a:gd name="T62" fmla="*/ 371 w 2182"/>
                  <a:gd name="T63" fmla="*/ 103 h 1010"/>
                  <a:gd name="T64" fmla="*/ 354 w 2182"/>
                  <a:gd name="T65" fmla="*/ 95 h 1010"/>
                  <a:gd name="T66" fmla="*/ 338 w 2182"/>
                  <a:gd name="T67" fmla="*/ 92 h 1010"/>
                  <a:gd name="T68" fmla="*/ 319 w 2182"/>
                  <a:gd name="T69" fmla="*/ 95 h 1010"/>
                  <a:gd name="T70" fmla="*/ 302 w 2182"/>
                  <a:gd name="T71" fmla="*/ 112 h 1010"/>
                  <a:gd name="T72" fmla="*/ 268 w 2182"/>
                  <a:gd name="T73" fmla="*/ 138 h 1010"/>
                  <a:gd name="T74" fmla="*/ 259 w 2182"/>
                  <a:gd name="T75" fmla="*/ 155 h 1010"/>
                  <a:gd name="T76" fmla="*/ 250 w 2182"/>
                  <a:gd name="T77" fmla="*/ 155 h 1010"/>
                  <a:gd name="T78" fmla="*/ 250 w 2182"/>
                  <a:gd name="T79" fmla="*/ 138 h 1010"/>
                  <a:gd name="T80" fmla="*/ 234 w 2182"/>
                  <a:gd name="T81" fmla="*/ 133 h 1010"/>
                  <a:gd name="T82" fmla="*/ 224 w 2182"/>
                  <a:gd name="T83" fmla="*/ 135 h 1010"/>
                  <a:gd name="T84" fmla="*/ 220 w 2182"/>
                  <a:gd name="T85" fmla="*/ 145 h 1010"/>
                  <a:gd name="T86" fmla="*/ 213 w 2182"/>
                  <a:gd name="T87" fmla="*/ 174 h 1010"/>
                  <a:gd name="T88" fmla="*/ 194 w 2182"/>
                  <a:gd name="T89" fmla="*/ 192 h 1010"/>
                  <a:gd name="T90" fmla="*/ 176 w 2182"/>
                  <a:gd name="T91" fmla="*/ 174 h 1010"/>
                  <a:gd name="T92" fmla="*/ 175 w 2182"/>
                  <a:gd name="T93" fmla="*/ 162 h 1010"/>
                  <a:gd name="T94" fmla="*/ 147 w 2182"/>
                  <a:gd name="T95" fmla="*/ 140 h 1010"/>
                  <a:gd name="T96" fmla="*/ 113 w 2182"/>
                  <a:gd name="T97" fmla="*/ 146 h 1010"/>
                  <a:gd name="T98" fmla="*/ 108 w 2182"/>
                  <a:gd name="T99" fmla="*/ 134 h 1010"/>
                  <a:gd name="T100" fmla="*/ 84 w 2182"/>
                  <a:gd name="T101" fmla="*/ 135 h 1010"/>
                  <a:gd name="T102" fmla="*/ 61 w 2182"/>
                  <a:gd name="T103" fmla="*/ 134 h 1010"/>
                  <a:gd name="T104" fmla="*/ 28 w 2182"/>
                  <a:gd name="T105" fmla="*/ 134 h 1010"/>
                  <a:gd name="T106" fmla="*/ 11 w 2182"/>
                  <a:gd name="T107" fmla="*/ 121 h 1010"/>
                  <a:gd name="T108" fmla="*/ 0 w 2182"/>
                  <a:gd name="T109" fmla="*/ 106 h 101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82" h="1010">
                    <a:moveTo>
                      <a:pt x="0" y="557"/>
                    </a:moveTo>
                    <a:lnTo>
                      <a:pt x="148" y="482"/>
                    </a:lnTo>
                    <a:lnTo>
                      <a:pt x="310" y="350"/>
                    </a:lnTo>
                    <a:lnTo>
                      <a:pt x="406" y="248"/>
                    </a:lnTo>
                    <a:lnTo>
                      <a:pt x="549" y="90"/>
                    </a:lnTo>
                    <a:lnTo>
                      <a:pt x="776" y="0"/>
                    </a:lnTo>
                    <a:lnTo>
                      <a:pt x="778" y="104"/>
                    </a:lnTo>
                    <a:lnTo>
                      <a:pt x="694" y="158"/>
                    </a:lnTo>
                    <a:lnTo>
                      <a:pt x="598" y="206"/>
                    </a:lnTo>
                    <a:lnTo>
                      <a:pt x="634" y="272"/>
                    </a:lnTo>
                    <a:lnTo>
                      <a:pt x="616" y="290"/>
                    </a:lnTo>
                    <a:lnTo>
                      <a:pt x="640" y="363"/>
                    </a:lnTo>
                    <a:lnTo>
                      <a:pt x="742" y="302"/>
                    </a:lnTo>
                    <a:lnTo>
                      <a:pt x="844" y="297"/>
                    </a:lnTo>
                    <a:lnTo>
                      <a:pt x="1003" y="408"/>
                    </a:lnTo>
                    <a:lnTo>
                      <a:pt x="1120" y="404"/>
                    </a:lnTo>
                    <a:lnTo>
                      <a:pt x="1229" y="453"/>
                    </a:lnTo>
                    <a:lnTo>
                      <a:pt x="1312" y="410"/>
                    </a:lnTo>
                    <a:lnTo>
                      <a:pt x="1366" y="362"/>
                    </a:lnTo>
                    <a:lnTo>
                      <a:pt x="1486" y="278"/>
                    </a:lnTo>
                    <a:lnTo>
                      <a:pt x="1638" y="227"/>
                    </a:lnTo>
                    <a:lnTo>
                      <a:pt x="1726" y="188"/>
                    </a:lnTo>
                    <a:lnTo>
                      <a:pt x="1768" y="278"/>
                    </a:lnTo>
                    <a:lnTo>
                      <a:pt x="1819" y="363"/>
                    </a:lnTo>
                    <a:lnTo>
                      <a:pt x="1930" y="356"/>
                    </a:lnTo>
                    <a:lnTo>
                      <a:pt x="2014" y="308"/>
                    </a:lnTo>
                    <a:lnTo>
                      <a:pt x="2140" y="326"/>
                    </a:lnTo>
                    <a:lnTo>
                      <a:pt x="2182" y="408"/>
                    </a:lnTo>
                    <a:lnTo>
                      <a:pt x="2182" y="499"/>
                    </a:lnTo>
                    <a:lnTo>
                      <a:pt x="2128" y="464"/>
                    </a:lnTo>
                    <a:lnTo>
                      <a:pt x="2046" y="453"/>
                    </a:lnTo>
                    <a:lnTo>
                      <a:pt x="1955" y="544"/>
                    </a:lnTo>
                    <a:lnTo>
                      <a:pt x="1865" y="499"/>
                    </a:lnTo>
                    <a:lnTo>
                      <a:pt x="1780" y="482"/>
                    </a:lnTo>
                    <a:lnTo>
                      <a:pt x="1683" y="499"/>
                    </a:lnTo>
                    <a:lnTo>
                      <a:pt x="1592" y="589"/>
                    </a:lnTo>
                    <a:lnTo>
                      <a:pt x="1411" y="725"/>
                    </a:lnTo>
                    <a:lnTo>
                      <a:pt x="1366" y="816"/>
                    </a:lnTo>
                    <a:lnTo>
                      <a:pt x="1320" y="816"/>
                    </a:lnTo>
                    <a:lnTo>
                      <a:pt x="1320" y="725"/>
                    </a:lnTo>
                    <a:lnTo>
                      <a:pt x="1234" y="698"/>
                    </a:lnTo>
                    <a:lnTo>
                      <a:pt x="1180" y="710"/>
                    </a:lnTo>
                    <a:lnTo>
                      <a:pt x="1162" y="764"/>
                    </a:lnTo>
                    <a:lnTo>
                      <a:pt x="1120" y="914"/>
                    </a:lnTo>
                    <a:lnTo>
                      <a:pt x="1020" y="1010"/>
                    </a:lnTo>
                    <a:lnTo>
                      <a:pt x="928" y="914"/>
                    </a:lnTo>
                    <a:lnTo>
                      <a:pt x="924" y="853"/>
                    </a:lnTo>
                    <a:lnTo>
                      <a:pt x="777" y="736"/>
                    </a:lnTo>
                    <a:lnTo>
                      <a:pt x="598" y="767"/>
                    </a:lnTo>
                    <a:lnTo>
                      <a:pt x="568" y="707"/>
                    </a:lnTo>
                    <a:lnTo>
                      <a:pt x="442" y="710"/>
                    </a:lnTo>
                    <a:lnTo>
                      <a:pt x="321" y="703"/>
                    </a:lnTo>
                    <a:lnTo>
                      <a:pt x="147" y="706"/>
                    </a:lnTo>
                    <a:lnTo>
                      <a:pt x="58" y="637"/>
                    </a:lnTo>
                    <a:lnTo>
                      <a:pt x="0" y="55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2" name="Freeform 46">
                <a:extLst>
                  <a:ext uri="{FF2B5EF4-FFF2-40B4-BE49-F238E27FC236}">
                    <a16:creationId xmlns:a16="http://schemas.microsoft.com/office/drawing/2014/main" id="{5E9A0329-7FB5-4E40-F558-DEAD9B1E1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9019" y="3387473"/>
                <a:ext cx="383605" cy="494206"/>
              </a:xfrm>
              <a:custGeom>
                <a:avLst/>
                <a:gdLst>
                  <a:gd name="T0" fmla="*/ 96 w 1586"/>
                  <a:gd name="T1" fmla="*/ 0 h 2040"/>
                  <a:gd name="T2" fmla="*/ 74 w 1586"/>
                  <a:gd name="T3" fmla="*/ 9 h 2040"/>
                  <a:gd name="T4" fmla="*/ 70 w 1586"/>
                  <a:gd name="T5" fmla="*/ 25 h 2040"/>
                  <a:gd name="T6" fmla="*/ 82 w 1586"/>
                  <a:gd name="T7" fmla="*/ 39 h 2040"/>
                  <a:gd name="T8" fmla="*/ 69 w 1586"/>
                  <a:gd name="T9" fmla="*/ 56 h 2040"/>
                  <a:gd name="T10" fmla="*/ 73 w 1586"/>
                  <a:gd name="T11" fmla="*/ 72 h 2040"/>
                  <a:gd name="T12" fmla="*/ 63 w 1586"/>
                  <a:gd name="T13" fmla="*/ 89 h 2040"/>
                  <a:gd name="T14" fmla="*/ 50 w 1586"/>
                  <a:gd name="T15" fmla="*/ 79 h 2040"/>
                  <a:gd name="T16" fmla="*/ 42 w 1586"/>
                  <a:gd name="T17" fmla="*/ 63 h 2040"/>
                  <a:gd name="T18" fmla="*/ 24 w 1586"/>
                  <a:gd name="T19" fmla="*/ 88 h 2040"/>
                  <a:gd name="T20" fmla="*/ 13 w 1586"/>
                  <a:gd name="T21" fmla="*/ 91 h 2040"/>
                  <a:gd name="T22" fmla="*/ 5 w 1586"/>
                  <a:gd name="T23" fmla="*/ 123 h 2040"/>
                  <a:gd name="T24" fmla="*/ 13 w 1586"/>
                  <a:gd name="T25" fmla="*/ 142 h 2040"/>
                  <a:gd name="T26" fmla="*/ 0 w 1586"/>
                  <a:gd name="T27" fmla="*/ 168 h 2040"/>
                  <a:gd name="T28" fmla="*/ 7 w 1586"/>
                  <a:gd name="T29" fmla="*/ 186 h 2040"/>
                  <a:gd name="T30" fmla="*/ 12 w 1586"/>
                  <a:gd name="T31" fmla="*/ 213 h 2040"/>
                  <a:gd name="T32" fmla="*/ 34 w 1586"/>
                  <a:gd name="T33" fmla="*/ 241 h 2040"/>
                  <a:gd name="T34" fmla="*/ 40 w 1586"/>
                  <a:gd name="T35" fmla="*/ 271 h 2040"/>
                  <a:gd name="T36" fmla="*/ 45 w 1586"/>
                  <a:gd name="T37" fmla="*/ 300 h 2040"/>
                  <a:gd name="T38" fmla="*/ 26 w 1586"/>
                  <a:gd name="T39" fmla="*/ 387 h 2040"/>
                  <a:gd name="T40" fmla="*/ 58 w 1586"/>
                  <a:gd name="T41" fmla="*/ 382 h 2040"/>
                  <a:gd name="T42" fmla="*/ 145 w 1586"/>
                  <a:gd name="T43" fmla="*/ 365 h 2040"/>
                  <a:gd name="T44" fmla="*/ 161 w 1586"/>
                  <a:gd name="T45" fmla="*/ 376 h 2040"/>
                  <a:gd name="T46" fmla="*/ 184 w 1586"/>
                  <a:gd name="T47" fmla="*/ 361 h 2040"/>
                  <a:gd name="T48" fmla="*/ 221 w 1586"/>
                  <a:gd name="T49" fmla="*/ 359 h 2040"/>
                  <a:gd name="T50" fmla="*/ 221 w 1586"/>
                  <a:gd name="T51" fmla="*/ 352 h 2040"/>
                  <a:gd name="T52" fmla="*/ 257 w 1586"/>
                  <a:gd name="T53" fmla="*/ 349 h 2040"/>
                  <a:gd name="T54" fmla="*/ 266 w 1586"/>
                  <a:gd name="T55" fmla="*/ 332 h 2040"/>
                  <a:gd name="T56" fmla="*/ 276 w 1586"/>
                  <a:gd name="T57" fmla="*/ 323 h 2040"/>
                  <a:gd name="T58" fmla="*/ 277 w 1586"/>
                  <a:gd name="T59" fmla="*/ 313 h 2040"/>
                  <a:gd name="T60" fmla="*/ 267 w 1586"/>
                  <a:gd name="T61" fmla="*/ 308 h 2040"/>
                  <a:gd name="T62" fmla="*/ 278 w 1586"/>
                  <a:gd name="T63" fmla="*/ 278 h 2040"/>
                  <a:gd name="T64" fmla="*/ 292 w 1586"/>
                  <a:gd name="T65" fmla="*/ 266 h 2040"/>
                  <a:gd name="T66" fmla="*/ 298 w 1586"/>
                  <a:gd name="T67" fmla="*/ 246 h 2040"/>
                  <a:gd name="T68" fmla="*/ 300 w 1586"/>
                  <a:gd name="T69" fmla="*/ 201 h 2040"/>
                  <a:gd name="T70" fmla="*/ 284 w 1586"/>
                  <a:gd name="T71" fmla="*/ 171 h 2040"/>
                  <a:gd name="T72" fmla="*/ 272 w 1586"/>
                  <a:gd name="T73" fmla="*/ 140 h 2040"/>
                  <a:gd name="T74" fmla="*/ 250 w 1586"/>
                  <a:gd name="T75" fmla="*/ 132 h 2040"/>
                  <a:gd name="T76" fmla="*/ 230 w 1586"/>
                  <a:gd name="T77" fmla="*/ 134 h 2040"/>
                  <a:gd name="T78" fmla="*/ 221 w 1586"/>
                  <a:gd name="T79" fmla="*/ 149 h 2040"/>
                  <a:gd name="T80" fmla="*/ 215 w 1586"/>
                  <a:gd name="T81" fmla="*/ 168 h 2040"/>
                  <a:gd name="T82" fmla="*/ 197 w 1586"/>
                  <a:gd name="T83" fmla="*/ 174 h 2040"/>
                  <a:gd name="T84" fmla="*/ 180 w 1586"/>
                  <a:gd name="T85" fmla="*/ 159 h 2040"/>
                  <a:gd name="T86" fmla="*/ 193 w 1586"/>
                  <a:gd name="T87" fmla="*/ 143 h 2040"/>
                  <a:gd name="T88" fmla="*/ 201 w 1586"/>
                  <a:gd name="T89" fmla="*/ 126 h 2040"/>
                  <a:gd name="T90" fmla="*/ 209 w 1586"/>
                  <a:gd name="T91" fmla="*/ 94 h 2040"/>
                  <a:gd name="T92" fmla="*/ 201 w 1586"/>
                  <a:gd name="T93" fmla="*/ 66 h 2040"/>
                  <a:gd name="T94" fmla="*/ 187 w 1586"/>
                  <a:gd name="T95" fmla="*/ 47 h 2040"/>
                  <a:gd name="T96" fmla="*/ 197 w 1586"/>
                  <a:gd name="T97" fmla="*/ 30 h 2040"/>
                  <a:gd name="T98" fmla="*/ 162 w 1586"/>
                  <a:gd name="T99" fmla="*/ 15 h 2040"/>
                  <a:gd name="T100" fmla="*/ 134 w 1586"/>
                  <a:gd name="T101" fmla="*/ 9 h 2040"/>
                  <a:gd name="T102" fmla="*/ 114 w 1586"/>
                  <a:gd name="T103" fmla="*/ 7 h 2040"/>
                  <a:gd name="T104" fmla="*/ 96 w 1586"/>
                  <a:gd name="T105" fmla="*/ 0 h 20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1586" h="2040">
                    <a:moveTo>
                      <a:pt x="506" y="0"/>
                    </a:moveTo>
                    <a:lnTo>
                      <a:pt x="392" y="48"/>
                    </a:lnTo>
                    <a:lnTo>
                      <a:pt x="368" y="132"/>
                    </a:lnTo>
                    <a:lnTo>
                      <a:pt x="434" y="204"/>
                    </a:lnTo>
                    <a:lnTo>
                      <a:pt x="363" y="293"/>
                    </a:lnTo>
                    <a:lnTo>
                      <a:pt x="386" y="378"/>
                    </a:lnTo>
                    <a:lnTo>
                      <a:pt x="332" y="468"/>
                    </a:lnTo>
                    <a:lnTo>
                      <a:pt x="266" y="414"/>
                    </a:lnTo>
                    <a:lnTo>
                      <a:pt x="224" y="330"/>
                    </a:lnTo>
                    <a:lnTo>
                      <a:pt x="128" y="462"/>
                    </a:lnTo>
                    <a:lnTo>
                      <a:pt x="68" y="480"/>
                    </a:lnTo>
                    <a:lnTo>
                      <a:pt x="26" y="648"/>
                    </a:lnTo>
                    <a:lnTo>
                      <a:pt x="68" y="750"/>
                    </a:lnTo>
                    <a:lnTo>
                      <a:pt x="0" y="883"/>
                    </a:lnTo>
                    <a:lnTo>
                      <a:pt x="38" y="978"/>
                    </a:lnTo>
                    <a:lnTo>
                      <a:pt x="62" y="1122"/>
                    </a:lnTo>
                    <a:lnTo>
                      <a:pt x="182" y="1272"/>
                    </a:lnTo>
                    <a:lnTo>
                      <a:pt x="212" y="1428"/>
                    </a:lnTo>
                    <a:lnTo>
                      <a:pt x="236" y="1584"/>
                    </a:lnTo>
                    <a:lnTo>
                      <a:pt x="137" y="2040"/>
                    </a:lnTo>
                    <a:lnTo>
                      <a:pt x="304" y="2013"/>
                    </a:lnTo>
                    <a:lnTo>
                      <a:pt x="766" y="1926"/>
                    </a:lnTo>
                    <a:lnTo>
                      <a:pt x="851" y="1983"/>
                    </a:lnTo>
                    <a:lnTo>
                      <a:pt x="973" y="1905"/>
                    </a:lnTo>
                    <a:lnTo>
                      <a:pt x="1166" y="1895"/>
                    </a:lnTo>
                    <a:lnTo>
                      <a:pt x="1166" y="1857"/>
                    </a:lnTo>
                    <a:lnTo>
                      <a:pt x="1360" y="1841"/>
                    </a:lnTo>
                    <a:lnTo>
                      <a:pt x="1406" y="1752"/>
                    </a:lnTo>
                    <a:lnTo>
                      <a:pt x="1460" y="1704"/>
                    </a:lnTo>
                    <a:lnTo>
                      <a:pt x="1466" y="1650"/>
                    </a:lnTo>
                    <a:lnTo>
                      <a:pt x="1409" y="1626"/>
                    </a:lnTo>
                    <a:lnTo>
                      <a:pt x="1472" y="1464"/>
                    </a:lnTo>
                    <a:lnTo>
                      <a:pt x="1544" y="1404"/>
                    </a:lnTo>
                    <a:lnTo>
                      <a:pt x="1574" y="1296"/>
                    </a:lnTo>
                    <a:lnTo>
                      <a:pt x="1586" y="1062"/>
                    </a:lnTo>
                    <a:lnTo>
                      <a:pt x="1502" y="900"/>
                    </a:lnTo>
                    <a:lnTo>
                      <a:pt x="1436" y="738"/>
                    </a:lnTo>
                    <a:lnTo>
                      <a:pt x="1322" y="696"/>
                    </a:lnTo>
                    <a:lnTo>
                      <a:pt x="1214" y="708"/>
                    </a:lnTo>
                    <a:lnTo>
                      <a:pt x="1166" y="786"/>
                    </a:lnTo>
                    <a:lnTo>
                      <a:pt x="1136" y="888"/>
                    </a:lnTo>
                    <a:lnTo>
                      <a:pt x="1040" y="918"/>
                    </a:lnTo>
                    <a:lnTo>
                      <a:pt x="952" y="837"/>
                    </a:lnTo>
                    <a:lnTo>
                      <a:pt x="1022" y="756"/>
                    </a:lnTo>
                    <a:lnTo>
                      <a:pt x="1064" y="666"/>
                    </a:lnTo>
                    <a:lnTo>
                      <a:pt x="1106" y="498"/>
                    </a:lnTo>
                    <a:lnTo>
                      <a:pt x="1064" y="348"/>
                    </a:lnTo>
                    <a:lnTo>
                      <a:pt x="986" y="246"/>
                    </a:lnTo>
                    <a:lnTo>
                      <a:pt x="1040" y="156"/>
                    </a:lnTo>
                    <a:lnTo>
                      <a:pt x="854" y="78"/>
                    </a:lnTo>
                    <a:lnTo>
                      <a:pt x="710" y="48"/>
                    </a:lnTo>
                    <a:lnTo>
                      <a:pt x="602" y="36"/>
                    </a:lnTo>
                    <a:lnTo>
                      <a:pt x="50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3" name="Freeform 47">
                <a:extLst>
                  <a:ext uri="{FF2B5EF4-FFF2-40B4-BE49-F238E27FC236}">
                    <a16:creationId xmlns:a16="http://schemas.microsoft.com/office/drawing/2014/main" id="{ADDA3752-D989-C149-C499-A6DF81EFA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6737" y="2895822"/>
                <a:ext cx="652128" cy="475050"/>
              </a:xfrm>
              <a:custGeom>
                <a:avLst/>
                <a:gdLst>
                  <a:gd name="T0" fmla="*/ 17 w 2687"/>
                  <a:gd name="T1" fmla="*/ 25 h 1962"/>
                  <a:gd name="T2" fmla="*/ 0 w 2687"/>
                  <a:gd name="T3" fmla="*/ 48 h 1962"/>
                  <a:gd name="T4" fmla="*/ 11 w 2687"/>
                  <a:gd name="T5" fmla="*/ 93 h 1962"/>
                  <a:gd name="T6" fmla="*/ 15 w 2687"/>
                  <a:gd name="T7" fmla="*/ 130 h 1962"/>
                  <a:gd name="T8" fmla="*/ 6 w 2687"/>
                  <a:gd name="T9" fmla="*/ 150 h 1962"/>
                  <a:gd name="T10" fmla="*/ 22 w 2687"/>
                  <a:gd name="T11" fmla="*/ 166 h 1962"/>
                  <a:gd name="T12" fmla="*/ 6 w 2687"/>
                  <a:gd name="T13" fmla="*/ 173 h 1962"/>
                  <a:gd name="T14" fmla="*/ 23 w 2687"/>
                  <a:gd name="T15" fmla="*/ 196 h 1962"/>
                  <a:gd name="T16" fmla="*/ 0 w 2687"/>
                  <a:gd name="T17" fmla="*/ 213 h 1962"/>
                  <a:gd name="T18" fmla="*/ 6 w 2687"/>
                  <a:gd name="T19" fmla="*/ 230 h 1962"/>
                  <a:gd name="T20" fmla="*/ 28 w 2687"/>
                  <a:gd name="T21" fmla="*/ 236 h 1962"/>
                  <a:gd name="T22" fmla="*/ 47 w 2687"/>
                  <a:gd name="T23" fmla="*/ 246 h 1962"/>
                  <a:gd name="T24" fmla="*/ 63 w 2687"/>
                  <a:gd name="T25" fmla="*/ 264 h 1962"/>
                  <a:gd name="T26" fmla="*/ 74 w 2687"/>
                  <a:gd name="T27" fmla="*/ 309 h 1962"/>
                  <a:gd name="T28" fmla="*/ 106 w 2687"/>
                  <a:gd name="T29" fmla="*/ 310 h 1962"/>
                  <a:gd name="T30" fmla="*/ 142 w 2687"/>
                  <a:gd name="T31" fmla="*/ 309 h 1962"/>
                  <a:gd name="T32" fmla="*/ 171 w 2687"/>
                  <a:gd name="T33" fmla="*/ 338 h 1962"/>
                  <a:gd name="T34" fmla="*/ 194 w 2687"/>
                  <a:gd name="T35" fmla="*/ 321 h 1962"/>
                  <a:gd name="T36" fmla="*/ 233 w 2687"/>
                  <a:gd name="T37" fmla="*/ 344 h 1962"/>
                  <a:gd name="T38" fmla="*/ 285 w 2687"/>
                  <a:gd name="T39" fmla="*/ 338 h 1962"/>
                  <a:gd name="T40" fmla="*/ 302 w 2687"/>
                  <a:gd name="T41" fmla="*/ 349 h 1962"/>
                  <a:gd name="T42" fmla="*/ 322 w 2687"/>
                  <a:gd name="T43" fmla="*/ 341 h 1962"/>
                  <a:gd name="T44" fmla="*/ 352 w 2687"/>
                  <a:gd name="T45" fmla="*/ 341 h 1962"/>
                  <a:gd name="T46" fmla="*/ 371 w 2687"/>
                  <a:gd name="T47" fmla="*/ 354 h 1962"/>
                  <a:gd name="T48" fmla="*/ 427 w 2687"/>
                  <a:gd name="T49" fmla="*/ 372 h 1962"/>
                  <a:gd name="T50" fmla="*/ 456 w 2687"/>
                  <a:gd name="T51" fmla="*/ 372 h 1962"/>
                  <a:gd name="T52" fmla="*/ 456 w 2687"/>
                  <a:gd name="T53" fmla="*/ 338 h 1962"/>
                  <a:gd name="T54" fmla="*/ 467 w 2687"/>
                  <a:gd name="T55" fmla="*/ 298 h 1962"/>
                  <a:gd name="T56" fmla="*/ 478 w 2687"/>
                  <a:gd name="T57" fmla="*/ 258 h 1962"/>
                  <a:gd name="T58" fmla="*/ 484 w 2687"/>
                  <a:gd name="T59" fmla="*/ 232 h 1962"/>
                  <a:gd name="T60" fmla="*/ 482 w 2687"/>
                  <a:gd name="T61" fmla="*/ 196 h 1962"/>
                  <a:gd name="T62" fmla="*/ 494 w 2687"/>
                  <a:gd name="T63" fmla="*/ 159 h 1962"/>
                  <a:gd name="T64" fmla="*/ 501 w 2687"/>
                  <a:gd name="T65" fmla="*/ 120 h 1962"/>
                  <a:gd name="T66" fmla="*/ 510 w 2687"/>
                  <a:gd name="T67" fmla="*/ 102 h 1962"/>
                  <a:gd name="T68" fmla="*/ 439 w 2687"/>
                  <a:gd name="T69" fmla="*/ 78 h 1962"/>
                  <a:gd name="T70" fmla="*/ 389 w 2687"/>
                  <a:gd name="T71" fmla="*/ 66 h 1962"/>
                  <a:gd name="T72" fmla="*/ 321 w 2687"/>
                  <a:gd name="T73" fmla="*/ 54 h 1962"/>
                  <a:gd name="T74" fmla="*/ 234 w 2687"/>
                  <a:gd name="T75" fmla="*/ 35 h 1962"/>
                  <a:gd name="T76" fmla="*/ 137 w 2687"/>
                  <a:gd name="T77" fmla="*/ 0 h 1962"/>
                  <a:gd name="T78" fmla="*/ 144 w 2687"/>
                  <a:gd name="T79" fmla="*/ 26 h 1962"/>
                  <a:gd name="T80" fmla="*/ 165 w 2687"/>
                  <a:gd name="T81" fmla="*/ 42 h 1962"/>
                  <a:gd name="T82" fmla="*/ 142 w 2687"/>
                  <a:gd name="T83" fmla="*/ 53 h 1962"/>
                  <a:gd name="T84" fmla="*/ 159 w 2687"/>
                  <a:gd name="T85" fmla="*/ 71 h 1962"/>
                  <a:gd name="T86" fmla="*/ 154 w 2687"/>
                  <a:gd name="T87" fmla="*/ 116 h 1962"/>
                  <a:gd name="T88" fmla="*/ 137 w 2687"/>
                  <a:gd name="T89" fmla="*/ 162 h 1962"/>
                  <a:gd name="T90" fmla="*/ 108 w 2687"/>
                  <a:gd name="T91" fmla="*/ 179 h 1962"/>
                  <a:gd name="T92" fmla="*/ 120 w 2687"/>
                  <a:gd name="T93" fmla="*/ 156 h 1962"/>
                  <a:gd name="T94" fmla="*/ 125 w 2687"/>
                  <a:gd name="T95" fmla="*/ 156 h 1962"/>
                  <a:gd name="T96" fmla="*/ 125 w 2687"/>
                  <a:gd name="T97" fmla="*/ 110 h 1962"/>
                  <a:gd name="T98" fmla="*/ 114 w 2687"/>
                  <a:gd name="T99" fmla="*/ 105 h 1962"/>
                  <a:gd name="T100" fmla="*/ 125 w 2687"/>
                  <a:gd name="T101" fmla="*/ 93 h 1962"/>
                  <a:gd name="T102" fmla="*/ 104 w 2687"/>
                  <a:gd name="T103" fmla="*/ 73 h 1962"/>
                  <a:gd name="T104" fmla="*/ 80 w 2687"/>
                  <a:gd name="T105" fmla="*/ 62 h 1962"/>
                  <a:gd name="T106" fmla="*/ 54 w 2687"/>
                  <a:gd name="T107" fmla="*/ 50 h 1962"/>
                  <a:gd name="T108" fmla="*/ 17 w 2687"/>
                  <a:gd name="T109" fmla="*/ 25 h 196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687" h="1962">
                    <a:moveTo>
                      <a:pt x="90" y="132"/>
                    </a:moveTo>
                    <a:lnTo>
                      <a:pt x="0" y="252"/>
                    </a:lnTo>
                    <a:lnTo>
                      <a:pt x="60" y="492"/>
                    </a:lnTo>
                    <a:lnTo>
                      <a:pt x="81" y="686"/>
                    </a:lnTo>
                    <a:lnTo>
                      <a:pt x="30" y="792"/>
                    </a:lnTo>
                    <a:lnTo>
                      <a:pt x="118" y="878"/>
                    </a:lnTo>
                    <a:lnTo>
                      <a:pt x="30" y="912"/>
                    </a:lnTo>
                    <a:lnTo>
                      <a:pt x="120" y="1032"/>
                    </a:lnTo>
                    <a:lnTo>
                      <a:pt x="0" y="1122"/>
                    </a:lnTo>
                    <a:lnTo>
                      <a:pt x="30" y="1212"/>
                    </a:lnTo>
                    <a:lnTo>
                      <a:pt x="145" y="1243"/>
                    </a:lnTo>
                    <a:lnTo>
                      <a:pt x="246" y="1298"/>
                    </a:lnTo>
                    <a:lnTo>
                      <a:pt x="330" y="1392"/>
                    </a:lnTo>
                    <a:lnTo>
                      <a:pt x="390" y="1632"/>
                    </a:lnTo>
                    <a:lnTo>
                      <a:pt x="556" y="1637"/>
                    </a:lnTo>
                    <a:lnTo>
                      <a:pt x="750" y="1632"/>
                    </a:lnTo>
                    <a:lnTo>
                      <a:pt x="900" y="1782"/>
                    </a:lnTo>
                    <a:lnTo>
                      <a:pt x="1020" y="1692"/>
                    </a:lnTo>
                    <a:lnTo>
                      <a:pt x="1230" y="1812"/>
                    </a:lnTo>
                    <a:lnTo>
                      <a:pt x="1501" y="1782"/>
                    </a:lnTo>
                    <a:lnTo>
                      <a:pt x="1591" y="1842"/>
                    </a:lnTo>
                    <a:lnTo>
                      <a:pt x="1699" y="1801"/>
                    </a:lnTo>
                    <a:lnTo>
                      <a:pt x="1855" y="1801"/>
                    </a:lnTo>
                    <a:lnTo>
                      <a:pt x="1955" y="1865"/>
                    </a:lnTo>
                    <a:lnTo>
                      <a:pt x="2251" y="1962"/>
                    </a:lnTo>
                    <a:lnTo>
                      <a:pt x="2401" y="1962"/>
                    </a:lnTo>
                    <a:lnTo>
                      <a:pt x="2401" y="1782"/>
                    </a:lnTo>
                    <a:lnTo>
                      <a:pt x="2461" y="1572"/>
                    </a:lnTo>
                    <a:lnTo>
                      <a:pt x="2521" y="1362"/>
                    </a:lnTo>
                    <a:lnTo>
                      <a:pt x="2550" y="1225"/>
                    </a:lnTo>
                    <a:lnTo>
                      <a:pt x="2540" y="1033"/>
                    </a:lnTo>
                    <a:lnTo>
                      <a:pt x="2604" y="841"/>
                    </a:lnTo>
                    <a:lnTo>
                      <a:pt x="2641" y="631"/>
                    </a:lnTo>
                    <a:lnTo>
                      <a:pt x="2687" y="539"/>
                    </a:lnTo>
                    <a:lnTo>
                      <a:pt x="2312" y="411"/>
                    </a:lnTo>
                    <a:lnTo>
                      <a:pt x="2047" y="347"/>
                    </a:lnTo>
                    <a:lnTo>
                      <a:pt x="1690" y="283"/>
                    </a:lnTo>
                    <a:lnTo>
                      <a:pt x="1233" y="183"/>
                    </a:lnTo>
                    <a:lnTo>
                      <a:pt x="721" y="0"/>
                    </a:lnTo>
                    <a:lnTo>
                      <a:pt x="758" y="137"/>
                    </a:lnTo>
                    <a:lnTo>
                      <a:pt x="870" y="222"/>
                    </a:lnTo>
                    <a:lnTo>
                      <a:pt x="750" y="282"/>
                    </a:lnTo>
                    <a:lnTo>
                      <a:pt x="840" y="372"/>
                    </a:lnTo>
                    <a:lnTo>
                      <a:pt x="810" y="612"/>
                    </a:lnTo>
                    <a:lnTo>
                      <a:pt x="720" y="852"/>
                    </a:lnTo>
                    <a:lnTo>
                      <a:pt x="570" y="942"/>
                    </a:lnTo>
                    <a:lnTo>
                      <a:pt x="630" y="822"/>
                    </a:lnTo>
                    <a:lnTo>
                      <a:pt x="660" y="822"/>
                    </a:lnTo>
                    <a:lnTo>
                      <a:pt x="660" y="582"/>
                    </a:lnTo>
                    <a:lnTo>
                      <a:pt x="600" y="552"/>
                    </a:lnTo>
                    <a:lnTo>
                      <a:pt x="660" y="492"/>
                    </a:lnTo>
                    <a:lnTo>
                      <a:pt x="547" y="384"/>
                    </a:lnTo>
                    <a:lnTo>
                      <a:pt x="419" y="329"/>
                    </a:lnTo>
                    <a:lnTo>
                      <a:pt x="282" y="265"/>
                    </a:lnTo>
                    <a:lnTo>
                      <a:pt x="90" y="132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4" name="Freeform 48">
                <a:extLst>
                  <a:ext uri="{FF2B5EF4-FFF2-40B4-BE49-F238E27FC236}">
                    <a16:creationId xmlns:a16="http://schemas.microsoft.com/office/drawing/2014/main" id="{370B11BB-5E8F-1B57-3806-A98F88063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3886" y="3189535"/>
                <a:ext cx="788948" cy="646170"/>
              </a:xfrm>
              <a:custGeom>
                <a:avLst/>
                <a:gdLst>
                  <a:gd name="T0" fmla="*/ 150 w 3256"/>
                  <a:gd name="T1" fmla="*/ 0 h 2669"/>
                  <a:gd name="T2" fmla="*/ 127 w 3256"/>
                  <a:gd name="T3" fmla="*/ 29 h 2669"/>
                  <a:gd name="T4" fmla="*/ 132 w 3256"/>
                  <a:gd name="T5" fmla="*/ 68 h 2669"/>
                  <a:gd name="T6" fmla="*/ 109 w 3256"/>
                  <a:gd name="T7" fmla="*/ 85 h 2669"/>
                  <a:gd name="T8" fmla="*/ 103 w 3256"/>
                  <a:gd name="T9" fmla="*/ 114 h 2669"/>
                  <a:gd name="T10" fmla="*/ 91 w 3256"/>
                  <a:gd name="T11" fmla="*/ 139 h 2669"/>
                  <a:gd name="T12" fmla="*/ 79 w 3256"/>
                  <a:gd name="T13" fmla="*/ 173 h 2669"/>
                  <a:gd name="T14" fmla="*/ 58 w 3256"/>
                  <a:gd name="T15" fmla="*/ 207 h 2669"/>
                  <a:gd name="T16" fmla="*/ 30 w 3256"/>
                  <a:gd name="T17" fmla="*/ 240 h 2669"/>
                  <a:gd name="T18" fmla="*/ 29 w 3256"/>
                  <a:gd name="T19" fmla="*/ 263 h 2669"/>
                  <a:gd name="T20" fmla="*/ 12 w 3256"/>
                  <a:gd name="T21" fmla="*/ 284 h 2669"/>
                  <a:gd name="T22" fmla="*/ 17 w 3256"/>
                  <a:gd name="T23" fmla="*/ 325 h 2669"/>
                  <a:gd name="T24" fmla="*/ 0 w 3256"/>
                  <a:gd name="T25" fmla="*/ 357 h 2669"/>
                  <a:gd name="T26" fmla="*/ 9 w 3256"/>
                  <a:gd name="T27" fmla="*/ 370 h 2669"/>
                  <a:gd name="T28" fmla="*/ 46 w 3256"/>
                  <a:gd name="T29" fmla="*/ 381 h 2669"/>
                  <a:gd name="T30" fmla="*/ 302 w 3256"/>
                  <a:gd name="T31" fmla="*/ 460 h 2669"/>
                  <a:gd name="T32" fmla="*/ 524 w 3256"/>
                  <a:gd name="T33" fmla="*/ 506 h 2669"/>
                  <a:gd name="T34" fmla="*/ 547 w 3256"/>
                  <a:gd name="T35" fmla="*/ 352 h 2669"/>
                  <a:gd name="T36" fmla="*/ 569 w 3256"/>
                  <a:gd name="T37" fmla="*/ 318 h 2669"/>
                  <a:gd name="T38" fmla="*/ 552 w 3256"/>
                  <a:gd name="T39" fmla="*/ 296 h 2669"/>
                  <a:gd name="T40" fmla="*/ 552 w 3256"/>
                  <a:gd name="T41" fmla="*/ 273 h 2669"/>
                  <a:gd name="T42" fmla="*/ 581 w 3256"/>
                  <a:gd name="T43" fmla="*/ 256 h 2669"/>
                  <a:gd name="T44" fmla="*/ 586 w 3256"/>
                  <a:gd name="T45" fmla="*/ 227 h 2669"/>
                  <a:gd name="T46" fmla="*/ 586 w 3256"/>
                  <a:gd name="T47" fmla="*/ 222 h 2669"/>
                  <a:gd name="T48" fmla="*/ 592 w 3256"/>
                  <a:gd name="T49" fmla="*/ 210 h 2669"/>
                  <a:gd name="T50" fmla="*/ 615 w 3256"/>
                  <a:gd name="T51" fmla="*/ 205 h 2669"/>
                  <a:gd name="T52" fmla="*/ 617 w 3256"/>
                  <a:gd name="T53" fmla="*/ 187 h 2669"/>
                  <a:gd name="T54" fmla="*/ 615 w 3256"/>
                  <a:gd name="T55" fmla="*/ 165 h 2669"/>
                  <a:gd name="T56" fmla="*/ 598 w 3256"/>
                  <a:gd name="T57" fmla="*/ 142 h 2669"/>
                  <a:gd name="T58" fmla="*/ 571 w 3256"/>
                  <a:gd name="T59" fmla="*/ 142 h 2669"/>
                  <a:gd name="T60" fmla="*/ 514 w 3256"/>
                  <a:gd name="T61" fmla="*/ 124 h 2669"/>
                  <a:gd name="T62" fmla="*/ 496 w 3256"/>
                  <a:gd name="T63" fmla="*/ 111 h 2669"/>
                  <a:gd name="T64" fmla="*/ 466 w 3256"/>
                  <a:gd name="T65" fmla="*/ 111 h 2669"/>
                  <a:gd name="T66" fmla="*/ 446 w 3256"/>
                  <a:gd name="T67" fmla="*/ 119 h 2669"/>
                  <a:gd name="T68" fmla="*/ 428 w 3256"/>
                  <a:gd name="T69" fmla="*/ 108 h 2669"/>
                  <a:gd name="T70" fmla="*/ 377 w 3256"/>
                  <a:gd name="T71" fmla="*/ 114 h 2669"/>
                  <a:gd name="T72" fmla="*/ 337 w 3256"/>
                  <a:gd name="T73" fmla="*/ 91 h 2669"/>
                  <a:gd name="T74" fmla="*/ 314 w 3256"/>
                  <a:gd name="T75" fmla="*/ 108 h 2669"/>
                  <a:gd name="T76" fmla="*/ 286 w 3256"/>
                  <a:gd name="T77" fmla="*/ 79 h 2669"/>
                  <a:gd name="T78" fmla="*/ 252 w 3256"/>
                  <a:gd name="T79" fmla="*/ 80 h 2669"/>
                  <a:gd name="T80" fmla="*/ 218 w 3256"/>
                  <a:gd name="T81" fmla="*/ 79 h 2669"/>
                  <a:gd name="T82" fmla="*/ 206 w 3256"/>
                  <a:gd name="T83" fmla="*/ 34 h 2669"/>
                  <a:gd name="T84" fmla="*/ 191 w 3256"/>
                  <a:gd name="T85" fmla="*/ 16 h 2669"/>
                  <a:gd name="T86" fmla="*/ 171 w 3256"/>
                  <a:gd name="T87" fmla="*/ 5 h 2669"/>
                  <a:gd name="T88" fmla="*/ 150 w 3256"/>
                  <a:gd name="T89" fmla="*/ 0 h 266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256" h="2669">
                    <a:moveTo>
                      <a:pt x="789" y="0"/>
                    </a:moveTo>
                    <a:lnTo>
                      <a:pt x="672" y="155"/>
                    </a:lnTo>
                    <a:lnTo>
                      <a:pt x="694" y="359"/>
                    </a:lnTo>
                    <a:lnTo>
                      <a:pt x="574" y="449"/>
                    </a:lnTo>
                    <a:lnTo>
                      <a:pt x="544" y="599"/>
                    </a:lnTo>
                    <a:lnTo>
                      <a:pt x="480" y="731"/>
                    </a:lnTo>
                    <a:lnTo>
                      <a:pt x="416" y="915"/>
                    </a:lnTo>
                    <a:lnTo>
                      <a:pt x="304" y="1091"/>
                    </a:lnTo>
                    <a:lnTo>
                      <a:pt x="160" y="1267"/>
                    </a:lnTo>
                    <a:lnTo>
                      <a:pt x="152" y="1387"/>
                    </a:lnTo>
                    <a:lnTo>
                      <a:pt x="64" y="1499"/>
                    </a:lnTo>
                    <a:lnTo>
                      <a:pt x="88" y="1715"/>
                    </a:lnTo>
                    <a:lnTo>
                      <a:pt x="0" y="1883"/>
                    </a:lnTo>
                    <a:lnTo>
                      <a:pt x="48" y="1952"/>
                    </a:lnTo>
                    <a:lnTo>
                      <a:pt x="244" y="2009"/>
                    </a:lnTo>
                    <a:lnTo>
                      <a:pt x="1594" y="2429"/>
                    </a:lnTo>
                    <a:lnTo>
                      <a:pt x="2765" y="2669"/>
                    </a:lnTo>
                    <a:lnTo>
                      <a:pt x="2885" y="1859"/>
                    </a:lnTo>
                    <a:lnTo>
                      <a:pt x="3005" y="1679"/>
                    </a:lnTo>
                    <a:lnTo>
                      <a:pt x="2915" y="1559"/>
                    </a:lnTo>
                    <a:lnTo>
                      <a:pt x="2915" y="1439"/>
                    </a:lnTo>
                    <a:lnTo>
                      <a:pt x="3065" y="1349"/>
                    </a:lnTo>
                    <a:lnTo>
                      <a:pt x="3095" y="1199"/>
                    </a:lnTo>
                    <a:lnTo>
                      <a:pt x="3095" y="1169"/>
                    </a:lnTo>
                    <a:lnTo>
                      <a:pt x="3125" y="1109"/>
                    </a:lnTo>
                    <a:lnTo>
                      <a:pt x="3245" y="1079"/>
                    </a:lnTo>
                    <a:lnTo>
                      <a:pt x="3256" y="987"/>
                    </a:lnTo>
                    <a:lnTo>
                      <a:pt x="3245" y="869"/>
                    </a:lnTo>
                    <a:lnTo>
                      <a:pt x="3158" y="749"/>
                    </a:lnTo>
                    <a:lnTo>
                      <a:pt x="3012" y="749"/>
                    </a:lnTo>
                    <a:lnTo>
                      <a:pt x="2715" y="653"/>
                    </a:lnTo>
                    <a:lnTo>
                      <a:pt x="2615" y="587"/>
                    </a:lnTo>
                    <a:lnTo>
                      <a:pt x="2460" y="587"/>
                    </a:lnTo>
                    <a:lnTo>
                      <a:pt x="2351" y="629"/>
                    </a:lnTo>
                    <a:lnTo>
                      <a:pt x="2259" y="569"/>
                    </a:lnTo>
                    <a:lnTo>
                      <a:pt x="1989" y="599"/>
                    </a:lnTo>
                    <a:lnTo>
                      <a:pt x="1779" y="480"/>
                    </a:lnTo>
                    <a:lnTo>
                      <a:pt x="1659" y="569"/>
                    </a:lnTo>
                    <a:lnTo>
                      <a:pt x="1508" y="419"/>
                    </a:lnTo>
                    <a:lnTo>
                      <a:pt x="1331" y="423"/>
                    </a:lnTo>
                    <a:lnTo>
                      <a:pt x="1148" y="419"/>
                    </a:lnTo>
                    <a:lnTo>
                      <a:pt x="1088" y="180"/>
                    </a:lnTo>
                    <a:lnTo>
                      <a:pt x="1010" y="87"/>
                    </a:lnTo>
                    <a:lnTo>
                      <a:pt x="905" y="29"/>
                    </a:lnTo>
                    <a:lnTo>
                      <a:pt x="789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5" name="Freeform 49">
                <a:extLst>
                  <a:ext uri="{FF2B5EF4-FFF2-40B4-BE49-F238E27FC236}">
                    <a16:creationId xmlns:a16="http://schemas.microsoft.com/office/drawing/2014/main" id="{EA487334-A1B3-F9A5-A2D0-31C05B0DD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624" y="3662031"/>
                <a:ext cx="846488" cy="1352360"/>
              </a:xfrm>
              <a:custGeom>
                <a:avLst/>
                <a:gdLst>
                  <a:gd name="T0" fmla="*/ 42 w 3498"/>
                  <a:gd name="T1" fmla="*/ 24 h 5586"/>
                  <a:gd name="T2" fmla="*/ 38 w 3498"/>
                  <a:gd name="T3" fmla="*/ 71 h 5586"/>
                  <a:gd name="T4" fmla="*/ 0 w 3498"/>
                  <a:gd name="T5" fmla="*/ 138 h 5586"/>
                  <a:gd name="T6" fmla="*/ 23 w 3498"/>
                  <a:gd name="T7" fmla="*/ 193 h 5586"/>
                  <a:gd name="T8" fmla="*/ 25 w 3498"/>
                  <a:gd name="T9" fmla="*/ 248 h 5586"/>
                  <a:gd name="T10" fmla="*/ 28 w 3498"/>
                  <a:gd name="T11" fmla="*/ 341 h 5586"/>
                  <a:gd name="T12" fmla="*/ 47 w 3498"/>
                  <a:gd name="T13" fmla="*/ 399 h 5586"/>
                  <a:gd name="T14" fmla="*/ 64 w 3498"/>
                  <a:gd name="T15" fmla="*/ 430 h 5586"/>
                  <a:gd name="T16" fmla="*/ 91 w 3498"/>
                  <a:gd name="T17" fmla="*/ 390 h 5586"/>
                  <a:gd name="T18" fmla="*/ 92 w 3498"/>
                  <a:gd name="T19" fmla="*/ 425 h 5586"/>
                  <a:gd name="T20" fmla="*/ 72 w 3498"/>
                  <a:gd name="T21" fmla="*/ 452 h 5586"/>
                  <a:gd name="T22" fmla="*/ 61 w 3498"/>
                  <a:gd name="T23" fmla="*/ 486 h 5586"/>
                  <a:gd name="T24" fmla="*/ 111 w 3498"/>
                  <a:gd name="T25" fmla="*/ 538 h 5586"/>
                  <a:gd name="T26" fmla="*/ 90 w 3498"/>
                  <a:gd name="T27" fmla="*/ 569 h 5586"/>
                  <a:gd name="T28" fmla="*/ 124 w 3498"/>
                  <a:gd name="T29" fmla="*/ 637 h 5586"/>
                  <a:gd name="T30" fmla="*/ 152 w 3498"/>
                  <a:gd name="T31" fmla="*/ 708 h 5586"/>
                  <a:gd name="T32" fmla="*/ 156 w 3498"/>
                  <a:gd name="T33" fmla="*/ 783 h 5586"/>
                  <a:gd name="T34" fmla="*/ 235 w 3498"/>
                  <a:gd name="T35" fmla="*/ 820 h 5586"/>
                  <a:gd name="T36" fmla="*/ 288 w 3498"/>
                  <a:gd name="T37" fmla="*/ 862 h 5586"/>
                  <a:gd name="T38" fmla="*/ 322 w 3498"/>
                  <a:gd name="T39" fmla="*/ 879 h 5586"/>
                  <a:gd name="T40" fmla="*/ 351 w 3498"/>
                  <a:gd name="T41" fmla="*/ 918 h 5586"/>
                  <a:gd name="T42" fmla="*/ 385 w 3498"/>
                  <a:gd name="T43" fmla="*/ 959 h 5586"/>
                  <a:gd name="T44" fmla="*/ 395 w 3498"/>
                  <a:gd name="T45" fmla="*/ 1023 h 5586"/>
                  <a:gd name="T46" fmla="*/ 441 w 3498"/>
                  <a:gd name="T47" fmla="*/ 1040 h 5586"/>
                  <a:gd name="T48" fmla="*/ 503 w 3498"/>
                  <a:gd name="T49" fmla="*/ 1049 h 5586"/>
                  <a:gd name="T50" fmla="*/ 594 w 3498"/>
                  <a:gd name="T51" fmla="*/ 1059 h 5586"/>
                  <a:gd name="T52" fmla="*/ 612 w 3498"/>
                  <a:gd name="T53" fmla="*/ 1027 h 5586"/>
                  <a:gd name="T54" fmla="*/ 612 w 3498"/>
                  <a:gd name="T55" fmla="*/ 983 h 5586"/>
                  <a:gd name="T56" fmla="*/ 623 w 3498"/>
                  <a:gd name="T57" fmla="*/ 953 h 5586"/>
                  <a:gd name="T58" fmla="*/ 646 w 3498"/>
                  <a:gd name="T59" fmla="*/ 919 h 5586"/>
                  <a:gd name="T60" fmla="*/ 657 w 3498"/>
                  <a:gd name="T61" fmla="*/ 919 h 5586"/>
                  <a:gd name="T62" fmla="*/ 640 w 3498"/>
                  <a:gd name="T63" fmla="*/ 867 h 5586"/>
                  <a:gd name="T64" fmla="*/ 561 w 3498"/>
                  <a:gd name="T65" fmla="*/ 737 h 5586"/>
                  <a:gd name="T66" fmla="*/ 402 w 3498"/>
                  <a:gd name="T67" fmla="*/ 513 h 5586"/>
                  <a:gd name="T68" fmla="*/ 295 w 3498"/>
                  <a:gd name="T69" fmla="*/ 367 h 5586"/>
                  <a:gd name="T70" fmla="*/ 84 w 3498"/>
                  <a:gd name="T71" fmla="*/ 9 h 558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498" h="5586">
                    <a:moveTo>
                      <a:pt x="284" y="0"/>
                    </a:moveTo>
                    <a:lnTo>
                      <a:pt x="222" y="126"/>
                    </a:lnTo>
                    <a:lnTo>
                      <a:pt x="292" y="225"/>
                    </a:lnTo>
                    <a:lnTo>
                      <a:pt x="202" y="375"/>
                    </a:lnTo>
                    <a:lnTo>
                      <a:pt x="202" y="555"/>
                    </a:lnTo>
                    <a:lnTo>
                      <a:pt x="0" y="726"/>
                    </a:lnTo>
                    <a:lnTo>
                      <a:pt x="36" y="906"/>
                    </a:lnTo>
                    <a:lnTo>
                      <a:pt x="120" y="1020"/>
                    </a:lnTo>
                    <a:lnTo>
                      <a:pt x="142" y="1125"/>
                    </a:lnTo>
                    <a:lnTo>
                      <a:pt x="132" y="1308"/>
                    </a:lnTo>
                    <a:lnTo>
                      <a:pt x="72" y="1560"/>
                    </a:lnTo>
                    <a:lnTo>
                      <a:pt x="150" y="1800"/>
                    </a:lnTo>
                    <a:lnTo>
                      <a:pt x="262" y="1965"/>
                    </a:lnTo>
                    <a:lnTo>
                      <a:pt x="246" y="2106"/>
                    </a:lnTo>
                    <a:lnTo>
                      <a:pt x="262" y="2265"/>
                    </a:lnTo>
                    <a:lnTo>
                      <a:pt x="336" y="2268"/>
                    </a:lnTo>
                    <a:lnTo>
                      <a:pt x="408" y="2166"/>
                    </a:lnTo>
                    <a:lnTo>
                      <a:pt x="480" y="2058"/>
                    </a:lnTo>
                    <a:lnTo>
                      <a:pt x="516" y="2118"/>
                    </a:lnTo>
                    <a:lnTo>
                      <a:pt x="486" y="2244"/>
                    </a:lnTo>
                    <a:lnTo>
                      <a:pt x="442" y="2385"/>
                    </a:lnTo>
                    <a:lnTo>
                      <a:pt x="382" y="2385"/>
                    </a:lnTo>
                    <a:lnTo>
                      <a:pt x="366" y="2466"/>
                    </a:lnTo>
                    <a:lnTo>
                      <a:pt x="322" y="2565"/>
                    </a:lnTo>
                    <a:lnTo>
                      <a:pt x="492" y="2742"/>
                    </a:lnTo>
                    <a:lnTo>
                      <a:pt x="588" y="2838"/>
                    </a:lnTo>
                    <a:lnTo>
                      <a:pt x="592" y="2926"/>
                    </a:lnTo>
                    <a:lnTo>
                      <a:pt x="474" y="3000"/>
                    </a:lnTo>
                    <a:lnTo>
                      <a:pt x="606" y="3180"/>
                    </a:lnTo>
                    <a:lnTo>
                      <a:pt x="654" y="3360"/>
                    </a:lnTo>
                    <a:lnTo>
                      <a:pt x="768" y="3564"/>
                    </a:lnTo>
                    <a:lnTo>
                      <a:pt x="802" y="3736"/>
                    </a:lnTo>
                    <a:lnTo>
                      <a:pt x="892" y="3856"/>
                    </a:lnTo>
                    <a:lnTo>
                      <a:pt x="822" y="4128"/>
                    </a:lnTo>
                    <a:lnTo>
                      <a:pt x="1042" y="4246"/>
                    </a:lnTo>
                    <a:lnTo>
                      <a:pt x="1242" y="4326"/>
                    </a:lnTo>
                    <a:lnTo>
                      <a:pt x="1372" y="4456"/>
                    </a:lnTo>
                    <a:lnTo>
                      <a:pt x="1522" y="4546"/>
                    </a:lnTo>
                    <a:lnTo>
                      <a:pt x="1612" y="4546"/>
                    </a:lnTo>
                    <a:lnTo>
                      <a:pt x="1702" y="4636"/>
                    </a:lnTo>
                    <a:lnTo>
                      <a:pt x="1702" y="4756"/>
                    </a:lnTo>
                    <a:lnTo>
                      <a:pt x="1854" y="4842"/>
                    </a:lnTo>
                    <a:lnTo>
                      <a:pt x="1962" y="4944"/>
                    </a:lnTo>
                    <a:lnTo>
                      <a:pt x="2033" y="5056"/>
                    </a:lnTo>
                    <a:lnTo>
                      <a:pt x="2063" y="5236"/>
                    </a:lnTo>
                    <a:lnTo>
                      <a:pt x="2088" y="5394"/>
                    </a:lnTo>
                    <a:lnTo>
                      <a:pt x="2123" y="5506"/>
                    </a:lnTo>
                    <a:lnTo>
                      <a:pt x="2328" y="5484"/>
                    </a:lnTo>
                    <a:lnTo>
                      <a:pt x="2466" y="5532"/>
                    </a:lnTo>
                    <a:lnTo>
                      <a:pt x="2658" y="5532"/>
                    </a:lnTo>
                    <a:lnTo>
                      <a:pt x="2856" y="5544"/>
                    </a:lnTo>
                    <a:lnTo>
                      <a:pt x="3138" y="5586"/>
                    </a:lnTo>
                    <a:lnTo>
                      <a:pt x="3233" y="5536"/>
                    </a:lnTo>
                    <a:lnTo>
                      <a:pt x="3233" y="5416"/>
                    </a:lnTo>
                    <a:lnTo>
                      <a:pt x="3192" y="5292"/>
                    </a:lnTo>
                    <a:lnTo>
                      <a:pt x="3234" y="5184"/>
                    </a:lnTo>
                    <a:lnTo>
                      <a:pt x="3323" y="5116"/>
                    </a:lnTo>
                    <a:lnTo>
                      <a:pt x="3293" y="5026"/>
                    </a:lnTo>
                    <a:lnTo>
                      <a:pt x="3348" y="4950"/>
                    </a:lnTo>
                    <a:lnTo>
                      <a:pt x="3413" y="4846"/>
                    </a:lnTo>
                    <a:lnTo>
                      <a:pt x="3473" y="4846"/>
                    </a:lnTo>
                    <a:lnTo>
                      <a:pt x="3498" y="4770"/>
                    </a:lnTo>
                    <a:lnTo>
                      <a:pt x="3384" y="4572"/>
                    </a:lnTo>
                    <a:lnTo>
                      <a:pt x="3353" y="4396"/>
                    </a:lnTo>
                    <a:lnTo>
                      <a:pt x="2963" y="3886"/>
                    </a:lnTo>
                    <a:lnTo>
                      <a:pt x="2453" y="3226"/>
                    </a:lnTo>
                    <a:lnTo>
                      <a:pt x="2124" y="2706"/>
                    </a:lnTo>
                    <a:lnTo>
                      <a:pt x="1702" y="2175"/>
                    </a:lnTo>
                    <a:lnTo>
                      <a:pt x="1560" y="1938"/>
                    </a:lnTo>
                    <a:lnTo>
                      <a:pt x="1822" y="474"/>
                    </a:lnTo>
                    <a:lnTo>
                      <a:pt x="444" y="45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6" name="Freeform 50">
                <a:extLst>
                  <a:ext uri="{FF2B5EF4-FFF2-40B4-BE49-F238E27FC236}">
                    <a16:creationId xmlns:a16="http://schemas.microsoft.com/office/drawing/2014/main" id="{40CFB3CF-730B-6AB9-42EC-C7DD391F7B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6114" y="3776963"/>
                <a:ext cx="621440" cy="937330"/>
              </a:xfrm>
              <a:custGeom>
                <a:avLst/>
                <a:gdLst>
                  <a:gd name="T0" fmla="*/ 49 w 2565"/>
                  <a:gd name="T1" fmla="*/ 0 h 3871"/>
                  <a:gd name="T2" fmla="*/ 272 w 2565"/>
                  <a:gd name="T3" fmla="*/ 46 h 3871"/>
                  <a:gd name="T4" fmla="*/ 486 w 2565"/>
                  <a:gd name="T5" fmla="*/ 88 h 3871"/>
                  <a:gd name="T6" fmla="*/ 480 w 2565"/>
                  <a:gd name="T7" fmla="*/ 110 h 3871"/>
                  <a:gd name="T8" fmla="*/ 465 w 2565"/>
                  <a:gd name="T9" fmla="*/ 183 h 3871"/>
                  <a:gd name="T10" fmla="*/ 458 w 2565"/>
                  <a:gd name="T11" fmla="*/ 251 h 3871"/>
                  <a:gd name="T12" fmla="*/ 450 w 2565"/>
                  <a:gd name="T13" fmla="*/ 318 h 3871"/>
                  <a:gd name="T14" fmla="*/ 425 w 2565"/>
                  <a:gd name="T15" fmla="*/ 472 h 3871"/>
                  <a:gd name="T16" fmla="*/ 414 w 2565"/>
                  <a:gd name="T17" fmla="*/ 569 h 3871"/>
                  <a:gd name="T18" fmla="*/ 409 w 2565"/>
                  <a:gd name="T19" fmla="*/ 587 h 3871"/>
                  <a:gd name="T20" fmla="*/ 409 w 2565"/>
                  <a:gd name="T21" fmla="*/ 612 h 3871"/>
                  <a:gd name="T22" fmla="*/ 399 w 2565"/>
                  <a:gd name="T23" fmla="*/ 624 h 3871"/>
                  <a:gd name="T24" fmla="*/ 404 w 2565"/>
                  <a:gd name="T25" fmla="*/ 652 h 3871"/>
                  <a:gd name="T26" fmla="*/ 376 w 2565"/>
                  <a:gd name="T27" fmla="*/ 642 h 3871"/>
                  <a:gd name="T28" fmla="*/ 357 w 2565"/>
                  <a:gd name="T29" fmla="*/ 637 h 3871"/>
                  <a:gd name="T30" fmla="*/ 342 w 2565"/>
                  <a:gd name="T31" fmla="*/ 646 h 3871"/>
                  <a:gd name="T32" fmla="*/ 341 w 2565"/>
                  <a:gd name="T33" fmla="*/ 662 h 3871"/>
                  <a:gd name="T34" fmla="*/ 348 w 2565"/>
                  <a:gd name="T35" fmla="*/ 695 h 3871"/>
                  <a:gd name="T36" fmla="*/ 346 w 2565"/>
                  <a:gd name="T37" fmla="*/ 718 h 3871"/>
                  <a:gd name="T38" fmla="*/ 333 w 2565"/>
                  <a:gd name="T39" fmla="*/ 734 h 3871"/>
                  <a:gd name="T40" fmla="*/ 214 w 2565"/>
                  <a:gd name="T41" fmla="*/ 579 h 3871"/>
                  <a:gd name="T42" fmla="*/ 170 w 2565"/>
                  <a:gd name="T43" fmla="*/ 523 h 3871"/>
                  <a:gd name="T44" fmla="*/ 108 w 2565"/>
                  <a:gd name="T45" fmla="*/ 424 h 3871"/>
                  <a:gd name="T46" fmla="*/ 27 w 2565"/>
                  <a:gd name="T47" fmla="*/ 323 h 3871"/>
                  <a:gd name="T48" fmla="*/ 0 w 2565"/>
                  <a:gd name="T49" fmla="*/ 277 h 3871"/>
                  <a:gd name="T50" fmla="*/ 49 w 2565"/>
                  <a:gd name="T51" fmla="*/ 0 h 38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565" h="3871">
                    <a:moveTo>
                      <a:pt x="261" y="0"/>
                    </a:moveTo>
                    <a:lnTo>
                      <a:pt x="1437" y="241"/>
                    </a:lnTo>
                    <a:lnTo>
                      <a:pt x="2565" y="465"/>
                    </a:lnTo>
                    <a:lnTo>
                      <a:pt x="2532" y="580"/>
                    </a:lnTo>
                    <a:lnTo>
                      <a:pt x="2454" y="964"/>
                    </a:lnTo>
                    <a:lnTo>
                      <a:pt x="2418" y="1324"/>
                    </a:lnTo>
                    <a:lnTo>
                      <a:pt x="2376" y="1678"/>
                    </a:lnTo>
                    <a:lnTo>
                      <a:pt x="2243" y="2489"/>
                    </a:lnTo>
                    <a:lnTo>
                      <a:pt x="2183" y="2999"/>
                    </a:lnTo>
                    <a:lnTo>
                      <a:pt x="2160" y="3094"/>
                    </a:lnTo>
                    <a:lnTo>
                      <a:pt x="2160" y="3226"/>
                    </a:lnTo>
                    <a:lnTo>
                      <a:pt x="2106" y="3292"/>
                    </a:lnTo>
                    <a:lnTo>
                      <a:pt x="2130" y="3436"/>
                    </a:lnTo>
                    <a:lnTo>
                      <a:pt x="1986" y="3388"/>
                    </a:lnTo>
                    <a:lnTo>
                      <a:pt x="1883" y="3359"/>
                    </a:lnTo>
                    <a:lnTo>
                      <a:pt x="1806" y="3406"/>
                    </a:lnTo>
                    <a:lnTo>
                      <a:pt x="1800" y="3490"/>
                    </a:lnTo>
                    <a:lnTo>
                      <a:pt x="1836" y="3664"/>
                    </a:lnTo>
                    <a:lnTo>
                      <a:pt x="1824" y="3784"/>
                    </a:lnTo>
                    <a:lnTo>
                      <a:pt x="1757" y="3871"/>
                    </a:lnTo>
                    <a:lnTo>
                      <a:pt x="1130" y="3054"/>
                    </a:lnTo>
                    <a:lnTo>
                      <a:pt x="899" y="2758"/>
                    </a:lnTo>
                    <a:lnTo>
                      <a:pt x="569" y="2236"/>
                    </a:lnTo>
                    <a:lnTo>
                      <a:pt x="144" y="1702"/>
                    </a:lnTo>
                    <a:lnTo>
                      <a:pt x="0" y="1459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7" name="Freeform 51">
                <a:extLst>
                  <a:ext uri="{FF2B5EF4-FFF2-40B4-BE49-F238E27FC236}">
                    <a16:creationId xmlns:a16="http://schemas.microsoft.com/office/drawing/2014/main" id="{CAF8A49F-C290-942E-BE79-E4AA15388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3916" y="3023524"/>
                <a:ext cx="572850" cy="919452"/>
              </a:xfrm>
              <a:custGeom>
                <a:avLst/>
                <a:gdLst>
                  <a:gd name="T0" fmla="*/ 129 w 2360"/>
                  <a:gd name="T1" fmla="*/ 2 h 3800"/>
                  <a:gd name="T2" fmla="*/ 152 w 2360"/>
                  <a:gd name="T3" fmla="*/ 0 h 3800"/>
                  <a:gd name="T4" fmla="*/ 186 w 2360"/>
                  <a:gd name="T5" fmla="*/ 12 h 3800"/>
                  <a:gd name="T6" fmla="*/ 181 w 2360"/>
                  <a:gd name="T7" fmla="*/ 59 h 3800"/>
                  <a:gd name="T8" fmla="*/ 180 w 2360"/>
                  <a:gd name="T9" fmla="*/ 100 h 3800"/>
                  <a:gd name="T10" fmla="*/ 180 w 2360"/>
                  <a:gd name="T11" fmla="*/ 152 h 3800"/>
                  <a:gd name="T12" fmla="*/ 198 w 2360"/>
                  <a:gd name="T13" fmla="*/ 179 h 3800"/>
                  <a:gd name="T14" fmla="*/ 226 w 2360"/>
                  <a:gd name="T15" fmla="*/ 209 h 3800"/>
                  <a:gd name="T16" fmla="*/ 237 w 2360"/>
                  <a:gd name="T17" fmla="*/ 230 h 3800"/>
                  <a:gd name="T18" fmla="*/ 260 w 2360"/>
                  <a:gd name="T19" fmla="*/ 243 h 3800"/>
                  <a:gd name="T20" fmla="*/ 241 w 2360"/>
                  <a:gd name="T21" fmla="*/ 299 h 3800"/>
                  <a:gd name="T22" fmla="*/ 241 w 2360"/>
                  <a:gd name="T23" fmla="*/ 320 h 3800"/>
                  <a:gd name="T24" fmla="*/ 241 w 2360"/>
                  <a:gd name="T25" fmla="*/ 341 h 3800"/>
                  <a:gd name="T26" fmla="*/ 271 w 2360"/>
                  <a:gd name="T27" fmla="*/ 340 h 3800"/>
                  <a:gd name="T28" fmla="*/ 288 w 2360"/>
                  <a:gd name="T29" fmla="*/ 391 h 3800"/>
                  <a:gd name="T30" fmla="*/ 291 w 2360"/>
                  <a:gd name="T31" fmla="*/ 421 h 3800"/>
                  <a:gd name="T32" fmla="*/ 300 w 2360"/>
                  <a:gd name="T33" fmla="*/ 440 h 3800"/>
                  <a:gd name="T34" fmla="*/ 316 w 2360"/>
                  <a:gd name="T35" fmla="*/ 456 h 3800"/>
                  <a:gd name="T36" fmla="*/ 334 w 2360"/>
                  <a:gd name="T37" fmla="*/ 465 h 3800"/>
                  <a:gd name="T38" fmla="*/ 380 w 2360"/>
                  <a:gd name="T39" fmla="*/ 465 h 3800"/>
                  <a:gd name="T40" fmla="*/ 397 w 2360"/>
                  <a:gd name="T41" fmla="*/ 476 h 3800"/>
                  <a:gd name="T42" fmla="*/ 420 w 2360"/>
                  <a:gd name="T43" fmla="*/ 471 h 3800"/>
                  <a:gd name="T44" fmla="*/ 420 w 2360"/>
                  <a:gd name="T45" fmla="*/ 454 h 3800"/>
                  <a:gd name="T46" fmla="*/ 448 w 2360"/>
                  <a:gd name="T47" fmla="*/ 465 h 3800"/>
                  <a:gd name="T48" fmla="*/ 435 w 2360"/>
                  <a:gd name="T49" fmla="*/ 590 h 3800"/>
                  <a:gd name="T50" fmla="*/ 427 w 2360"/>
                  <a:gd name="T51" fmla="*/ 662 h 3800"/>
                  <a:gd name="T52" fmla="*/ 421 w 2360"/>
                  <a:gd name="T53" fmla="*/ 720 h 3800"/>
                  <a:gd name="T54" fmla="*/ 324 w 2360"/>
                  <a:gd name="T55" fmla="*/ 694 h 3800"/>
                  <a:gd name="T56" fmla="*/ 212 w 2360"/>
                  <a:gd name="T57" fmla="*/ 678 h 3800"/>
                  <a:gd name="T58" fmla="*/ 0 w 2360"/>
                  <a:gd name="T59" fmla="*/ 636 h 3800"/>
                  <a:gd name="T60" fmla="*/ 23 w 2360"/>
                  <a:gd name="T61" fmla="*/ 482 h 3800"/>
                  <a:gd name="T62" fmla="*/ 46 w 2360"/>
                  <a:gd name="T63" fmla="*/ 448 h 3800"/>
                  <a:gd name="T64" fmla="*/ 28 w 2360"/>
                  <a:gd name="T65" fmla="*/ 425 h 3800"/>
                  <a:gd name="T66" fmla="*/ 28 w 2360"/>
                  <a:gd name="T67" fmla="*/ 403 h 3800"/>
                  <a:gd name="T68" fmla="*/ 57 w 2360"/>
                  <a:gd name="T69" fmla="*/ 385 h 3800"/>
                  <a:gd name="T70" fmla="*/ 63 w 2360"/>
                  <a:gd name="T71" fmla="*/ 358 h 3800"/>
                  <a:gd name="T72" fmla="*/ 63 w 2360"/>
                  <a:gd name="T73" fmla="*/ 351 h 3800"/>
                  <a:gd name="T74" fmla="*/ 69 w 2360"/>
                  <a:gd name="T75" fmla="*/ 340 h 3800"/>
                  <a:gd name="T76" fmla="*/ 91 w 2360"/>
                  <a:gd name="T77" fmla="*/ 334 h 3800"/>
                  <a:gd name="T78" fmla="*/ 93 w 2360"/>
                  <a:gd name="T79" fmla="*/ 317 h 3800"/>
                  <a:gd name="T80" fmla="*/ 91 w 2360"/>
                  <a:gd name="T81" fmla="*/ 294 h 3800"/>
                  <a:gd name="T82" fmla="*/ 75 w 2360"/>
                  <a:gd name="T83" fmla="*/ 271 h 3800"/>
                  <a:gd name="T84" fmla="*/ 75 w 2360"/>
                  <a:gd name="T85" fmla="*/ 237 h 3800"/>
                  <a:gd name="T86" fmla="*/ 99 w 2360"/>
                  <a:gd name="T87" fmla="*/ 156 h 3800"/>
                  <a:gd name="T88" fmla="*/ 103 w 2360"/>
                  <a:gd name="T89" fmla="*/ 131 h 3800"/>
                  <a:gd name="T90" fmla="*/ 102 w 2360"/>
                  <a:gd name="T91" fmla="*/ 96 h 3800"/>
                  <a:gd name="T92" fmla="*/ 114 w 2360"/>
                  <a:gd name="T93" fmla="*/ 59 h 3800"/>
                  <a:gd name="T94" fmla="*/ 120 w 2360"/>
                  <a:gd name="T95" fmla="*/ 20 h 3800"/>
                  <a:gd name="T96" fmla="*/ 129 w 2360"/>
                  <a:gd name="T97" fmla="*/ 2 h 380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360" h="3800">
                    <a:moveTo>
                      <a:pt x="681" y="12"/>
                    </a:moveTo>
                    <a:lnTo>
                      <a:pt x="803" y="0"/>
                    </a:lnTo>
                    <a:lnTo>
                      <a:pt x="979" y="64"/>
                    </a:lnTo>
                    <a:lnTo>
                      <a:pt x="955" y="312"/>
                    </a:lnTo>
                    <a:lnTo>
                      <a:pt x="947" y="528"/>
                    </a:lnTo>
                    <a:lnTo>
                      <a:pt x="950" y="804"/>
                    </a:lnTo>
                    <a:lnTo>
                      <a:pt x="1043" y="944"/>
                    </a:lnTo>
                    <a:lnTo>
                      <a:pt x="1190" y="1104"/>
                    </a:lnTo>
                    <a:lnTo>
                      <a:pt x="1251" y="1216"/>
                    </a:lnTo>
                    <a:lnTo>
                      <a:pt x="1370" y="1284"/>
                    </a:lnTo>
                    <a:lnTo>
                      <a:pt x="1267" y="1576"/>
                    </a:lnTo>
                    <a:lnTo>
                      <a:pt x="1267" y="1688"/>
                    </a:lnTo>
                    <a:lnTo>
                      <a:pt x="1267" y="1800"/>
                    </a:lnTo>
                    <a:lnTo>
                      <a:pt x="1430" y="1794"/>
                    </a:lnTo>
                    <a:lnTo>
                      <a:pt x="1515" y="2064"/>
                    </a:lnTo>
                    <a:lnTo>
                      <a:pt x="1531" y="2224"/>
                    </a:lnTo>
                    <a:lnTo>
                      <a:pt x="1579" y="2320"/>
                    </a:lnTo>
                    <a:lnTo>
                      <a:pt x="1667" y="2408"/>
                    </a:lnTo>
                    <a:lnTo>
                      <a:pt x="1760" y="2454"/>
                    </a:lnTo>
                    <a:lnTo>
                      <a:pt x="2000" y="2454"/>
                    </a:lnTo>
                    <a:lnTo>
                      <a:pt x="2090" y="2514"/>
                    </a:lnTo>
                    <a:lnTo>
                      <a:pt x="2210" y="2484"/>
                    </a:lnTo>
                    <a:lnTo>
                      <a:pt x="2210" y="2394"/>
                    </a:lnTo>
                    <a:lnTo>
                      <a:pt x="2360" y="2454"/>
                    </a:lnTo>
                    <a:lnTo>
                      <a:pt x="2291" y="3112"/>
                    </a:lnTo>
                    <a:lnTo>
                      <a:pt x="2251" y="3496"/>
                    </a:lnTo>
                    <a:lnTo>
                      <a:pt x="2219" y="3800"/>
                    </a:lnTo>
                    <a:lnTo>
                      <a:pt x="1707" y="3664"/>
                    </a:lnTo>
                    <a:lnTo>
                      <a:pt x="1115" y="3576"/>
                    </a:lnTo>
                    <a:lnTo>
                      <a:pt x="0" y="3355"/>
                    </a:lnTo>
                    <a:lnTo>
                      <a:pt x="121" y="2544"/>
                    </a:lnTo>
                    <a:lnTo>
                      <a:pt x="241" y="2365"/>
                    </a:lnTo>
                    <a:lnTo>
                      <a:pt x="150" y="2242"/>
                    </a:lnTo>
                    <a:lnTo>
                      <a:pt x="150" y="2125"/>
                    </a:lnTo>
                    <a:lnTo>
                      <a:pt x="300" y="2034"/>
                    </a:lnTo>
                    <a:lnTo>
                      <a:pt x="330" y="1887"/>
                    </a:lnTo>
                    <a:lnTo>
                      <a:pt x="330" y="1852"/>
                    </a:lnTo>
                    <a:lnTo>
                      <a:pt x="361" y="1794"/>
                    </a:lnTo>
                    <a:lnTo>
                      <a:pt x="478" y="1764"/>
                    </a:lnTo>
                    <a:lnTo>
                      <a:pt x="492" y="1671"/>
                    </a:lnTo>
                    <a:lnTo>
                      <a:pt x="480" y="1554"/>
                    </a:lnTo>
                    <a:lnTo>
                      <a:pt x="393" y="1432"/>
                    </a:lnTo>
                    <a:lnTo>
                      <a:pt x="396" y="1252"/>
                    </a:lnTo>
                    <a:lnTo>
                      <a:pt x="519" y="823"/>
                    </a:lnTo>
                    <a:lnTo>
                      <a:pt x="544" y="691"/>
                    </a:lnTo>
                    <a:lnTo>
                      <a:pt x="535" y="505"/>
                    </a:lnTo>
                    <a:lnTo>
                      <a:pt x="598" y="312"/>
                    </a:lnTo>
                    <a:lnTo>
                      <a:pt x="633" y="105"/>
                    </a:lnTo>
                    <a:lnTo>
                      <a:pt x="681" y="12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8" name="Freeform 52">
                <a:extLst>
                  <a:ext uri="{FF2B5EF4-FFF2-40B4-BE49-F238E27FC236}">
                    <a16:creationId xmlns:a16="http://schemas.microsoft.com/office/drawing/2014/main" id="{B7B9BAC1-D83E-AFC7-9B4D-E7967D54A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164" y="3950638"/>
                <a:ext cx="638063" cy="468665"/>
              </a:xfrm>
              <a:custGeom>
                <a:avLst/>
                <a:gdLst>
                  <a:gd name="T0" fmla="*/ 10 w 2495"/>
                  <a:gd name="T1" fmla="*/ 256 h 1836"/>
                  <a:gd name="T2" fmla="*/ 35 w 2495"/>
                  <a:gd name="T3" fmla="*/ 274 h 1836"/>
                  <a:gd name="T4" fmla="*/ 55 w 2495"/>
                  <a:gd name="T5" fmla="*/ 272 h 1836"/>
                  <a:gd name="T6" fmla="*/ 68 w 2495"/>
                  <a:gd name="T7" fmla="*/ 288 h 1836"/>
                  <a:gd name="T8" fmla="*/ 82 w 2495"/>
                  <a:gd name="T9" fmla="*/ 292 h 1836"/>
                  <a:gd name="T10" fmla="*/ 97 w 2495"/>
                  <a:gd name="T11" fmla="*/ 277 h 1836"/>
                  <a:gd name="T12" fmla="*/ 127 w 2495"/>
                  <a:gd name="T13" fmla="*/ 262 h 1836"/>
                  <a:gd name="T14" fmla="*/ 161 w 2495"/>
                  <a:gd name="T15" fmla="*/ 247 h 1836"/>
                  <a:gd name="T16" fmla="*/ 167 w 2495"/>
                  <a:gd name="T17" fmla="*/ 228 h 1836"/>
                  <a:gd name="T18" fmla="*/ 162 w 2495"/>
                  <a:gd name="T19" fmla="*/ 205 h 1836"/>
                  <a:gd name="T20" fmla="*/ 179 w 2495"/>
                  <a:gd name="T21" fmla="*/ 166 h 1836"/>
                  <a:gd name="T22" fmla="*/ 202 w 2495"/>
                  <a:gd name="T23" fmla="*/ 148 h 1836"/>
                  <a:gd name="T24" fmla="*/ 229 w 2495"/>
                  <a:gd name="T25" fmla="*/ 102 h 1836"/>
                  <a:gd name="T26" fmla="*/ 255 w 2495"/>
                  <a:gd name="T27" fmla="*/ 60 h 1836"/>
                  <a:gd name="T28" fmla="*/ 262 w 2495"/>
                  <a:gd name="T29" fmla="*/ 34 h 1836"/>
                  <a:gd name="T30" fmla="*/ 272 w 2495"/>
                  <a:gd name="T31" fmla="*/ 22 h 1836"/>
                  <a:gd name="T32" fmla="*/ 297 w 2495"/>
                  <a:gd name="T33" fmla="*/ 20 h 1836"/>
                  <a:gd name="T34" fmla="*/ 315 w 2495"/>
                  <a:gd name="T35" fmla="*/ 0 h 1836"/>
                  <a:gd name="T36" fmla="*/ 339 w 2495"/>
                  <a:gd name="T37" fmla="*/ 11 h 1836"/>
                  <a:gd name="T38" fmla="*/ 340 w 2495"/>
                  <a:gd name="T39" fmla="*/ 16 h 1836"/>
                  <a:gd name="T40" fmla="*/ 340 w 2495"/>
                  <a:gd name="T41" fmla="*/ 21 h 1836"/>
                  <a:gd name="T42" fmla="*/ 338 w 2495"/>
                  <a:gd name="T43" fmla="*/ 37 h 1836"/>
                  <a:gd name="T44" fmla="*/ 350 w 2495"/>
                  <a:gd name="T45" fmla="*/ 57 h 1836"/>
                  <a:gd name="T46" fmla="*/ 407 w 2495"/>
                  <a:gd name="T47" fmla="*/ 91 h 1836"/>
                  <a:gd name="T48" fmla="*/ 431 w 2495"/>
                  <a:gd name="T49" fmla="*/ 87 h 1836"/>
                  <a:gd name="T50" fmla="*/ 452 w 2495"/>
                  <a:gd name="T51" fmla="*/ 108 h 1836"/>
                  <a:gd name="T52" fmla="*/ 447 w 2495"/>
                  <a:gd name="T53" fmla="*/ 119 h 1836"/>
                  <a:gd name="T54" fmla="*/ 424 w 2495"/>
                  <a:gd name="T55" fmla="*/ 108 h 1836"/>
                  <a:gd name="T56" fmla="*/ 418 w 2495"/>
                  <a:gd name="T57" fmla="*/ 131 h 1836"/>
                  <a:gd name="T58" fmla="*/ 458 w 2495"/>
                  <a:gd name="T59" fmla="*/ 142 h 1836"/>
                  <a:gd name="T60" fmla="*/ 464 w 2495"/>
                  <a:gd name="T61" fmla="*/ 171 h 1836"/>
                  <a:gd name="T62" fmla="*/ 447 w 2495"/>
                  <a:gd name="T63" fmla="*/ 188 h 1836"/>
                  <a:gd name="T64" fmla="*/ 482 w 2495"/>
                  <a:gd name="T65" fmla="*/ 193 h 1836"/>
                  <a:gd name="T66" fmla="*/ 499 w 2495"/>
                  <a:gd name="T67" fmla="*/ 193 h 1836"/>
                  <a:gd name="T68" fmla="*/ 493 w 2495"/>
                  <a:gd name="T69" fmla="*/ 217 h 1836"/>
                  <a:gd name="T70" fmla="*/ 457 w 2495"/>
                  <a:gd name="T71" fmla="*/ 234 h 1836"/>
                  <a:gd name="T72" fmla="*/ 414 w 2495"/>
                  <a:gd name="T73" fmla="*/ 240 h 1836"/>
                  <a:gd name="T74" fmla="*/ 255 w 2495"/>
                  <a:gd name="T75" fmla="*/ 287 h 1836"/>
                  <a:gd name="T76" fmla="*/ 181 w 2495"/>
                  <a:gd name="T77" fmla="*/ 318 h 1836"/>
                  <a:gd name="T78" fmla="*/ 80 w 2495"/>
                  <a:gd name="T79" fmla="*/ 346 h 1836"/>
                  <a:gd name="T80" fmla="*/ 54 w 2495"/>
                  <a:gd name="T81" fmla="*/ 359 h 1836"/>
                  <a:gd name="T82" fmla="*/ 7 w 2495"/>
                  <a:gd name="T83" fmla="*/ 367 h 1836"/>
                  <a:gd name="T84" fmla="*/ 11 w 2495"/>
                  <a:gd name="T85" fmla="*/ 350 h 1836"/>
                  <a:gd name="T86" fmla="*/ 0 w 2495"/>
                  <a:gd name="T87" fmla="*/ 324 h 1836"/>
                  <a:gd name="T88" fmla="*/ 12 w 2495"/>
                  <a:gd name="T89" fmla="*/ 303 h 1836"/>
                  <a:gd name="T90" fmla="*/ 13 w 2495"/>
                  <a:gd name="T91" fmla="*/ 280 h 1836"/>
                  <a:gd name="T92" fmla="*/ 10 w 2495"/>
                  <a:gd name="T93" fmla="*/ 256 h 18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495" h="1836">
                    <a:moveTo>
                      <a:pt x="51" y="1279"/>
                    </a:moveTo>
                    <a:lnTo>
                      <a:pt x="175" y="1371"/>
                    </a:lnTo>
                    <a:lnTo>
                      <a:pt x="277" y="1363"/>
                    </a:lnTo>
                    <a:lnTo>
                      <a:pt x="339" y="1440"/>
                    </a:lnTo>
                    <a:lnTo>
                      <a:pt x="411" y="1462"/>
                    </a:lnTo>
                    <a:lnTo>
                      <a:pt x="486" y="1386"/>
                    </a:lnTo>
                    <a:lnTo>
                      <a:pt x="637" y="1310"/>
                    </a:lnTo>
                    <a:lnTo>
                      <a:pt x="804" y="1234"/>
                    </a:lnTo>
                    <a:lnTo>
                      <a:pt x="835" y="1143"/>
                    </a:lnTo>
                    <a:lnTo>
                      <a:pt x="811" y="1026"/>
                    </a:lnTo>
                    <a:lnTo>
                      <a:pt x="895" y="831"/>
                    </a:lnTo>
                    <a:lnTo>
                      <a:pt x="1010" y="740"/>
                    </a:lnTo>
                    <a:lnTo>
                      <a:pt x="1146" y="512"/>
                    </a:lnTo>
                    <a:lnTo>
                      <a:pt x="1275" y="299"/>
                    </a:lnTo>
                    <a:lnTo>
                      <a:pt x="1312" y="170"/>
                    </a:lnTo>
                    <a:lnTo>
                      <a:pt x="1358" y="109"/>
                    </a:lnTo>
                    <a:lnTo>
                      <a:pt x="1487" y="102"/>
                    </a:lnTo>
                    <a:lnTo>
                      <a:pt x="1574" y="0"/>
                    </a:lnTo>
                    <a:lnTo>
                      <a:pt x="1694" y="56"/>
                    </a:lnTo>
                    <a:lnTo>
                      <a:pt x="1698" y="78"/>
                    </a:lnTo>
                    <a:lnTo>
                      <a:pt x="1698" y="106"/>
                    </a:lnTo>
                    <a:lnTo>
                      <a:pt x="1692" y="185"/>
                    </a:lnTo>
                    <a:lnTo>
                      <a:pt x="1751" y="284"/>
                    </a:lnTo>
                    <a:lnTo>
                      <a:pt x="2034" y="455"/>
                    </a:lnTo>
                    <a:lnTo>
                      <a:pt x="2154" y="436"/>
                    </a:lnTo>
                    <a:lnTo>
                      <a:pt x="2262" y="540"/>
                    </a:lnTo>
                    <a:lnTo>
                      <a:pt x="2233" y="597"/>
                    </a:lnTo>
                    <a:lnTo>
                      <a:pt x="2119" y="540"/>
                    </a:lnTo>
                    <a:lnTo>
                      <a:pt x="2091" y="654"/>
                    </a:lnTo>
                    <a:lnTo>
                      <a:pt x="2290" y="711"/>
                    </a:lnTo>
                    <a:lnTo>
                      <a:pt x="2319" y="853"/>
                    </a:lnTo>
                    <a:lnTo>
                      <a:pt x="2233" y="940"/>
                    </a:lnTo>
                    <a:lnTo>
                      <a:pt x="2412" y="968"/>
                    </a:lnTo>
                    <a:lnTo>
                      <a:pt x="2495" y="968"/>
                    </a:lnTo>
                    <a:lnTo>
                      <a:pt x="2467" y="1088"/>
                    </a:lnTo>
                    <a:lnTo>
                      <a:pt x="2285" y="1173"/>
                    </a:lnTo>
                    <a:lnTo>
                      <a:pt x="2072" y="1199"/>
                    </a:lnTo>
                    <a:lnTo>
                      <a:pt x="1273" y="1436"/>
                    </a:lnTo>
                    <a:lnTo>
                      <a:pt x="904" y="1593"/>
                    </a:lnTo>
                    <a:lnTo>
                      <a:pt x="402" y="1733"/>
                    </a:lnTo>
                    <a:lnTo>
                      <a:pt x="268" y="1794"/>
                    </a:lnTo>
                    <a:lnTo>
                      <a:pt x="34" y="1836"/>
                    </a:lnTo>
                    <a:lnTo>
                      <a:pt x="54" y="1753"/>
                    </a:lnTo>
                    <a:lnTo>
                      <a:pt x="0" y="1620"/>
                    </a:lnTo>
                    <a:lnTo>
                      <a:pt x="58" y="1517"/>
                    </a:lnTo>
                    <a:lnTo>
                      <a:pt x="66" y="1400"/>
                    </a:lnTo>
                    <a:lnTo>
                      <a:pt x="51" y="127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69" name="Freeform 53">
                <a:extLst>
                  <a:ext uri="{FF2B5EF4-FFF2-40B4-BE49-F238E27FC236}">
                    <a16:creationId xmlns:a16="http://schemas.microsoft.com/office/drawing/2014/main" id="{FBF062C2-DA83-FAAF-C342-277C7241E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7476" y="3899556"/>
                <a:ext cx="433473" cy="423970"/>
              </a:xfrm>
              <a:custGeom>
                <a:avLst/>
                <a:gdLst>
                  <a:gd name="T0" fmla="*/ 100 w 1790"/>
                  <a:gd name="T1" fmla="*/ 5 h 1751"/>
                  <a:gd name="T2" fmla="*/ 113 w 1790"/>
                  <a:gd name="T3" fmla="*/ 0 h 1751"/>
                  <a:gd name="T4" fmla="*/ 118 w 1790"/>
                  <a:gd name="T5" fmla="*/ 52 h 1751"/>
                  <a:gd name="T6" fmla="*/ 130 w 1790"/>
                  <a:gd name="T7" fmla="*/ 72 h 1751"/>
                  <a:gd name="T8" fmla="*/ 166 w 1790"/>
                  <a:gd name="T9" fmla="*/ 65 h 1751"/>
                  <a:gd name="T10" fmla="*/ 187 w 1790"/>
                  <a:gd name="T11" fmla="*/ 49 h 1751"/>
                  <a:gd name="T12" fmla="*/ 204 w 1790"/>
                  <a:gd name="T13" fmla="*/ 49 h 1751"/>
                  <a:gd name="T14" fmla="*/ 209 w 1790"/>
                  <a:gd name="T15" fmla="*/ 78 h 1751"/>
                  <a:gd name="T16" fmla="*/ 221 w 1790"/>
                  <a:gd name="T17" fmla="*/ 78 h 1751"/>
                  <a:gd name="T18" fmla="*/ 239 w 1790"/>
                  <a:gd name="T19" fmla="*/ 58 h 1751"/>
                  <a:gd name="T20" fmla="*/ 259 w 1790"/>
                  <a:gd name="T21" fmla="*/ 46 h 1751"/>
                  <a:gd name="T22" fmla="*/ 280 w 1790"/>
                  <a:gd name="T23" fmla="*/ 42 h 1751"/>
                  <a:gd name="T24" fmla="*/ 289 w 1790"/>
                  <a:gd name="T25" fmla="*/ 27 h 1751"/>
                  <a:gd name="T26" fmla="*/ 302 w 1790"/>
                  <a:gd name="T27" fmla="*/ 21 h 1751"/>
                  <a:gd name="T28" fmla="*/ 318 w 1790"/>
                  <a:gd name="T29" fmla="*/ 32 h 1751"/>
                  <a:gd name="T30" fmla="*/ 339 w 1790"/>
                  <a:gd name="T31" fmla="*/ 40 h 1751"/>
                  <a:gd name="T32" fmla="*/ 321 w 1790"/>
                  <a:gd name="T33" fmla="*/ 61 h 1751"/>
                  <a:gd name="T34" fmla="*/ 295 w 1790"/>
                  <a:gd name="T35" fmla="*/ 62 h 1751"/>
                  <a:gd name="T36" fmla="*/ 287 w 1790"/>
                  <a:gd name="T37" fmla="*/ 74 h 1751"/>
                  <a:gd name="T38" fmla="*/ 279 w 1790"/>
                  <a:gd name="T39" fmla="*/ 100 h 1751"/>
                  <a:gd name="T40" fmla="*/ 225 w 1790"/>
                  <a:gd name="T41" fmla="*/ 188 h 1751"/>
                  <a:gd name="T42" fmla="*/ 203 w 1790"/>
                  <a:gd name="T43" fmla="*/ 206 h 1751"/>
                  <a:gd name="T44" fmla="*/ 187 w 1790"/>
                  <a:gd name="T45" fmla="*/ 245 h 1751"/>
                  <a:gd name="T46" fmla="*/ 191 w 1790"/>
                  <a:gd name="T47" fmla="*/ 268 h 1751"/>
                  <a:gd name="T48" fmla="*/ 185 w 1790"/>
                  <a:gd name="T49" fmla="*/ 286 h 1751"/>
                  <a:gd name="T50" fmla="*/ 149 w 1790"/>
                  <a:gd name="T51" fmla="*/ 303 h 1751"/>
                  <a:gd name="T52" fmla="*/ 121 w 1790"/>
                  <a:gd name="T53" fmla="*/ 317 h 1751"/>
                  <a:gd name="T54" fmla="*/ 106 w 1790"/>
                  <a:gd name="T55" fmla="*/ 332 h 1751"/>
                  <a:gd name="T56" fmla="*/ 92 w 1790"/>
                  <a:gd name="T57" fmla="*/ 327 h 1751"/>
                  <a:gd name="T58" fmla="*/ 80 w 1790"/>
                  <a:gd name="T59" fmla="*/ 312 h 1751"/>
                  <a:gd name="T60" fmla="*/ 59 w 1790"/>
                  <a:gd name="T61" fmla="*/ 314 h 1751"/>
                  <a:gd name="T62" fmla="*/ 35 w 1790"/>
                  <a:gd name="T63" fmla="*/ 296 h 1751"/>
                  <a:gd name="T64" fmla="*/ 15 w 1790"/>
                  <a:gd name="T65" fmla="*/ 279 h 1751"/>
                  <a:gd name="T66" fmla="*/ 11 w 1790"/>
                  <a:gd name="T67" fmla="*/ 245 h 1751"/>
                  <a:gd name="T68" fmla="*/ 0 w 1790"/>
                  <a:gd name="T69" fmla="*/ 233 h 1751"/>
                  <a:gd name="T70" fmla="*/ 23 w 1790"/>
                  <a:gd name="T71" fmla="*/ 210 h 1751"/>
                  <a:gd name="T72" fmla="*/ 28 w 1790"/>
                  <a:gd name="T73" fmla="*/ 191 h 1751"/>
                  <a:gd name="T74" fmla="*/ 28 w 1790"/>
                  <a:gd name="T75" fmla="*/ 165 h 1751"/>
                  <a:gd name="T76" fmla="*/ 47 w 1790"/>
                  <a:gd name="T77" fmla="*/ 168 h 1751"/>
                  <a:gd name="T78" fmla="*/ 54 w 1790"/>
                  <a:gd name="T79" fmla="*/ 150 h 1751"/>
                  <a:gd name="T80" fmla="*/ 52 w 1790"/>
                  <a:gd name="T81" fmla="*/ 131 h 1751"/>
                  <a:gd name="T82" fmla="*/ 71 w 1790"/>
                  <a:gd name="T83" fmla="*/ 117 h 1751"/>
                  <a:gd name="T84" fmla="*/ 91 w 1790"/>
                  <a:gd name="T85" fmla="*/ 90 h 1751"/>
                  <a:gd name="T86" fmla="*/ 103 w 1790"/>
                  <a:gd name="T87" fmla="*/ 56 h 1751"/>
                  <a:gd name="T88" fmla="*/ 100 w 1790"/>
                  <a:gd name="T89" fmla="*/ 5 h 175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790" h="1751">
                    <a:moveTo>
                      <a:pt x="527" y="24"/>
                    </a:moveTo>
                    <a:lnTo>
                      <a:pt x="599" y="0"/>
                    </a:lnTo>
                    <a:lnTo>
                      <a:pt x="623" y="272"/>
                    </a:lnTo>
                    <a:lnTo>
                      <a:pt x="686" y="380"/>
                    </a:lnTo>
                    <a:lnTo>
                      <a:pt x="879" y="344"/>
                    </a:lnTo>
                    <a:lnTo>
                      <a:pt x="986" y="260"/>
                    </a:lnTo>
                    <a:lnTo>
                      <a:pt x="1076" y="260"/>
                    </a:lnTo>
                    <a:lnTo>
                      <a:pt x="1106" y="410"/>
                    </a:lnTo>
                    <a:lnTo>
                      <a:pt x="1166" y="410"/>
                    </a:lnTo>
                    <a:lnTo>
                      <a:pt x="1262" y="304"/>
                    </a:lnTo>
                    <a:lnTo>
                      <a:pt x="1366" y="240"/>
                    </a:lnTo>
                    <a:lnTo>
                      <a:pt x="1478" y="224"/>
                    </a:lnTo>
                    <a:lnTo>
                      <a:pt x="1526" y="140"/>
                    </a:lnTo>
                    <a:lnTo>
                      <a:pt x="1595" y="113"/>
                    </a:lnTo>
                    <a:lnTo>
                      <a:pt x="1678" y="168"/>
                    </a:lnTo>
                    <a:lnTo>
                      <a:pt x="1790" y="213"/>
                    </a:lnTo>
                    <a:lnTo>
                      <a:pt x="1694" y="320"/>
                    </a:lnTo>
                    <a:lnTo>
                      <a:pt x="1560" y="325"/>
                    </a:lnTo>
                    <a:lnTo>
                      <a:pt x="1513" y="391"/>
                    </a:lnTo>
                    <a:lnTo>
                      <a:pt x="1471" y="525"/>
                    </a:lnTo>
                    <a:lnTo>
                      <a:pt x="1190" y="991"/>
                    </a:lnTo>
                    <a:lnTo>
                      <a:pt x="1070" y="1087"/>
                    </a:lnTo>
                    <a:lnTo>
                      <a:pt x="987" y="1291"/>
                    </a:lnTo>
                    <a:lnTo>
                      <a:pt x="1007" y="1414"/>
                    </a:lnTo>
                    <a:lnTo>
                      <a:pt x="976" y="1510"/>
                    </a:lnTo>
                    <a:lnTo>
                      <a:pt x="786" y="1597"/>
                    </a:lnTo>
                    <a:lnTo>
                      <a:pt x="639" y="1672"/>
                    </a:lnTo>
                    <a:lnTo>
                      <a:pt x="561" y="1751"/>
                    </a:lnTo>
                    <a:lnTo>
                      <a:pt x="486" y="1726"/>
                    </a:lnTo>
                    <a:lnTo>
                      <a:pt x="423" y="1648"/>
                    </a:lnTo>
                    <a:lnTo>
                      <a:pt x="309" y="1654"/>
                    </a:lnTo>
                    <a:lnTo>
                      <a:pt x="186" y="1562"/>
                    </a:lnTo>
                    <a:lnTo>
                      <a:pt x="77" y="1471"/>
                    </a:lnTo>
                    <a:lnTo>
                      <a:pt x="56" y="1292"/>
                    </a:lnTo>
                    <a:lnTo>
                      <a:pt x="0" y="1228"/>
                    </a:lnTo>
                    <a:lnTo>
                      <a:pt x="123" y="1109"/>
                    </a:lnTo>
                    <a:lnTo>
                      <a:pt x="150" y="1007"/>
                    </a:lnTo>
                    <a:lnTo>
                      <a:pt x="150" y="872"/>
                    </a:lnTo>
                    <a:lnTo>
                      <a:pt x="248" y="886"/>
                    </a:lnTo>
                    <a:lnTo>
                      <a:pt x="287" y="792"/>
                    </a:lnTo>
                    <a:lnTo>
                      <a:pt x="273" y="690"/>
                    </a:lnTo>
                    <a:lnTo>
                      <a:pt x="374" y="615"/>
                    </a:lnTo>
                    <a:lnTo>
                      <a:pt x="483" y="476"/>
                    </a:lnTo>
                    <a:lnTo>
                      <a:pt x="543" y="294"/>
                    </a:lnTo>
                    <a:lnTo>
                      <a:pt x="527" y="24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70" name="Freeform 54">
                <a:extLst>
                  <a:ext uri="{FF2B5EF4-FFF2-40B4-BE49-F238E27FC236}">
                    <a16:creationId xmlns:a16="http://schemas.microsoft.com/office/drawing/2014/main" id="{B738F354-27DF-FA54-24EC-87E6EEB26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7049" y="3854862"/>
                <a:ext cx="428358" cy="211985"/>
              </a:xfrm>
              <a:custGeom>
                <a:avLst/>
                <a:gdLst>
                  <a:gd name="T0" fmla="*/ 171 w 1675"/>
                  <a:gd name="T1" fmla="*/ 132 h 830"/>
                  <a:gd name="T2" fmla="*/ 227 w 1675"/>
                  <a:gd name="T3" fmla="*/ 166 h 830"/>
                  <a:gd name="T4" fmla="*/ 251 w 1675"/>
                  <a:gd name="T5" fmla="*/ 162 h 830"/>
                  <a:gd name="T6" fmla="*/ 254 w 1675"/>
                  <a:gd name="T7" fmla="*/ 147 h 830"/>
                  <a:gd name="T8" fmla="*/ 250 w 1675"/>
                  <a:gd name="T9" fmla="*/ 139 h 830"/>
                  <a:gd name="T10" fmla="*/ 250 w 1675"/>
                  <a:gd name="T11" fmla="*/ 129 h 830"/>
                  <a:gd name="T12" fmla="*/ 241 w 1675"/>
                  <a:gd name="T13" fmla="*/ 116 h 830"/>
                  <a:gd name="T14" fmla="*/ 233 w 1675"/>
                  <a:gd name="T15" fmla="*/ 99 h 830"/>
                  <a:gd name="T16" fmla="*/ 226 w 1675"/>
                  <a:gd name="T17" fmla="*/ 79 h 830"/>
                  <a:gd name="T18" fmla="*/ 218 w 1675"/>
                  <a:gd name="T19" fmla="*/ 68 h 830"/>
                  <a:gd name="T20" fmla="*/ 227 w 1675"/>
                  <a:gd name="T21" fmla="*/ 50 h 830"/>
                  <a:gd name="T22" fmla="*/ 227 w 1675"/>
                  <a:gd name="T23" fmla="*/ 28 h 830"/>
                  <a:gd name="T24" fmla="*/ 250 w 1675"/>
                  <a:gd name="T25" fmla="*/ 45 h 830"/>
                  <a:gd name="T26" fmla="*/ 246 w 1675"/>
                  <a:gd name="T27" fmla="*/ 68 h 830"/>
                  <a:gd name="T28" fmla="*/ 244 w 1675"/>
                  <a:gd name="T29" fmla="*/ 84 h 830"/>
                  <a:gd name="T30" fmla="*/ 255 w 1675"/>
                  <a:gd name="T31" fmla="*/ 92 h 830"/>
                  <a:gd name="T32" fmla="*/ 263 w 1675"/>
                  <a:gd name="T33" fmla="*/ 100 h 830"/>
                  <a:gd name="T34" fmla="*/ 259 w 1675"/>
                  <a:gd name="T35" fmla="*/ 111 h 830"/>
                  <a:gd name="T36" fmla="*/ 269 w 1675"/>
                  <a:gd name="T37" fmla="*/ 123 h 830"/>
                  <a:gd name="T38" fmla="*/ 284 w 1675"/>
                  <a:gd name="T39" fmla="*/ 124 h 830"/>
                  <a:gd name="T40" fmla="*/ 301 w 1675"/>
                  <a:gd name="T41" fmla="*/ 141 h 830"/>
                  <a:gd name="T42" fmla="*/ 316 w 1675"/>
                  <a:gd name="T43" fmla="*/ 141 h 830"/>
                  <a:gd name="T44" fmla="*/ 332 w 1675"/>
                  <a:gd name="T45" fmla="*/ 137 h 830"/>
                  <a:gd name="T46" fmla="*/ 334 w 1675"/>
                  <a:gd name="T47" fmla="*/ 118 h 830"/>
                  <a:gd name="T48" fmla="*/ 335 w 1675"/>
                  <a:gd name="T49" fmla="*/ 103 h 830"/>
                  <a:gd name="T50" fmla="*/ 321 w 1675"/>
                  <a:gd name="T51" fmla="*/ 105 h 830"/>
                  <a:gd name="T52" fmla="*/ 303 w 1675"/>
                  <a:gd name="T53" fmla="*/ 113 h 830"/>
                  <a:gd name="T54" fmla="*/ 297 w 1675"/>
                  <a:gd name="T55" fmla="*/ 102 h 830"/>
                  <a:gd name="T56" fmla="*/ 289 w 1675"/>
                  <a:gd name="T57" fmla="*/ 82 h 830"/>
                  <a:gd name="T58" fmla="*/ 284 w 1675"/>
                  <a:gd name="T59" fmla="*/ 63 h 830"/>
                  <a:gd name="T60" fmla="*/ 276 w 1675"/>
                  <a:gd name="T61" fmla="*/ 50 h 830"/>
                  <a:gd name="T62" fmla="*/ 272 w 1675"/>
                  <a:gd name="T63" fmla="*/ 33 h 830"/>
                  <a:gd name="T64" fmla="*/ 265 w 1675"/>
                  <a:gd name="T65" fmla="*/ 19 h 830"/>
                  <a:gd name="T66" fmla="*/ 258 w 1675"/>
                  <a:gd name="T67" fmla="*/ 0 h 830"/>
                  <a:gd name="T68" fmla="*/ 244 w 1675"/>
                  <a:gd name="T69" fmla="*/ 9 h 830"/>
                  <a:gd name="T70" fmla="*/ 233 w 1675"/>
                  <a:gd name="T71" fmla="*/ 13 h 830"/>
                  <a:gd name="T72" fmla="*/ 210 w 1675"/>
                  <a:gd name="T73" fmla="*/ 11 h 830"/>
                  <a:gd name="T74" fmla="*/ 195 w 1675"/>
                  <a:gd name="T75" fmla="*/ 13 h 830"/>
                  <a:gd name="T76" fmla="*/ 170 w 1675"/>
                  <a:gd name="T77" fmla="*/ 24 h 830"/>
                  <a:gd name="T78" fmla="*/ 147 w 1675"/>
                  <a:gd name="T79" fmla="*/ 29 h 830"/>
                  <a:gd name="T80" fmla="*/ 132 w 1675"/>
                  <a:gd name="T81" fmla="*/ 46 h 830"/>
                  <a:gd name="T82" fmla="*/ 100 w 1675"/>
                  <a:gd name="T83" fmla="*/ 52 h 830"/>
                  <a:gd name="T84" fmla="*/ 75 w 1675"/>
                  <a:gd name="T85" fmla="*/ 61 h 830"/>
                  <a:gd name="T86" fmla="*/ 33 w 1675"/>
                  <a:gd name="T87" fmla="*/ 73 h 830"/>
                  <a:gd name="T88" fmla="*/ 0 w 1675"/>
                  <a:gd name="T89" fmla="*/ 85 h 830"/>
                  <a:gd name="T90" fmla="*/ 6 w 1675"/>
                  <a:gd name="T91" fmla="*/ 113 h 830"/>
                  <a:gd name="T92" fmla="*/ 18 w 1675"/>
                  <a:gd name="T93" fmla="*/ 113 h 830"/>
                  <a:gd name="T94" fmla="*/ 36 w 1675"/>
                  <a:gd name="T95" fmla="*/ 92 h 830"/>
                  <a:gd name="T96" fmla="*/ 55 w 1675"/>
                  <a:gd name="T97" fmla="*/ 81 h 830"/>
                  <a:gd name="T98" fmla="*/ 76 w 1675"/>
                  <a:gd name="T99" fmla="*/ 78 h 830"/>
                  <a:gd name="T100" fmla="*/ 86 w 1675"/>
                  <a:gd name="T101" fmla="*/ 62 h 830"/>
                  <a:gd name="T102" fmla="*/ 98 w 1675"/>
                  <a:gd name="T103" fmla="*/ 56 h 830"/>
                  <a:gd name="T104" fmla="*/ 114 w 1675"/>
                  <a:gd name="T105" fmla="*/ 67 h 830"/>
                  <a:gd name="T106" fmla="*/ 136 w 1675"/>
                  <a:gd name="T107" fmla="*/ 76 h 830"/>
                  <a:gd name="T108" fmla="*/ 151 w 1675"/>
                  <a:gd name="T109" fmla="*/ 82 h 830"/>
                  <a:gd name="T110" fmla="*/ 160 w 1675"/>
                  <a:gd name="T111" fmla="*/ 74 h 830"/>
                  <a:gd name="T112" fmla="*/ 174 w 1675"/>
                  <a:gd name="T113" fmla="*/ 85 h 830"/>
                  <a:gd name="T114" fmla="*/ 161 w 1675"/>
                  <a:gd name="T115" fmla="*/ 97 h 830"/>
                  <a:gd name="T116" fmla="*/ 159 w 1675"/>
                  <a:gd name="T117" fmla="*/ 113 h 830"/>
                  <a:gd name="T118" fmla="*/ 171 w 1675"/>
                  <a:gd name="T119" fmla="*/ 132 h 8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675" h="830">
                    <a:moveTo>
                      <a:pt x="853" y="659"/>
                    </a:moveTo>
                    <a:lnTo>
                      <a:pt x="1136" y="830"/>
                    </a:lnTo>
                    <a:lnTo>
                      <a:pt x="1256" y="810"/>
                    </a:lnTo>
                    <a:lnTo>
                      <a:pt x="1269" y="736"/>
                    </a:lnTo>
                    <a:lnTo>
                      <a:pt x="1250" y="697"/>
                    </a:lnTo>
                    <a:lnTo>
                      <a:pt x="1250" y="646"/>
                    </a:lnTo>
                    <a:lnTo>
                      <a:pt x="1205" y="579"/>
                    </a:lnTo>
                    <a:lnTo>
                      <a:pt x="1165" y="494"/>
                    </a:lnTo>
                    <a:lnTo>
                      <a:pt x="1131" y="397"/>
                    </a:lnTo>
                    <a:lnTo>
                      <a:pt x="1091" y="340"/>
                    </a:lnTo>
                    <a:lnTo>
                      <a:pt x="1136" y="251"/>
                    </a:lnTo>
                    <a:lnTo>
                      <a:pt x="1136" y="138"/>
                    </a:lnTo>
                    <a:lnTo>
                      <a:pt x="1250" y="223"/>
                    </a:lnTo>
                    <a:lnTo>
                      <a:pt x="1228" y="340"/>
                    </a:lnTo>
                    <a:lnTo>
                      <a:pt x="1222" y="420"/>
                    </a:lnTo>
                    <a:lnTo>
                      <a:pt x="1273" y="460"/>
                    </a:lnTo>
                    <a:lnTo>
                      <a:pt x="1313" y="499"/>
                    </a:lnTo>
                    <a:lnTo>
                      <a:pt x="1296" y="556"/>
                    </a:lnTo>
                    <a:lnTo>
                      <a:pt x="1347" y="613"/>
                    </a:lnTo>
                    <a:lnTo>
                      <a:pt x="1421" y="619"/>
                    </a:lnTo>
                    <a:lnTo>
                      <a:pt x="1507" y="705"/>
                    </a:lnTo>
                    <a:lnTo>
                      <a:pt x="1581" y="703"/>
                    </a:lnTo>
                    <a:lnTo>
                      <a:pt x="1661" y="686"/>
                    </a:lnTo>
                    <a:lnTo>
                      <a:pt x="1672" y="590"/>
                    </a:lnTo>
                    <a:lnTo>
                      <a:pt x="1675" y="517"/>
                    </a:lnTo>
                    <a:lnTo>
                      <a:pt x="1605" y="527"/>
                    </a:lnTo>
                    <a:lnTo>
                      <a:pt x="1515" y="564"/>
                    </a:lnTo>
                    <a:lnTo>
                      <a:pt x="1484" y="511"/>
                    </a:lnTo>
                    <a:lnTo>
                      <a:pt x="1444" y="408"/>
                    </a:lnTo>
                    <a:lnTo>
                      <a:pt x="1418" y="314"/>
                    </a:lnTo>
                    <a:lnTo>
                      <a:pt x="1381" y="249"/>
                    </a:lnTo>
                    <a:lnTo>
                      <a:pt x="1362" y="163"/>
                    </a:lnTo>
                    <a:lnTo>
                      <a:pt x="1323" y="95"/>
                    </a:lnTo>
                    <a:lnTo>
                      <a:pt x="1288" y="0"/>
                    </a:lnTo>
                    <a:lnTo>
                      <a:pt x="1222" y="45"/>
                    </a:lnTo>
                    <a:lnTo>
                      <a:pt x="1165" y="63"/>
                    </a:lnTo>
                    <a:lnTo>
                      <a:pt x="1051" y="54"/>
                    </a:lnTo>
                    <a:lnTo>
                      <a:pt x="977" y="63"/>
                    </a:lnTo>
                    <a:lnTo>
                      <a:pt x="851" y="119"/>
                    </a:lnTo>
                    <a:lnTo>
                      <a:pt x="735" y="143"/>
                    </a:lnTo>
                    <a:lnTo>
                      <a:pt x="662" y="232"/>
                    </a:lnTo>
                    <a:lnTo>
                      <a:pt x="501" y="260"/>
                    </a:lnTo>
                    <a:lnTo>
                      <a:pt x="376" y="304"/>
                    </a:lnTo>
                    <a:lnTo>
                      <a:pt x="165" y="365"/>
                    </a:lnTo>
                    <a:lnTo>
                      <a:pt x="0" y="423"/>
                    </a:lnTo>
                    <a:lnTo>
                      <a:pt x="29" y="564"/>
                    </a:lnTo>
                    <a:lnTo>
                      <a:pt x="88" y="564"/>
                    </a:lnTo>
                    <a:lnTo>
                      <a:pt x="178" y="461"/>
                    </a:lnTo>
                    <a:lnTo>
                      <a:pt x="277" y="403"/>
                    </a:lnTo>
                    <a:lnTo>
                      <a:pt x="380" y="388"/>
                    </a:lnTo>
                    <a:lnTo>
                      <a:pt x="428" y="308"/>
                    </a:lnTo>
                    <a:lnTo>
                      <a:pt x="491" y="282"/>
                    </a:lnTo>
                    <a:lnTo>
                      <a:pt x="571" y="334"/>
                    </a:lnTo>
                    <a:lnTo>
                      <a:pt x="680" y="378"/>
                    </a:lnTo>
                    <a:lnTo>
                      <a:pt x="754" y="412"/>
                    </a:lnTo>
                    <a:lnTo>
                      <a:pt x="802" y="372"/>
                    </a:lnTo>
                    <a:lnTo>
                      <a:pt x="871" y="424"/>
                    </a:lnTo>
                    <a:lnTo>
                      <a:pt x="805" y="483"/>
                    </a:lnTo>
                    <a:lnTo>
                      <a:pt x="795" y="563"/>
                    </a:lnTo>
                    <a:lnTo>
                      <a:pt x="853" y="659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71" name="Freeform 55">
                <a:extLst>
                  <a:ext uri="{FF2B5EF4-FFF2-40B4-BE49-F238E27FC236}">
                    <a16:creationId xmlns:a16="http://schemas.microsoft.com/office/drawing/2014/main" id="{8FE4C695-418C-EFFC-21C4-5196707EA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671" y="3852307"/>
                <a:ext cx="106130" cy="146857"/>
              </a:xfrm>
              <a:custGeom>
                <a:avLst/>
                <a:gdLst>
                  <a:gd name="T0" fmla="*/ 64 w 438"/>
                  <a:gd name="T1" fmla="*/ 107 h 605"/>
                  <a:gd name="T2" fmla="*/ 78 w 438"/>
                  <a:gd name="T3" fmla="*/ 105 h 605"/>
                  <a:gd name="T4" fmla="*/ 83 w 438"/>
                  <a:gd name="T5" fmla="*/ 79 h 605"/>
                  <a:gd name="T6" fmla="*/ 66 w 438"/>
                  <a:gd name="T7" fmla="*/ 62 h 605"/>
                  <a:gd name="T8" fmla="*/ 49 w 438"/>
                  <a:gd name="T9" fmla="*/ 49 h 605"/>
                  <a:gd name="T10" fmla="*/ 33 w 438"/>
                  <a:gd name="T11" fmla="*/ 31 h 605"/>
                  <a:gd name="T12" fmla="*/ 22 w 438"/>
                  <a:gd name="T13" fmla="*/ 0 h 605"/>
                  <a:gd name="T14" fmla="*/ 0 w 438"/>
                  <a:gd name="T15" fmla="*/ 2 h 605"/>
                  <a:gd name="T16" fmla="*/ 7 w 438"/>
                  <a:gd name="T17" fmla="*/ 19 h 605"/>
                  <a:gd name="T18" fmla="*/ 15 w 438"/>
                  <a:gd name="T19" fmla="*/ 33 h 605"/>
                  <a:gd name="T20" fmla="*/ 19 w 438"/>
                  <a:gd name="T21" fmla="*/ 52 h 605"/>
                  <a:gd name="T22" fmla="*/ 26 w 438"/>
                  <a:gd name="T23" fmla="*/ 63 h 605"/>
                  <a:gd name="T24" fmla="*/ 31 w 438"/>
                  <a:gd name="T25" fmla="*/ 82 h 605"/>
                  <a:gd name="T26" fmla="*/ 40 w 438"/>
                  <a:gd name="T27" fmla="*/ 104 h 605"/>
                  <a:gd name="T28" fmla="*/ 45 w 438"/>
                  <a:gd name="T29" fmla="*/ 115 h 605"/>
                  <a:gd name="T30" fmla="*/ 64 w 438"/>
                  <a:gd name="T31" fmla="*/ 107 h 60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38" h="605">
                    <a:moveTo>
                      <a:pt x="336" y="563"/>
                    </a:moveTo>
                    <a:lnTo>
                      <a:pt x="410" y="552"/>
                    </a:lnTo>
                    <a:lnTo>
                      <a:pt x="438" y="415"/>
                    </a:lnTo>
                    <a:lnTo>
                      <a:pt x="348" y="325"/>
                    </a:lnTo>
                    <a:lnTo>
                      <a:pt x="258" y="258"/>
                    </a:lnTo>
                    <a:lnTo>
                      <a:pt x="174" y="162"/>
                    </a:lnTo>
                    <a:lnTo>
                      <a:pt x="117" y="0"/>
                    </a:lnTo>
                    <a:lnTo>
                      <a:pt x="0" y="12"/>
                    </a:lnTo>
                    <a:lnTo>
                      <a:pt x="35" y="101"/>
                    </a:lnTo>
                    <a:lnTo>
                      <a:pt x="78" y="176"/>
                    </a:lnTo>
                    <a:lnTo>
                      <a:pt x="102" y="272"/>
                    </a:lnTo>
                    <a:lnTo>
                      <a:pt x="137" y="333"/>
                    </a:lnTo>
                    <a:lnTo>
                      <a:pt x="164" y="432"/>
                    </a:lnTo>
                    <a:lnTo>
                      <a:pt x="210" y="549"/>
                    </a:lnTo>
                    <a:lnTo>
                      <a:pt x="240" y="605"/>
                    </a:lnTo>
                    <a:lnTo>
                      <a:pt x="336" y="563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72" name="Freeform 56">
                <a:extLst>
                  <a:ext uri="{FF2B5EF4-FFF2-40B4-BE49-F238E27FC236}">
                    <a16:creationId xmlns:a16="http://schemas.microsoft.com/office/drawing/2014/main" id="{6A49EA1C-F926-4F58-25A6-16E4A9212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3441" y="4028535"/>
                <a:ext cx="48590" cy="91946"/>
              </a:xfrm>
              <a:custGeom>
                <a:avLst/>
                <a:gdLst>
                  <a:gd name="T0" fmla="*/ 1 w 198"/>
                  <a:gd name="T1" fmla="*/ 4 h 384"/>
                  <a:gd name="T2" fmla="*/ 16 w 198"/>
                  <a:gd name="T3" fmla="*/ 3 h 384"/>
                  <a:gd name="T4" fmla="*/ 32 w 198"/>
                  <a:gd name="T5" fmla="*/ 0 h 384"/>
                  <a:gd name="T6" fmla="*/ 38 w 198"/>
                  <a:gd name="T7" fmla="*/ 24 h 384"/>
                  <a:gd name="T8" fmla="*/ 37 w 198"/>
                  <a:gd name="T9" fmla="*/ 45 h 384"/>
                  <a:gd name="T10" fmla="*/ 30 w 198"/>
                  <a:gd name="T11" fmla="*/ 61 h 384"/>
                  <a:gd name="T12" fmla="*/ 24 w 198"/>
                  <a:gd name="T13" fmla="*/ 70 h 384"/>
                  <a:gd name="T14" fmla="*/ 18 w 198"/>
                  <a:gd name="T15" fmla="*/ 72 h 384"/>
                  <a:gd name="T16" fmla="*/ 10 w 198"/>
                  <a:gd name="T17" fmla="*/ 59 h 384"/>
                  <a:gd name="T18" fmla="*/ 6 w 198"/>
                  <a:gd name="T19" fmla="*/ 41 h 384"/>
                  <a:gd name="T20" fmla="*/ 0 w 198"/>
                  <a:gd name="T21" fmla="*/ 27 h 384"/>
                  <a:gd name="T22" fmla="*/ 1 w 198"/>
                  <a:gd name="T23" fmla="*/ 4 h 3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8" h="384">
                    <a:moveTo>
                      <a:pt x="3" y="20"/>
                    </a:moveTo>
                    <a:lnTo>
                      <a:pt x="84" y="18"/>
                    </a:lnTo>
                    <a:lnTo>
                      <a:pt x="168" y="0"/>
                    </a:lnTo>
                    <a:lnTo>
                      <a:pt x="198" y="126"/>
                    </a:lnTo>
                    <a:lnTo>
                      <a:pt x="192" y="240"/>
                    </a:lnTo>
                    <a:lnTo>
                      <a:pt x="156" y="324"/>
                    </a:lnTo>
                    <a:lnTo>
                      <a:pt x="125" y="372"/>
                    </a:lnTo>
                    <a:lnTo>
                      <a:pt x="96" y="384"/>
                    </a:lnTo>
                    <a:lnTo>
                      <a:pt x="54" y="312"/>
                    </a:lnTo>
                    <a:lnTo>
                      <a:pt x="30" y="216"/>
                    </a:lnTo>
                    <a:lnTo>
                      <a:pt x="0" y="144"/>
                    </a:lnTo>
                    <a:lnTo>
                      <a:pt x="3" y="2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573" name="Freeform 57">
                <a:extLst>
                  <a:ext uri="{FF2B5EF4-FFF2-40B4-BE49-F238E27FC236}">
                    <a16:creationId xmlns:a16="http://schemas.microsoft.com/office/drawing/2014/main" id="{D41F4C48-BC50-24C0-F39C-FA66160DF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8851" y="3949360"/>
                <a:ext cx="30688" cy="28094"/>
              </a:xfrm>
              <a:custGeom>
                <a:avLst/>
                <a:gdLst>
                  <a:gd name="T0" fmla="*/ 0 w 51"/>
                  <a:gd name="T1" fmla="*/ 8 h 51"/>
                  <a:gd name="T2" fmla="*/ 10 w 51"/>
                  <a:gd name="T3" fmla="*/ 0 h 51"/>
                  <a:gd name="T4" fmla="*/ 24 w 51"/>
                  <a:gd name="T5" fmla="*/ 10 h 51"/>
                  <a:gd name="T6" fmla="*/ 10 w 51"/>
                  <a:gd name="T7" fmla="*/ 22 h 51"/>
                  <a:gd name="T8" fmla="*/ 10 w 51"/>
                  <a:gd name="T9" fmla="*/ 16 h 51"/>
                  <a:gd name="T10" fmla="*/ 9 w 51"/>
                  <a:gd name="T11" fmla="*/ 13 h 51"/>
                  <a:gd name="T12" fmla="*/ 6 w 51"/>
                  <a:gd name="T13" fmla="*/ 10 h 51"/>
                  <a:gd name="T14" fmla="*/ 0 w 51"/>
                  <a:gd name="T15" fmla="*/ 8 h 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1" h="51">
                    <a:moveTo>
                      <a:pt x="0" y="18"/>
                    </a:moveTo>
                    <a:lnTo>
                      <a:pt x="21" y="0"/>
                    </a:lnTo>
                    <a:lnTo>
                      <a:pt x="51" y="24"/>
                    </a:lnTo>
                    <a:lnTo>
                      <a:pt x="22" y="51"/>
                    </a:lnTo>
                    <a:lnTo>
                      <a:pt x="22" y="38"/>
                    </a:lnTo>
                    <a:lnTo>
                      <a:pt x="20" y="29"/>
                    </a:lnTo>
                    <a:lnTo>
                      <a:pt x="12" y="23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bg2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485" name="אליפסה 223">
              <a:extLst>
                <a:ext uri="{FF2B5EF4-FFF2-40B4-BE49-F238E27FC236}">
                  <a16:creationId xmlns:a16="http://schemas.microsoft.com/office/drawing/2014/main" id="{78F6505A-E417-3885-2527-6E6BB4C3E5E5}"/>
                </a:ext>
              </a:extLst>
            </p:cNvPr>
            <p:cNvSpPr/>
            <p:nvPr/>
          </p:nvSpPr>
          <p:spPr>
            <a:xfrm>
              <a:off x="1618598" y="4669464"/>
              <a:ext cx="121868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86" name="אליפסה 223">
              <a:extLst>
                <a:ext uri="{FF2B5EF4-FFF2-40B4-BE49-F238E27FC236}">
                  <a16:creationId xmlns:a16="http://schemas.microsoft.com/office/drawing/2014/main" id="{D89E5410-BA05-D896-68C9-4D2D992FDC70}"/>
                </a:ext>
              </a:extLst>
            </p:cNvPr>
            <p:cNvSpPr/>
            <p:nvPr/>
          </p:nvSpPr>
          <p:spPr>
            <a:xfrm>
              <a:off x="1656791" y="4725695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87" name="אליפסה 223">
              <a:extLst>
                <a:ext uri="{FF2B5EF4-FFF2-40B4-BE49-F238E27FC236}">
                  <a16:creationId xmlns:a16="http://schemas.microsoft.com/office/drawing/2014/main" id="{2A119089-00BC-DECF-1E2F-A81FA5CACEA6}"/>
                </a:ext>
              </a:extLst>
            </p:cNvPr>
            <p:cNvSpPr/>
            <p:nvPr/>
          </p:nvSpPr>
          <p:spPr>
            <a:xfrm>
              <a:off x="3970354" y="5378356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88" name="אליפסה 223">
              <a:extLst>
                <a:ext uri="{FF2B5EF4-FFF2-40B4-BE49-F238E27FC236}">
                  <a16:creationId xmlns:a16="http://schemas.microsoft.com/office/drawing/2014/main" id="{E4C62282-4ABA-1ABF-0500-77C39A8B4FE6}"/>
                </a:ext>
              </a:extLst>
            </p:cNvPr>
            <p:cNvSpPr/>
            <p:nvPr/>
          </p:nvSpPr>
          <p:spPr>
            <a:xfrm>
              <a:off x="4570523" y="3848031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89" name="אליפסה 223">
              <a:extLst>
                <a:ext uri="{FF2B5EF4-FFF2-40B4-BE49-F238E27FC236}">
                  <a16:creationId xmlns:a16="http://schemas.microsoft.com/office/drawing/2014/main" id="{57732962-09D9-61CA-ED23-EB8D10ECDC48}"/>
                </a:ext>
              </a:extLst>
            </p:cNvPr>
            <p:cNvSpPr/>
            <p:nvPr/>
          </p:nvSpPr>
          <p:spPr>
            <a:xfrm>
              <a:off x="4990767" y="3711675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0" name="אליפסה 223">
              <a:extLst>
                <a:ext uri="{FF2B5EF4-FFF2-40B4-BE49-F238E27FC236}">
                  <a16:creationId xmlns:a16="http://schemas.microsoft.com/office/drawing/2014/main" id="{0DE2EC1B-65AB-8EAC-9D3F-F7BFC35E9B27}"/>
                </a:ext>
              </a:extLst>
            </p:cNvPr>
            <p:cNvSpPr/>
            <p:nvPr/>
          </p:nvSpPr>
          <p:spPr>
            <a:xfrm>
              <a:off x="6069480" y="3360634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1" name="אליפסה 223">
              <a:extLst>
                <a:ext uri="{FF2B5EF4-FFF2-40B4-BE49-F238E27FC236}">
                  <a16:creationId xmlns:a16="http://schemas.microsoft.com/office/drawing/2014/main" id="{B7DD4F37-AD29-A734-13B2-7950E461C73C}"/>
                </a:ext>
              </a:extLst>
            </p:cNvPr>
            <p:cNvSpPr/>
            <p:nvPr/>
          </p:nvSpPr>
          <p:spPr>
            <a:xfrm>
              <a:off x="5883557" y="3608356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2" name="אליפסה 223">
              <a:extLst>
                <a:ext uri="{FF2B5EF4-FFF2-40B4-BE49-F238E27FC236}">
                  <a16:creationId xmlns:a16="http://schemas.microsoft.com/office/drawing/2014/main" id="{2C86AC2C-4B18-3AA5-D982-F65803B7FA90}"/>
                </a:ext>
              </a:extLst>
            </p:cNvPr>
            <p:cNvSpPr/>
            <p:nvPr/>
          </p:nvSpPr>
          <p:spPr>
            <a:xfrm>
              <a:off x="5732711" y="3738208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3" name="אליפסה 223">
              <a:extLst>
                <a:ext uri="{FF2B5EF4-FFF2-40B4-BE49-F238E27FC236}">
                  <a16:creationId xmlns:a16="http://schemas.microsoft.com/office/drawing/2014/main" id="{9ED32B94-F3EA-B1EC-4F85-6924FA56ADDB}"/>
                </a:ext>
              </a:extLst>
            </p:cNvPr>
            <p:cNvSpPr/>
            <p:nvPr/>
          </p:nvSpPr>
          <p:spPr>
            <a:xfrm>
              <a:off x="5685447" y="3886048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4" name="אליפסה 223">
              <a:extLst>
                <a:ext uri="{FF2B5EF4-FFF2-40B4-BE49-F238E27FC236}">
                  <a16:creationId xmlns:a16="http://schemas.microsoft.com/office/drawing/2014/main" id="{3C4E1B43-A479-4A7F-67D4-0CA2D58D19D1}"/>
                </a:ext>
              </a:extLst>
            </p:cNvPr>
            <p:cNvSpPr/>
            <p:nvPr/>
          </p:nvSpPr>
          <p:spPr>
            <a:xfrm>
              <a:off x="5419640" y="4223291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5" name="אליפסה 223">
              <a:extLst>
                <a:ext uri="{FF2B5EF4-FFF2-40B4-BE49-F238E27FC236}">
                  <a16:creationId xmlns:a16="http://schemas.microsoft.com/office/drawing/2014/main" id="{B3742230-0B43-4FB9-7CD2-1AEFB8E9BA2B}"/>
                </a:ext>
              </a:extLst>
            </p:cNvPr>
            <p:cNvSpPr/>
            <p:nvPr/>
          </p:nvSpPr>
          <p:spPr>
            <a:xfrm>
              <a:off x="5113093" y="4757999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6" name="אליפסה 223">
              <a:extLst>
                <a:ext uri="{FF2B5EF4-FFF2-40B4-BE49-F238E27FC236}">
                  <a16:creationId xmlns:a16="http://schemas.microsoft.com/office/drawing/2014/main" id="{31894D7B-7182-6545-6FFC-E609F6C58FC7}"/>
                </a:ext>
              </a:extLst>
            </p:cNvPr>
            <p:cNvSpPr/>
            <p:nvPr/>
          </p:nvSpPr>
          <p:spPr>
            <a:xfrm>
              <a:off x="2245352" y="4344732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7" name="אליפסה 223">
              <a:extLst>
                <a:ext uri="{FF2B5EF4-FFF2-40B4-BE49-F238E27FC236}">
                  <a16:creationId xmlns:a16="http://schemas.microsoft.com/office/drawing/2014/main" id="{46E4582F-D13F-6088-643F-70F5B5278A4A}"/>
                </a:ext>
              </a:extLst>
            </p:cNvPr>
            <p:cNvSpPr/>
            <p:nvPr/>
          </p:nvSpPr>
          <p:spPr>
            <a:xfrm>
              <a:off x="5007099" y="4072471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8" name="אליפסה 223">
              <a:extLst>
                <a:ext uri="{FF2B5EF4-FFF2-40B4-BE49-F238E27FC236}">
                  <a16:creationId xmlns:a16="http://schemas.microsoft.com/office/drawing/2014/main" id="{2BFD8A20-1161-7F6F-24E2-F9D07804E9DA}"/>
                </a:ext>
              </a:extLst>
            </p:cNvPr>
            <p:cNvSpPr/>
            <p:nvPr/>
          </p:nvSpPr>
          <p:spPr>
            <a:xfrm>
              <a:off x="5855427" y="3712887"/>
              <a:ext cx="121868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99" name="אליפסה 223">
              <a:extLst>
                <a:ext uri="{FF2B5EF4-FFF2-40B4-BE49-F238E27FC236}">
                  <a16:creationId xmlns:a16="http://schemas.microsoft.com/office/drawing/2014/main" id="{E72AB204-6D7B-3A6A-69D4-26FD87874A2F}"/>
                </a:ext>
              </a:extLst>
            </p:cNvPr>
            <p:cNvSpPr/>
            <p:nvPr/>
          </p:nvSpPr>
          <p:spPr>
            <a:xfrm>
              <a:off x="4430012" y="5287199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0" name="אליפסה 223">
              <a:extLst>
                <a:ext uri="{FF2B5EF4-FFF2-40B4-BE49-F238E27FC236}">
                  <a16:creationId xmlns:a16="http://schemas.microsoft.com/office/drawing/2014/main" id="{3EA47F2E-BC49-3F64-BD9C-0E469CDBD365}"/>
                </a:ext>
              </a:extLst>
            </p:cNvPr>
            <p:cNvSpPr/>
            <p:nvPr/>
          </p:nvSpPr>
          <p:spPr>
            <a:xfrm>
              <a:off x="4079979" y="3643023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1" name="אליפסה 223">
              <a:extLst>
                <a:ext uri="{FF2B5EF4-FFF2-40B4-BE49-F238E27FC236}">
                  <a16:creationId xmlns:a16="http://schemas.microsoft.com/office/drawing/2014/main" id="{38023E63-C5E9-6B1B-1E8D-0ADB1CADE602}"/>
                </a:ext>
              </a:extLst>
            </p:cNvPr>
            <p:cNvSpPr/>
            <p:nvPr/>
          </p:nvSpPr>
          <p:spPr>
            <a:xfrm>
              <a:off x="5668048" y="3711674"/>
              <a:ext cx="121868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2" name="אליפסה 223">
              <a:extLst>
                <a:ext uri="{FF2B5EF4-FFF2-40B4-BE49-F238E27FC236}">
                  <a16:creationId xmlns:a16="http://schemas.microsoft.com/office/drawing/2014/main" id="{722A2AA5-C8E0-7FC3-85B7-9B7130105EC8}"/>
                </a:ext>
              </a:extLst>
            </p:cNvPr>
            <p:cNvSpPr/>
            <p:nvPr/>
          </p:nvSpPr>
          <p:spPr>
            <a:xfrm>
              <a:off x="4785583" y="4517716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3" name="אליפסה 223">
              <a:extLst>
                <a:ext uri="{FF2B5EF4-FFF2-40B4-BE49-F238E27FC236}">
                  <a16:creationId xmlns:a16="http://schemas.microsoft.com/office/drawing/2014/main" id="{8C49B4DD-34A5-5F57-5EBC-9E06FFA0F5E9}"/>
                </a:ext>
              </a:extLst>
            </p:cNvPr>
            <p:cNvSpPr/>
            <p:nvPr/>
          </p:nvSpPr>
          <p:spPr>
            <a:xfrm>
              <a:off x="5392186" y="5412312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5" name="אליפסה 223">
              <a:extLst>
                <a:ext uri="{FF2B5EF4-FFF2-40B4-BE49-F238E27FC236}">
                  <a16:creationId xmlns:a16="http://schemas.microsoft.com/office/drawing/2014/main" id="{8829FD26-69C2-EEDA-2EC0-41C3721A2D40}"/>
                </a:ext>
              </a:extLst>
            </p:cNvPr>
            <p:cNvSpPr/>
            <p:nvPr/>
          </p:nvSpPr>
          <p:spPr>
            <a:xfrm>
              <a:off x="3895331" y="5401298"/>
              <a:ext cx="121868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6" name="אליפסה 223">
              <a:extLst>
                <a:ext uri="{FF2B5EF4-FFF2-40B4-BE49-F238E27FC236}">
                  <a16:creationId xmlns:a16="http://schemas.microsoft.com/office/drawing/2014/main" id="{56CFE148-0277-9EB4-8847-4C82AF468DA9}"/>
                </a:ext>
              </a:extLst>
            </p:cNvPr>
            <p:cNvSpPr/>
            <p:nvPr/>
          </p:nvSpPr>
          <p:spPr>
            <a:xfrm>
              <a:off x="4794429" y="4012524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7" name="אליפסה 223">
              <a:extLst>
                <a:ext uri="{FF2B5EF4-FFF2-40B4-BE49-F238E27FC236}">
                  <a16:creationId xmlns:a16="http://schemas.microsoft.com/office/drawing/2014/main" id="{5859F846-FA7A-89E8-174F-03F86C6C8EE9}"/>
                </a:ext>
              </a:extLst>
            </p:cNvPr>
            <p:cNvSpPr/>
            <p:nvPr/>
          </p:nvSpPr>
          <p:spPr>
            <a:xfrm>
              <a:off x="4384143" y="4253260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8" name="אליפסה 223">
              <a:extLst>
                <a:ext uri="{FF2B5EF4-FFF2-40B4-BE49-F238E27FC236}">
                  <a16:creationId xmlns:a16="http://schemas.microsoft.com/office/drawing/2014/main" id="{91AEC685-4630-9285-5DF5-79684AB70E84}"/>
                </a:ext>
              </a:extLst>
            </p:cNvPr>
            <p:cNvSpPr/>
            <p:nvPr/>
          </p:nvSpPr>
          <p:spPr>
            <a:xfrm>
              <a:off x="4888422" y="3599383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09" name="אליפסה 223">
              <a:extLst>
                <a:ext uri="{FF2B5EF4-FFF2-40B4-BE49-F238E27FC236}">
                  <a16:creationId xmlns:a16="http://schemas.microsoft.com/office/drawing/2014/main" id="{B682CB61-8A92-CC2A-C2A4-4D588A018EB0}"/>
                </a:ext>
              </a:extLst>
            </p:cNvPr>
            <p:cNvSpPr/>
            <p:nvPr/>
          </p:nvSpPr>
          <p:spPr>
            <a:xfrm>
              <a:off x="3714640" y="4685434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0" name="אליפסה 223">
              <a:extLst>
                <a:ext uri="{FF2B5EF4-FFF2-40B4-BE49-F238E27FC236}">
                  <a16:creationId xmlns:a16="http://schemas.microsoft.com/office/drawing/2014/main" id="{504CA199-4FEF-23CC-E5F0-CECBEE675C25}"/>
                </a:ext>
              </a:extLst>
            </p:cNvPr>
            <p:cNvSpPr/>
            <p:nvPr/>
          </p:nvSpPr>
          <p:spPr>
            <a:xfrm>
              <a:off x="5675111" y="5597404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1" name="אליפסה 223">
              <a:extLst>
                <a:ext uri="{FF2B5EF4-FFF2-40B4-BE49-F238E27FC236}">
                  <a16:creationId xmlns:a16="http://schemas.microsoft.com/office/drawing/2014/main" id="{2EA829AB-1CA4-4A00-F84A-BD0E6A370D39}"/>
                </a:ext>
              </a:extLst>
            </p:cNvPr>
            <p:cNvSpPr/>
            <p:nvPr/>
          </p:nvSpPr>
          <p:spPr>
            <a:xfrm>
              <a:off x="5647403" y="5615356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2" name="אליפסה 223">
              <a:extLst>
                <a:ext uri="{FF2B5EF4-FFF2-40B4-BE49-F238E27FC236}">
                  <a16:creationId xmlns:a16="http://schemas.microsoft.com/office/drawing/2014/main" id="{88735619-0BDF-ECA5-4193-2B8B7081378C}"/>
                </a:ext>
              </a:extLst>
            </p:cNvPr>
            <p:cNvSpPr/>
            <p:nvPr/>
          </p:nvSpPr>
          <p:spPr>
            <a:xfrm>
              <a:off x="2359534" y="3241893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3" name="אליפסה 223">
              <a:extLst>
                <a:ext uri="{FF2B5EF4-FFF2-40B4-BE49-F238E27FC236}">
                  <a16:creationId xmlns:a16="http://schemas.microsoft.com/office/drawing/2014/main" id="{3C3B5B44-E835-D864-E2F6-9E23D2FF1269}"/>
                </a:ext>
              </a:extLst>
            </p:cNvPr>
            <p:cNvSpPr/>
            <p:nvPr/>
          </p:nvSpPr>
          <p:spPr>
            <a:xfrm>
              <a:off x="3714641" y="3343194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4" name="אליפסה 223">
              <a:extLst>
                <a:ext uri="{FF2B5EF4-FFF2-40B4-BE49-F238E27FC236}">
                  <a16:creationId xmlns:a16="http://schemas.microsoft.com/office/drawing/2014/main" id="{5717FED8-C388-A185-4751-FA22BC37E1D4}"/>
                </a:ext>
              </a:extLst>
            </p:cNvPr>
            <p:cNvSpPr/>
            <p:nvPr/>
          </p:nvSpPr>
          <p:spPr>
            <a:xfrm>
              <a:off x="4220567" y="3899911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5" name="אליפסה 223">
              <a:extLst>
                <a:ext uri="{FF2B5EF4-FFF2-40B4-BE49-F238E27FC236}">
                  <a16:creationId xmlns:a16="http://schemas.microsoft.com/office/drawing/2014/main" id="{4D99B461-080A-2281-D74C-F213F29808AA}"/>
                </a:ext>
              </a:extLst>
            </p:cNvPr>
            <p:cNvSpPr/>
            <p:nvPr/>
          </p:nvSpPr>
          <p:spPr>
            <a:xfrm>
              <a:off x="5931582" y="3230478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6" name="אליפסה 223">
              <a:extLst>
                <a:ext uri="{FF2B5EF4-FFF2-40B4-BE49-F238E27FC236}">
                  <a16:creationId xmlns:a16="http://schemas.microsoft.com/office/drawing/2014/main" id="{7E5EB4D4-DE2D-3EF9-A401-417B2CBD21A9}"/>
                </a:ext>
              </a:extLst>
            </p:cNvPr>
            <p:cNvSpPr/>
            <p:nvPr/>
          </p:nvSpPr>
          <p:spPr>
            <a:xfrm>
              <a:off x="5464739" y="3463118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17" name="אליפסה 223">
              <a:extLst>
                <a:ext uri="{FF2B5EF4-FFF2-40B4-BE49-F238E27FC236}">
                  <a16:creationId xmlns:a16="http://schemas.microsoft.com/office/drawing/2014/main" id="{F159AC79-C858-35F8-8751-44019F6B4333}"/>
                </a:ext>
              </a:extLst>
            </p:cNvPr>
            <p:cNvSpPr/>
            <p:nvPr/>
          </p:nvSpPr>
          <p:spPr>
            <a:xfrm>
              <a:off x="4514087" y="3664142"/>
              <a:ext cx="121867" cy="1140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8581" name="אליפסה 223">
            <a:extLst>
              <a:ext uri="{FF2B5EF4-FFF2-40B4-BE49-F238E27FC236}">
                <a16:creationId xmlns:a16="http://schemas.microsoft.com/office/drawing/2014/main" id="{F9774232-066C-EC3D-17DA-767B5DFBD4E4}"/>
              </a:ext>
            </a:extLst>
          </p:cNvPr>
          <p:cNvSpPr/>
          <p:nvPr/>
        </p:nvSpPr>
        <p:spPr>
          <a:xfrm>
            <a:off x="675477" y="3159723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83" name="אליפסה 223">
            <a:extLst>
              <a:ext uri="{FF2B5EF4-FFF2-40B4-BE49-F238E27FC236}">
                <a16:creationId xmlns:a16="http://schemas.microsoft.com/office/drawing/2014/main" id="{34F8468B-D746-FEE0-31BD-292C4743A39B}"/>
              </a:ext>
            </a:extLst>
          </p:cNvPr>
          <p:cNvSpPr/>
          <p:nvPr/>
        </p:nvSpPr>
        <p:spPr>
          <a:xfrm>
            <a:off x="1008239" y="3628849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85" name="אליפסה 223">
            <a:extLst>
              <a:ext uri="{FF2B5EF4-FFF2-40B4-BE49-F238E27FC236}">
                <a16:creationId xmlns:a16="http://schemas.microsoft.com/office/drawing/2014/main" id="{719A3CE4-917E-906C-9134-F74F67AB8EBE}"/>
              </a:ext>
            </a:extLst>
          </p:cNvPr>
          <p:cNvSpPr/>
          <p:nvPr/>
        </p:nvSpPr>
        <p:spPr>
          <a:xfrm>
            <a:off x="698672" y="3216964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87" name="אליפסה 223">
            <a:extLst>
              <a:ext uri="{FF2B5EF4-FFF2-40B4-BE49-F238E27FC236}">
                <a16:creationId xmlns:a16="http://schemas.microsoft.com/office/drawing/2014/main" id="{A3F177CB-9696-F3E0-BBEE-CA09452CA29E}"/>
              </a:ext>
            </a:extLst>
          </p:cNvPr>
          <p:cNvSpPr/>
          <p:nvPr/>
        </p:nvSpPr>
        <p:spPr>
          <a:xfrm>
            <a:off x="1076785" y="2594381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89" name="אליפסה 223">
            <a:extLst>
              <a:ext uri="{FF2B5EF4-FFF2-40B4-BE49-F238E27FC236}">
                <a16:creationId xmlns:a16="http://schemas.microsoft.com/office/drawing/2014/main" id="{BAA57646-EE5F-5E92-FD03-6866956CBFED}"/>
              </a:ext>
            </a:extLst>
          </p:cNvPr>
          <p:cNvSpPr/>
          <p:nvPr/>
        </p:nvSpPr>
        <p:spPr>
          <a:xfrm>
            <a:off x="921865" y="2189055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91" name="אליפסה 223">
            <a:extLst>
              <a:ext uri="{FF2B5EF4-FFF2-40B4-BE49-F238E27FC236}">
                <a16:creationId xmlns:a16="http://schemas.microsoft.com/office/drawing/2014/main" id="{BB289700-FCF7-7E79-67BF-6791FAE36061}"/>
              </a:ext>
            </a:extLst>
          </p:cNvPr>
          <p:cNvSpPr/>
          <p:nvPr/>
        </p:nvSpPr>
        <p:spPr>
          <a:xfrm>
            <a:off x="2009150" y="3132099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593" name="אליפסה 223">
            <a:extLst>
              <a:ext uri="{FF2B5EF4-FFF2-40B4-BE49-F238E27FC236}">
                <a16:creationId xmlns:a16="http://schemas.microsoft.com/office/drawing/2014/main" id="{7AF8F9A7-25A6-43D6-FBFA-95C2C0BB58A9}"/>
              </a:ext>
            </a:extLst>
          </p:cNvPr>
          <p:cNvSpPr/>
          <p:nvPr/>
        </p:nvSpPr>
        <p:spPr>
          <a:xfrm>
            <a:off x="2743821" y="2741857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8634" name="Group 18633">
            <a:extLst>
              <a:ext uri="{FF2B5EF4-FFF2-40B4-BE49-F238E27FC236}">
                <a16:creationId xmlns:a16="http://schemas.microsoft.com/office/drawing/2014/main" id="{A3E5C0B5-CD42-7A9D-403E-B9D2243DDF04}"/>
              </a:ext>
            </a:extLst>
          </p:cNvPr>
          <p:cNvGrpSpPr/>
          <p:nvPr/>
        </p:nvGrpSpPr>
        <p:grpSpPr>
          <a:xfrm rot="21012891">
            <a:off x="1603401" y="557305"/>
            <a:ext cx="2860374" cy="1880553"/>
            <a:chOff x="2761392" y="1284832"/>
            <a:chExt cx="3857524" cy="3055917"/>
          </a:xfrm>
        </p:grpSpPr>
        <p:sp>
          <p:nvSpPr>
            <p:cNvPr id="18635" name="Freeform 5">
              <a:extLst>
                <a:ext uri="{FF2B5EF4-FFF2-40B4-BE49-F238E27FC236}">
                  <a16:creationId xmlns:a16="http://schemas.microsoft.com/office/drawing/2014/main" id="{AB0E091A-9DEC-DF5B-A212-485CF03F6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260" y="1774269"/>
              <a:ext cx="558560" cy="846203"/>
            </a:xfrm>
            <a:custGeom>
              <a:avLst/>
              <a:gdLst>
                <a:gd name="T0" fmla="*/ 2210 w 2215"/>
                <a:gd name="T1" fmla="*/ 113 h 3354"/>
                <a:gd name="T2" fmla="*/ 2103 w 2215"/>
                <a:gd name="T3" fmla="*/ 0 h 3354"/>
                <a:gd name="T4" fmla="*/ 1523 w 2215"/>
                <a:gd name="T5" fmla="*/ 528 h 3354"/>
                <a:gd name="T6" fmla="*/ 1310 w 2215"/>
                <a:gd name="T7" fmla="*/ 713 h 3354"/>
                <a:gd name="T8" fmla="*/ 0 w 2215"/>
                <a:gd name="T9" fmla="*/ 2084 h 3354"/>
                <a:gd name="T10" fmla="*/ 170 w 2215"/>
                <a:gd name="T11" fmla="*/ 2189 h 3354"/>
                <a:gd name="T12" fmla="*/ 169 w 2215"/>
                <a:gd name="T13" fmla="*/ 2309 h 3354"/>
                <a:gd name="T14" fmla="*/ 403 w 2215"/>
                <a:gd name="T15" fmla="*/ 2504 h 3354"/>
                <a:gd name="T16" fmla="*/ 919 w 2215"/>
                <a:gd name="T17" fmla="*/ 2867 h 3354"/>
                <a:gd name="T18" fmla="*/ 1775 w 2215"/>
                <a:gd name="T19" fmla="*/ 3354 h 3354"/>
                <a:gd name="T20" fmla="*/ 1830 w 2215"/>
                <a:gd name="T21" fmla="*/ 3129 h 3354"/>
                <a:gd name="T22" fmla="*/ 1890 w 2215"/>
                <a:gd name="T23" fmla="*/ 3039 h 3354"/>
                <a:gd name="T24" fmla="*/ 1770 w 2215"/>
                <a:gd name="T25" fmla="*/ 3044 h 3354"/>
                <a:gd name="T26" fmla="*/ 1575 w 2215"/>
                <a:gd name="T27" fmla="*/ 2949 h 3354"/>
                <a:gd name="T28" fmla="*/ 1625 w 2215"/>
                <a:gd name="T29" fmla="*/ 2754 h 3354"/>
                <a:gd name="T30" fmla="*/ 1625 w 2215"/>
                <a:gd name="T31" fmla="*/ 2559 h 3354"/>
                <a:gd name="T32" fmla="*/ 1565 w 2215"/>
                <a:gd name="T33" fmla="*/ 2394 h 3354"/>
                <a:gd name="T34" fmla="*/ 1755 w 2215"/>
                <a:gd name="T35" fmla="*/ 1959 h 3354"/>
                <a:gd name="T36" fmla="*/ 1770 w 2215"/>
                <a:gd name="T37" fmla="*/ 1784 h 3354"/>
                <a:gd name="T38" fmla="*/ 1765 w 2215"/>
                <a:gd name="T39" fmla="*/ 1613 h 3354"/>
                <a:gd name="T40" fmla="*/ 1775 w 2215"/>
                <a:gd name="T41" fmla="*/ 1483 h 3354"/>
                <a:gd name="T42" fmla="*/ 1935 w 2215"/>
                <a:gd name="T43" fmla="*/ 1388 h 3354"/>
                <a:gd name="T44" fmla="*/ 1895 w 2215"/>
                <a:gd name="T45" fmla="*/ 1208 h 3354"/>
                <a:gd name="T46" fmla="*/ 2045 w 2215"/>
                <a:gd name="T47" fmla="*/ 983 h 3354"/>
                <a:gd name="T48" fmla="*/ 1865 w 2215"/>
                <a:gd name="T49" fmla="*/ 868 h 3354"/>
                <a:gd name="T50" fmla="*/ 1950 w 2215"/>
                <a:gd name="T51" fmla="*/ 733 h 3354"/>
                <a:gd name="T52" fmla="*/ 2010 w 2215"/>
                <a:gd name="T53" fmla="*/ 623 h 3354"/>
                <a:gd name="T54" fmla="*/ 2215 w 2215"/>
                <a:gd name="T55" fmla="*/ 478 h 3354"/>
                <a:gd name="T56" fmla="*/ 2195 w 2215"/>
                <a:gd name="T57" fmla="*/ 263 h 3354"/>
                <a:gd name="T58" fmla="*/ 2210 w 2215"/>
                <a:gd name="T59" fmla="*/ 113 h 3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15" h="3354">
                  <a:moveTo>
                    <a:pt x="2210" y="113"/>
                  </a:moveTo>
                  <a:lnTo>
                    <a:pt x="2103" y="0"/>
                  </a:lnTo>
                  <a:lnTo>
                    <a:pt x="1523" y="528"/>
                  </a:lnTo>
                  <a:lnTo>
                    <a:pt x="1310" y="713"/>
                  </a:lnTo>
                  <a:lnTo>
                    <a:pt x="0" y="2084"/>
                  </a:lnTo>
                  <a:lnTo>
                    <a:pt x="170" y="2189"/>
                  </a:lnTo>
                  <a:lnTo>
                    <a:pt x="169" y="2309"/>
                  </a:lnTo>
                  <a:lnTo>
                    <a:pt x="403" y="2504"/>
                  </a:lnTo>
                  <a:lnTo>
                    <a:pt x="919" y="2867"/>
                  </a:lnTo>
                  <a:lnTo>
                    <a:pt x="1775" y="3354"/>
                  </a:lnTo>
                  <a:lnTo>
                    <a:pt x="1830" y="3129"/>
                  </a:lnTo>
                  <a:lnTo>
                    <a:pt x="1890" y="3039"/>
                  </a:lnTo>
                  <a:lnTo>
                    <a:pt x="1770" y="3044"/>
                  </a:lnTo>
                  <a:lnTo>
                    <a:pt x="1575" y="2949"/>
                  </a:lnTo>
                  <a:lnTo>
                    <a:pt x="1625" y="2754"/>
                  </a:lnTo>
                  <a:lnTo>
                    <a:pt x="1625" y="2559"/>
                  </a:lnTo>
                  <a:lnTo>
                    <a:pt x="1565" y="2394"/>
                  </a:lnTo>
                  <a:lnTo>
                    <a:pt x="1755" y="1959"/>
                  </a:lnTo>
                  <a:lnTo>
                    <a:pt x="1770" y="1784"/>
                  </a:lnTo>
                  <a:lnTo>
                    <a:pt x="1765" y="1613"/>
                  </a:lnTo>
                  <a:lnTo>
                    <a:pt x="1775" y="1483"/>
                  </a:lnTo>
                  <a:lnTo>
                    <a:pt x="1935" y="1388"/>
                  </a:lnTo>
                  <a:lnTo>
                    <a:pt x="1895" y="1208"/>
                  </a:lnTo>
                  <a:lnTo>
                    <a:pt x="2045" y="983"/>
                  </a:lnTo>
                  <a:lnTo>
                    <a:pt x="1865" y="868"/>
                  </a:lnTo>
                  <a:lnTo>
                    <a:pt x="1950" y="733"/>
                  </a:lnTo>
                  <a:lnTo>
                    <a:pt x="2010" y="623"/>
                  </a:lnTo>
                  <a:lnTo>
                    <a:pt x="2215" y="478"/>
                  </a:lnTo>
                  <a:lnTo>
                    <a:pt x="2195" y="263"/>
                  </a:lnTo>
                  <a:lnTo>
                    <a:pt x="2210" y="113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36" name="Freeform 16">
              <a:extLst>
                <a:ext uri="{FF2B5EF4-FFF2-40B4-BE49-F238E27FC236}">
                  <a16:creationId xmlns:a16="http://schemas.microsoft.com/office/drawing/2014/main" id="{364DB251-CFEE-FB4E-93B8-D8C2E27A2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485" y="2682906"/>
              <a:ext cx="594237" cy="976645"/>
            </a:xfrm>
            <a:custGeom>
              <a:avLst/>
              <a:gdLst>
                <a:gd name="T0" fmla="*/ 0 w 2356"/>
                <a:gd name="T1" fmla="*/ 1765 h 3870"/>
                <a:gd name="T2" fmla="*/ 851 w 2356"/>
                <a:gd name="T3" fmla="*/ 0 h 3870"/>
                <a:gd name="T4" fmla="*/ 2356 w 2356"/>
                <a:gd name="T5" fmla="*/ 460 h 3870"/>
                <a:gd name="T6" fmla="*/ 1966 w 2356"/>
                <a:gd name="T7" fmla="*/ 1500 h 3870"/>
                <a:gd name="T8" fmla="*/ 1306 w 2356"/>
                <a:gd name="T9" fmla="*/ 3870 h 3870"/>
                <a:gd name="T10" fmla="*/ 570 w 2356"/>
                <a:gd name="T11" fmla="*/ 3675 h 3870"/>
                <a:gd name="T12" fmla="*/ 467 w 2356"/>
                <a:gd name="T13" fmla="*/ 3505 h 3870"/>
                <a:gd name="T14" fmla="*/ 506 w 2356"/>
                <a:gd name="T15" fmla="*/ 3205 h 3870"/>
                <a:gd name="T16" fmla="*/ 300 w 2356"/>
                <a:gd name="T17" fmla="*/ 2620 h 3870"/>
                <a:gd name="T18" fmla="*/ 130 w 2356"/>
                <a:gd name="T19" fmla="*/ 2320 h 3870"/>
                <a:gd name="T20" fmla="*/ 160 w 2356"/>
                <a:gd name="T21" fmla="*/ 2140 h 3870"/>
                <a:gd name="T22" fmla="*/ 10 w 2356"/>
                <a:gd name="T23" fmla="*/ 1920 h 3870"/>
                <a:gd name="T24" fmla="*/ 0 w 2356"/>
                <a:gd name="T25" fmla="*/ 1765 h 3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56" h="3870">
                  <a:moveTo>
                    <a:pt x="0" y="1765"/>
                  </a:moveTo>
                  <a:lnTo>
                    <a:pt x="851" y="0"/>
                  </a:lnTo>
                  <a:lnTo>
                    <a:pt x="2356" y="460"/>
                  </a:lnTo>
                  <a:lnTo>
                    <a:pt x="1966" y="1500"/>
                  </a:lnTo>
                  <a:lnTo>
                    <a:pt x="1306" y="3870"/>
                  </a:lnTo>
                  <a:lnTo>
                    <a:pt x="570" y="3675"/>
                  </a:lnTo>
                  <a:lnTo>
                    <a:pt x="467" y="3505"/>
                  </a:lnTo>
                  <a:lnTo>
                    <a:pt x="506" y="3205"/>
                  </a:lnTo>
                  <a:lnTo>
                    <a:pt x="300" y="2620"/>
                  </a:lnTo>
                  <a:lnTo>
                    <a:pt x="130" y="2320"/>
                  </a:lnTo>
                  <a:lnTo>
                    <a:pt x="160" y="2140"/>
                  </a:lnTo>
                  <a:lnTo>
                    <a:pt x="10" y="1920"/>
                  </a:lnTo>
                  <a:lnTo>
                    <a:pt x="0" y="1765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37" name="Freeform 17">
              <a:extLst>
                <a:ext uri="{FF2B5EF4-FFF2-40B4-BE49-F238E27FC236}">
                  <a16:creationId xmlns:a16="http://schemas.microsoft.com/office/drawing/2014/main" id="{54B38F7E-8F32-A784-27F0-BD83E9EE8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377" y="2798855"/>
              <a:ext cx="571940" cy="958807"/>
            </a:xfrm>
            <a:custGeom>
              <a:avLst/>
              <a:gdLst>
                <a:gd name="T0" fmla="*/ 2266 w 2266"/>
                <a:gd name="T1" fmla="*/ 258 h 3801"/>
                <a:gd name="T2" fmla="*/ 1050 w 2266"/>
                <a:gd name="T3" fmla="*/ 0 h 3801"/>
                <a:gd name="T4" fmla="*/ 654 w 2266"/>
                <a:gd name="T5" fmla="*/ 1056 h 3801"/>
                <a:gd name="T6" fmla="*/ 329 w 2266"/>
                <a:gd name="T7" fmla="*/ 2236 h 3801"/>
                <a:gd name="T8" fmla="*/ 0 w 2266"/>
                <a:gd name="T9" fmla="*/ 3411 h 3801"/>
                <a:gd name="T10" fmla="*/ 1830 w 2266"/>
                <a:gd name="T11" fmla="*/ 3801 h 3801"/>
                <a:gd name="T12" fmla="*/ 1855 w 2266"/>
                <a:gd name="T13" fmla="*/ 3186 h 3801"/>
                <a:gd name="T14" fmla="*/ 1995 w 2266"/>
                <a:gd name="T15" fmla="*/ 2056 h 3801"/>
                <a:gd name="T16" fmla="*/ 2070 w 2266"/>
                <a:gd name="T17" fmla="*/ 1371 h 3801"/>
                <a:gd name="T18" fmla="*/ 2266 w 2266"/>
                <a:gd name="T19" fmla="*/ 258 h 3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66" h="3801">
                  <a:moveTo>
                    <a:pt x="2266" y="258"/>
                  </a:moveTo>
                  <a:lnTo>
                    <a:pt x="1050" y="0"/>
                  </a:lnTo>
                  <a:lnTo>
                    <a:pt x="654" y="1056"/>
                  </a:lnTo>
                  <a:lnTo>
                    <a:pt x="329" y="2236"/>
                  </a:lnTo>
                  <a:lnTo>
                    <a:pt x="0" y="3411"/>
                  </a:lnTo>
                  <a:lnTo>
                    <a:pt x="1830" y="3801"/>
                  </a:lnTo>
                  <a:lnTo>
                    <a:pt x="1855" y="3186"/>
                  </a:lnTo>
                  <a:lnTo>
                    <a:pt x="1995" y="2056"/>
                  </a:lnTo>
                  <a:lnTo>
                    <a:pt x="2070" y="1371"/>
                  </a:lnTo>
                  <a:lnTo>
                    <a:pt x="2266" y="258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38" name="Freeform 18">
              <a:extLst>
                <a:ext uri="{FF2B5EF4-FFF2-40B4-BE49-F238E27FC236}">
                  <a16:creationId xmlns:a16="http://schemas.microsoft.com/office/drawing/2014/main" id="{6F810E3C-3F4B-C84A-19B5-199D9357D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7942" y="2863518"/>
              <a:ext cx="665590" cy="932049"/>
            </a:xfrm>
            <a:custGeom>
              <a:avLst/>
              <a:gdLst>
                <a:gd name="T0" fmla="*/ 1675 w 2635"/>
                <a:gd name="T1" fmla="*/ 110 h 3695"/>
                <a:gd name="T2" fmla="*/ 435 w 2635"/>
                <a:gd name="T3" fmla="*/ 0 h 3695"/>
                <a:gd name="T4" fmla="*/ 239 w 2635"/>
                <a:gd name="T5" fmla="*/ 1116 h 3695"/>
                <a:gd name="T6" fmla="*/ 165 w 2635"/>
                <a:gd name="T7" fmla="*/ 1792 h 3695"/>
                <a:gd name="T8" fmla="*/ 27 w 2635"/>
                <a:gd name="T9" fmla="*/ 2932 h 3695"/>
                <a:gd name="T10" fmla="*/ 0 w 2635"/>
                <a:gd name="T11" fmla="*/ 3545 h 3695"/>
                <a:gd name="T12" fmla="*/ 1330 w 2635"/>
                <a:gd name="T13" fmla="*/ 3695 h 3695"/>
                <a:gd name="T14" fmla="*/ 1420 w 2635"/>
                <a:gd name="T15" fmla="*/ 2477 h 3695"/>
                <a:gd name="T16" fmla="*/ 2635 w 2635"/>
                <a:gd name="T17" fmla="*/ 1154 h 3695"/>
                <a:gd name="T18" fmla="*/ 2305 w 2635"/>
                <a:gd name="T19" fmla="*/ 995 h 3695"/>
                <a:gd name="T20" fmla="*/ 2130 w 2635"/>
                <a:gd name="T21" fmla="*/ 1070 h 3695"/>
                <a:gd name="T22" fmla="*/ 2010 w 2635"/>
                <a:gd name="T23" fmla="*/ 1055 h 3695"/>
                <a:gd name="T24" fmla="*/ 2040 w 2635"/>
                <a:gd name="T25" fmla="*/ 945 h 3695"/>
                <a:gd name="T26" fmla="*/ 1990 w 2635"/>
                <a:gd name="T27" fmla="*/ 795 h 3695"/>
                <a:gd name="T28" fmla="*/ 1990 w 2635"/>
                <a:gd name="T29" fmla="*/ 735 h 3695"/>
                <a:gd name="T30" fmla="*/ 1930 w 2635"/>
                <a:gd name="T31" fmla="*/ 635 h 3695"/>
                <a:gd name="T32" fmla="*/ 1930 w 2635"/>
                <a:gd name="T33" fmla="*/ 515 h 3695"/>
                <a:gd name="T34" fmla="*/ 1815 w 2635"/>
                <a:gd name="T35" fmla="*/ 485 h 3695"/>
                <a:gd name="T36" fmla="*/ 1755 w 2635"/>
                <a:gd name="T37" fmla="*/ 515 h 3695"/>
                <a:gd name="T38" fmla="*/ 1755 w 2635"/>
                <a:gd name="T39" fmla="*/ 620 h 3695"/>
                <a:gd name="T40" fmla="*/ 1710 w 2635"/>
                <a:gd name="T41" fmla="*/ 630 h 3695"/>
                <a:gd name="T42" fmla="*/ 1720 w 2635"/>
                <a:gd name="T43" fmla="*/ 495 h 3695"/>
                <a:gd name="T44" fmla="*/ 1645 w 2635"/>
                <a:gd name="T45" fmla="*/ 395 h 3695"/>
                <a:gd name="T46" fmla="*/ 1695 w 2635"/>
                <a:gd name="T47" fmla="*/ 255 h 3695"/>
                <a:gd name="T48" fmla="*/ 1675 w 2635"/>
                <a:gd name="T49" fmla="*/ 110 h 3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35" h="3695">
                  <a:moveTo>
                    <a:pt x="1675" y="110"/>
                  </a:moveTo>
                  <a:lnTo>
                    <a:pt x="435" y="0"/>
                  </a:lnTo>
                  <a:lnTo>
                    <a:pt x="239" y="1116"/>
                  </a:lnTo>
                  <a:lnTo>
                    <a:pt x="165" y="1792"/>
                  </a:lnTo>
                  <a:lnTo>
                    <a:pt x="27" y="2932"/>
                  </a:lnTo>
                  <a:lnTo>
                    <a:pt x="0" y="3545"/>
                  </a:lnTo>
                  <a:lnTo>
                    <a:pt x="1330" y="3695"/>
                  </a:lnTo>
                  <a:lnTo>
                    <a:pt x="1420" y="2477"/>
                  </a:lnTo>
                  <a:lnTo>
                    <a:pt x="2635" y="1154"/>
                  </a:lnTo>
                  <a:lnTo>
                    <a:pt x="2305" y="995"/>
                  </a:lnTo>
                  <a:lnTo>
                    <a:pt x="2130" y="1070"/>
                  </a:lnTo>
                  <a:lnTo>
                    <a:pt x="2010" y="1055"/>
                  </a:lnTo>
                  <a:lnTo>
                    <a:pt x="2040" y="945"/>
                  </a:lnTo>
                  <a:lnTo>
                    <a:pt x="1990" y="795"/>
                  </a:lnTo>
                  <a:lnTo>
                    <a:pt x="1990" y="735"/>
                  </a:lnTo>
                  <a:lnTo>
                    <a:pt x="1930" y="635"/>
                  </a:lnTo>
                  <a:lnTo>
                    <a:pt x="1930" y="515"/>
                  </a:lnTo>
                  <a:lnTo>
                    <a:pt x="1815" y="485"/>
                  </a:lnTo>
                  <a:lnTo>
                    <a:pt x="1755" y="515"/>
                  </a:lnTo>
                  <a:lnTo>
                    <a:pt x="1755" y="620"/>
                  </a:lnTo>
                  <a:lnTo>
                    <a:pt x="1710" y="630"/>
                  </a:lnTo>
                  <a:lnTo>
                    <a:pt x="1720" y="495"/>
                  </a:lnTo>
                  <a:lnTo>
                    <a:pt x="1645" y="395"/>
                  </a:lnTo>
                  <a:lnTo>
                    <a:pt x="1695" y="255"/>
                  </a:lnTo>
                  <a:lnTo>
                    <a:pt x="1675" y="110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39" name="Freeform 19">
              <a:extLst>
                <a:ext uri="{FF2B5EF4-FFF2-40B4-BE49-F238E27FC236}">
                  <a16:creationId xmlns:a16="http://schemas.microsoft.com/office/drawing/2014/main" id="{B8AF3DAB-551D-A53C-9B9A-FA5AFB28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525" y="3154505"/>
              <a:ext cx="1221921" cy="1186244"/>
            </a:xfrm>
            <a:custGeom>
              <a:avLst/>
              <a:gdLst>
                <a:gd name="T0" fmla="*/ 545 w 4841"/>
                <a:gd name="T1" fmla="*/ 2730 h 4701"/>
                <a:gd name="T2" fmla="*/ 893 w 4841"/>
                <a:gd name="T3" fmla="*/ 2879 h 4701"/>
                <a:gd name="T4" fmla="*/ 1278 w 4841"/>
                <a:gd name="T5" fmla="*/ 2870 h 4701"/>
                <a:gd name="T6" fmla="*/ 1545 w 4841"/>
                <a:gd name="T7" fmla="*/ 2706 h 4701"/>
                <a:gd name="T8" fmla="*/ 1610 w 4841"/>
                <a:gd name="T9" fmla="*/ 2586 h 4701"/>
                <a:gd name="T10" fmla="*/ 1965 w 4841"/>
                <a:gd name="T11" fmla="*/ 2631 h 4701"/>
                <a:gd name="T12" fmla="*/ 2105 w 4841"/>
                <a:gd name="T13" fmla="*/ 2886 h 4701"/>
                <a:gd name="T14" fmla="*/ 2295 w 4841"/>
                <a:gd name="T15" fmla="*/ 2976 h 4701"/>
                <a:gd name="T16" fmla="*/ 2385 w 4841"/>
                <a:gd name="T17" fmla="*/ 3151 h 4701"/>
                <a:gd name="T18" fmla="*/ 2447 w 4841"/>
                <a:gd name="T19" fmla="*/ 3362 h 4701"/>
                <a:gd name="T20" fmla="*/ 2570 w 4841"/>
                <a:gd name="T21" fmla="*/ 3509 h 4701"/>
                <a:gd name="T22" fmla="*/ 3031 w 4841"/>
                <a:gd name="T23" fmla="*/ 3391 h 4701"/>
                <a:gd name="T24" fmla="*/ 3471 w 4841"/>
                <a:gd name="T25" fmla="*/ 3526 h 4701"/>
                <a:gd name="T26" fmla="*/ 3541 w 4841"/>
                <a:gd name="T27" fmla="*/ 3811 h 4701"/>
                <a:gd name="T28" fmla="*/ 3381 w 4841"/>
                <a:gd name="T29" fmla="*/ 3816 h 4701"/>
                <a:gd name="T30" fmla="*/ 3241 w 4841"/>
                <a:gd name="T31" fmla="*/ 3921 h 4701"/>
                <a:gd name="T32" fmla="*/ 3196 w 4841"/>
                <a:gd name="T33" fmla="*/ 4296 h 4701"/>
                <a:gd name="T34" fmla="*/ 2954 w 4841"/>
                <a:gd name="T35" fmla="*/ 4584 h 4701"/>
                <a:gd name="T36" fmla="*/ 3061 w 4841"/>
                <a:gd name="T37" fmla="*/ 4701 h 4701"/>
                <a:gd name="T38" fmla="*/ 3921 w 4841"/>
                <a:gd name="T39" fmla="*/ 4325 h 4701"/>
                <a:gd name="T40" fmla="*/ 3636 w 4841"/>
                <a:gd name="T41" fmla="*/ 4236 h 4701"/>
                <a:gd name="T42" fmla="*/ 4101 w 4841"/>
                <a:gd name="T43" fmla="*/ 3951 h 4701"/>
                <a:gd name="T44" fmla="*/ 4381 w 4841"/>
                <a:gd name="T45" fmla="*/ 3871 h 4701"/>
                <a:gd name="T46" fmla="*/ 4741 w 4841"/>
                <a:gd name="T47" fmla="*/ 3296 h 4701"/>
                <a:gd name="T48" fmla="*/ 4131 w 4841"/>
                <a:gd name="T49" fmla="*/ 3281 h 4701"/>
                <a:gd name="T50" fmla="*/ 3571 w 4841"/>
                <a:gd name="T51" fmla="*/ 2971 h 4701"/>
                <a:gd name="T52" fmla="*/ 3406 w 4841"/>
                <a:gd name="T53" fmla="*/ 1795 h 4701"/>
                <a:gd name="T54" fmla="*/ 3171 w 4841"/>
                <a:gd name="T55" fmla="*/ 1650 h 4701"/>
                <a:gd name="T56" fmla="*/ 2911 w 4841"/>
                <a:gd name="T57" fmla="*/ 1365 h 4701"/>
                <a:gd name="T58" fmla="*/ 2761 w 4841"/>
                <a:gd name="T59" fmla="*/ 1080 h 4701"/>
                <a:gd name="T60" fmla="*/ 2746 w 4841"/>
                <a:gd name="T61" fmla="*/ 910 h 4701"/>
                <a:gd name="T62" fmla="*/ 2676 w 4841"/>
                <a:gd name="T63" fmla="*/ 580 h 4701"/>
                <a:gd name="T64" fmla="*/ 2400 w 4841"/>
                <a:gd name="T65" fmla="*/ 430 h 4701"/>
                <a:gd name="T66" fmla="*/ 2115 w 4841"/>
                <a:gd name="T67" fmla="*/ 460 h 4701"/>
                <a:gd name="T68" fmla="*/ 1590 w 4841"/>
                <a:gd name="T69" fmla="*/ 225 h 4701"/>
                <a:gd name="T70" fmla="*/ 1305 w 4841"/>
                <a:gd name="T71" fmla="*/ 0 h 4701"/>
                <a:gd name="T72" fmla="*/ 0 w 4841"/>
                <a:gd name="T73" fmla="*/ 2541 h 4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41" h="4701">
                  <a:moveTo>
                    <a:pt x="302" y="2717"/>
                  </a:moveTo>
                  <a:lnTo>
                    <a:pt x="545" y="2730"/>
                  </a:lnTo>
                  <a:lnTo>
                    <a:pt x="750" y="2886"/>
                  </a:lnTo>
                  <a:lnTo>
                    <a:pt x="893" y="2879"/>
                  </a:lnTo>
                  <a:lnTo>
                    <a:pt x="1010" y="2835"/>
                  </a:lnTo>
                  <a:lnTo>
                    <a:pt x="1278" y="2870"/>
                  </a:lnTo>
                  <a:lnTo>
                    <a:pt x="1385" y="2746"/>
                  </a:lnTo>
                  <a:lnTo>
                    <a:pt x="1545" y="2706"/>
                  </a:lnTo>
                  <a:lnTo>
                    <a:pt x="1500" y="2631"/>
                  </a:lnTo>
                  <a:lnTo>
                    <a:pt x="1610" y="2586"/>
                  </a:lnTo>
                  <a:lnTo>
                    <a:pt x="1785" y="2626"/>
                  </a:lnTo>
                  <a:lnTo>
                    <a:pt x="1965" y="2631"/>
                  </a:lnTo>
                  <a:lnTo>
                    <a:pt x="2010" y="2761"/>
                  </a:lnTo>
                  <a:lnTo>
                    <a:pt x="2105" y="2886"/>
                  </a:lnTo>
                  <a:lnTo>
                    <a:pt x="2325" y="2866"/>
                  </a:lnTo>
                  <a:lnTo>
                    <a:pt x="2295" y="2976"/>
                  </a:lnTo>
                  <a:lnTo>
                    <a:pt x="2405" y="3046"/>
                  </a:lnTo>
                  <a:lnTo>
                    <a:pt x="2385" y="3151"/>
                  </a:lnTo>
                  <a:lnTo>
                    <a:pt x="2461" y="3211"/>
                  </a:lnTo>
                  <a:lnTo>
                    <a:pt x="2447" y="3362"/>
                  </a:lnTo>
                  <a:lnTo>
                    <a:pt x="2517" y="3404"/>
                  </a:lnTo>
                  <a:lnTo>
                    <a:pt x="2570" y="3509"/>
                  </a:lnTo>
                  <a:lnTo>
                    <a:pt x="2761" y="3421"/>
                  </a:lnTo>
                  <a:lnTo>
                    <a:pt x="3031" y="3391"/>
                  </a:lnTo>
                  <a:lnTo>
                    <a:pt x="3301" y="3466"/>
                  </a:lnTo>
                  <a:lnTo>
                    <a:pt x="3471" y="3526"/>
                  </a:lnTo>
                  <a:lnTo>
                    <a:pt x="3621" y="3766"/>
                  </a:lnTo>
                  <a:lnTo>
                    <a:pt x="3541" y="3811"/>
                  </a:lnTo>
                  <a:lnTo>
                    <a:pt x="3581" y="3866"/>
                  </a:lnTo>
                  <a:lnTo>
                    <a:pt x="3381" y="3816"/>
                  </a:lnTo>
                  <a:lnTo>
                    <a:pt x="3226" y="3726"/>
                  </a:lnTo>
                  <a:lnTo>
                    <a:pt x="3241" y="3921"/>
                  </a:lnTo>
                  <a:lnTo>
                    <a:pt x="3186" y="4081"/>
                  </a:lnTo>
                  <a:lnTo>
                    <a:pt x="3196" y="4296"/>
                  </a:lnTo>
                  <a:lnTo>
                    <a:pt x="3060" y="4434"/>
                  </a:lnTo>
                  <a:lnTo>
                    <a:pt x="2954" y="4584"/>
                  </a:lnTo>
                  <a:lnTo>
                    <a:pt x="2892" y="4692"/>
                  </a:lnTo>
                  <a:lnTo>
                    <a:pt x="3061" y="4701"/>
                  </a:lnTo>
                  <a:lnTo>
                    <a:pt x="3321" y="4536"/>
                  </a:lnTo>
                  <a:lnTo>
                    <a:pt x="3921" y="4325"/>
                  </a:lnTo>
                  <a:lnTo>
                    <a:pt x="3893" y="4247"/>
                  </a:lnTo>
                  <a:lnTo>
                    <a:pt x="3636" y="4236"/>
                  </a:lnTo>
                  <a:lnTo>
                    <a:pt x="3771" y="4056"/>
                  </a:lnTo>
                  <a:lnTo>
                    <a:pt x="4101" y="3951"/>
                  </a:lnTo>
                  <a:lnTo>
                    <a:pt x="4311" y="3976"/>
                  </a:lnTo>
                  <a:lnTo>
                    <a:pt x="4381" y="3871"/>
                  </a:lnTo>
                  <a:lnTo>
                    <a:pt x="4841" y="3465"/>
                  </a:lnTo>
                  <a:lnTo>
                    <a:pt x="4741" y="3296"/>
                  </a:lnTo>
                  <a:lnTo>
                    <a:pt x="4371" y="3406"/>
                  </a:lnTo>
                  <a:lnTo>
                    <a:pt x="4131" y="3281"/>
                  </a:lnTo>
                  <a:lnTo>
                    <a:pt x="3781" y="3221"/>
                  </a:lnTo>
                  <a:lnTo>
                    <a:pt x="3571" y="2971"/>
                  </a:lnTo>
                  <a:lnTo>
                    <a:pt x="3426" y="2035"/>
                  </a:lnTo>
                  <a:lnTo>
                    <a:pt x="3406" y="1795"/>
                  </a:lnTo>
                  <a:lnTo>
                    <a:pt x="3261" y="1660"/>
                  </a:lnTo>
                  <a:lnTo>
                    <a:pt x="3171" y="1650"/>
                  </a:lnTo>
                  <a:lnTo>
                    <a:pt x="3091" y="1500"/>
                  </a:lnTo>
                  <a:lnTo>
                    <a:pt x="2911" y="1365"/>
                  </a:lnTo>
                  <a:lnTo>
                    <a:pt x="2721" y="1155"/>
                  </a:lnTo>
                  <a:lnTo>
                    <a:pt x="2761" y="1080"/>
                  </a:lnTo>
                  <a:lnTo>
                    <a:pt x="2721" y="1000"/>
                  </a:lnTo>
                  <a:lnTo>
                    <a:pt x="2746" y="910"/>
                  </a:lnTo>
                  <a:lnTo>
                    <a:pt x="2656" y="760"/>
                  </a:lnTo>
                  <a:lnTo>
                    <a:pt x="2676" y="580"/>
                  </a:lnTo>
                  <a:lnTo>
                    <a:pt x="2646" y="480"/>
                  </a:lnTo>
                  <a:lnTo>
                    <a:pt x="2400" y="430"/>
                  </a:lnTo>
                  <a:lnTo>
                    <a:pt x="2115" y="460"/>
                  </a:lnTo>
                  <a:lnTo>
                    <a:pt x="2115" y="460"/>
                  </a:lnTo>
                  <a:lnTo>
                    <a:pt x="1860" y="330"/>
                  </a:lnTo>
                  <a:lnTo>
                    <a:pt x="1590" y="225"/>
                  </a:lnTo>
                  <a:lnTo>
                    <a:pt x="1520" y="115"/>
                  </a:lnTo>
                  <a:lnTo>
                    <a:pt x="1305" y="0"/>
                  </a:lnTo>
                  <a:lnTo>
                    <a:pt x="90" y="1320"/>
                  </a:lnTo>
                  <a:lnTo>
                    <a:pt x="0" y="2541"/>
                  </a:lnTo>
                  <a:lnTo>
                    <a:pt x="302" y="2717"/>
                  </a:lnTo>
                  <a:close/>
                </a:path>
              </a:pathLst>
            </a:custGeom>
            <a:solidFill>
              <a:schemeClr val="bg1"/>
            </a:solidFill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40" name="Freeform 21">
              <a:extLst>
                <a:ext uri="{FF2B5EF4-FFF2-40B4-BE49-F238E27FC236}">
                  <a16:creationId xmlns:a16="http://schemas.microsoft.com/office/drawing/2014/main" id="{5B1B2084-1F2F-B5B3-CAFF-9155CF54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394" y="2700744"/>
              <a:ext cx="622109" cy="665590"/>
            </a:xfrm>
            <a:custGeom>
              <a:avLst/>
              <a:gdLst>
                <a:gd name="T0" fmla="*/ 2395 w 2466"/>
                <a:gd name="T1" fmla="*/ 1920 h 2640"/>
                <a:gd name="T2" fmla="*/ 2273 w 2466"/>
                <a:gd name="T3" fmla="*/ 2090 h 2640"/>
                <a:gd name="T4" fmla="*/ 2200 w 2466"/>
                <a:gd name="T5" fmla="*/ 1955 h 2640"/>
                <a:gd name="T6" fmla="*/ 1470 w 2466"/>
                <a:gd name="T7" fmla="*/ 2300 h 2640"/>
                <a:gd name="T8" fmla="*/ 1135 w 2466"/>
                <a:gd name="T9" fmla="*/ 2450 h 2640"/>
                <a:gd name="T10" fmla="*/ 955 w 2466"/>
                <a:gd name="T11" fmla="*/ 2345 h 2640"/>
                <a:gd name="T12" fmla="*/ 985 w 2466"/>
                <a:gd name="T13" fmla="*/ 2520 h 2640"/>
                <a:gd name="T14" fmla="*/ 940 w 2466"/>
                <a:gd name="T15" fmla="*/ 2640 h 2640"/>
                <a:gd name="T16" fmla="*/ 825 w 2466"/>
                <a:gd name="T17" fmla="*/ 2610 h 2640"/>
                <a:gd name="T18" fmla="*/ 765 w 2466"/>
                <a:gd name="T19" fmla="*/ 2495 h 2640"/>
                <a:gd name="T20" fmla="*/ 735 w 2466"/>
                <a:gd name="T21" fmla="*/ 2580 h 2640"/>
                <a:gd name="T22" fmla="*/ 540 w 2466"/>
                <a:gd name="T23" fmla="*/ 2495 h 2640"/>
                <a:gd name="T24" fmla="*/ 535 w 2466"/>
                <a:gd name="T25" fmla="*/ 2345 h 2640"/>
                <a:gd name="T26" fmla="*/ 420 w 2466"/>
                <a:gd name="T27" fmla="*/ 2415 h 2640"/>
                <a:gd name="T28" fmla="*/ 330 w 2466"/>
                <a:gd name="T29" fmla="*/ 2360 h 2640"/>
                <a:gd name="T30" fmla="*/ 340 w 2466"/>
                <a:gd name="T31" fmla="*/ 2205 h 2640"/>
                <a:gd name="T32" fmla="*/ 180 w 2466"/>
                <a:gd name="T33" fmla="*/ 2090 h 2640"/>
                <a:gd name="T34" fmla="*/ 135 w 2466"/>
                <a:gd name="T35" fmla="*/ 1940 h 2640"/>
                <a:gd name="T36" fmla="*/ 195 w 2466"/>
                <a:gd name="T37" fmla="*/ 1785 h 2640"/>
                <a:gd name="T38" fmla="*/ 210 w 2466"/>
                <a:gd name="T39" fmla="*/ 1665 h 2640"/>
                <a:gd name="T40" fmla="*/ 445 w 2466"/>
                <a:gd name="T41" fmla="*/ 1730 h 2640"/>
                <a:gd name="T42" fmla="*/ 765 w 2466"/>
                <a:gd name="T43" fmla="*/ 1580 h 2640"/>
                <a:gd name="T44" fmla="*/ 570 w 2466"/>
                <a:gd name="T45" fmla="*/ 1220 h 2640"/>
                <a:gd name="T46" fmla="*/ 375 w 2466"/>
                <a:gd name="T47" fmla="*/ 810 h 2640"/>
                <a:gd name="T48" fmla="*/ 255 w 2466"/>
                <a:gd name="T49" fmla="*/ 615 h 2640"/>
                <a:gd name="T50" fmla="*/ 265 w 2466"/>
                <a:gd name="T51" fmla="*/ 365 h 2640"/>
                <a:gd name="T52" fmla="*/ 90 w 2466"/>
                <a:gd name="T53" fmla="*/ 395 h 2640"/>
                <a:gd name="T54" fmla="*/ 90 w 2466"/>
                <a:gd name="T55" fmla="*/ 230 h 2640"/>
                <a:gd name="T56" fmla="*/ 0 w 2466"/>
                <a:gd name="T57" fmla="*/ 15 h 2640"/>
                <a:gd name="T58" fmla="*/ 45 w 2466"/>
                <a:gd name="T59" fmla="*/ 0 h 2640"/>
                <a:gd name="T60" fmla="*/ 175 w 2466"/>
                <a:gd name="T61" fmla="*/ 260 h 2640"/>
                <a:gd name="T62" fmla="*/ 390 w 2466"/>
                <a:gd name="T63" fmla="*/ 390 h 2640"/>
                <a:gd name="T64" fmla="*/ 465 w 2466"/>
                <a:gd name="T65" fmla="*/ 485 h 2640"/>
                <a:gd name="T66" fmla="*/ 660 w 2466"/>
                <a:gd name="T67" fmla="*/ 650 h 2640"/>
                <a:gd name="T68" fmla="*/ 600 w 2466"/>
                <a:gd name="T69" fmla="*/ 755 h 2640"/>
                <a:gd name="T70" fmla="*/ 760 w 2466"/>
                <a:gd name="T71" fmla="*/ 795 h 2640"/>
                <a:gd name="T72" fmla="*/ 835 w 2466"/>
                <a:gd name="T73" fmla="*/ 845 h 2640"/>
                <a:gd name="T74" fmla="*/ 735 w 2466"/>
                <a:gd name="T75" fmla="*/ 965 h 2640"/>
                <a:gd name="T76" fmla="*/ 945 w 2466"/>
                <a:gd name="T77" fmla="*/ 1100 h 2640"/>
                <a:gd name="T78" fmla="*/ 1360 w 2466"/>
                <a:gd name="T79" fmla="*/ 1250 h 2640"/>
                <a:gd name="T80" fmla="*/ 1575 w 2466"/>
                <a:gd name="T81" fmla="*/ 1305 h 2640"/>
                <a:gd name="T82" fmla="*/ 1800 w 2466"/>
                <a:gd name="T83" fmla="*/ 1245 h 2640"/>
                <a:gd name="T84" fmla="*/ 1510 w 2466"/>
                <a:gd name="T85" fmla="*/ 1640 h 2640"/>
                <a:gd name="T86" fmla="*/ 1440 w 2466"/>
                <a:gd name="T87" fmla="*/ 1790 h 2640"/>
                <a:gd name="T88" fmla="*/ 1515 w 2466"/>
                <a:gd name="T89" fmla="*/ 1845 h 2640"/>
                <a:gd name="T90" fmla="*/ 1620 w 2466"/>
                <a:gd name="T91" fmla="*/ 1695 h 2640"/>
                <a:gd name="T92" fmla="*/ 1725 w 2466"/>
                <a:gd name="T93" fmla="*/ 1475 h 2640"/>
                <a:gd name="T94" fmla="*/ 1845 w 2466"/>
                <a:gd name="T95" fmla="*/ 1370 h 2640"/>
                <a:gd name="T96" fmla="*/ 1990 w 2466"/>
                <a:gd name="T97" fmla="*/ 1460 h 2640"/>
                <a:gd name="T98" fmla="*/ 2235 w 2466"/>
                <a:gd name="T99" fmla="*/ 1455 h 2640"/>
                <a:gd name="T100" fmla="*/ 2325 w 2466"/>
                <a:gd name="T101" fmla="*/ 1725 h 2640"/>
                <a:gd name="T102" fmla="*/ 2466 w 2466"/>
                <a:gd name="T103" fmla="*/ 1821 h 2640"/>
                <a:gd name="T104" fmla="*/ 2395 w 2466"/>
                <a:gd name="T105" fmla="*/ 1920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66" h="2640">
                  <a:moveTo>
                    <a:pt x="2395" y="1920"/>
                  </a:moveTo>
                  <a:lnTo>
                    <a:pt x="2273" y="2090"/>
                  </a:lnTo>
                  <a:lnTo>
                    <a:pt x="2200" y="1955"/>
                  </a:lnTo>
                  <a:lnTo>
                    <a:pt x="1470" y="2300"/>
                  </a:lnTo>
                  <a:lnTo>
                    <a:pt x="1135" y="2450"/>
                  </a:lnTo>
                  <a:lnTo>
                    <a:pt x="955" y="2345"/>
                  </a:lnTo>
                  <a:lnTo>
                    <a:pt x="985" y="2520"/>
                  </a:lnTo>
                  <a:lnTo>
                    <a:pt x="940" y="2640"/>
                  </a:lnTo>
                  <a:lnTo>
                    <a:pt x="825" y="2610"/>
                  </a:lnTo>
                  <a:lnTo>
                    <a:pt x="765" y="2495"/>
                  </a:lnTo>
                  <a:lnTo>
                    <a:pt x="735" y="2580"/>
                  </a:lnTo>
                  <a:lnTo>
                    <a:pt x="540" y="2495"/>
                  </a:lnTo>
                  <a:lnTo>
                    <a:pt x="535" y="2345"/>
                  </a:lnTo>
                  <a:lnTo>
                    <a:pt x="420" y="2415"/>
                  </a:lnTo>
                  <a:lnTo>
                    <a:pt x="330" y="2360"/>
                  </a:lnTo>
                  <a:lnTo>
                    <a:pt x="340" y="2205"/>
                  </a:lnTo>
                  <a:lnTo>
                    <a:pt x="180" y="2090"/>
                  </a:lnTo>
                  <a:lnTo>
                    <a:pt x="135" y="1940"/>
                  </a:lnTo>
                  <a:lnTo>
                    <a:pt x="195" y="1785"/>
                  </a:lnTo>
                  <a:lnTo>
                    <a:pt x="210" y="1665"/>
                  </a:lnTo>
                  <a:lnTo>
                    <a:pt x="445" y="1730"/>
                  </a:lnTo>
                  <a:lnTo>
                    <a:pt x="765" y="1580"/>
                  </a:lnTo>
                  <a:lnTo>
                    <a:pt x="570" y="1220"/>
                  </a:lnTo>
                  <a:lnTo>
                    <a:pt x="375" y="810"/>
                  </a:lnTo>
                  <a:lnTo>
                    <a:pt x="255" y="615"/>
                  </a:lnTo>
                  <a:lnTo>
                    <a:pt x="265" y="365"/>
                  </a:lnTo>
                  <a:lnTo>
                    <a:pt x="90" y="395"/>
                  </a:lnTo>
                  <a:lnTo>
                    <a:pt x="90" y="230"/>
                  </a:lnTo>
                  <a:lnTo>
                    <a:pt x="0" y="15"/>
                  </a:lnTo>
                  <a:lnTo>
                    <a:pt x="45" y="0"/>
                  </a:lnTo>
                  <a:lnTo>
                    <a:pt x="175" y="260"/>
                  </a:lnTo>
                  <a:lnTo>
                    <a:pt x="390" y="390"/>
                  </a:lnTo>
                  <a:lnTo>
                    <a:pt x="465" y="485"/>
                  </a:lnTo>
                  <a:lnTo>
                    <a:pt x="660" y="650"/>
                  </a:lnTo>
                  <a:lnTo>
                    <a:pt x="600" y="755"/>
                  </a:lnTo>
                  <a:lnTo>
                    <a:pt x="760" y="795"/>
                  </a:lnTo>
                  <a:lnTo>
                    <a:pt x="835" y="845"/>
                  </a:lnTo>
                  <a:lnTo>
                    <a:pt x="735" y="965"/>
                  </a:lnTo>
                  <a:lnTo>
                    <a:pt x="945" y="1100"/>
                  </a:lnTo>
                  <a:lnTo>
                    <a:pt x="1360" y="1250"/>
                  </a:lnTo>
                  <a:lnTo>
                    <a:pt x="1575" y="1305"/>
                  </a:lnTo>
                  <a:lnTo>
                    <a:pt x="1800" y="1245"/>
                  </a:lnTo>
                  <a:lnTo>
                    <a:pt x="1510" y="1640"/>
                  </a:lnTo>
                  <a:lnTo>
                    <a:pt x="1440" y="1790"/>
                  </a:lnTo>
                  <a:lnTo>
                    <a:pt x="1515" y="1845"/>
                  </a:lnTo>
                  <a:lnTo>
                    <a:pt x="1620" y="1695"/>
                  </a:lnTo>
                  <a:lnTo>
                    <a:pt x="1725" y="1475"/>
                  </a:lnTo>
                  <a:lnTo>
                    <a:pt x="1845" y="1370"/>
                  </a:lnTo>
                  <a:lnTo>
                    <a:pt x="1990" y="1460"/>
                  </a:lnTo>
                  <a:lnTo>
                    <a:pt x="2235" y="1455"/>
                  </a:lnTo>
                  <a:lnTo>
                    <a:pt x="2325" y="1725"/>
                  </a:lnTo>
                  <a:lnTo>
                    <a:pt x="2466" y="1821"/>
                  </a:lnTo>
                  <a:lnTo>
                    <a:pt x="2395" y="1920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41" name="Freeform 22">
              <a:extLst>
                <a:ext uri="{FF2B5EF4-FFF2-40B4-BE49-F238E27FC236}">
                  <a16:creationId xmlns:a16="http://schemas.microsoft.com/office/drawing/2014/main" id="{222C261A-A3FF-B8FE-E555-E8584A2F9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6262" y="3658435"/>
              <a:ext cx="298791" cy="258655"/>
            </a:xfrm>
            <a:custGeom>
              <a:avLst/>
              <a:gdLst>
                <a:gd name="T0" fmla="*/ 670 w 1186"/>
                <a:gd name="T1" fmla="*/ 1021 h 1021"/>
                <a:gd name="T2" fmla="*/ 498 w 1186"/>
                <a:gd name="T3" fmla="*/ 948 h 1021"/>
                <a:gd name="T4" fmla="*/ 405 w 1186"/>
                <a:gd name="T5" fmla="*/ 771 h 1021"/>
                <a:gd name="T6" fmla="*/ 386 w 1186"/>
                <a:gd name="T7" fmla="*/ 528 h 1021"/>
                <a:gd name="T8" fmla="*/ 226 w 1186"/>
                <a:gd name="T9" fmla="*/ 403 h 1021"/>
                <a:gd name="T10" fmla="*/ 1 w 1186"/>
                <a:gd name="T11" fmla="*/ 484 h 1021"/>
                <a:gd name="T12" fmla="*/ 85 w 1186"/>
                <a:gd name="T13" fmla="*/ 357 h 1021"/>
                <a:gd name="T14" fmla="*/ 0 w 1186"/>
                <a:gd name="T15" fmla="*/ 313 h 1021"/>
                <a:gd name="T16" fmla="*/ 24 w 1186"/>
                <a:gd name="T17" fmla="*/ 240 h 1021"/>
                <a:gd name="T18" fmla="*/ 144 w 1186"/>
                <a:gd name="T19" fmla="*/ 214 h 1021"/>
                <a:gd name="T20" fmla="*/ 255 w 1186"/>
                <a:gd name="T21" fmla="*/ 108 h 1021"/>
                <a:gd name="T22" fmla="*/ 343 w 1186"/>
                <a:gd name="T23" fmla="*/ 139 h 1021"/>
                <a:gd name="T24" fmla="*/ 495 w 1186"/>
                <a:gd name="T25" fmla="*/ 0 h 1021"/>
                <a:gd name="T26" fmla="*/ 556 w 1186"/>
                <a:gd name="T27" fmla="*/ 73 h 1021"/>
                <a:gd name="T28" fmla="*/ 721 w 1186"/>
                <a:gd name="T29" fmla="*/ 133 h 1021"/>
                <a:gd name="T30" fmla="*/ 851 w 1186"/>
                <a:gd name="T31" fmla="*/ 73 h 1021"/>
                <a:gd name="T32" fmla="*/ 881 w 1186"/>
                <a:gd name="T33" fmla="*/ 253 h 1021"/>
                <a:gd name="T34" fmla="*/ 1021 w 1186"/>
                <a:gd name="T35" fmla="*/ 418 h 1021"/>
                <a:gd name="T36" fmla="*/ 1186 w 1186"/>
                <a:gd name="T37" fmla="*/ 498 h 1021"/>
                <a:gd name="T38" fmla="*/ 1126 w 1186"/>
                <a:gd name="T39" fmla="*/ 618 h 1021"/>
                <a:gd name="T40" fmla="*/ 1046 w 1186"/>
                <a:gd name="T41" fmla="*/ 733 h 1021"/>
                <a:gd name="T42" fmla="*/ 901 w 1186"/>
                <a:gd name="T43" fmla="*/ 883 h 1021"/>
                <a:gd name="T44" fmla="*/ 670 w 1186"/>
                <a:gd name="T45" fmla="*/ 1021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86" h="1021">
                  <a:moveTo>
                    <a:pt x="670" y="1021"/>
                  </a:moveTo>
                  <a:lnTo>
                    <a:pt x="498" y="948"/>
                  </a:lnTo>
                  <a:lnTo>
                    <a:pt x="405" y="771"/>
                  </a:lnTo>
                  <a:lnTo>
                    <a:pt x="386" y="528"/>
                  </a:lnTo>
                  <a:lnTo>
                    <a:pt x="226" y="403"/>
                  </a:lnTo>
                  <a:lnTo>
                    <a:pt x="1" y="484"/>
                  </a:lnTo>
                  <a:lnTo>
                    <a:pt x="85" y="357"/>
                  </a:lnTo>
                  <a:lnTo>
                    <a:pt x="0" y="313"/>
                  </a:lnTo>
                  <a:lnTo>
                    <a:pt x="24" y="240"/>
                  </a:lnTo>
                  <a:lnTo>
                    <a:pt x="144" y="214"/>
                  </a:lnTo>
                  <a:lnTo>
                    <a:pt x="255" y="108"/>
                  </a:lnTo>
                  <a:lnTo>
                    <a:pt x="343" y="139"/>
                  </a:lnTo>
                  <a:lnTo>
                    <a:pt x="495" y="0"/>
                  </a:lnTo>
                  <a:lnTo>
                    <a:pt x="556" y="73"/>
                  </a:lnTo>
                  <a:lnTo>
                    <a:pt x="721" y="133"/>
                  </a:lnTo>
                  <a:lnTo>
                    <a:pt x="851" y="73"/>
                  </a:lnTo>
                  <a:lnTo>
                    <a:pt x="881" y="253"/>
                  </a:lnTo>
                  <a:lnTo>
                    <a:pt x="1021" y="418"/>
                  </a:lnTo>
                  <a:lnTo>
                    <a:pt x="1186" y="498"/>
                  </a:lnTo>
                  <a:lnTo>
                    <a:pt x="1126" y="618"/>
                  </a:lnTo>
                  <a:lnTo>
                    <a:pt x="1046" y="733"/>
                  </a:lnTo>
                  <a:lnTo>
                    <a:pt x="901" y="883"/>
                  </a:lnTo>
                  <a:lnTo>
                    <a:pt x="670" y="1021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42" name="Freeform 23">
              <a:extLst>
                <a:ext uri="{FF2B5EF4-FFF2-40B4-BE49-F238E27FC236}">
                  <a16:creationId xmlns:a16="http://schemas.microsoft.com/office/drawing/2014/main" id="{9F380C24-26E9-0328-959E-CC1CE21B0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241" y="3646172"/>
              <a:ext cx="287642" cy="364569"/>
            </a:xfrm>
            <a:custGeom>
              <a:avLst/>
              <a:gdLst>
                <a:gd name="T0" fmla="*/ 265 w 1140"/>
                <a:gd name="T1" fmla="*/ 1445 h 1445"/>
                <a:gd name="T2" fmla="*/ 180 w 1140"/>
                <a:gd name="T3" fmla="*/ 1445 h 1445"/>
                <a:gd name="T4" fmla="*/ 75 w 1140"/>
                <a:gd name="T5" fmla="*/ 1395 h 1445"/>
                <a:gd name="T6" fmla="*/ 0 w 1140"/>
                <a:gd name="T7" fmla="*/ 1280 h 1445"/>
                <a:gd name="T8" fmla="*/ 150 w 1140"/>
                <a:gd name="T9" fmla="*/ 995 h 1445"/>
                <a:gd name="T10" fmla="*/ 270 w 1140"/>
                <a:gd name="T11" fmla="*/ 840 h 1445"/>
                <a:gd name="T12" fmla="*/ 355 w 1140"/>
                <a:gd name="T13" fmla="*/ 840 h 1445"/>
                <a:gd name="T14" fmla="*/ 465 w 1140"/>
                <a:gd name="T15" fmla="*/ 725 h 1445"/>
                <a:gd name="T16" fmla="*/ 315 w 1140"/>
                <a:gd name="T17" fmla="*/ 785 h 1445"/>
                <a:gd name="T18" fmla="*/ 159 w 1140"/>
                <a:gd name="T19" fmla="*/ 780 h 1445"/>
                <a:gd name="T20" fmla="*/ 236 w 1140"/>
                <a:gd name="T21" fmla="*/ 671 h 1445"/>
                <a:gd name="T22" fmla="*/ 300 w 1140"/>
                <a:gd name="T23" fmla="*/ 545 h 1445"/>
                <a:gd name="T24" fmla="*/ 540 w 1140"/>
                <a:gd name="T25" fmla="*/ 560 h 1445"/>
                <a:gd name="T26" fmla="*/ 655 w 1140"/>
                <a:gd name="T27" fmla="*/ 515 h 1445"/>
                <a:gd name="T28" fmla="*/ 735 w 1140"/>
                <a:gd name="T29" fmla="*/ 440 h 1445"/>
                <a:gd name="T30" fmla="*/ 825 w 1140"/>
                <a:gd name="T31" fmla="*/ 455 h 1445"/>
                <a:gd name="T32" fmla="*/ 780 w 1140"/>
                <a:gd name="T33" fmla="*/ 335 h 1445"/>
                <a:gd name="T34" fmla="*/ 820 w 1140"/>
                <a:gd name="T35" fmla="*/ 140 h 1445"/>
                <a:gd name="T36" fmla="*/ 820 w 1140"/>
                <a:gd name="T37" fmla="*/ 30 h 1445"/>
                <a:gd name="T38" fmla="*/ 865 w 1140"/>
                <a:gd name="T39" fmla="*/ 0 h 1445"/>
                <a:gd name="T40" fmla="*/ 960 w 1140"/>
                <a:gd name="T41" fmla="*/ 155 h 1445"/>
                <a:gd name="T42" fmla="*/ 1110 w 1140"/>
                <a:gd name="T43" fmla="*/ 195 h 1445"/>
                <a:gd name="T44" fmla="*/ 1140 w 1140"/>
                <a:gd name="T45" fmla="*/ 360 h 1445"/>
                <a:gd name="T46" fmla="*/ 840 w 1140"/>
                <a:gd name="T47" fmla="*/ 455 h 1445"/>
                <a:gd name="T48" fmla="*/ 865 w 1140"/>
                <a:gd name="T49" fmla="*/ 530 h 1445"/>
                <a:gd name="T50" fmla="*/ 910 w 1140"/>
                <a:gd name="T51" fmla="*/ 620 h 1445"/>
                <a:gd name="T52" fmla="*/ 670 w 1140"/>
                <a:gd name="T53" fmla="*/ 840 h 1445"/>
                <a:gd name="T54" fmla="*/ 445 w 1140"/>
                <a:gd name="T55" fmla="*/ 995 h 1445"/>
                <a:gd name="T56" fmla="*/ 355 w 1140"/>
                <a:gd name="T57" fmla="*/ 1230 h 1445"/>
                <a:gd name="T58" fmla="*/ 285 w 1140"/>
                <a:gd name="T59" fmla="*/ 1350 h 1445"/>
                <a:gd name="T60" fmla="*/ 265 w 1140"/>
                <a:gd name="T61" fmla="*/ 144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40" h="1445">
                  <a:moveTo>
                    <a:pt x="265" y="1445"/>
                  </a:moveTo>
                  <a:lnTo>
                    <a:pt x="180" y="1445"/>
                  </a:lnTo>
                  <a:lnTo>
                    <a:pt x="75" y="1395"/>
                  </a:lnTo>
                  <a:lnTo>
                    <a:pt x="0" y="1280"/>
                  </a:lnTo>
                  <a:lnTo>
                    <a:pt x="150" y="995"/>
                  </a:lnTo>
                  <a:lnTo>
                    <a:pt x="270" y="840"/>
                  </a:lnTo>
                  <a:lnTo>
                    <a:pt x="355" y="840"/>
                  </a:lnTo>
                  <a:lnTo>
                    <a:pt x="465" y="725"/>
                  </a:lnTo>
                  <a:lnTo>
                    <a:pt x="315" y="785"/>
                  </a:lnTo>
                  <a:lnTo>
                    <a:pt x="159" y="780"/>
                  </a:lnTo>
                  <a:lnTo>
                    <a:pt x="236" y="671"/>
                  </a:lnTo>
                  <a:lnTo>
                    <a:pt x="300" y="545"/>
                  </a:lnTo>
                  <a:lnTo>
                    <a:pt x="540" y="560"/>
                  </a:lnTo>
                  <a:lnTo>
                    <a:pt x="655" y="515"/>
                  </a:lnTo>
                  <a:lnTo>
                    <a:pt x="735" y="440"/>
                  </a:lnTo>
                  <a:lnTo>
                    <a:pt x="825" y="455"/>
                  </a:lnTo>
                  <a:lnTo>
                    <a:pt x="780" y="335"/>
                  </a:lnTo>
                  <a:lnTo>
                    <a:pt x="820" y="140"/>
                  </a:lnTo>
                  <a:lnTo>
                    <a:pt x="820" y="30"/>
                  </a:lnTo>
                  <a:lnTo>
                    <a:pt x="865" y="0"/>
                  </a:lnTo>
                  <a:lnTo>
                    <a:pt x="960" y="155"/>
                  </a:lnTo>
                  <a:lnTo>
                    <a:pt x="1110" y="195"/>
                  </a:lnTo>
                  <a:lnTo>
                    <a:pt x="1140" y="360"/>
                  </a:lnTo>
                  <a:lnTo>
                    <a:pt x="840" y="455"/>
                  </a:lnTo>
                  <a:lnTo>
                    <a:pt x="865" y="530"/>
                  </a:lnTo>
                  <a:lnTo>
                    <a:pt x="910" y="620"/>
                  </a:lnTo>
                  <a:lnTo>
                    <a:pt x="670" y="840"/>
                  </a:lnTo>
                  <a:lnTo>
                    <a:pt x="445" y="995"/>
                  </a:lnTo>
                  <a:lnTo>
                    <a:pt x="355" y="1230"/>
                  </a:lnTo>
                  <a:lnTo>
                    <a:pt x="285" y="1350"/>
                  </a:lnTo>
                  <a:lnTo>
                    <a:pt x="265" y="1445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grpSp>
          <p:nvGrpSpPr>
            <p:cNvPr id="18643" name="组合 142">
              <a:extLst>
                <a:ext uri="{FF2B5EF4-FFF2-40B4-BE49-F238E27FC236}">
                  <a16:creationId xmlns:a16="http://schemas.microsoft.com/office/drawing/2014/main" id="{3EDB476E-DB2E-239A-0EBE-E45A9DD83534}"/>
                </a:ext>
              </a:extLst>
            </p:cNvPr>
            <p:cNvGrpSpPr/>
            <p:nvPr/>
          </p:nvGrpSpPr>
          <p:grpSpPr>
            <a:xfrm>
              <a:off x="5122732" y="2633851"/>
              <a:ext cx="1162831" cy="1394729"/>
              <a:chOff x="5256614" y="3398149"/>
              <a:chExt cx="1655762" cy="1985962"/>
            </a:xfrm>
          </p:grpSpPr>
          <p:sp>
            <p:nvSpPr>
              <p:cNvPr id="18672" name="Freeform 20">
                <a:extLst>
                  <a:ext uri="{FF2B5EF4-FFF2-40B4-BE49-F238E27FC236}">
                    <a16:creationId xmlns:a16="http://schemas.microsoft.com/office/drawing/2014/main" id="{B512C679-4A83-2B70-B9F6-37CAFAE47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6614" y="3398149"/>
                <a:ext cx="1655762" cy="1985962"/>
              </a:xfrm>
              <a:custGeom>
                <a:avLst/>
                <a:gdLst>
                  <a:gd name="T0" fmla="*/ 0 w 4606"/>
                  <a:gd name="T1" fmla="*/ 85 h 5532"/>
                  <a:gd name="T2" fmla="*/ 170 w 4606"/>
                  <a:gd name="T3" fmla="*/ 480 h 5532"/>
                  <a:gd name="T4" fmla="*/ 210 w 4606"/>
                  <a:gd name="T5" fmla="*/ 630 h 5532"/>
                  <a:gd name="T6" fmla="*/ 255 w 4606"/>
                  <a:gd name="T7" fmla="*/ 1080 h 5532"/>
                  <a:gd name="T8" fmla="*/ 185 w 4606"/>
                  <a:gd name="T9" fmla="*/ 1320 h 5532"/>
                  <a:gd name="T10" fmla="*/ 630 w 4606"/>
                  <a:gd name="T11" fmla="*/ 1785 h 5532"/>
                  <a:gd name="T12" fmla="*/ 615 w 4606"/>
                  <a:gd name="T13" fmla="*/ 2235 h 5532"/>
                  <a:gd name="T14" fmla="*/ 285 w 4606"/>
                  <a:gd name="T15" fmla="*/ 2535 h 5532"/>
                  <a:gd name="T16" fmla="*/ 260 w 4606"/>
                  <a:gd name="T17" fmla="*/ 2760 h 5532"/>
                  <a:gd name="T18" fmla="*/ 510 w 4606"/>
                  <a:gd name="T19" fmla="*/ 3315 h 5532"/>
                  <a:gd name="T20" fmla="*/ 525 w 4606"/>
                  <a:gd name="T21" fmla="*/ 3495 h 5532"/>
                  <a:gd name="T22" fmla="*/ 515 w 4606"/>
                  <a:gd name="T23" fmla="*/ 3690 h 5532"/>
                  <a:gd name="T24" fmla="*/ 385 w 4606"/>
                  <a:gd name="T25" fmla="*/ 3655 h 5532"/>
                  <a:gd name="T26" fmla="*/ 435 w 4606"/>
                  <a:gd name="T27" fmla="*/ 3858 h 5532"/>
                  <a:gd name="T28" fmla="*/ 602 w 4606"/>
                  <a:gd name="T29" fmla="*/ 5037 h 5532"/>
                  <a:gd name="T30" fmla="*/ 1163 w 4606"/>
                  <a:gd name="T31" fmla="*/ 5346 h 5532"/>
                  <a:gd name="T32" fmla="*/ 1770 w 4606"/>
                  <a:gd name="T33" fmla="*/ 5361 h 5532"/>
                  <a:gd name="T34" fmla="*/ 2180 w 4606"/>
                  <a:gd name="T35" fmla="*/ 5506 h 5532"/>
                  <a:gd name="T36" fmla="*/ 2702 w 4606"/>
                  <a:gd name="T37" fmla="*/ 5170 h 5532"/>
                  <a:gd name="T38" fmla="*/ 2826 w 4606"/>
                  <a:gd name="T39" fmla="*/ 4545 h 5532"/>
                  <a:gd name="T40" fmla="*/ 2826 w 4606"/>
                  <a:gd name="T41" fmla="*/ 4375 h 5532"/>
                  <a:gd name="T42" fmla="*/ 2971 w 4606"/>
                  <a:gd name="T43" fmla="*/ 4275 h 5532"/>
                  <a:gd name="T44" fmla="*/ 3166 w 4606"/>
                  <a:gd name="T45" fmla="*/ 4200 h 5532"/>
                  <a:gd name="T46" fmla="*/ 3601 w 4606"/>
                  <a:gd name="T47" fmla="*/ 4005 h 5532"/>
                  <a:gd name="T48" fmla="*/ 3681 w 4606"/>
                  <a:gd name="T49" fmla="*/ 3720 h 5532"/>
                  <a:gd name="T50" fmla="*/ 3426 w 4606"/>
                  <a:gd name="T51" fmla="*/ 3685 h 5532"/>
                  <a:gd name="T52" fmla="*/ 2901 w 4606"/>
                  <a:gd name="T53" fmla="*/ 4075 h 5532"/>
                  <a:gd name="T54" fmla="*/ 2706 w 4606"/>
                  <a:gd name="T55" fmla="*/ 4440 h 5532"/>
                  <a:gd name="T56" fmla="*/ 2496 w 4606"/>
                  <a:gd name="T57" fmla="*/ 4735 h 5532"/>
                  <a:gd name="T58" fmla="*/ 2706 w 4606"/>
                  <a:gd name="T59" fmla="*/ 4140 h 5532"/>
                  <a:gd name="T60" fmla="*/ 2811 w 4606"/>
                  <a:gd name="T61" fmla="*/ 3940 h 5532"/>
                  <a:gd name="T62" fmla="*/ 3031 w 4606"/>
                  <a:gd name="T63" fmla="*/ 3630 h 5532"/>
                  <a:gd name="T64" fmla="*/ 3306 w 4606"/>
                  <a:gd name="T65" fmla="*/ 3355 h 5532"/>
                  <a:gd name="T66" fmla="*/ 4281 w 4606"/>
                  <a:gd name="T67" fmla="*/ 3000 h 5532"/>
                  <a:gd name="T68" fmla="*/ 4381 w 4606"/>
                  <a:gd name="T69" fmla="*/ 2580 h 5532"/>
                  <a:gd name="T70" fmla="*/ 4531 w 4606"/>
                  <a:gd name="T71" fmla="*/ 2220 h 5532"/>
                  <a:gd name="T72" fmla="*/ 3464 w 4606"/>
                  <a:gd name="T73" fmla="*/ 2716 h 5532"/>
                  <a:gd name="T74" fmla="*/ 3315 w 4606"/>
                  <a:gd name="T75" fmla="*/ 2785 h 5532"/>
                  <a:gd name="T76" fmla="*/ 3156 w 4606"/>
                  <a:gd name="T77" fmla="*/ 2875 h 5532"/>
                  <a:gd name="T78" fmla="*/ 3066 w 4606"/>
                  <a:gd name="T79" fmla="*/ 2845 h 5532"/>
                  <a:gd name="T80" fmla="*/ 2865 w 4606"/>
                  <a:gd name="T81" fmla="*/ 2611 h 5532"/>
                  <a:gd name="T82" fmla="*/ 2661 w 4606"/>
                  <a:gd name="T83" fmla="*/ 2625 h 5532"/>
                  <a:gd name="T84" fmla="*/ 2513 w 4606"/>
                  <a:gd name="T85" fmla="*/ 2355 h 5532"/>
                  <a:gd name="T86" fmla="*/ 2526 w 4606"/>
                  <a:gd name="T87" fmla="*/ 2050 h 5532"/>
                  <a:gd name="T88" fmla="*/ 2780 w 4606"/>
                  <a:gd name="T89" fmla="*/ 1995 h 5532"/>
                  <a:gd name="T90" fmla="*/ 2906 w 4606"/>
                  <a:gd name="T91" fmla="*/ 1495 h 5532"/>
                  <a:gd name="T92" fmla="*/ 2585 w 4606"/>
                  <a:gd name="T93" fmla="*/ 882 h 5532"/>
                  <a:gd name="T94" fmla="*/ 2421 w 4606"/>
                  <a:gd name="T95" fmla="*/ 660 h 5532"/>
                  <a:gd name="T96" fmla="*/ 2331 w 4606"/>
                  <a:gd name="T97" fmla="*/ 282 h 5532"/>
                  <a:gd name="T98" fmla="*/ 2195 w 4606"/>
                  <a:gd name="T99" fmla="*/ 510 h 5532"/>
                  <a:gd name="T100" fmla="*/ 2280 w 4606"/>
                  <a:gd name="T101" fmla="*/ 720 h 5532"/>
                  <a:gd name="T102" fmla="*/ 2040 w 4606"/>
                  <a:gd name="T103" fmla="*/ 1065 h 5532"/>
                  <a:gd name="T104" fmla="*/ 1830 w 4606"/>
                  <a:gd name="T105" fmla="*/ 900 h 5532"/>
                  <a:gd name="T106" fmla="*/ 1650 w 4606"/>
                  <a:gd name="T107" fmla="*/ 1020 h 5532"/>
                  <a:gd name="T108" fmla="*/ 1635 w 4606"/>
                  <a:gd name="T109" fmla="*/ 795 h 5532"/>
                  <a:gd name="T110" fmla="*/ 1490 w 4606"/>
                  <a:gd name="T111" fmla="*/ 340 h 5532"/>
                  <a:gd name="T112" fmla="*/ 1385 w 4606"/>
                  <a:gd name="T113" fmla="*/ 330 h 5532"/>
                  <a:gd name="T114" fmla="*/ 1085 w 4606"/>
                  <a:gd name="T115" fmla="*/ 210 h 5532"/>
                  <a:gd name="T116" fmla="*/ 710 w 4606"/>
                  <a:gd name="T117" fmla="*/ 0 h 5532"/>
                  <a:gd name="T118" fmla="*/ 380 w 4606"/>
                  <a:gd name="T119" fmla="*/ 135 h 5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606" h="5532">
                    <a:moveTo>
                      <a:pt x="155" y="25"/>
                    </a:moveTo>
                    <a:lnTo>
                      <a:pt x="0" y="85"/>
                    </a:lnTo>
                    <a:lnTo>
                      <a:pt x="20" y="220"/>
                    </a:lnTo>
                    <a:lnTo>
                      <a:pt x="170" y="480"/>
                    </a:lnTo>
                    <a:lnTo>
                      <a:pt x="50" y="660"/>
                    </a:lnTo>
                    <a:lnTo>
                      <a:pt x="210" y="630"/>
                    </a:lnTo>
                    <a:lnTo>
                      <a:pt x="300" y="865"/>
                    </a:lnTo>
                    <a:lnTo>
                      <a:pt x="255" y="1080"/>
                    </a:lnTo>
                    <a:lnTo>
                      <a:pt x="170" y="1215"/>
                    </a:lnTo>
                    <a:lnTo>
                      <a:pt x="185" y="1320"/>
                    </a:lnTo>
                    <a:lnTo>
                      <a:pt x="500" y="1515"/>
                    </a:lnTo>
                    <a:lnTo>
                      <a:pt x="630" y="1785"/>
                    </a:lnTo>
                    <a:lnTo>
                      <a:pt x="680" y="2010"/>
                    </a:lnTo>
                    <a:lnTo>
                      <a:pt x="615" y="2235"/>
                    </a:lnTo>
                    <a:lnTo>
                      <a:pt x="360" y="2550"/>
                    </a:lnTo>
                    <a:lnTo>
                      <a:pt x="285" y="2535"/>
                    </a:lnTo>
                    <a:lnTo>
                      <a:pt x="185" y="2595"/>
                    </a:lnTo>
                    <a:lnTo>
                      <a:pt x="260" y="2760"/>
                    </a:lnTo>
                    <a:lnTo>
                      <a:pt x="375" y="2805"/>
                    </a:lnTo>
                    <a:lnTo>
                      <a:pt x="510" y="3315"/>
                    </a:lnTo>
                    <a:lnTo>
                      <a:pt x="545" y="3390"/>
                    </a:lnTo>
                    <a:lnTo>
                      <a:pt x="525" y="3495"/>
                    </a:lnTo>
                    <a:lnTo>
                      <a:pt x="560" y="3615"/>
                    </a:lnTo>
                    <a:lnTo>
                      <a:pt x="515" y="3690"/>
                    </a:lnTo>
                    <a:lnTo>
                      <a:pt x="435" y="3610"/>
                    </a:lnTo>
                    <a:lnTo>
                      <a:pt x="385" y="3655"/>
                    </a:lnTo>
                    <a:lnTo>
                      <a:pt x="365" y="3793"/>
                    </a:lnTo>
                    <a:lnTo>
                      <a:pt x="435" y="3858"/>
                    </a:lnTo>
                    <a:lnTo>
                      <a:pt x="456" y="4098"/>
                    </a:lnTo>
                    <a:lnTo>
                      <a:pt x="602" y="5037"/>
                    </a:lnTo>
                    <a:lnTo>
                      <a:pt x="810" y="5287"/>
                    </a:lnTo>
                    <a:lnTo>
                      <a:pt x="1163" y="5346"/>
                    </a:lnTo>
                    <a:lnTo>
                      <a:pt x="1400" y="5470"/>
                    </a:lnTo>
                    <a:lnTo>
                      <a:pt x="1770" y="5361"/>
                    </a:lnTo>
                    <a:lnTo>
                      <a:pt x="1872" y="5532"/>
                    </a:lnTo>
                    <a:lnTo>
                      <a:pt x="2180" y="5506"/>
                    </a:lnTo>
                    <a:lnTo>
                      <a:pt x="2535" y="5398"/>
                    </a:lnTo>
                    <a:lnTo>
                      <a:pt x="2702" y="5170"/>
                    </a:lnTo>
                    <a:lnTo>
                      <a:pt x="2745" y="4815"/>
                    </a:lnTo>
                    <a:lnTo>
                      <a:pt x="2826" y="4545"/>
                    </a:lnTo>
                    <a:lnTo>
                      <a:pt x="2911" y="4420"/>
                    </a:lnTo>
                    <a:lnTo>
                      <a:pt x="2826" y="4375"/>
                    </a:lnTo>
                    <a:lnTo>
                      <a:pt x="2851" y="4300"/>
                    </a:lnTo>
                    <a:lnTo>
                      <a:pt x="2971" y="4275"/>
                    </a:lnTo>
                    <a:lnTo>
                      <a:pt x="3081" y="4170"/>
                    </a:lnTo>
                    <a:lnTo>
                      <a:pt x="3166" y="4200"/>
                    </a:lnTo>
                    <a:lnTo>
                      <a:pt x="3316" y="4065"/>
                    </a:lnTo>
                    <a:lnTo>
                      <a:pt x="3601" y="4005"/>
                    </a:lnTo>
                    <a:lnTo>
                      <a:pt x="3711" y="3870"/>
                    </a:lnTo>
                    <a:lnTo>
                      <a:pt x="3681" y="3720"/>
                    </a:lnTo>
                    <a:lnTo>
                      <a:pt x="3571" y="3675"/>
                    </a:lnTo>
                    <a:lnTo>
                      <a:pt x="3426" y="3685"/>
                    </a:lnTo>
                    <a:lnTo>
                      <a:pt x="3136" y="3835"/>
                    </a:lnTo>
                    <a:lnTo>
                      <a:pt x="2901" y="4075"/>
                    </a:lnTo>
                    <a:lnTo>
                      <a:pt x="2746" y="4300"/>
                    </a:lnTo>
                    <a:lnTo>
                      <a:pt x="2706" y="4440"/>
                    </a:lnTo>
                    <a:lnTo>
                      <a:pt x="2571" y="4725"/>
                    </a:lnTo>
                    <a:lnTo>
                      <a:pt x="2496" y="4735"/>
                    </a:lnTo>
                    <a:lnTo>
                      <a:pt x="2676" y="4290"/>
                    </a:lnTo>
                    <a:lnTo>
                      <a:pt x="2706" y="4140"/>
                    </a:lnTo>
                    <a:lnTo>
                      <a:pt x="2796" y="4030"/>
                    </a:lnTo>
                    <a:lnTo>
                      <a:pt x="2811" y="3940"/>
                    </a:lnTo>
                    <a:lnTo>
                      <a:pt x="3031" y="3775"/>
                    </a:lnTo>
                    <a:lnTo>
                      <a:pt x="3031" y="3630"/>
                    </a:lnTo>
                    <a:lnTo>
                      <a:pt x="3051" y="3490"/>
                    </a:lnTo>
                    <a:lnTo>
                      <a:pt x="3306" y="3355"/>
                    </a:lnTo>
                    <a:lnTo>
                      <a:pt x="3991" y="3145"/>
                    </a:lnTo>
                    <a:lnTo>
                      <a:pt x="4281" y="3000"/>
                    </a:lnTo>
                    <a:lnTo>
                      <a:pt x="4356" y="2740"/>
                    </a:lnTo>
                    <a:lnTo>
                      <a:pt x="4381" y="2580"/>
                    </a:lnTo>
                    <a:lnTo>
                      <a:pt x="4606" y="2355"/>
                    </a:lnTo>
                    <a:lnTo>
                      <a:pt x="4531" y="2220"/>
                    </a:lnTo>
                    <a:lnTo>
                      <a:pt x="3841" y="2545"/>
                    </a:lnTo>
                    <a:lnTo>
                      <a:pt x="3464" y="2716"/>
                    </a:lnTo>
                    <a:lnTo>
                      <a:pt x="3286" y="2610"/>
                    </a:lnTo>
                    <a:lnTo>
                      <a:pt x="3315" y="2785"/>
                    </a:lnTo>
                    <a:lnTo>
                      <a:pt x="3272" y="2905"/>
                    </a:lnTo>
                    <a:lnTo>
                      <a:pt x="3156" y="2875"/>
                    </a:lnTo>
                    <a:lnTo>
                      <a:pt x="3096" y="2763"/>
                    </a:lnTo>
                    <a:lnTo>
                      <a:pt x="3066" y="2845"/>
                    </a:lnTo>
                    <a:lnTo>
                      <a:pt x="2873" y="2760"/>
                    </a:lnTo>
                    <a:lnTo>
                      <a:pt x="2865" y="2611"/>
                    </a:lnTo>
                    <a:lnTo>
                      <a:pt x="2751" y="2682"/>
                    </a:lnTo>
                    <a:lnTo>
                      <a:pt x="2661" y="2625"/>
                    </a:lnTo>
                    <a:lnTo>
                      <a:pt x="2671" y="2470"/>
                    </a:lnTo>
                    <a:lnTo>
                      <a:pt x="2513" y="2355"/>
                    </a:lnTo>
                    <a:lnTo>
                      <a:pt x="2465" y="2206"/>
                    </a:lnTo>
                    <a:lnTo>
                      <a:pt x="2526" y="2050"/>
                    </a:lnTo>
                    <a:lnTo>
                      <a:pt x="2543" y="1929"/>
                    </a:lnTo>
                    <a:lnTo>
                      <a:pt x="2780" y="1995"/>
                    </a:lnTo>
                    <a:lnTo>
                      <a:pt x="3098" y="1846"/>
                    </a:lnTo>
                    <a:lnTo>
                      <a:pt x="2906" y="1495"/>
                    </a:lnTo>
                    <a:lnTo>
                      <a:pt x="2711" y="1083"/>
                    </a:lnTo>
                    <a:lnTo>
                      <a:pt x="2585" y="882"/>
                    </a:lnTo>
                    <a:lnTo>
                      <a:pt x="2597" y="631"/>
                    </a:lnTo>
                    <a:lnTo>
                      <a:pt x="2421" y="660"/>
                    </a:lnTo>
                    <a:lnTo>
                      <a:pt x="2420" y="492"/>
                    </a:lnTo>
                    <a:lnTo>
                      <a:pt x="2331" y="282"/>
                    </a:lnTo>
                    <a:lnTo>
                      <a:pt x="2225" y="385"/>
                    </a:lnTo>
                    <a:lnTo>
                      <a:pt x="2195" y="510"/>
                    </a:lnTo>
                    <a:lnTo>
                      <a:pt x="2255" y="570"/>
                    </a:lnTo>
                    <a:lnTo>
                      <a:pt x="2280" y="720"/>
                    </a:lnTo>
                    <a:lnTo>
                      <a:pt x="2165" y="825"/>
                    </a:lnTo>
                    <a:lnTo>
                      <a:pt x="2040" y="1065"/>
                    </a:lnTo>
                    <a:lnTo>
                      <a:pt x="1920" y="975"/>
                    </a:lnTo>
                    <a:lnTo>
                      <a:pt x="1830" y="900"/>
                    </a:lnTo>
                    <a:lnTo>
                      <a:pt x="1730" y="915"/>
                    </a:lnTo>
                    <a:lnTo>
                      <a:pt x="1650" y="1020"/>
                    </a:lnTo>
                    <a:lnTo>
                      <a:pt x="1560" y="985"/>
                    </a:lnTo>
                    <a:lnTo>
                      <a:pt x="1635" y="795"/>
                    </a:lnTo>
                    <a:lnTo>
                      <a:pt x="1500" y="600"/>
                    </a:lnTo>
                    <a:lnTo>
                      <a:pt x="1490" y="340"/>
                    </a:lnTo>
                    <a:lnTo>
                      <a:pt x="1460" y="285"/>
                    </a:lnTo>
                    <a:lnTo>
                      <a:pt x="1385" y="330"/>
                    </a:lnTo>
                    <a:lnTo>
                      <a:pt x="1080" y="295"/>
                    </a:lnTo>
                    <a:lnTo>
                      <a:pt x="1085" y="210"/>
                    </a:lnTo>
                    <a:lnTo>
                      <a:pt x="990" y="180"/>
                    </a:lnTo>
                    <a:lnTo>
                      <a:pt x="710" y="0"/>
                    </a:lnTo>
                    <a:lnTo>
                      <a:pt x="575" y="130"/>
                    </a:lnTo>
                    <a:lnTo>
                      <a:pt x="380" y="135"/>
                    </a:lnTo>
                    <a:lnTo>
                      <a:pt x="155" y="25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solidFill>
                  <a:srgbClr val="E7E6E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6857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73" name="Freeform 24">
                <a:extLst>
                  <a:ext uri="{FF2B5EF4-FFF2-40B4-BE49-F238E27FC236}">
                    <a16:creationId xmlns:a16="http://schemas.microsoft.com/office/drawing/2014/main" id="{DCD3625C-C2DD-B418-C02D-384A2A892E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8676" y="4604649"/>
                <a:ext cx="222250" cy="57150"/>
              </a:xfrm>
              <a:custGeom>
                <a:avLst/>
                <a:gdLst>
                  <a:gd name="T0" fmla="*/ 124 w 124"/>
                  <a:gd name="T1" fmla="*/ 17 h 32"/>
                  <a:gd name="T2" fmla="*/ 103 w 124"/>
                  <a:gd name="T3" fmla="*/ 32 h 32"/>
                  <a:gd name="T4" fmla="*/ 48 w 124"/>
                  <a:gd name="T5" fmla="*/ 32 h 32"/>
                  <a:gd name="T6" fmla="*/ 34 w 124"/>
                  <a:gd name="T7" fmla="*/ 20 h 32"/>
                  <a:gd name="T8" fmla="*/ 0 w 124"/>
                  <a:gd name="T9" fmla="*/ 18 h 32"/>
                  <a:gd name="T10" fmla="*/ 24 w 124"/>
                  <a:gd name="T11" fmla="*/ 6 h 32"/>
                  <a:gd name="T12" fmla="*/ 60 w 124"/>
                  <a:gd name="T13" fmla="*/ 0 h 32"/>
                  <a:gd name="T14" fmla="*/ 94 w 124"/>
                  <a:gd name="T15" fmla="*/ 12 h 32"/>
                  <a:gd name="T16" fmla="*/ 124 w 124"/>
                  <a:gd name="T17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4" h="32">
                    <a:moveTo>
                      <a:pt x="124" y="17"/>
                    </a:moveTo>
                    <a:lnTo>
                      <a:pt x="103" y="32"/>
                    </a:lnTo>
                    <a:lnTo>
                      <a:pt x="48" y="32"/>
                    </a:lnTo>
                    <a:lnTo>
                      <a:pt x="34" y="20"/>
                    </a:lnTo>
                    <a:lnTo>
                      <a:pt x="0" y="18"/>
                    </a:lnTo>
                    <a:lnTo>
                      <a:pt x="24" y="6"/>
                    </a:lnTo>
                    <a:lnTo>
                      <a:pt x="60" y="0"/>
                    </a:lnTo>
                    <a:lnTo>
                      <a:pt x="94" y="12"/>
                    </a:lnTo>
                    <a:lnTo>
                      <a:pt x="124" y="17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</p:grpSp>
        <p:sp>
          <p:nvSpPr>
            <p:cNvPr id="18644" name="Freeform 25">
              <a:extLst>
                <a:ext uri="{FF2B5EF4-FFF2-40B4-BE49-F238E27FC236}">
                  <a16:creationId xmlns:a16="http://schemas.microsoft.com/office/drawing/2014/main" id="{2A46A2A6-B5EB-018F-7045-7F189B2EB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7147" y="3707491"/>
              <a:ext cx="113719" cy="63549"/>
            </a:xfrm>
            <a:custGeom>
              <a:avLst/>
              <a:gdLst>
                <a:gd name="T0" fmla="*/ 90 w 90"/>
                <a:gd name="T1" fmla="*/ 28 h 51"/>
                <a:gd name="T2" fmla="*/ 79 w 90"/>
                <a:gd name="T3" fmla="*/ 44 h 51"/>
                <a:gd name="T4" fmla="*/ 60 w 90"/>
                <a:gd name="T5" fmla="*/ 51 h 51"/>
                <a:gd name="T6" fmla="*/ 24 w 90"/>
                <a:gd name="T7" fmla="*/ 44 h 51"/>
                <a:gd name="T8" fmla="*/ 10 w 90"/>
                <a:gd name="T9" fmla="*/ 32 h 51"/>
                <a:gd name="T10" fmla="*/ 0 w 90"/>
                <a:gd name="T11" fmla="*/ 18 h 51"/>
                <a:gd name="T12" fmla="*/ 9 w 90"/>
                <a:gd name="T13" fmla="*/ 0 h 51"/>
                <a:gd name="T14" fmla="*/ 12 w 90"/>
                <a:gd name="T15" fmla="*/ 16 h 51"/>
                <a:gd name="T16" fmla="*/ 30 w 90"/>
                <a:gd name="T17" fmla="*/ 21 h 51"/>
                <a:gd name="T18" fmla="*/ 70 w 90"/>
                <a:gd name="T19" fmla="*/ 24 h 51"/>
                <a:gd name="T20" fmla="*/ 89 w 90"/>
                <a:gd name="T21" fmla="*/ 19 h 51"/>
                <a:gd name="T22" fmla="*/ 90 w 90"/>
                <a:gd name="T23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51">
                  <a:moveTo>
                    <a:pt x="90" y="28"/>
                  </a:moveTo>
                  <a:lnTo>
                    <a:pt x="79" y="44"/>
                  </a:lnTo>
                  <a:lnTo>
                    <a:pt x="60" y="51"/>
                  </a:lnTo>
                  <a:lnTo>
                    <a:pt x="24" y="44"/>
                  </a:lnTo>
                  <a:lnTo>
                    <a:pt x="10" y="32"/>
                  </a:lnTo>
                  <a:lnTo>
                    <a:pt x="0" y="18"/>
                  </a:lnTo>
                  <a:lnTo>
                    <a:pt x="9" y="0"/>
                  </a:lnTo>
                  <a:lnTo>
                    <a:pt x="12" y="16"/>
                  </a:lnTo>
                  <a:lnTo>
                    <a:pt x="30" y="21"/>
                  </a:lnTo>
                  <a:lnTo>
                    <a:pt x="70" y="24"/>
                  </a:lnTo>
                  <a:lnTo>
                    <a:pt x="89" y="19"/>
                  </a:lnTo>
                  <a:lnTo>
                    <a:pt x="90" y="28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45" name="Freeform 27">
              <a:extLst>
                <a:ext uri="{FF2B5EF4-FFF2-40B4-BE49-F238E27FC236}">
                  <a16:creationId xmlns:a16="http://schemas.microsoft.com/office/drawing/2014/main" id="{67DD8B74-547E-BAF7-3740-540F76219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482" y="3166769"/>
              <a:ext cx="324434" cy="401361"/>
            </a:xfrm>
            <a:custGeom>
              <a:avLst/>
              <a:gdLst>
                <a:gd name="T0" fmla="*/ 206 w 1285"/>
                <a:gd name="T1" fmla="*/ 0 h 1591"/>
                <a:gd name="T2" fmla="*/ 274 w 1285"/>
                <a:gd name="T3" fmla="*/ 72 h 1591"/>
                <a:gd name="T4" fmla="*/ 265 w 1285"/>
                <a:gd name="T5" fmla="*/ 196 h 1591"/>
                <a:gd name="T6" fmla="*/ 235 w 1285"/>
                <a:gd name="T7" fmla="*/ 356 h 1591"/>
                <a:gd name="T8" fmla="*/ 225 w 1285"/>
                <a:gd name="T9" fmla="*/ 506 h 1591"/>
                <a:gd name="T10" fmla="*/ 205 w 1285"/>
                <a:gd name="T11" fmla="*/ 661 h 1591"/>
                <a:gd name="T12" fmla="*/ 235 w 1285"/>
                <a:gd name="T13" fmla="*/ 791 h 1591"/>
                <a:gd name="T14" fmla="*/ 340 w 1285"/>
                <a:gd name="T15" fmla="*/ 611 h 1591"/>
                <a:gd name="T16" fmla="*/ 430 w 1285"/>
                <a:gd name="T17" fmla="*/ 586 h 1591"/>
                <a:gd name="T18" fmla="*/ 345 w 1285"/>
                <a:gd name="T19" fmla="*/ 766 h 1591"/>
                <a:gd name="T20" fmla="*/ 520 w 1285"/>
                <a:gd name="T21" fmla="*/ 761 h 1591"/>
                <a:gd name="T22" fmla="*/ 625 w 1285"/>
                <a:gd name="T23" fmla="*/ 706 h 1591"/>
                <a:gd name="T24" fmla="*/ 730 w 1285"/>
                <a:gd name="T25" fmla="*/ 656 h 1591"/>
                <a:gd name="T26" fmla="*/ 820 w 1285"/>
                <a:gd name="T27" fmla="*/ 601 h 1591"/>
                <a:gd name="T28" fmla="*/ 885 w 1285"/>
                <a:gd name="T29" fmla="*/ 646 h 1591"/>
                <a:gd name="T30" fmla="*/ 825 w 1285"/>
                <a:gd name="T31" fmla="*/ 781 h 1591"/>
                <a:gd name="T32" fmla="*/ 1000 w 1285"/>
                <a:gd name="T33" fmla="*/ 766 h 1591"/>
                <a:gd name="T34" fmla="*/ 1020 w 1285"/>
                <a:gd name="T35" fmla="*/ 931 h 1591"/>
                <a:gd name="T36" fmla="*/ 1005 w 1285"/>
                <a:gd name="T37" fmla="*/ 1061 h 1591"/>
                <a:gd name="T38" fmla="*/ 1090 w 1285"/>
                <a:gd name="T39" fmla="*/ 1046 h 1591"/>
                <a:gd name="T40" fmla="*/ 1140 w 1285"/>
                <a:gd name="T41" fmla="*/ 926 h 1591"/>
                <a:gd name="T42" fmla="*/ 1230 w 1285"/>
                <a:gd name="T43" fmla="*/ 956 h 1591"/>
                <a:gd name="T44" fmla="*/ 1275 w 1285"/>
                <a:gd name="T45" fmla="*/ 1031 h 1591"/>
                <a:gd name="T46" fmla="*/ 1225 w 1285"/>
                <a:gd name="T47" fmla="*/ 1136 h 1591"/>
                <a:gd name="T48" fmla="*/ 1285 w 1285"/>
                <a:gd name="T49" fmla="*/ 1331 h 1591"/>
                <a:gd name="T50" fmla="*/ 1180 w 1285"/>
                <a:gd name="T51" fmla="*/ 1331 h 1591"/>
                <a:gd name="T52" fmla="*/ 1140 w 1285"/>
                <a:gd name="T53" fmla="*/ 1211 h 1591"/>
                <a:gd name="T54" fmla="*/ 1105 w 1285"/>
                <a:gd name="T55" fmla="*/ 1231 h 1591"/>
                <a:gd name="T56" fmla="*/ 1080 w 1285"/>
                <a:gd name="T57" fmla="*/ 1391 h 1591"/>
                <a:gd name="T58" fmla="*/ 1030 w 1285"/>
                <a:gd name="T59" fmla="*/ 1166 h 1591"/>
                <a:gd name="T60" fmla="*/ 970 w 1285"/>
                <a:gd name="T61" fmla="*/ 1081 h 1591"/>
                <a:gd name="T62" fmla="*/ 900 w 1285"/>
                <a:gd name="T63" fmla="*/ 1196 h 1591"/>
                <a:gd name="T64" fmla="*/ 750 w 1285"/>
                <a:gd name="T65" fmla="*/ 1246 h 1591"/>
                <a:gd name="T66" fmla="*/ 685 w 1285"/>
                <a:gd name="T67" fmla="*/ 1186 h 1591"/>
                <a:gd name="T68" fmla="*/ 555 w 1285"/>
                <a:gd name="T69" fmla="*/ 1381 h 1591"/>
                <a:gd name="T70" fmla="*/ 325 w 1285"/>
                <a:gd name="T71" fmla="*/ 1436 h 1591"/>
                <a:gd name="T72" fmla="*/ 90 w 1285"/>
                <a:gd name="T73" fmla="*/ 1591 h 1591"/>
                <a:gd name="T74" fmla="*/ 10 w 1285"/>
                <a:gd name="T75" fmla="*/ 1511 h 1591"/>
                <a:gd name="T76" fmla="*/ 105 w 1285"/>
                <a:gd name="T77" fmla="*/ 1336 h 1591"/>
                <a:gd name="T78" fmla="*/ 85 w 1285"/>
                <a:gd name="T79" fmla="*/ 1276 h 1591"/>
                <a:gd name="T80" fmla="*/ 0 w 1285"/>
                <a:gd name="T81" fmla="*/ 1291 h 1591"/>
                <a:gd name="T82" fmla="*/ 60 w 1285"/>
                <a:gd name="T83" fmla="*/ 1166 h 1591"/>
                <a:gd name="T84" fmla="*/ 135 w 1285"/>
                <a:gd name="T85" fmla="*/ 1106 h 1591"/>
                <a:gd name="T86" fmla="*/ 100 w 1285"/>
                <a:gd name="T87" fmla="*/ 941 h 1591"/>
                <a:gd name="T88" fmla="*/ 50 w 1285"/>
                <a:gd name="T89" fmla="*/ 856 h 1591"/>
                <a:gd name="T90" fmla="*/ 45 w 1285"/>
                <a:gd name="T91" fmla="*/ 316 h 1591"/>
                <a:gd name="T92" fmla="*/ 154 w 1285"/>
                <a:gd name="T93" fmla="*/ 100 h 1591"/>
                <a:gd name="T94" fmla="*/ 206 w 1285"/>
                <a:gd name="T95" fmla="*/ 0 h 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85" h="1591">
                  <a:moveTo>
                    <a:pt x="206" y="0"/>
                  </a:moveTo>
                  <a:lnTo>
                    <a:pt x="274" y="72"/>
                  </a:lnTo>
                  <a:lnTo>
                    <a:pt x="265" y="196"/>
                  </a:lnTo>
                  <a:lnTo>
                    <a:pt x="235" y="356"/>
                  </a:lnTo>
                  <a:lnTo>
                    <a:pt x="225" y="506"/>
                  </a:lnTo>
                  <a:lnTo>
                    <a:pt x="205" y="661"/>
                  </a:lnTo>
                  <a:lnTo>
                    <a:pt x="235" y="791"/>
                  </a:lnTo>
                  <a:lnTo>
                    <a:pt x="340" y="611"/>
                  </a:lnTo>
                  <a:lnTo>
                    <a:pt x="430" y="586"/>
                  </a:lnTo>
                  <a:lnTo>
                    <a:pt x="345" y="766"/>
                  </a:lnTo>
                  <a:lnTo>
                    <a:pt x="520" y="761"/>
                  </a:lnTo>
                  <a:lnTo>
                    <a:pt x="625" y="706"/>
                  </a:lnTo>
                  <a:lnTo>
                    <a:pt x="730" y="656"/>
                  </a:lnTo>
                  <a:lnTo>
                    <a:pt x="820" y="601"/>
                  </a:lnTo>
                  <a:lnTo>
                    <a:pt x="885" y="646"/>
                  </a:lnTo>
                  <a:lnTo>
                    <a:pt x="825" y="781"/>
                  </a:lnTo>
                  <a:lnTo>
                    <a:pt x="1000" y="766"/>
                  </a:lnTo>
                  <a:lnTo>
                    <a:pt x="1020" y="931"/>
                  </a:lnTo>
                  <a:lnTo>
                    <a:pt x="1005" y="1061"/>
                  </a:lnTo>
                  <a:lnTo>
                    <a:pt x="1090" y="1046"/>
                  </a:lnTo>
                  <a:lnTo>
                    <a:pt x="1140" y="926"/>
                  </a:lnTo>
                  <a:lnTo>
                    <a:pt x="1230" y="956"/>
                  </a:lnTo>
                  <a:lnTo>
                    <a:pt x="1275" y="1031"/>
                  </a:lnTo>
                  <a:lnTo>
                    <a:pt x="1225" y="1136"/>
                  </a:lnTo>
                  <a:lnTo>
                    <a:pt x="1285" y="1331"/>
                  </a:lnTo>
                  <a:lnTo>
                    <a:pt x="1180" y="1331"/>
                  </a:lnTo>
                  <a:lnTo>
                    <a:pt x="1140" y="1211"/>
                  </a:lnTo>
                  <a:lnTo>
                    <a:pt x="1105" y="1231"/>
                  </a:lnTo>
                  <a:lnTo>
                    <a:pt x="1080" y="1391"/>
                  </a:lnTo>
                  <a:lnTo>
                    <a:pt x="1030" y="1166"/>
                  </a:lnTo>
                  <a:lnTo>
                    <a:pt x="970" y="1081"/>
                  </a:lnTo>
                  <a:lnTo>
                    <a:pt x="900" y="1196"/>
                  </a:lnTo>
                  <a:lnTo>
                    <a:pt x="750" y="1246"/>
                  </a:lnTo>
                  <a:lnTo>
                    <a:pt x="685" y="1186"/>
                  </a:lnTo>
                  <a:lnTo>
                    <a:pt x="555" y="1381"/>
                  </a:lnTo>
                  <a:lnTo>
                    <a:pt x="325" y="1436"/>
                  </a:lnTo>
                  <a:lnTo>
                    <a:pt x="90" y="1591"/>
                  </a:lnTo>
                  <a:lnTo>
                    <a:pt x="10" y="1511"/>
                  </a:lnTo>
                  <a:lnTo>
                    <a:pt x="105" y="1336"/>
                  </a:lnTo>
                  <a:lnTo>
                    <a:pt x="85" y="1276"/>
                  </a:lnTo>
                  <a:lnTo>
                    <a:pt x="0" y="1291"/>
                  </a:lnTo>
                  <a:lnTo>
                    <a:pt x="60" y="1166"/>
                  </a:lnTo>
                  <a:lnTo>
                    <a:pt x="135" y="1106"/>
                  </a:lnTo>
                  <a:lnTo>
                    <a:pt x="100" y="941"/>
                  </a:lnTo>
                  <a:lnTo>
                    <a:pt x="50" y="856"/>
                  </a:lnTo>
                  <a:lnTo>
                    <a:pt x="45" y="316"/>
                  </a:lnTo>
                  <a:lnTo>
                    <a:pt x="154" y="10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grpSp>
          <p:nvGrpSpPr>
            <p:cNvPr id="18646" name="组合 145">
              <a:extLst>
                <a:ext uri="{FF2B5EF4-FFF2-40B4-BE49-F238E27FC236}">
                  <a16:creationId xmlns:a16="http://schemas.microsoft.com/office/drawing/2014/main" id="{25574F22-6ECA-7243-D1A2-D39D0F0B51D9}"/>
                </a:ext>
              </a:extLst>
            </p:cNvPr>
            <p:cNvGrpSpPr/>
            <p:nvPr/>
          </p:nvGrpSpPr>
          <p:grpSpPr>
            <a:xfrm>
              <a:off x="3280931" y="1517844"/>
              <a:ext cx="1065836" cy="1345674"/>
              <a:chOff x="2418164" y="1838430"/>
              <a:chExt cx="1517650" cy="1916113"/>
            </a:xfrm>
          </p:grpSpPr>
          <p:sp>
            <p:nvSpPr>
              <p:cNvPr id="18665" name="Freeform 6">
                <a:extLst>
                  <a:ext uri="{FF2B5EF4-FFF2-40B4-BE49-F238E27FC236}">
                    <a16:creationId xmlns:a16="http://schemas.microsoft.com/office/drawing/2014/main" id="{3DCFE03F-B744-0122-CF84-D81968C9B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8164" y="2322618"/>
                <a:ext cx="1336675" cy="1431925"/>
              </a:xfrm>
              <a:custGeom>
                <a:avLst/>
                <a:gdLst>
                  <a:gd name="T0" fmla="*/ 266 w 3722"/>
                  <a:gd name="T1" fmla="*/ 2801 h 3986"/>
                  <a:gd name="T2" fmla="*/ 204 w 3722"/>
                  <a:gd name="T3" fmla="*/ 2714 h 3986"/>
                  <a:gd name="T4" fmla="*/ 60 w 3722"/>
                  <a:gd name="T5" fmla="*/ 2428 h 3986"/>
                  <a:gd name="T6" fmla="*/ 0 w 3722"/>
                  <a:gd name="T7" fmla="*/ 2063 h 3986"/>
                  <a:gd name="T8" fmla="*/ 206 w 3722"/>
                  <a:gd name="T9" fmla="*/ 1451 h 3986"/>
                  <a:gd name="T10" fmla="*/ 211 w 3722"/>
                  <a:gd name="T11" fmla="*/ 1155 h 3986"/>
                  <a:gd name="T12" fmla="*/ 330 w 3722"/>
                  <a:gd name="T13" fmla="*/ 878 h 3986"/>
                  <a:gd name="T14" fmla="*/ 302 w 3722"/>
                  <a:gd name="T15" fmla="*/ 539 h 3986"/>
                  <a:gd name="T16" fmla="*/ 447 w 3722"/>
                  <a:gd name="T17" fmla="*/ 295 h 3986"/>
                  <a:gd name="T18" fmla="*/ 776 w 3722"/>
                  <a:gd name="T19" fmla="*/ 240 h 3986"/>
                  <a:gd name="T20" fmla="*/ 716 w 3722"/>
                  <a:gd name="T21" fmla="*/ 45 h 3986"/>
                  <a:gd name="T22" fmla="*/ 916 w 3722"/>
                  <a:gd name="T23" fmla="*/ 0 h 3986"/>
                  <a:gd name="T24" fmla="*/ 1051 w 3722"/>
                  <a:gd name="T25" fmla="*/ 115 h 3986"/>
                  <a:gd name="T26" fmla="*/ 856 w 3722"/>
                  <a:gd name="T27" fmla="*/ 240 h 3986"/>
                  <a:gd name="T28" fmla="*/ 926 w 3722"/>
                  <a:gd name="T29" fmla="*/ 265 h 3986"/>
                  <a:gd name="T30" fmla="*/ 971 w 3722"/>
                  <a:gd name="T31" fmla="*/ 240 h 3986"/>
                  <a:gd name="T32" fmla="*/ 1126 w 3722"/>
                  <a:gd name="T33" fmla="*/ 205 h 3986"/>
                  <a:gd name="T34" fmla="*/ 1152 w 3722"/>
                  <a:gd name="T35" fmla="*/ 278 h 3986"/>
                  <a:gd name="T36" fmla="*/ 1201 w 3722"/>
                  <a:gd name="T37" fmla="*/ 250 h 3986"/>
                  <a:gd name="T38" fmla="*/ 1426 w 3722"/>
                  <a:gd name="T39" fmla="*/ 235 h 3986"/>
                  <a:gd name="T40" fmla="*/ 1336 w 3722"/>
                  <a:gd name="T41" fmla="*/ 75 h 3986"/>
                  <a:gd name="T42" fmla="*/ 1471 w 3722"/>
                  <a:gd name="T43" fmla="*/ 175 h 3986"/>
                  <a:gd name="T44" fmla="*/ 1606 w 3722"/>
                  <a:gd name="T45" fmla="*/ 195 h 3986"/>
                  <a:gd name="T46" fmla="*/ 1696 w 3722"/>
                  <a:gd name="T47" fmla="*/ 225 h 3986"/>
                  <a:gd name="T48" fmla="*/ 1631 w 3722"/>
                  <a:gd name="T49" fmla="*/ 430 h 3986"/>
                  <a:gd name="T50" fmla="*/ 1721 w 3722"/>
                  <a:gd name="T51" fmla="*/ 435 h 3986"/>
                  <a:gd name="T52" fmla="*/ 1841 w 3722"/>
                  <a:gd name="T53" fmla="*/ 340 h 3986"/>
                  <a:gd name="T54" fmla="*/ 1841 w 3722"/>
                  <a:gd name="T55" fmla="*/ 475 h 3986"/>
                  <a:gd name="T56" fmla="*/ 1907 w 3722"/>
                  <a:gd name="T57" fmla="*/ 565 h 3986"/>
                  <a:gd name="T58" fmla="*/ 2042 w 3722"/>
                  <a:gd name="T59" fmla="*/ 505 h 3986"/>
                  <a:gd name="T60" fmla="*/ 1877 w 3722"/>
                  <a:gd name="T61" fmla="*/ 1030 h 3986"/>
                  <a:gd name="T62" fmla="*/ 2597 w 3722"/>
                  <a:gd name="T63" fmla="*/ 2036 h 3986"/>
                  <a:gd name="T64" fmla="*/ 2787 w 3722"/>
                  <a:gd name="T65" fmla="*/ 2281 h 3986"/>
                  <a:gd name="T66" fmla="*/ 3722 w 3722"/>
                  <a:gd name="T67" fmla="*/ 2656 h 3986"/>
                  <a:gd name="T68" fmla="*/ 3437 w 3722"/>
                  <a:gd name="T69" fmla="*/ 3986 h 3986"/>
                  <a:gd name="T70" fmla="*/ 716 w 3722"/>
                  <a:gd name="T71" fmla="*/ 3271 h 3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22" h="3986">
                    <a:moveTo>
                      <a:pt x="210" y="3025"/>
                    </a:moveTo>
                    <a:lnTo>
                      <a:pt x="266" y="2801"/>
                    </a:lnTo>
                    <a:lnTo>
                      <a:pt x="324" y="2713"/>
                    </a:lnTo>
                    <a:lnTo>
                      <a:pt x="204" y="2714"/>
                    </a:lnTo>
                    <a:lnTo>
                      <a:pt x="12" y="2624"/>
                    </a:lnTo>
                    <a:lnTo>
                      <a:pt x="60" y="2428"/>
                    </a:lnTo>
                    <a:lnTo>
                      <a:pt x="59" y="2231"/>
                    </a:lnTo>
                    <a:lnTo>
                      <a:pt x="0" y="2063"/>
                    </a:lnTo>
                    <a:lnTo>
                      <a:pt x="192" y="1628"/>
                    </a:lnTo>
                    <a:lnTo>
                      <a:pt x="206" y="1451"/>
                    </a:lnTo>
                    <a:lnTo>
                      <a:pt x="201" y="1292"/>
                    </a:lnTo>
                    <a:lnTo>
                      <a:pt x="211" y="1155"/>
                    </a:lnTo>
                    <a:lnTo>
                      <a:pt x="372" y="1060"/>
                    </a:lnTo>
                    <a:lnTo>
                      <a:pt x="330" y="878"/>
                    </a:lnTo>
                    <a:lnTo>
                      <a:pt x="481" y="655"/>
                    </a:lnTo>
                    <a:lnTo>
                      <a:pt x="302" y="539"/>
                    </a:lnTo>
                    <a:lnTo>
                      <a:pt x="389" y="401"/>
                    </a:lnTo>
                    <a:lnTo>
                      <a:pt x="447" y="295"/>
                    </a:lnTo>
                    <a:lnTo>
                      <a:pt x="651" y="150"/>
                    </a:lnTo>
                    <a:lnTo>
                      <a:pt x="776" y="240"/>
                    </a:lnTo>
                    <a:lnTo>
                      <a:pt x="746" y="160"/>
                    </a:lnTo>
                    <a:lnTo>
                      <a:pt x="716" y="45"/>
                    </a:lnTo>
                    <a:lnTo>
                      <a:pt x="866" y="75"/>
                    </a:lnTo>
                    <a:lnTo>
                      <a:pt x="916" y="0"/>
                    </a:lnTo>
                    <a:lnTo>
                      <a:pt x="1016" y="10"/>
                    </a:lnTo>
                    <a:lnTo>
                      <a:pt x="1051" y="115"/>
                    </a:lnTo>
                    <a:lnTo>
                      <a:pt x="791" y="145"/>
                    </a:lnTo>
                    <a:lnTo>
                      <a:pt x="856" y="240"/>
                    </a:lnTo>
                    <a:lnTo>
                      <a:pt x="881" y="315"/>
                    </a:lnTo>
                    <a:lnTo>
                      <a:pt x="926" y="265"/>
                    </a:lnTo>
                    <a:lnTo>
                      <a:pt x="1001" y="330"/>
                    </a:lnTo>
                    <a:lnTo>
                      <a:pt x="971" y="240"/>
                    </a:lnTo>
                    <a:lnTo>
                      <a:pt x="1066" y="205"/>
                    </a:lnTo>
                    <a:lnTo>
                      <a:pt x="1126" y="205"/>
                    </a:lnTo>
                    <a:lnTo>
                      <a:pt x="1146" y="149"/>
                    </a:lnTo>
                    <a:lnTo>
                      <a:pt x="1152" y="278"/>
                    </a:lnTo>
                    <a:lnTo>
                      <a:pt x="1186" y="205"/>
                    </a:lnTo>
                    <a:lnTo>
                      <a:pt x="1201" y="250"/>
                    </a:lnTo>
                    <a:lnTo>
                      <a:pt x="1306" y="225"/>
                    </a:lnTo>
                    <a:lnTo>
                      <a:pt x="1426" y="235"/>
                    </a:lnTo>
                    <a:lnTo>
                      <a:pt x="1291" y="175"/>
                    </a:lnTo>
                    <a:lnTo>
                      <a:pt x="1336" y="75"/>
                    </a:lnTo>
                    <a:lnTo>
                      <a:pt x="1496" y="85"/>
                    </a:lnTo>
                    <a:lnTo>
                      <a:pt x="1471" y="175"/>
                    </a:lnTo>
                    <a:lnTo>
                      <a:pt x="1516" y="240"/>
                    </a:lnTo>
                    <a:lnTo>
                      <a:pt x="1606" y="195"/>
                    </a:lnTo>
                    <a:lnTo>
                      <a:pt x="1681" y="115"/>
                    </a:lnTo>
                    <a:lnTo>
                      <a:pt x="1696" y="225"/>
                    </a:lnTo>
                    <a:lnTo>
                      <a:pt x="1621" y="325"/>
                    </a:lnTo>
                    <a:lnTo>
                      <a:pt x="1631" y="430"/>
                    </a:lnTo>
                    <a:lnTo>
                      <a:pt x="1666" y="480"/>
                    </a:lnTo>
                    <a:lnTo>
                      <a:pt x="1721" y="435"/>
                    </a:lnTo>
                    <a:lnTo>
                      <a:pt x="1786" y="415"/>
                    </a:lnTo>
                    <a:lnTo>
                      <a:pt x="1841" y="340"/>
                    </a:lnTo>
                    <a:lnTo>
                      <a:pt x="1831" y="400"/>
                    </a:lnTo>
                    <a:lnTo>
                      <a:pt x="1841" y="475"/>
                    </a:lnTo>
                    <a:lnTo>
                      <a:pt x="1741" y="555"/>
                    </a:lnTo>
                    <a:lnTo>
                      <a:pt x="1907" y="565"/>
                    </a:lnTo>
                    <a:lnTo>
                      <a:pt x="1967" y="475"/>
                    </a:lnTo>
                    <a:lnTo>
                      <a:pt x="2042" y="505"/>
                    </a:lnTo>
                    <a:lnTo>
                      <a:pt x="2162" y="625"/>
                    </a:lnTo>
                    <a:lnTo>
                      <a:pt x="1877" y="1030"/>
                    </a:lnTo>
                    <a:lnTo>
                      <a:pt x="2432" y="1975"/>
                    </a:lnTo>
                    <a:lnTo>
                      <a:pt x="2597" y="2036"/>
                    </a:lnTo>
                    <a:lnTo>
                      <a:pt x="2732" y="2111"/>
                    </a:lnTo>
                    <a:lnTo>
                      <a:pt x="2787" y="2281"/>
                    </a:lnTo>
                    <a:lnTo>
                      <a:pt x="3207" y="2456"/>
                    </a:lnTo>
                    <a:lnTo>
                      <a:pt x="3722" y="2656"/>
                    </a:lnTo>
                    <a:lnTo>
                      <a:pt x="3662" y="3041"/>
                    </a:lnTo>
                    <a:lnTo>
                      <a:pt x="3437" y="3986"/>
                    </a:lnTo>
                    <a:lnTo>
                      <a:pt x="2187" y="3721"/>
                    </a:lnTo>
                    <a:lnTo>
                      <a:pt x="716" y="3271"/>
                    </a:lnTo>
                    <a:lnTo>
                      <a:pt x="210" y="3025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6" name="Freeform 28">
                <a:extLst>
                  <a:ext uri="{FF2B5EF4-FFF2-40B4-BE49-F238E27FC236}">
                    <a16:creationId xmlns:a16="http://schemas.microsoft.com/office/drawing/2014/main" id="{71D4DB82-1A8C-9D34-ED45-4342966F3E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0976" y="2270230"/>
                <a:ext cx="349250" cy="360363"/>
              </a:xfrm>
              <a:custGeom>
                <a:avLst/>
                <a:gdLst>
                  <a:gd name="T0" fmla="*/ 394 w 1100"/>
                  <a:gd name="T1" fmla="*/ 106 h 1134"/>
                  <a:gd name="T2" fmla="*/ 205 w 1100"/>
                  <a:gd name="T3" fmla="*/ 212 h 1134"/>
                  <a:gd name="T4" fmla="*/ 159 w 1100"/>
                  <a:gd name="T5" fmla="*/ 273 h 1134"/>
                  <a:gd name="T6" fmla="*/ 34 w 1100"/>
                  <a:gd name="T7" fmla="*/ 369 h 1134"/>
                  <a:gd name="T8" fmla="*/ 140 w 1100"/>
                  <a:gd name="T9" fmla="*/ 436 h 1134"/>
                  <a:gd name="T10" fmla="*/ 99 w 1100"/>
                  <a:gd name="T11" fmla="*/ 505 h 1134"/>
                  <a:gd name="T12" fmla="*/ 205 w 1100"/>
                  <a:gd name="T13" fmla="*/ 533 h 1134"/>
                  <a:gd name="T14" fmla="*/ 372 w 1100"/>
                  <a:gd name="T15" fmla="*/ 539 h 1134"/>
                  <a:gd name="T16" fmla="*/ 266 w 1100"/>
                  <a:gd name="T17" fmla="*/ 569 h 1134"/>
                  <a:gd name="T18" fmla="*/ 235 w 1100"/>
                  <a:gd name="T19" fmla="*/ 605 h 1134"/>
                  <a:gd name="T20" fmla="*/ 91 w 1100"/>
                  <a:gd name="T21" fmla="*/ 572 h 1134"/>
                  <a:gd name="T22" fmla="*/ 0 w 1100"/>
                  <a:gd name="T23" fmla="*/ 654 h 1134"/>
                  <a:gd name="T24" fmla="*/ 137 w 1100"/>
                  <a:gd name="T25" fmla="*/ 753 h 1134"/>
                  <a:gd name="T26" fmla="*/ 402 w 1100"/>
                  <a:gd name="T27" fmla="*/ 811 h 1134"/>
                  <a:gd name="T28" fmla="*/ 569 w 1100"/>
                  <a:gd name="T29" fmla="*/ 883 h 1134"/>
                  <a:gd name="T30" fmla="*/ 668 w 1100"/>
                  <a:gd name="T31" fmla="*/ 974 h 1134"/>
                  <a:gd name="T32" fmla="*/ 614 w 1100"/>
                  <a:gd name="T33" fmla="*/ 1016 h 1134"/>
                  <a:gd name="T34" fmla="*/ 451 w 1100"/>
                  <a:gd name="T35" fmla="*/ 956 h 1134"/>
                  <a:gd name="T36" fmla="*/ 262 w 1100"/>
                  <a:gd name="T37" fmla="*/ 899 h 1134"/>
                  <a:gd name="T38" fmla="*/ 80 w 1100"/>
                  <a:gd name="T39" fmla="*/ 886 h 1134"/>
                  <a:gd name="T40" fmla="*/ 481 w 1100"/>
                  <a:gd name="T41" fmla="*/ 1044 h 1134"/>
                  <a:gd name="T42" fmla="*/ 512 w 1100"/>
                  <a:gd name="T43" fmla="*/ 1098 h 1134"/>
                  <a:gd name="T44" fmla="*/ 848 w 1100"/>
                  <a:gd name="T45" fmla="*/ 1134 h 1134"/>
                  <a:gd name="T46" fmla="*/ 1100 w 1100"/>
                  <a:gd name="T47" fmla="*/ 409 h 1134"/>
                  <a:gd name="T48" fmla="*/ 869 w 1100"/>
                  <a:gd name="T49" fmla="*/ 430 h 1134"/>
                  <a:gd name="T50" fmla="*/ 1066 w 1100"/>
                  <a:gd name="T51" fmla="*/ 269 h 1134"/>
                  <a:gd name="T52" fmla="*/ 903 w 1100"/>
                  <a:gd name="T53" fmla="*/ 154 h 1134"/>
                  <a:gd name="T54" fmla="*/ 751 w 1100"/>
                  <a:gd name="T55" fmla="*/ 257 h 1134"/>
                  <a:gd name="T56" fmla="*/ 656 w 1100"/>
                  <a:gd name="T57" fmla="*/ 288 h 1134"/>
                  <a:gd name="T58" fmla="*/ 713 w 1100"/>
                  <a:gd name="T59" fmla="*/ 206 h 1134"/>
                  <a:gd name="T60" fmla="*/ 859 w 1100"/>
                  <a:gd name="T61" fmla="*/ 63 h 1134"/>
                  <a:gd name="T62" fmla="*/ 648 w 1100"/>
                  <a:gd name="T63" fmla="*/ 0 h 1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00" h="1134">
                    <a:moveTo>
                      <a:pt x="528" y="43"/>
                    </a:moveTo>
                    <a:lnTo>
                      <a:pt x="394" y="106"/>
                    </a:lnTo>
                    <a:lnTo>
                      <a:pt x="235" y="176"/>
                    </a:lnTo>
                    <a:lnTo>
                      <a:pt x="205" y="212"/>
                    </a:lnTo>
                    <a:lnTo>
                      <a:pt x="216" y="254"/>
                    </a:lnTo>
                    <a:lnTo>
                      <a:pt x="159" y="273"/>
                    </a:lnTo>
                    <a:lnTo>
                      <a:pt x="72" y="321"/>
                    </a:lnTo>
                    <a:lnTo>
                      <a:pt x="34" y="369"/>
                    </a:lnTo>
                    <a:lnTo>
                      <a:pt x="87" y="418"/>
                    </a:lnTo>
                    <a:lnTo>
                      <a:pt x="140" y="436"/>
                    </a:lnTo>
                    <a:lnTo>
                      <a:pt x="83" y="463"/>
                    </a:lnTo>
                    <a:lnTo>
                      <a:pt x="99" y="505"/>
                    </a:lnTo>
                    <a:lnTo>
                      <a:pt x="156" y="496"/>
                    </a:lnTo>
                    <a:lnTo>
                      <a:pt x="205" y="533"/>
                    </a:lnTo>
                    <a:lnTo>
                      <a:pt x="296" y="536"/>
                    </a:lnTo>
                    <a:lnTo>
                      <a:pt x="372" y="539"/>
                    </a:lnTo>
                    <a:lnTo>
                      <a:pt x="383" y="566"/>
                    </a:lnTo>
                    <a:lnTo>
                      <a:pt x="266" y="569"/>
                    </a:lnTo>
                    <a:lnTo>
                      <a:pt x="235" y="569"/>
                    </a:lnTo>
                    <a:lnTo>
                      <a:pt x="235" y="605"/>
                    </a:lnTo>
                    <a:lnTo>
                      <a:pt x="171" y="572"/>
                    </a:lnTo>
                    <a:lnTo>
                      <a:pt x="91" y="572"/>
                    </a:lnTo>
                    <a:lnTo>
                      <a:pt x="11" y="581"/>
                    </a:lnTo>
                    <a:lnTo>
                      <a:pt x="0" y="654"/>
                    </a:lnTo>
                    <a:lnTo>
                      <a:pt x="53" y="726"/>
                    </a:lnTo>
                    <a:lnTo>
                      <a:pt x="137" y="753"/>
                    </a:lnTo>
                    <a:lnTo>
                      <a:pt x="250" y="805"/>
                    </a:lnTo>
                    <a:lnTo>
                      <a:pt x="402" y="811"/>
                    </a:lnTo>
                    <a:lnTo>
                      <a:pt x="501" y="841"/>
                    </a:lnTo>
                    <a:lnTo>
                      <a:pt x="569" y="883"/>
                    </a:lnTo>
                    <a:lnTo>
                      <a:pt x="626" y="935"/>
                    </a:lnTo>
                    <a:lnTo>
                      <a:pt x="668" y="974"/>
                    </a:lnTo>
                    <a:lnTo>
                      <a:pt x="694" y="1004"/>
                    </a:lnTo>
                    <a:lnTo>
                      <a:pt x="614" y="1016"/>
                    </a:lnTo>
                    <a:lnTo>
                      <a:pt x="527" y="1001"/>
                    </a:lnTo>
                    <a:lnTo>
                      <a:pt x="451" y="956"/>
                    </a:lnTo>
                    <a:lnTo>
                      <a:pt x="341" y="911"/>
                    </a:lnTo>
                    <a:lnTo>
                      <a:pt x="262" y="899"/>
                    </a:lnTo>
                    <a:lnTo>
                      <a:pt x="171" y="889"/>
                    </a:lnTo>
                    <a:lnTo>
                      <a:pt x="80" y="886"/>
                    </a:lnTo>
                    <a:lnTo>
                      <a:pt x="11" y="902"/>
                    </a:lnTo>
                    <a:lnTo>
                      <a:pt x="481" y="1044"/>
                    </a:lnTo>
                    <a:lnTo>
                      <a:pt x="478" y="1101"/>
                    </a:lnTo>
                    <a:lnTo>
                      <a:pt x="512" y="1098"/>
                    </a:lnTo>
                    <a:lnTo>
                      <a:pt x="550" y="1068"/>
                    </a:lnTo>
                    <a:lnTo>
                      <a:pt x="848" y="1134"/>
                    </a:lnTo>
                    <a:lnTo>
                      <a:pt x="973" y="771"/>
                    </a:lnTo>
                    <a:lnTo>
                      <a:pt x="1100" y="409"/>
                    </a:lnTo>
                    <a:lnTo>
                      <a:pt x="960" y="448"/>
                    </a:lnTo>
                    <a:lnTo>
                      <a:pt x="869" y="430"/>
                    </a:lnTo>
                    <a:lnTo>
                      <a:pt x="922" y="331"/>
                    </a:lnTo>
                    <a:lnTo>
                      <a:pt x="1066" y="269"/>
                    </a:lnTo>
                    <a:lnTo>
                      <a:pt x="975" y="197"/>
                    </a:lnTo>
                    <a:lnTo>
                      <a:pt x="903" y="154"/>
                    </a:lnTo>
                    <a:lnTo>
                      <a:pt x="821" y="211"/>
                    </a:lnTo>
                    <a:lnTo>
                      <a:pt x="751" y="257"/>
                    </a:lnTo>
                    <a:lnTo>
                      <a:pt x="751" y="303"/>
                    </a:lnTo>
                    <a:lnTo>
                      <a:pt x="656" y="288"/>
                    </a:lnTo>
                    <a:lnTo>
                      <a:pt x="637" y="260"/>
                    </a:lnTo>
                    <a:lnTo>
                      <a:pt x="713" y="206"/>
                    </a:lnTo>
                    <a:lnTo>
                      <a:pt x="792" y="120"/>
                    </a:lnTo>
                    <a:lnTo>
                      <a:pt x="859" y="63"/>
                    </a:lnTo>
                    <a:lnTo>
                      <a:pt x="768" y="24"/>
                    </a:lnTo>
                    <a:lnTo>
                      <a:pt x="648" y="0"/>
                    </a:lnTo>
                    <a:lnTo>
                      <a:pt x="528" y="43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7" name="Freeform 31">
                <a:extLst>
                  <a:ext uri="{FF2B5EF4-FFF2-40B4-BE49-F238E27FC236}">
                    <a16:creationId xmlns:a16="http://schemas.microsoft.com/office/drawing/2014/main" id="{05135C42-F0AA-F0C3-F004-65D9CCC45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089" y="2000355"/>
                <a:ext cx="217487" cy="201613"/>
              </a:xfrm>
              <a:custGeom>
                <a:avLst/>
                <a:gdLst>
                  <a:gd name="T0" fmla="*/ 980 w 1450"/>
                  <a:gd name="T1" fmla="*/ 1137 h 1675"/>
                  <a:gd name="T2" fmla="*/ 874 w 1450"/>
                  <a:gd name="T3" fmla="*/ 1132 h 1675"/>
                  <a:gd name="T4" fmla="*/ 730 w 1450"/>
                  <a:gd name="T5" fmla="*/ 1166 h 1675"/>
                  <a:gd name="T6" fmla="*/ 639 w 1450"/>
                  <a:gd name="T7" fmla="*/ 1065 h 1675"/>
                  <a:gd name="T8" fmla="*/ 610 w 1450"/>
                  <a:gd name="T9" fmla="*/ 926 h 1675"/>
                  <a:gd name="T10" fmla="*/ 538 w 1450"/>
                  <a:gd name="T11" fmla="*/ 1051 h 1675"/>
                  <a:gd name="T12" fmla="*/ 375 w 1450"/>
                  <a:gd name="T13" fmla="*/ 1032 h 1675"/>
                  <a:gd name="T14" fmla="*/ 279 w 1450"/>
                  <a:gd name="T15" fmla="*/ 1027 h 1675"/>
                  <a:gd name="T16" fmla="*/ 192 w 1450"/>
                  <a:gd name="T17" fmla="*/ 859 h 1675"/>
                  <a:gd name="T18" fmla="*/ 0 w 1450"/>
                  <a:gd name="T19" fmla="*/ 724 h 1675"/>
                  <a:gd name="T20" fmla="*/ 284 w 1450"/>
                  <a:gd name="T21" fmla="*/ 638 h 1675"/>
                  <a:gd name="T22" fmla="*/ 538 w 1450"/>
                  <a:gd name="T23" fmla="*/ 585 h 1675"/>
                  <a:gd name="T24" fmla="*/ 423 w 1450"/>
                  <a:gd name="T25" fmla="*/ 556 h 1675"/>
                  <a:gd name="T26" fmla="*/ 192 w 1450"/>
                  <a:gd name="T27" fmla="*/ 484 h 1675"/>
                  <a:gd name="T28" fmla="*/ 428 w 1450"/>
                  <a:gd name="T29" fmla="*/ 408 h 1675"/>
                  <a:gd name="T30" fmla="*/ 653 w 1450"/>
                  <a:gd name="T31" fmla="*/ 436 h 1675"/>
                  <a:gd name="T32" fmla="*/ 461 w 1450"/>
                  <a:gd name="T33" fmla="*/ 364 h 1675"/>
                  <a:gd name="T34" fmla="*/ 452 w 1450"/>
                  <a:gd name="T35" fmla="*/ 240 h 1675"/>
                  <a:gd name="T36" fmla="*/ 572 w 1450"/>
                  <a:gd name="T37" fmla="*/ 144 h 1675"/>
                  <a:gd name="T38" fmla="*/ 773 w 1450"/>
                  <a:gd name="T39" fmla="*/ 230 h 1675"/>
                  <a:gd name="T40" fmla="*/ 620 w 1450"/>
                  <a:gd name="T41" fmla="*/ 81 h 1675"/>
                  <a:gd name="T42" fmla="*/ 845 w 1450"/>
                  <a:gd name="T43" fmla="*/ 0 h 1675"/>
                  <a:gd name="T44" fmla="*/ 917 w 1450"/>
                  <a:gd name="T45" fmla="*/ 172 h 1675"/>
                  <a:gd name="T46" fmla="*/ 1008 w 1450"/>
                  <a:gd name="T47" fmla="*/ 259 h 1675"/>
                  <a:gd name="T48" fmla="*/ 1085 w 1450"/>
                  <a:gd name="T49" fmla="*/ 360 h 1675"/>
                  <a:gd name="T50" fmla="*/ 1172 w 1450"/>
                  <a:gd name="T51" fmla="*/ 609 h 1675"/>
                  <a:gd name="T52" fmla="*/ 1215 w 1450"/>
                  <a:gd name="T53" fmla="*/ 705 h 1675"/>
                  <a:gd name="T54" fmla="*/ 1244 w 1450"/>
                  <a:gd name="T55" fmla="*/ 916 h 1675"/>
                  <a:gd name="T56" fmla="*/ 1450 w 1450"/>
                  <a:gd name="T57" fmla="*/ 969 h 1675"/>
                  <a:gd name="T58" fmla="*/ 1114 w 1450"/>
                  <a:gd name="T59" fmla="*/ 1603 h 1675"/>
                  <a:gd name="T60" fmla="*/ 677 w 1450"/>
                  <a:gd name="T61" fmla="*/ 1675 h 1675"/>
                  <a:gd name="T62" fmla="*/ 456 w 1450"/>
                  <a:gd name="T63" fmla="*/ 1435 h 1675"/>
                  <a:gd name="T64" fmla="*/ 576 w 1450"/>
                  <a:gd name="T65" fmla="*/ 1281 h 1675"/>
                  <a:gd name="T66" fmla="*/ 831 w 1450"/>
                  <a:gd name="T67" fmla="*/ 1243 h 1675"/>
                  <a:gd name="T68" fmla="*/ 1061 w 1450"/>
                  <a:gd name="T69" fmla="*/ 1291 h 1675"/>
                  <a:gd name="T70" fmla="*/ 1280 w 1450"/>
                  <a:gd name="T71" fmla="*/ 1121 h 1675"/>
                  <a:gd name="T72" fmla="*/ 1042 w 1450"/>
                  <a:gd name="T73" fmla="*/ 1180 h 1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50" h="1675">
                    <a:moveTo>
                      <a:pt x="1042" y="1180"/>
                    </a:moveTo>
                    <a:lnTo>
                      <a:pt x="980" y="1137"/>
                    </a:lnTo>
                    <a:lnTo>
                      <a:pt x="917" y="1056"/>
                    </a:lnTo>
                    <a:lnTo>
                      <a:pt x="874" y="1132"/>
                    </a:lnTo>
                    <a:lnTo>
                      <a:pt x="792" y="1142"/>
                    </a:lnTo>
                    <a:lnTo>
                      <a:pt x="730" y="1166"/>
                    </a:lnTo>
                    <a:lnTo>
                      <a:pt x="672" y="1118"/>
                    </a:lnTo>
                    <a:lnTo>
                      <a:pt x="639" y="1065"/>
                    </a:lnTo>
                    <a:lnTo>
                      <a:pt x="692" y="926"/>
                    </a:lnTo>
                    <a:lnTo>
                      <a:pt x="610" y="926"/>
                    </a:lnTo>
                    <a:lnTo>
                      <a:pt x="586" y="1003"/>
                    </a:lnTo>
                    <a:lnTo>
                      <a:pt x="538" y="1051"/>
                    </a:lnTo>
                    <a:lnTo>
                      <a:pt x="418" y="1084"/>
                    </a:lnTo>
                    <a:lnTo>
                      <a:pt x="375" y="1032"/>
                    </a:lnTo>
                    <a:lnTo>
                      <a:pt x="365" y="940"/>
                    </a:lnTo>
                    <a:lnTo>
                      <a:pt x="279" y="1027"/>
                    </a:lnTo>
                    <a:lnTo>
                      <a:pt x="192" y="950"/>
                    </a:lnTo>
                    <a:lnTo>
                      <a:pt x="192" y="859"/>
                    </a:lnTo>
                    <a:lnTo>
                      <a:pt x="87" y="840"/>
                    </a:lnTo>
                    <a:lnTo>
                      <a:pt x="0" y="724"/>
                    </a:lnTo>
                    <a:lnTo>
                      <a:pt x="140" y="566"/>
                    </a:lnTo>
                    <a:lnTo>
                      <a:pt x="284" y="638"/>
                    </a:lnTo>
                    <a:lnTo>
                      <a:pt x="428" y="628"/>
                    </a:lnTo>
                    <a:lnTo>
                      <a:pt x="538" y="585"/>
                    </a:lnTo>
                    <a:lnTo>
                      <a:pt x="538" y="513"/>
                    </a:lnTo>
                    <a:lnTo>
                      <a:pt x="423" y="556"/>
                    </a:lnTo>
                    <a:lnTo>
                      <a:pt x="322" y="566"/>
                    </a:lnTo>
                    <a:lnTo>
                      <a:pt x="192" y="484"/>
                    </a:lnTo>
                    <a:lnTo>
                      <a:pt x="308" y="388"/>
                    </a:lnTo>
                    <a:lnTo>
                      <a:pt x="428" y="408"/>
                    </a:lnTo>
                    <a:lnTo>
                      <a:pt x="533" y="417"/>
                    </a:lnTo>
                    <a:lnTo>
                      <a:pt x="653" y="436"/>
                    </a:lnTo>
                    <a:lnTo>
                      <a:pt x="610" y="369"/>
                    </a:lnTo>
                    <a:lnTo>
                      <a:pt x="461" y="364"/>
                    </a:lnTo>
                    <a:lnTo>
                      <a:pt x="380" y="297"/>
                    </a:lnTo>
                    <a:lnTo>
                      <a:pt x="452" y="240"/>
                    </a:lnTo>
                    <a:lnTo>
                      <a:pt x="447" y="163"/>
                    </a:lnTo>
                    <a:lnTo>
                      <a:pt x="572" y="144"/>
                    </a:lnTo>
                    <a:lnTo>
                      <a:pt x="672" y="172"/>
                    </a:lnTo>
                    <a:lnTo>
                      <a:pt x="773" y="230"/>
                    </a:lnTo>
                    <a:lnTo>
                      <a:pt x="696" y="129"/>
                    </a:lnTo>
                    <a:lnTo>
                      <a:pt x="620" y="81"/>
                    </a:lnTo>
                    <a:lnTo>
                      <a:pt x="706" y="9"/>
                    </a:lnTo>
                    <a:lnTo>
                      <a:pt x="845" y="0"/>
                    </a:lnTo>
                    <a:lnTo>
                      <a:pt x="946" y="9"/>
                    </a:lnTo>
                    <a:lnTo>
                      <a:pt x="917" y="172"/>
                    </a:lnTo>
                    <a:lnTo>
                      <a:pt x="927" y="268"/>
                    </a:lnTo>
                    <a:lnTo>
                      <a:pt x="1008" y="259"/>
                    </a:lnTo>
                    <a:lnTo>
                      <a:pt x="1095" y="283"/>
                    </a:lnTo>
                    <a:lnTo>
                      <a:pt x="1085" y="360"/>
                    </a:lnTo>
                    <a:lnTo>
                      <a:pt x="1240" y="565"/>
                    </a:lnTo>
                    <a:lnTo>
                      <a:pt x="1172" y="609"/>
                    </a:lnTo>
                    <a:lnTo>
                      <a:pt x="1157" y="686"/>
                    </a:lnTo>
                    <a:lnTo>
                      <a:pt x="1215" y="705"/>
                    </a:lnTo>
                    <a:lnTo>
                      <a:pt x="1258" y="787"/>
                    </a:lnTo>
                    <a:lnTo>
                      <a:pt x="1244" y="916"/>
                    </a:lnTo>
                    <a:lnTo>
                      <a:pt x="1332" y="922"/>
                    </a:lnTo>
                    <a:lnTo>
                      <a:pt x="1450" y="969"/>
                    </a:lnTo>
                    <a:lnTo>
                      <a:pt x="1330" y="1468"/>
                    </a:lnTo>
                    <a:lnTo>
                      <a:pt x="1114" y="1603"/>
                    </a:lnTo>
                    <a:lnTo>
                      <a:pt x="922" y="1641"/>
                    </a:lnTo>
                    <a:lnTo>
                      <a:pt x="677" y="1675"/>
                    </a:lnTo>
                    <a:lnTo>
                      <a:pt x="557" y="1593"/>
                    </a:lnTo>
                    <a:lnTo>
                      <a:pt x="456" y="1435"/>
                    </a:lnTo>
                    <a:lnTo>
                      <a:pt x="432" y="1329"/>
                    </a:lnTo>
                    <a:lnTo>
                      <a:pt x="576" y="1281"/>
                    </a:lnTo>
                    <a:lnTo>
                      <a:pt x="735" y="1276"/>
                    </a:lnTo>
                    <a:lnTo>
                      <a:pt x="831" y="1243"/>
                    </a:lnTo>
                    <a:lnTo>
                      <a:pt x="912" y="1262"/>
                    </a:lnTo>
                    <a:lnTo>
                      <a:pt x="1061" y="1291"/>
                    </a:lnTo>
                    <a:lnTo>
                      <a:pt x="1181" y="1204"/>
                    </a:lnTo>
                    <a:lnTo>
                      <a:pt x="1280" y="1121"/>
                    </a:lnTo>
                    <a:lnTo>
                      <a:pt x="1162" y="1152"/>
                    </a:lnTo>
                    <a:lnTo>
                      <a:pt x="1042" y="118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8" name="Freeform 32">
                <a:extLst>
                  <a:ext uri="{FF2B5EF4-FFF2-40B4-BE49-F238E27FC236}">
                    <a16:creationId xmlns:a16="http://schemas.microsoft.com/office/drawing/2014/main" id="{68850982-638C-D4D9-1239-F7E4371D70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039" y="2089255"/>
                <a:ext cx="373062" cy="300038"/>
              </a:xfrm>
              <a:custGeom>
                <a:avLst/>
                <a:gdLst>
                  <a:gd name="T0" fmla="*/ 489 w 1176"/>
                  <a:gd name="T1" fmla="*/ 0 h 944"/>
                  <a:gd name="T2" fmla="*/ 509 w 1176"/>
                  <a:gd name="T3" fmla="*/ 71 h 944"/>
                  <a:gd name="T4" fmla="*/ 494 w 1176"/>
                  <a:gd name="T5" fmla="*/ 143 h 944"/>
                  <a:gd name="T6" fmla="*/ 446 w 1176"/>
                  <a:gd name="T7" fmla="*/ 248 h 944"/>
                  <a:gd name="T8" fmla="*/ 359 w 1176"/>
                  <a:gd name="T9" fmla="*/ 200 h 944"/>
                  <a:gd name="T10" fmla="*/ 302 w 1176"/>
                  <a:gd name="T11" fmla="*/ 252 h 944"/>
                  <a:gd name="T12" fmla="*/ 246 w 1176"/>
                  <a:gd name="T13" fmla="*/ 314 h 944"/>
                  <a:gd name="T14" fmla="*/ 168 w 1176"/>
                  <a:gd name="T15" fmla="*/ 370 h 944"/>
                  <a:gd name="T16" fmla="*/ 138 w 1176"/>
                  <a:gd name="T17" fmla="*/ 429 h 944"/>
                  <a:gd name="T18" fmla="*/ 47 w 1176"/>
                  <a:gd name="T19" fmla="*/ 463 h 944"/>
                  <a:gd name="T20" fmla="*/ 0 w 1176"/>
                  <a:gd name="T21" fmla="*/ 517 h 944"/>
                  <a:gd name="T22" fmla="*/ 4 w 1176"/>
                  <a:gd name="T23" fmla="*/ 591 h 944"/>
                  <a:gd name="T24" fmla="*/ 51 w 1176"/>
                  <a:gd name="T25" fmla="*/ 667 h 944"/>
                  <a:gd name="T26" fmla="*/ 60 w 1176"/>
                  <a:gd name="T27" fmla="*/ 753 h 944"/>
                  <a:gd name="T28" fmla="*/ 25 w 1176"/>
                  <a:gd name="T29" fmla="*/ 871 h 944"/>
                  <a:gd name="T30" fmla="*/ 67 w 1176"/>
                  <a:gd name="T31" fmla="*/ 944 h 944"/>
                  <a:gd name="T32" fmla="*/ 172 w 1176"/>
                  <a:gd name="T33" fmla="*/ 871 h 944"/>
                  <a:gd name="T34" fmla="*/ 242 w 1176"/>
                  <a:gd name="T35" fmla="*/ 847 h 944"/>
                  <a:gd name="T36" fmla="*/ 320 w 1176"/>
                  <a:gd name="T37" fmla="*/ 881 h 944"/>
                  <a:gd name="T38" fmla="*/ 415 w 1176"/>
                  <a:gd name="T39" fmla="*/ 864 h 944"/>
                  <a:gd name="T40" fmla="*/ 459 w 1176"/>
                  <a:gd name="T41" fmla="*/ 795 h 944"/>
                  <a:gd name="T42" fmla="*/ 562 w 1176"/>
                  <a:gd name="T43" fmla="*/ 732 h 944"/>
                  <a:gd name="T44" fmla="*/ 662 w 1176"/>
                  <a:gd name="T45" fmla="*/ 698 h 944"/>
                  <a:gd name="T46" fmla="*/ 732 w 1176"/>
                  <a:gd name="T47" fmla="*/ 636 h 944"/>
                  <a:gd name="T48" fmla="*/ 965 w 1176"/>
                  <a:gd name="T49" fmla="*/ 560 h 944"/>
                  <a:gd name="T50" fmla="*/ 1176 w 1176"/>
                  <a:gd name="T51" fmla="*/ 517 h 944"/>
                  <a:gd name="T52" fmla="*/ 1165 w 1176"/>
                  <a:gd name="T53" fmla="*/ 363 h 944"/>
                  <a:gd name="T54" fmla="*/ 1096 w 1176"/>
                  <a:gd name="T55" fmla="*/ 252 h 944"/>
                  <a:gd name="T56" fmla="*/ 1005 w 1176"/>
                  <a:gd name="T57" fmla="*/ 235 h 944"/>
                  <a:gd name="T58" fmla="*/ 935 w 1176"/>
                  <a:gd name="T59" fmla="*/ 263 h 944"/>
                  <a:gd name="T60" fmla="*/ 914 w 1176"/>
                  <a:gd name="T61" fmla="*/ 211 h 944"/>
                  <a:gd name="T62" fmla="*/ 844 w 1176"/>
                  <a:gd name="T63" fmla="*/ 121 h 944"/>
                  <a:gd name="T64" fmla="*/ 809 w 1176"/>
                  <a:gd name="T65" fmla="*/ 38 h 944"/>
                  <a:gd name="T66" fmla="*/ 710 w 1176"/>
                  <a:gd name="T67" fmla="*/ 34 h 944"/>
                  <a:gd name="T68" fmla="*/ 589 w 1176"/>
                  <a:gd name="T69" fmla="*/ 3 h 944"/>
                  <a:gd name="T70" fmla="*/ 489 w 1176"/>
                  <a:gd name="T71" fmla="*/ 0 h 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6" h="944">
                    <a:moveTo>
                      <a:pt x="489" y="0"/>
                    </a:moveTo>
                    <a:lnTo>
                      <a:pt x="509" y="71"/>
                    </a:lnTo>
                    <a:lnTo>
                      <a:pt x="494" y="143"/>
                    </a:lnTo>
                    <a:lnTo>
                      <a:pt x="446" y="248"/>
                    </a:lnTo>
                    <a:lnTo>
                      <a:pt x="359" y="200"/>
                    </a:lnTo>
                    <a:lnTo>
                      <a:pt x="302" y="252"/>
                    </a:lnTo>
                    <a:lnTo>
                      <a:pt x="246" y="314"/>
                    </a:lnTo>
                    <a:lnTo>
                      <a:pt x="168" y="370"/>
                    </a:lnTo>
                    <a:lnTo>
                      <a:pt x="138" y="429"/>
                    </a:lnTo>
                    <a:lnTo>
                      <a:pt x="47" y="463"/>
                    </a:lnTo>
                    <a:lnTo>
                      <a:pt x="0" y="517"/>
                    </a:lnTo>
                    <a:lnTo>
                      <a:pt x="4" y="591"/>
                    </a:lnTo>
                    <a:lnTo>
                      <a:pt x="51" y="667"/>
                    </a:lnTo>
                    <a:lnTo>
                      <a:pt x="60" y="753"/>
                    </a:lnTo>
                    <a:lnTo>
                      <a:pt x="25" y="871"/>
                    </a:lnTo>
                    <a:lnTo>
                      <a:pt x="67" y="944"/>
                    </a:lnTo>
                    <a:lnTo>
                      <a:pt x="172" y="871"/>
                    </a:lnTo>
                    <a:lnTo>
                      <a:pt x="242" y="847"/>
                    </a:lnTo>
                    <a:lnTo>
                      <a:pt x="320" y="881"/>
                    </a:lnTo>
                    <a:lnTo>
                      <a:pt x="415" y="864"/>
                    </a:lnTo>
                    <a:lnTo>
                      <a:pt x="459" y="795"/>
                    </a:lnTo>
                    <a:lnTo>
                      <a:pt x="562" y="732"/>
                    </a:lnTo>
                    <a:lnTo>
                      <a:pt x="662" y="698"/>
                    </a:lnTo>
                    <a:lnTo>
                      <a:pt x="732" y="636"/>
                    </a:lnTo>
                    <a:lnTo>
                      <a:pt x="965" y="560"/>
                    </a:lnTo>
                    <a:lnTo>
                      <a:pt x="1176" y="517"/>
                    </a:lnTo>
                    <a:lnTo>
                      <a:pt x="1165" y="363"/>
                    </a:lnTo>
                    <a:lnTo>
                      <a:pt x="1096" y="252"/>
                    </a:lnTo>
                    <a:lnTo>
                      <a:pt x="1005" y="235"/>
                    </a:lnTo>
                    <a:lnTo>
                      <a:pt x="935" y="263"/>
                    </a:lnTo>
                    <a:lnTo>
                      <a:pt x="914" y="211"/>
                    </a:lnTo>
                    <a:lnTo>
                      <a:pt x="844" y="121"/>
                    </a:lnTo>
                    <a:lnTo>
                      <a:pt x="809" y="38"/>
                    </a:lnTo>
                    <a:lnTo>
                      <a:pt x="710" y="34"/>
                    </a:lnTo>
                    <a:lnTo>
                      <a:pt x="589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9" name="Freeform 33">
                <a:extLst>
                  <a:ext uri="{FF2B5EF4-FFF2-40B4-BE49-F238E27FC236}">
                    <a16:creationId xmlns:a16="http://schemas.microsoft.com/office/drawing/2014/main" id="{901A14ED-8319-E6AF-1C27-FE67AB46B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301" y="1908280"/>
                <a:ext cx="242888" cy="117475"/>
              </a:xfrm>
              <a:custGeom>
                <a:avLst/>
                <a:gdLst>
                  <a:gd name="T0" fmla="*/ 78 w 1608"/>
                  <a:gd name="T1" fmla="*/ 521 h 966"/>
                  <a:gd name="T2" fmla="*/ 60 w 1608"/>
                  <a:gd name="T3" fmla="*/ 606 h 966"/>
                  <a:gd name="T4" fmla="*/ 0 w 1608"/>
                  <a:gd name="T5" fmla="*/ 732 h 966"/>
                  <a:gd name="T6" fmla="*/ 162 w 1608"/>
                  <a:gd name="T7" fmla="*/ 612 h 966"/>
                  <a:gd name="T8" fmla="*/ 162 w 1608"/>
                  <a:gd name="T9" fmla="*/ 708 h 966"/>
                  <a:gd name="T10" fmla="*/ 234 w 1608"/>
                  <a:gd name="T11" fmla="*/ 744 h 966"/>
                  <a:gd name="T12" fmla="*/ 348 w 1608"/>
                  <a:gd name="T13" fmla="*/ 648 h 966"/>
                  <a:gd name="T14" fmla="*/ 354 w 1608"/>
                  <a:gd name="T15" fmla="*/ 774 h 966"/>
                  <a:gd name="T16" fmla="*/ 342 w 1608"/>
                  <a:gd name="T17" fmla="*/ 906 h 966"/>
                  <a:gd name="T18" fmla="*/ 438 w 1608"/>
                  <a:gd name="T19" fmla="*/ 966 h 966"/>
                  <a:gd name="T20" fmla="*/ 522 w 1608"/>
                  <a:gd name="T21" fmla="*/ 852 h 966"/>
                  <a:gd name="T22" fmla="*/ 570 w 1608"/>
                  <a:gd name="T23" fmla="*/ 726 h 966"/>
                  <a:gd name="T24" fmla="*/ 606 w 1608"/>
                  <a:gd name="T25" fmla="*/ 642 h 966"/>
                  <a:gd name="T26" fmla="*/ 696 w 1608"/>
                  <a:gd name="T27" fmla="*/ 624 h 966"/>
                  <a:gd name="T28" fmla="*/ 630 w 1608"/>
                  <a:gd name="T29" fmla="*/ 696 h 966"/>
                  <a:gd name="T30" fmla="*/ 600 w 1608"/>
                  <a:gd name="T31" fmla="*/ 792 h 966"/>
                  <a:gd name="T32" fmla="*/ 708 w 1608"/>
                  <a:gd name="T33" fmla="*/ 780 h 966"/>
                  <a:gd name="T34" fmla="*/ 810 w 1608"/>
                  <a:gd name="T35" fmla="*/ 666 h 966"/>
                  <a:gd name="T36" fmla="*/ 792 w 1608"/>
                  <a:gd name="T37" fmla="*/ 582 h 966"/>
                  <a:gd name="T38" fmla="*/ 894 w 1608"/>
                  <a:gd name="T39" fmla="*/ 564 h 966"/>
                  <a:gd name="T40" fmla="*/ 930 w 1608"/>
                  <a:gd name="T41" fmla="*/ 438 h 966"/>
                  <a:gd name="T42" fmla="*/ 1056 w 1608"/>
                  <a:gd name="T43" fmla="*/ 432 h 966"/>
                  <a:gd name="T44" fmla="*/ 1014 w 1608"/>
                  <a:gd name="T45" fmla="*/ 546 h 966"/>
                  <a:gd name="T46" fmla="*/ 930 w 1608"/>
                  <a:gd name="T47" fmla="*/ 684 h 966"/>
                  <a:gd name="T48" fmla="*/ 942 w 1608"/>
                  <a:gd name="T49" fmla="*/ 846 h 966"/>
                  <a:gd name="T50" fmla="*/ 1050 w 1608"/>
                  <a:gd name="T51" fmla="*/ 882 h 966"/>
                  <a:gd name="T52" fmla="*/ 1092 w 1608"/>
                  <a:gd name="T53" fmla="*/ 804 h 966"/>
                  <a:gd name="T54" fmla="*/ 1146 w 1608"/>
                  <a:gd name="T55" fmla="*/ 666 h 966"/>
                  <a:gd name="T56" fmla="*/ 1290 w 1608"/>
                  <a:gd name="T57" fmla="*/ 708 h 966"/>
                  <a:gd name="T58" fmla="*/ 1357 w 1608"/>
                  <a:gd name="T59" fmla="*/ 624 h 966"/>
                  <a:gd name="T60" fmla="*/ 1326 w 1608"/>
                  <a:gd name="T61" fmla="*/ 456 h 966"/>
                  <a:gd name="T62" fmla="*/ 1428 w 1608"/>
                  <a:gd name="T63" fmla="*/ 498 h 966"/>
                  <a:gd name="T64" fmla="*/ 1410 w 1608"/>
                  <a:gd name="T65" fmla="*/ 390 h 966"/>
                  <a:gd name="T66" fmla="*/ 1434 w 1608"/>
                  <a:gd name="T67" fmla="*/ 276 h 966"/>
                  <a:gd name="T68" fmla="*/ 1530 w 1608"/>
                  <a:gd name="T69" fmla="*/ 258 h 966"/>
                  <a:gd name="T70" fmla="*/ 1608 w 1608"/>
                  <a:gd name="T71" fmla="*/ 192 h 966"/>
                  <a:gd name="T72" fmla="*/ 1512 w 1608"/>
                  <a:gd name="T73" fmla="*/ 6 h 966"/>
                  <a:gd name="T74" fmla="*/ 1386 w 1608"/>
                  <a:gd name="T75" fmla="*/ 12 h 966"/>
                  <a:gd name="T76" fmla="*/ 1428 w 1608"/>
                  <a:gd name="T77" fmla="*/ 138 h 966"/>
                  <a:gd name="T78" fmla="*/ 1356 w 1608"/>
                  <a:gd name="T79" fmla="*/ 108 h 966"/>
                  <a:gd name="T80" fmla="*/ 1298 w 1608"/>
                  <a:gd name="T81" fmla="*/ 79 h 966"/>
                  <a:gd name="T82" fmla="*/ 1170 w 1608"/>
                  <a:gd name="T83" fmla="*/ 30 h 966"/>
                  <a:gd name="T84" fmla="*/ 1008 w 1608"/>
                  <a:gd name="T85" fmla="*/ 0 h 966"/>
                  <a:gd name="T86" fmla="*/ 930 w 1608"/>
                  <a:gd name="T87" fmla="*/ 48 h 966"/>
                  <a:gd name="T88" fmla="*/ 798 w 1608"/>
                  <a:gd name="T89" fmla="*/ 126 h 966"/>
                  <a:gd name="T90" fmla="*/ 612 w 1608"/>
                  <a:gd name="T91" fmla="*/ 258 h 966"/>
                  <a:gd name="T92" fmla="*/ 432 w 1608"/>
                  <a:gd name="T93" fmla="*/ 330 h 966"/>
                  <a:gd name="T94" fmla="*/ 354 w 1608"/>
                  <a:gd name="T95" fmla="*/ 426 h 966"/>
                  <a:gd name="T96" fmla="*/ 264 w 1608"/>
                  <a:gd name="T97" fmla="*/ 378 h 966"/>
                  <a:gd name="T98" fmla="*/ 138 w 1608"/>
                  <a:gd name="T99" fmla="*/ 390 h 966"/>
                  <a:gd name="T100" fmla="*/ 78 w 1608"/>
                  <a:gd name="T101" fmla="*/ 521 h 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08" h="966">
                    <a:moveTo>
                      <a:pt x="78" y="521"/>
                    </a:moveTo>
                    <a:lnTo>
                      <a:pt x="60" y="606"/>
                    </a:lnTo>
                    <a:lnTo>
                      <a:pt x="0" y="732"/>
                    </a:lnTo>
                    <a:lnTo>
                      <a:pt x="162" y="612"/>
                    </a:lnTo>
                    <a:lnTo>
                      <a:pt x="162" y="708"/>
                    </a:lnTo>
                    <a:lnTo>
                      <a:pt x="234" y="744"/>
                    </a:lnTo>
                    <a:lnTo>
                      <a:pt x="348" y="648"/>
                    </a:lnTo>
                    <a:lnTo>
                      <a:pt x="354" y="774"/>
                    </a:lnTo>
                    <a:lnTo>
                      <a:pt x="342" y="906"/>
                    </a:lnTo>
                    <a:lnTo>
                      <a:pt x="438" y="966"/>
                    </a:lnTo>
                    <a:lnTo>
                      <a:pt x="522" y="852"/>
                    </a:lnTo>
                    <a:lnTo>
                      <a:pt x="570" y="726"/>
                    </a:lnTo>
                    <a:lnTo>
                      <a:pt x="606" y="642"/>
                    </a:lnTo>
                    <a:lnTo>
                      <a:pt x="696" y="624"/>
                    </a:lnTo>
                    <a:lnTo>
                      <a:pt x="630" y="696"/>
                    </a:lnTo>
                    <a:lnTo>
                      <a:pt x="600" y="792"/>
                    </a:lnTo>
                    <a:lnTo>
                      <a:pt x="708" y="780"/>
                    </a:lnTo>
                    <a:lnTo>
                      <a:pt x="810" y="666"/>
                    </a:lnTo>
                    <a:lnTo>
                      <a:pt x="792" y="582"/>
                    </a:lnTo>
                    <a:lnTo>
                      <a:pt x="894" y="564"/>
                    </a:lnTo>
                    <a:lnTo>
                      <a:pt x="930" y="438"/>
                    </a:lnTo>
                    <a:lnTo>
                      <a:pt x="1056" y="432"/>
                    </a:lnTo>
                    <a:lnTo>
                      <a:pt x="1014" y="546"/>
                    </a:lnTo>
                    <a:lnTo>
                      <a:pt x="930" y="684"/>
                    </a:lnTo>
                    <a:lnTo>
                      <a:pt x="942" y="846"/>
                    </a:lnTo>
                    <a:lnTo>
                      <a:pt x="1050" y="882"/>
                    </a:lnTo>
                    <a:lnTo>
                      <a:pt x="1092" y="804"/>
                    </a:lnTo>
                    <a:lnTo>
                      <a:pt x="1146" y="666"/>
                    </a:lnTo>
                    <a:lnTo>
                      <a:pt x="1290" y="708"/>
                    </a:lnTo>
                    <a:lnTo>
                      <a:pt x="1357" y="624"/>
                    </a:lnTo>
                    <a:lnTo>
                      <a:pt x="1326" y="456"/>
                    </a:lnTo>
                    <a:lnTo>
                      <a:pt x="1428" y="498"/>
                    </a:lnTo>
                    <a:lnTo>
                      <a:pt x="1410" y="390"/>
                    </a:lnTo>
                    <a:lnTo>
                      <a:pt x="1434" y="276"/>
                    </a:lnTo>
                    <a:lnTo>
                      <a:pt x="1530" y="258"/>
                    </a:lnTo>
                    <a:lnTo>
                      <a:pt x="1608" y="192"/>
                    </a:lnTo>
                    <a:lnTo>
                      <a:pt x="1512" y="6"/>
                    </a:lnTo>
                    <a:lnTo>
                      <a:pt x="1386" y="12"/>
                    </a:lnTo>
                    <a:lnTo>
                      <a:pt x="1428" y="138"/>
                    </a:lnTo>
                    <a:lnTo>
                      <a:pt x="1356" y="108"/>
                    </a:lnTo>
                    <a:lnTo>
                      <a:pt x="1298" y="79"/>
                    </a:lnTo>
                    <a:lnTo>
                      <a:pt x="1170" y="30"/>
                    </a:lnTo>
                    <a:lnTo>
                      <a:pt x="1008" y="0"/>
                    </a:lnTo>
                    <a:lnTo>
                      <a:pt x="930" y="48"/>
                    </a:lnTo>
                    <a:lnTo>
                      <a:pt x="798" y="126"/>
                    </a:lnTo>
                    <a:lnTo>
                      <a:pt x="612" y="258"/>
                    </a:lnTo>
                    <a:lnTo>
                      <a:pt x="432" y="330"/>
                    </a:lnTo>
                    <a:lnTo>
                      <a:pt x="354" y="426"/>
                    </a:lnTo>
                    <a:lnTo>
                      <a:pt x="264" y="378"/>
                    </a:lnTo>
                    <a:lnTo>
                      <a:pt x="138" y="390"/>
                    </a:lnTo>
                    <a:lnTo>
                      <a:pt x="78" y="521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70" name="Freeform 34">
                <a:extLst>
                  <a:ext uri="{FF2B5EF4-FFF2-40B4-BE49-F238E27FC236}">
                    <a16:creationId xmlns:a16="http://schemas.microsoft.com/office/drawing/2014/main" id="{0ADD5A7B-F6C0-9E2A-AE1A-87EE26AA9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7864" y="1897168"/>
                <a:ext cx="82550" cy="65087"/>
              </a:xfrm>
              <a:custGeom>
                <a:avLst/>
                <a:gdLst>
                  <a:gd name="T0" fmla="*/ 192 w 546"/>
                  <a:gd name="T1" fmla="*/ 480 h 540"/>
                  <a:gd name="T2" fmla="*/ 60 w 546"/>
                  <a:gd name="T3" fmla="*/ 540 h 540"/>
                  <a:gd name="T4" fmla="*/ 0 w 546"/>
                  <a:gd name="T5" fmla="*/ 306 h 540"/>
                  <a:gd name="T6" fmla="*/ 48 w 546"/>
                  <a:gd name="T7" fmla="*/ 96 h 540"/>
                  <a:gd name="T8" fmla="*/ 137 w 546"/>
                  <a:gd name="T9" fmla="*/ 21 h 540"/>
                  <a:gd name="T10" fmla="*/ 306 w 546"/>
                  <a:gd name="T11" fmla="*/ 18 h 540"/>
                  <a:gd name="T12" fmla="*/ 432 w 546"/>
                  <a:gd name="T13" fmla="*/ 42 h 540"/>
                  <a:gd name="T14" fmla="*/ 546 w 546"/>
                  <a:gd name="T15" fmla="*/ 0 h 540"/>
                  <a:gd name="T16" fmla="*/ 486 w 546"/>
                  <a:gd name="T17" fmla="*/ 234 h 540"/>
                  <a:gd name="T18" fmla="*/ 420 w 546"/>
                  <a:gd name="T19" fmla="*/ 504 h 540"/>
                  <a:gd name="T20" fmla="*/ 192 w 546"/>
                  <a:gd name="T21" fmla="*/ 48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6" h="540">
                    <a:moveTo>
                      <a:pt x="192" y="480"/>
                    </a:moveTo>
                    <a:lnTo>
                      <a:pt x="60" y="540"/>
                    </a:lnTo>
                    <a:lnTo>
                      <a:pt x="0" y="306"/>
                    </a:lnTo>
                    <a:lnTo>
                      <a:pt x="48" y="96"/>
                    </a:lnTo>
                    <a:lnTo>
                      <a:pt x="137" y="21"/>
                    </a:lnTo>
                    <a:lnTo>
                      <a:pt x="306" y="18"/>
                    </a:lnTo>
                    <a:lnTo>
                      <a:pt x="432" y="42"/>
                    </a:lnTo>
                    <a:lnTo>
                      <a:pt x="546" y="0"/>
                    </a:lnTo>
                    <a:lnTo>
                      <a:pt x="486" y="234"/>
                    </a:lnTo>
                    <a:lnTo>
                      <a:pt x="420" y="504"/>
                    </a:lnTo>
                    <a:lnTo>
                      <a:pt x="192" y="48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71" name="Freeform 35">
                <a:extLst>
                  <a:ext uri="{FF2B5EF4-FFF2-40B4-BE49-F238E27FC236}">
                    <a16:creationId xmlns:a16="http://schemas.microsoft.com/office/drawing/2014/main" id="{8CE87051-C65E-804B-007F-EDC706778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089" y="1838430"/>
                <a:ext cx="85725" cy="53975"/>
              </a:xfrm>
              <a:custGeom>
                <a:avLst/>
                <a:gdLst>
                  <a:gd name="T0" fmla="*/ 432 w 571"/>
                  <a:gd name="T1" fmla="*/ 446 h 446"/>
                  <a:gd name="T2" fmla="*/ 408 w 571"/>
                  <a:gd name="T3" fmla="*/ 365 h 446"/>
                  <a:gd name="T4" fmla="*/ 365 w 571"/>
                  <a:gd name="T5" fmla="*/ 288 h 446"/>
                  <a:gd name="T6" fmla="*/ 307 w 571"/>
                  <a:gd name="T7" fmla="*/ 273 h 446"/>
                  <a:gd name="T8" fmla="*/ 278 w 571"/>
                  <a:gd name="T9" fmla="*/ 326 h 446"/>
                  <a:gd name="T10" fmla="*/ 221 w 571"/>
                  <a:gd name="T11" fmla="*/ 321 h 446"/>
                  <a:gd name="T12" fmla="*/ 192 w 571"/>
                  <a:gd name="T13" fmla="*/ 245 h 446"/>
                  <a:gd name="T14" fmla="*/ 144 w 571"/>
                  <a:gd name="T15" fmla="*/ 230 h 446"/>
                  <a:gd name="T16" fmla="*/ 43 w 571"/>
                  <a:gd name="T17" fmla="*/ 273 h 446"/>
                  <a:gd name="T18" fmla="*/ 0 w 571"/>
                  <a:gd name="T19" fmla="*/ 221 h 446"/>
                  <a:gd name="T20" fmla="*/ 110 w 571"/>
                  <a:gd name="T21" fmla="*/ 120 h 446"/>
                  <a:gd name="T22" fmla="*/ 226 w 571"/>
                  <a:gd name="T23" fmla="*/ 105 h 446"/>
                  <a:gd name="T24" fmla="*/ 331 w 571"/>
                  <a:gd name="T25" fmla="*/ 91 h 446"/>
                  <a:gd name="T26" fmla="*/ 427 w 571"/>
                  <a:gd name="T27" fmla="*/ 9 h 446"/>
                  <a:gd name="T28" fmla="*/ 571 w 571"/>
                  <a:gd name="T29" fmla="*/ 0 h 446"/>
                  <a:gd name="T30" fmla="*/ 533 w 571"/>
                  <a:gd name="T31" fmla="*/ 163 h 446"/>
                  <a:gd name="T32" fmla="*/ 509 w 571"/>
                  <a:gd name="T33" fmla="*/ 288 h 446"/>
                  <a:gd name="T34" fmla="*/ 470 w 571"/>
                  <a:gd name="T35" fmla="*/ 350 h 446"/>
                  <a:gd name="T36" fmla="*/ 432 w 571"/>
                  <a:gd name="T37" fmla="*/ 446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71" h="446">
                    <a:moveTo>
                      <a:pt x="432" y="446"/>
                    </a:moveTo>
                    <a:lnTo>
                      <a:pt x="408" y="365"/>
                    </a:lnTo>
                    <a:lnTo>
                      <a:pt x="365" y="288"/>
                    </a:lnTo>
                    <a:lnTo>
                      <a:pt x="307" y="273"/>
                    </a:lnTo>
                    <a:lnTo>
                      <a:pt x="278" y="326"/>
                    </a:lnTo>
                    <a:lnTo>
                      <a:pt x="221" y="321"/>
                    </a:lnTo>
                    <a:lnTo>
                      <a:pt x="192" y="245"/>
                    </a:lnTo>
                    <a:lnTo>
                      <a:pt x="144" y="230"/>
                    </a:lnTo>
                    <a:lnTo>
                      <a:pt x="43" y="273"/>
                    </a:lnTo>
                    <a:lnTo>
                      <a:pt x="0" y="221"/>
                    </a:lnTo>
                    <a:lnTo>
                      <a:pt x="110" y="120"/>
                    </a:lnTo>
                    <a:lnTo>
                      <a:pt x="226" y="105"/>
                    </a:lnTo>
                    <a:lnTo>
                      <a:pt x="331" y="91"/>
                    </a:lnTo>
                    <a:lnTo>
                      <a:pt x="427" y="9"/>
                    </a:lnTo>
                    <a:lnTo>
                      <a:pt x="571" y="0"/>
                    </a:lnTo>
                    <a:lnTo>
                      <a:pt x="533" y="163"/>
                    </a:lnTo>
                    <a:lnTo>
                      <a:pt x="509" y="288"/>
                    </a:lnTo>
                    <a:lnTo>
                      <a:pt x="470" y="350"/>
                    </a:lnTo>
                    <a:lnTo>
                      <a:pt x="432" y="446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</p:grpSp>
        <p:grpSp>
          <p:nvGrpSpPr>
            <p:cNvPr id="18647" name="组合 146">
              <a:extLst>
                <a:ext uri="{FF2B5EF4-FFF2-40B4-BE49-F238E27FC236}">
                  <a16:creationId xmlns:a16="http://schemas.microsoft.com/office/drawing/2014/main" id="{6834A197-DFFD-F77A-D6AF-4432A318847A}"/>
                </a:ext>
              </a:extLst>
            </p:cNvPr>
            <p:cNvGrpSpPr/>
            <p:nvPr/>
          </p:nvGrpSpPr>
          <p:grpSpPr>
            <a:xfrm>
              <a:off x="3754760" y="1284832"/>
              <a:ext cx="1837341" cy="1606558"/>
              <a:chOff x="3092851" y="1506643"/>
              <a:chExt cx="2616200" cy="2287587"/>
            </a:xfrm>
          </p:grpSpPr>
          <p:sp>
            <p:nvSpPr>
              <p:cNvPr id="18650" name="Freeform 7">
                <a:extLst>
                  <a:ext uri="{FF2B5EF4-FFF2-40B4-BE49-F238E27FC236}">
                    <a16:creationId xmlns:a16="http://schemas.microsoft.com/office/drawing/2014/main" id="{F9B1A2CF-396F-883E-4B54-0F11AEDDD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851" y="2300393"/>
                <a:ext cx="1695450" cy="1493837"/>
              </a:xfrm>
              <a:custGeom>
                <a:avLst/>
                <a:gdLst>
                  <a:gd name="T0" fmla="*/ 3030 w 4720"/>
                  <a:gd name="T1" fmla="*/ 3626 h 4156"/>
                  <a:gd name="T2" fmla="*/ 3225 w 4720"/>
                  <a:gd name="T3" fmla="*/ 3301 h 4156"/>
                  <a:gd name="T4" fmla="*/ 3490 w 4720"/>
                  <a:gd name="T5" fmla="*/ 3181 h 4156"/>
                  <a:gd name="T6" fmla="*/ 3225 w 4720"/>
                  <a:gd name="T7" fmla="*/ 3046 h 4156"/>
                  <a:gd name="T8" fmla="*/ 3055 w 4720"/>
                  <a:gd name="T9" fmla="*/ 2866 h 4156"/>
                  <a:gd name="T10" fmla="*/ 3475 w 4720"/>
                  <a:gd name="T11" fmla="*/ 3031 h 4156"/>
                  <a:gd name="T12" fmla="*/ 3720 w 4720"/>
                  <a:gd name="T13" fmla="*/ 2921 h 4156"/>
                  <a:gd name="T14" fmla="*/ 4030 w 4720"/>
                  <a:gd name="T15" fmla="*/ 2531 h 4156"/>
                  <a:gd name="T16" fmla="*/ 3475 w 4720"/>
                  <a:gd name="T17" fmla="*/ 2336 h 4156"/>
                  <a:gd name="T18" fmla="*/ 3915 w 4720"/>
                  <a:gd name="T19" fmla="*/ 2491 h 4156"/>
                  <a:gd name="T20" fmla="*/ 4155 w 4720"/>
                  <a:gd name="T21" fmla="*/ 2246 h 4156"/>
                  <a:gd name="T22" fmla="*/ 4330 w 4720"/>
                  <a:gd name="T23" fmla="*/ 2266 h 4156"/>
                  <a:gd name="T24" fmla="*/ 4405 w 4720"/>
                  <a:gd name="T25" fmla="*/ 1995 h 4156"/>
                  <a:gd name="T26" fmla="*/ 4720 w 4720"/>
                  <a:gd name="T27" fmla="*/ 1780 h 4156"/>
                  <a:gd name="T28" fmla="*/ 4695 w 4720"/>
                  <a:gd name="T29" fmla="*/ 1455 h 4156"/>
                  <a:gd name="T30" fmla="*/ 4570 w 4720"/>
                  <a:gd name="T31" fmla="*/ 1245 h 4156"/>
                  <a:gd name="T32" fmla="*/ 4110 w 4720"/>
                  <a:gd name="T33" fmla="*/ 1180 h 4156"/>
                  <a:gd name="T34" fmla="*/ 4185 w 4720"/>
                  <a:gd name="T35" fmla="*/ 1455 h 4156"/>
                  <a:gd name="T36" fmla="*/ 4000 w 4720"/>
                  <a:gd name="T37" fmla="*/ 1755 h 4156"/>
                  <a:gd name="T38" fmla="*/ 3870 w 4720"/>
                  <a:gd name="T39" fmla="*/ 1840 h 4156"/>
                  <a:gd name="T40" fmla="*/ 3825 w 4720"/>
                  <a:gd name="T41" fmla="*/ 1450 h 4156"/>
                  <a:gd name="T42" fmla="*/ 3645 w 4720"/>
                  <a:gd name="T43" fmla="*/ 1555 h 4156"/>
                  <a:gd name="T44" fmla="*/ 3475 w 4720"/>
                  <a:gd name="T45" fmla="*/ 1360 h 4156"/>
                  <a:gd name="T46" fmla="*/ 3400 w 4720"/>
                  <a:gd name="T47" fmla="*/ 1270 h 4156"/>
                  <a:gd name="T48" fmla="*/ 3280 w 4720"/>
                  <a:gd name="T49" fmla="*/ 910 h 4156"/>
                  <a:gd name="T50" fmla="*/ 3150 w 4720"/>
                  <a:gd name="T51" fmla="*/ 600 h 4156"/>
                  <a:gd name="T52" fmla="*/ 3195 w 4720"/>
                  <a:gd name="T53" fmla="*/ 360 h 4156"/>
                  <a:gd name="T54" fmla="*/ 3585 w 4720"/>
                  <a:gd name="T55" fmla="*/ 25 h 4156"/>
                  <a:gd name="T56" fmla="*/ 3180 w 4720"/>
                  <a:gd name="T57" fmla="*/ 0 h 4156"/>
                  <a:gd name="T58" fmla="*/ 3055 w 4720"/>
                  <a:gd name="T59" fmla="*/ 300 h 4156"/>
                  <a:gd name="T60" fmla="*/ 3115 w 4720"/>
                  <a:gd name="T61" fmla="*/ 595 h 4156"/>
                  <a:gd name="T62" fmla="*/ 2895 w 4720"/>
                  <a:gd name="T63" fmla="*/ 865 h 4156"/>
                  <a:gd name="T64" fmla="*/ 2865 w 4720"/>
                  <a:gd name="T65" fmla="*/ 990 h 4156"/>
                  <a:gd name="T66" fmla="*/ 3165 w 4720"/>
                  <a:gd name="T67" fmla="*/ 1305 h 4156"/>
                  <a:gd name="T68" fmla="*/ 3085 w 4720"/>
                  <a:gd name="T69" fmla="*/ 1615 h 4156"/>
                  <a:gd name="T70" fmla="*/ 2935 w 4720"/>
                  <a:gd name="T71" fmla="*/ 1885 h 4156"/>
                  <a:gd name="T72" fmla="*/ 2865 w 4720"/>
                  <a:gd name="T73" fmla="*/ 2116 h 4156"/>
                  <a:gd name="T74" fmla="*/ 2865 w 4720"/>
                  <a:gd name="T75" fmla="*/ 1900 h 4156"/>
                  <a:gd name="T76" fmla="*/ 2785 w 4720"/>
                  <a:gd name="T77" fmla="*/ 1620 h 4156"/>
                  <a:gd name="T78" fmla="*/ 2935 w 4720"/>
                  <a:gd name="T79" fmla="*/ 1380 h 4156"/>
                  <a:gd name="T80" fmla="*/ 2670 w 4720"/>
                  <a:gd name="T81" fmla="*/ 1230 h 4156"/>
                  <a:gd name="T82" fmla="*/ 2680 w 4720"/>
                  <a:gd name="T83" fmla="*/ 1485 h 4156"/>
                  <a:gd name="T84" fmla="*/ 2740 w 4720"/>
                  <a:gd name="T85" fmla="*/ 1735 h 4156"/>
                  <a:gd name="T86" fmla="*/ 2320 w 4720"/>
                  <a:gd name="T87" fmla="*/ 1675 h 4156"/>
                  <a:gd name="T88" fmla="*/ 1710 w 4720"/>
                  <a:gd name="T89" fmla="*/ 1455 h 4156"/>
                  <a:gd name="T90" fmla="*/ 1690 w 4720"/>
                  <a:gd name="T91" fmla="*/ 1270 h 4156"/>
                  <a:gd name="T92" fmla="*/ 1320 w 4720"/>
                  <a:gd name="T93" fmla="*/ 1390 h 4156"/>
                  <a:gd name="T94" fmla="*/ 1570 w 4720"/>
                  <a:gd name="T95" fmla="*/ 1470 h 4156"/>
                  <a:gd name="T96" fmla="*/ 1405 w 4720"/>
                  <a:gd name="T97" fmla="*/ 1780 h 4156"/>
                  <a:gd name="T98" fmla="*/ 1335 w 4720"/>
                  <a:gd name="T99" fmla="*/ 2005 h 4156"/>
                  <a:gd name="T100" fmla="*/ 1285 w 4720"/>
                  <a:gd name="T101" fmla="*/ 1630 h 4156"/>
                  <a:gd name="T102" fmla="*/ 700 w 4720"/>
                  <a:gd name="T103" fmla="*/ 1425 h 4156"/>
                  <a:gd name="T104" fmla="*/ 795 w 4720"/>
                  <a:gd name="T105" fmla="*/ 1210 h 4156"/>
                  <a:gd name="T106" fmla="*/ 480 w 4720"/>
                  <a:gd name="T107" fmla="*/ 955 h 4156"/>
                  <a:gd name="T108" fmla="*/ 0 w 4720"/>
                  <a:gd name="T109" fmla="*/ 1090 h 4156"/>
                  <a:gd name="T110" fmla="*/ 853 w 4720"/>
                  <a:gd name="T111" fmla="*/ 2168 h 4156"/>
                  <a:gd name="T112" fmla="*/ 1845 w 4720"/>
                  <a:gd name="T113" fmla="*/ 2716 h 4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20" h="4156">
                    <a:moveTo>
                      <a:pt x="1561" y="4046"/>
                    </a:moveTo>
                    <a:lnTo>
                      <a:pt x="2797" y="4156"/>
                    </a:lnTo>
                    <a:lnTo>
                      <a:pt x="3030" y="3626"/>
                    </a:lnTo>
                    <a:lnTo>
                      <a:pt x="3130" y="3461"/>
                    </a:lnTo>
                    <a:lnTo>
                      <a:pt x="3220" y="3376"/>
                    </a:lnTo>
                    <a:lnTo>
                      <a:pt x="3225" y="3301"/>
                    </a:lnTo>
                    <a:lnTo>
                      <a:pt x="3285" y="3256"/>
                    </a:lnTo>
                    <a:lnTo>
                      <a:pt x="3420" y="3301"/>
                    </a:lnTo>
                    <a:lnTo>
                      <a:pt x="3490" y="3181"/>
                    </a:lnTo>
                    <a:lnTo>
                      <a:pt x="3445" y="3076"/>
                    </a:lnTo>
                    <a:lnTo>
                      <a:pt x="3355" y="3056"/>
                    </a:lnTo>
                    <a:lnTo>
                      <a:pt x="3225" y="3046"/>
                    </a:lnTo>
                    <a:lnTo>
                      <a:pt x="3255" y="3011"/>
                    </a:lnTo>
                    <a:lnTo>
                      <a:pt x="3040" y="2906"/>
                    </a:lnTo>
                    <a:lnTo>
                      <a:pt x="3055" y="2866"/>
                    </a:lnTo>
                    <a:lnTo>
                      <a:pt x="3250" y="2956"/>
                    </a:lnTo>
                    <a:lnTo>
                      <a:pt x="3385" y="2971"/>
                    </a:lnTo>
                    <a:lnTo>
                      <a:pt x="3475" y="3031"/>
                    </a:lnTo>
                    <a:lnTo>
                      <a:pt x="3595" y="3016"/>
                    </a:lnTo>
                    <a:lnTo>
                      <a:pt x="3595" y="2896"/>
                    </a:lnTo>
                    <a:lnTo>
                      <a:pt x="3720" y="2921"/>
                    </a:lnTo>
                    <a:lnTo>
                      <a:pt x="3840" y="2881"/>
                    </a:lnTo>
                    <a:lnTo>
                      <a:pt x="3975" y="2716"/>
                    </a:lnTo>
                    <a:lnTo>
                      <a:pt x="4030" y="2531"/>
                    </a:lnTo>
                    <a:lnTo>
                      <a:pt x="3805" y="2521"/>
                    </a:lnTo>
                    <a:lnTo>
                      <a:pt x="3600" y="2386"/>
                    </a:lnTo>
                    <a:lnTo>
                      <a:pt x="3475" y="2336"/>
                    </a:lnTo>
                    <a:lnTo>
                      <a:pt x="3630" y="2311"/>
                    </a:lnTo>
                    <a:lnTo>
                      <a:pt x="3780" y="2411"/>
                    </a:lnTo>
                    <a:lnTo>
                      <a:pt x="3915" y="2491"/>
                    </a:lnTo>
                    <a:lnTo>
                      <a:pt x="4035" y="2456"/>
                    </a:lnTo>
                    <a:lnTo>
                      <a:pt x="4090" y="2321"/>
                    </a:lnTo>
                    <a:lnTo>
                      <a:pt x="4155" y="2246"/>
                    </a:lnTo>
                    <a:lnTo>
                      <a:pt x="4030" y="2141"/>
                    </a:lnTo>
                    <a:lnTo>
                      <a:pt x="4225" y="2111"/>
                    </a:lnTo>
                    <a:lnTo>
                      <a:pt x="4330" y="2266"/>
                    </a:lnTo>
                    <a:lnTo>
                      <a:pt x="4435" y="2171"/>
                    </a:lnTo>
                    <a:lnTo>
                      <a:pt x="4270" y="1980"/>
                    </a:lnTo>
                    <a:lnTo>
                      <a:pt x="4405" y="1995"/>
                    </a:lnTo>
                    <a:lnTo>
                      <a:pt x="4530" y="2171"/>
                    </a:lnTo>
                    <a:lnTo>
                      <a:pt x="4665" y="1965"/>
                    </a:lnTo>
                    <a:lnTo>
                      <a:pt x="4720" y="1780"/>
                    </a:lnTo>
                    <a:lnTo>
                      <a:pt x="4590" y="1690"/>
                    </a:lnTo>
                    <a:lnTo>
                      <a:pt x="4530" y="1555"/>
                    </a:lnTo>
                    <a:lnTo>
                      <a:pt x="4695" y="1455"/>
                    </a:lnTo>
                    <a:lnTo>
                      <a:pt x="4575" y="1410"/>
                    </a:lnTo>
                    <a:lnTo>
                      <a:pt x="4620" y="1350"/>
                    </a:lnTo>
                    <a:lnTo>
                      <a:pt x="4570" y="1245"/>
                    </a:lnTo>
                    <a:lnTo>
                      <a:pt x="4450" y="1225"/>
                    </a:lnTo>
                    <a:lnTo>
                      <a:pt x="4335" y="1165"/>
                    </a:lnTo>
                    <a:lnTo>
                      <a:pt x="4110" y="1180"/>
                    </a:lnTo>
                    <a:lnTo>
                      <a:pt x="4150" y="1330"/>
                    </a:lnTo>
                    <a:lnTo>
                      <a:pt x="4230" y="1380"/>
                    </a:lnTo>
                    <a:lnTo>
                      <a:pt x="4185" y="1455"/>
                    </a:lnTo>
                    <a:lnTo>
                      <a:pt x="4120" y="1465"/>
                    </a:lnTo>
                    <a:lnTo>
                      <a:pt x="4090" y="1720"/>
                    </a:lnTo>
                    <a:lnTo>
                      <a:pt x="4000" y="1755"/>
                    </a:lnTo>
                    <a:lnTo>
                      <a:pt x="4075" y="1870"/>
                    </a:lnTo>
                    <a:lnTo>
                      <a:pt x="3945" y="1960"/>
                    </a:lnTo>
                    <a:lnTo>
                      <a:pt x="3870" y="1840"/>
                    </a:lnTo>
                    <a:lnTo>
                      <a:pt x="3795" y="1650"/>
                    </a:lnTo>
                    <a:lnTo>
                      <a:pt x="3895" y="1630"/>
                    </a:lnTo>
                    <a:lnTo>
                      <a:pt x="3825" y="1450"/>
                    </a:lnTo>
                    <a:lnTo>
                      <a:pt x="3690" y="1330"/>
                    </a:lnTo>
                    <a:lnTo>
                      <a:pt x="3640" y="1420"/>
                    </a:lnTo>
                    <a:lnTo>
                      <a:pt x="3645" y="1555"/>
                    </a:lnTo>
                    <a:lnTo>
                      <a:pt x="3565" y="1645"/>
                    </a:lnTo>
                    <a:lnTo>
                      <a:pt x="3555" y="1480"/>
                    </a:lnTo>
                    <a:lnTo>
                      <a:pt x="3475" y="1360"/>
                    </a:lnTo>
                    <a:lnTo>
                      <a:pt x="3540" y="1290"/>
                    </a:lnTo>
                    <a:lnTo>
                      <a:pt x="3435" y="1215"/>
                    </a:lnTo>
                    <a:lnTo>
                      <a:pt x="3400" y="1270"/>
                    </a:lnTo>
                    <a:lnTo>
                      <a:pt x="3255" y="1170"/>
                    </a:lnTo>
                    <a:lnTo>
                      <a:pt x="3400" y="1050"/>
                    </a:lnTo>
                    <a:lnTo>
                      <a:pt x="3280" y="910"/>
                    </a:lnTo>
                    <a:lnTo>
                      <a:pt x="3265" y="795"/>
                    </a:lnTo>
                    <a:lnTo>
                      <a:pt x="3250" y="700"/>
                    </a:lnTo>
                    <a:lnTo>
                      <a:pt x="3150" y="600"/>
                    </a:lnTo>
                    <a:lnTo>
                      <a:pt x="3220" y="505"/>
                    </a:lnTo>
                    <a:lnTo>
                      <a:pt x="3240" y="445"/>
                    </a:lnTo>
                    <a:lnTo>
                      <a:pt x="3195" y="360"/>
                    </a:lnTo>
                    <a:lnTo>
                      <a:pt x="3295" y="345"/>
                    </a:lnTo>
                    <a:lnTo>
                      <a:pt x="3400" y="370"/>
                    </a:lnTo>
                    <a:lnTo>
                      <a:pt x="3585" y="25"/>
                    </a:lnTo>
                    <a:lnTo>
                      <a:pt x="3445" y="70"/>
                    </a:lnTo>
                    <a:lnTo>
                      <a:pt x="3340" y="0"/>
                    </a:lnTo>
                    <a:lnTo>
                      <a:pt x="3180" y="0"/>
                    </a:lnTo>
                    <a:lnTo>
                      <a:pt x="3150" y="105"/>
                    </a:lnTo>
                    <a:lnTo>
                      <a:pt x="3070" y="130"/>
                    </a:lnTo>
                    <a:lnTo>
                      <a:pt x="3055" y="300"/>
                    </a:lnTo>
                    <a:lnTo>
                      <a:pt x="3105" y="460"/>
                    </a:lnTo>
                    <a:lnTo>
                      <a:pt x="3070" y="525"/>
                    </a:lnTo>
                    <a:lnTo>
                      <a:pt x="3115" y="595"/>
                    </a:lnTo>
                    <a:lnTo>
                      <a:pt x="3025" y="685"/>
                    </a:lnTo>
                    <a:lnTo>
                      <a:pt x="2935" y="735"/>
                    </a:lnTo>
                    <a:lnTo>
                      <a:pt x="2895" y="865"/>
                    </a:lnTo>
                    <a:lnTo>
                      <a:pt x="2980" y="915"/>
                    </a:lnTo>
                    <a:lnTo>
                      <a:pt x="2950" y="960"/>
                    </a:lnTo>
                    <a:lnTo>
                      <a:pt x="2865" y="990"/>
                    </a:lnTo>
                    <a:lnTo>
                      <a:pt x="2905" y="1135"/>
                    </a:lnTo>
                    <a:lnTo>
                      <a:pt x="3030" y="1240"/>
                    </a:lnTo>
                    <a:lnTo>
                      <a:pt x="3165" y="1305"/>
                    </a:lnTo>
                    <a:lnTo>
                      <a:pt x="3100" y="1425"/>
                    </a:lnTo>
                    <a:lnTo>
                      <a:pt x="3175" y="1480"/>
                    </a:lnTo>
                    <a:lnTo>
                      <a:pt x="3085" y="1615"/>
                    </a:lnTo>
                    <a:lnTo>
                      <a:pt x="2970" y="1635"/>
                    </a:lnTo>
                    <a:lnTo>
                      <a:pt x="2890" y="1735"/>
                    </a:lnTo>
                    <a:lnTo>
                      <a:pt x="2935" y="1885"/>
                    </a:lnTo>
                    <a:lnTo>
                      <a:pt x="2925" y="2005"/>
                    </a:lnTo>
                    <a:lnTo>
                      <a:pt x="2845" y="1980"/>
                    </a:lnTo>
                    <a:lnTo>
                      <a:pt x="2865" y="2116"/>
                    </a:lnTo>
                    <a:lnTo>
                      <a:pt x="2830" y="2146"/>
                    </a:lnTo>
                    <a:lnTo>
                      <a:pt x="2775" y="1965"/>
                    </a:lnTo>
                    <a:lnTo>
                      <a:pt x="2865" y="1900"/>
                    </a:lnTo>
                    <a:lnTo>
                      <a:pt x="2770" y="1825"/>
                    </a:lnTo>
                    <a:lnTo>
                      <a:pt x="2865" y="1620"/>
                    </a:lnTo>
                    <a:lnTo>
                      <a:pt x="2785" y="1620"/>
                    </a:lnTo>
                    <a:lnTo>
                      <a:pt x="2755" y="1530"/>
                    </a:lnTo>
                    <a:lnTo>
                      <a:pt x="2910" y="1485"/>
                    </a:lnTo>
                    <a:lnTo>
                      <a:pt x="2935" y="1380"/>
                    </a:lnTo>
                    <a:lnTo>
                      <a:pt x="2875" y="1275"/>
                    </a:lnTo>
                    <a:lnTo>
                      <a:pt x="2710" y="1120"/>
                    </a:lnTo>
                    <a:lnTo>
                      <a:pt x="2670" y="1230"/>
                    </a:lnTo>
                    <a:lnTo>
                      <a:pt x="2595" y="1300"/>
                    </a:lnTo>
                    <a:lnTo>
                      <a:pt x="2490" y="1345"/>
                    </a:lnTo>
                    <a:lnTo>
                      <a:pt x="2680" y="1485"/>
                    </a:lnTo>
                    <a:lnTo>
                      <a:pt x="2595" y="1600"/>
                    </a:lnTo>
                    <a:lnTo>
                      <a:pt x="2640" y="1665"/>
                    </a:lnTo>
                    <a:lnTo>
                      <a:pt x="2740" y="1735"/>
                    </a:lnTo>
                    <a:lnTo>
                      <a:pt x="2670" y="1795"/>
                    </a:lnTo>
                    <a:lnTo>
                      <a:pt x="2505" y="1735"/>
                    </a:lnTo>
                    <a:lnTo>
                      <a:pt x="2320" y="1675"/>
                    </a:lnTo>
                    <a:lnTo>
                      <a:pt x="2130" y="1690"/>
                    </a:lnTo>
                    <a:lnTo>
                      <a:pt x="1800" y="1525"/>
                    </a:lnTo>
                    <a:lnTo>
                      <a:pt x="1710" y="1455"/>
                    </a:lnTo>
                    <a:lnTo>
                      <a:pt x="1645" y="1395"/>
                    </a:lnTo>
                    <a:lnTo>
                      <a:pt x="1765" y="1335"/>
                    </a:lnTo>
                    <a:lnTo>
                      <a:pt x="1690" y="1270"/>
                    </a:lnTo>
                    <a:lnTo>
                      <a:pt x="1570" y="1315"/>
                    </a:lnTo>
                    <a:lnTo>
                      <a:pt x="1440" y="1300"/>
                    </a:lnTo>
                    <a:lnTo>
                      <a:pt x="1320" y="1390"/>
                    </a:lnTo>
                    <a:lnTo>
                      <a:pt x="1410" y="1455"/>
                    </a:lnTo>
                    <a:lnTo>
                      <a:pt x="1600" y="1425"/>
                    </a:lnTo>
                    <a:lnTo>
                      <a:pt x="1570" y="1470"/>
                    </a:lnTo>
                    <a:lnTo>
                      <a:pt x="1440" y="1515"/>
                    </a:lnTo>
                    <a:lnTo>
                      <a:pt x="1405" y="1560"/>
                    </a:lnTo>
                    <a:lnTo>
                      <a:pt x="1405" y="1780"/>
                    </a:lnTo>
                    <a:lnTo>
                      <a:pt x="1335" y="1845"/>
                    </a:lnTo>
                    <a:lnTo>
                      <a:pt x="1375" y="1990"/>
                    </a:lnTo>
                    <a:lnTo>
                      <a:pt x="1335" y="2005"/>
                    </a:lnTo>
                    <a:lnTo>
                      <a:pt x="1255" y="1735"/>
                    </a:lnTo>
                    <a:lnTo>
                      <a:pt x="1335" y="1750"/>
                    </a:lnTo>
                    <a:lnTo>
                      <a:pt x="1285" y="1630"/>
                    </a:lnTo>
                    <a:lnTo>
                      <a:pt x="1170" y="1450"/>
                    </a:lnTo>
                    <a:lnTo>
                      <a:pt x="940" y="1470"/>
                    </a:lnTo>
                    <a:lnTo>
                      <a:pt x="700" y="1425"/>
                    </a:lnTo>
                    <a:lnTo>
                      <a:pt x="565" y="1305"/>
                    </a:lnTo>
                    <a:lnTo>
                      <a:pt x="625" y="1240"/>
                    </a:lnTo>
                    <a:lnTo>
                      <a:pt x="795" y="1210"/>
                    </a:lnTo>
                    <a:lnTo>
                      <a:pt x="690" y="1015"/>
                    </a:lnTo>
                    <a:lnTo>
                      <a:pt x="610" y="1020"/>
                    </a:lnTo>
                    <a:lnTo>
                      <a:pt x="480" y="955"/>
                    </a:lnTo>
                    <a:lnTo>
                      <a:pt x="405" y="850"/>
                    </a:lnTo>
                    <a:lnTo>
                      <a:pt x="286" y="686"/>
                    </a:lnTo>
                    <a:lnTo>
                      <a:pt x="0" y="1090"/>
                    </a:lnTo>
                    <a:lnTo>
                      <a:pt x="556" y="2036"/>
                    </a:lnTo>
                    <a:lnTo>
                      <a:pt x="720" y="2095"/>
                    </a:lnTo>
                    <a:lnTo>
                      <a:pt x="853" y="2168"/>
                    </a:lnTo>
                    <a:lnTo>
                      <a:pt x="910" y="2342"/>
                    </a:lnTo>
                    <a:lnTo>
                      <a:pt x="1330" y="2515"/>
                    </a:lnTo>
                    <a:lnTo>
                      <a:pt x="1845" y="2716"/>
                    </a:lnTo>
                    <a:lnTo>
                      <a:pt x="1785" y="3104"/>
                    </a:lnTo>
                    <a:lnTo>
                      <a:pt x="1561" y="4046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1" name="Freeform 8">
                <a:extLst>
                  <a:ext uri="{FF2B5EF4-FFF2-40B4-BE49-F238E27FC236}">
                    <a16:creationId xmlns:a16="http://schemas.microsoft.com/office/drawing/2014/main" id="{FC3BF8FF-F785-CC31-63EA-1095F5A3D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3489" y="2314680"/>
                <a:ext cx="1325562" cy="1085850"/>
              </a:xfrm>
              <a:custGeom>
                <a:avLst/>
                <a:gdLst>
                  <a:gd name="T0" fmla="*/ 1755 w 3691"/>
                  <a:gd name="T1" fmla="*/ 2296 h 3021"/>
                  <a:gd name="T2" fmla="*/ 2061 w 3691"/>
                  <a:gd name="T3" fmla="*/ 2026 h 3021"/>
                  <a:gd name="T4" fmla="*/ 2196 w 3691"/>
                  <a:gd name="T5" fmla="*/ 1786 h 3021"/>
                  <a:gd name="T6" fmla="*/ 1936 w 3691"/>
                  <a:gd name="T7" fmla="*/ 1295 h 3021"/>
                  <a:gd name="T8" fmla="*/ 1620 w 3691"/>
                  <a:gd name="T9" fmla="*/ 1305 h 3021"/>
                  <a:gd name="T10" fmla="*/ 1185 w 3691"/>
                  <a:gd name="T11" fmla="*/ 840 h 3021"/>
                  <a:gd name="T12" fmla="*/ 1125 w 3691"/>
                  <a:gd name="T13" fmla="*/ 1020 h 3021"/>
                  <a:gd name="T14" fmla="*/ 755 w 3691"/>
                  <a:gd name="T15" fmla="*/ 1065 h 3021"/>
                  <a:gd name="T16" fmla="*/ 200 w 3691"/>
                  <a:gd name="T17" fmla="*/ 1005 h 3021"/>
                  <a:gd name="T18" fmla="*/ 350 w 3691"/>
                  <a:gd name="T19" fmla="*/ 815 h 3021"/>
                  <a:gd name="T20" fmla="*/ 15 w 3691"/>
                  <a:gd name="T21" fmla="*/ 725 h 3021"/>
                  <a:gd name="T22" fmla="*/ 270 w 3691"/>
                  <a:gd name="T23" fmla="*/ 20 h 3021"/>
                  <a:gd name="T24" fmla="*/ 365 w 3691"/>
                  <a:gd name="T25" fmla="*/ 395 h 3021"/>
                  <a:gd name="T26" fmla="*/ 575 w 3691"/>
                  <a:gd name="T27" fmla="*/ 695 h 3021"/>
                  <a:gd name="T28" fmla="*/ 420 w 3691"/>
                  <a:gd name="T29" fmla="*/ 500 h 3021"/>
                  <a:gd name="T30" fmla="*/ 585 w 3691"/>
                  <a:gd name="T31" fmla="*/ 395 h 3021"/>
                  <a:gd name="T32" fmla="*/ 570 w 3691"/>
                  <a:gd name="T33" fmla="*/ 315 h 3021"/>
                  <a:gd name="T34" fmla="*/ 620 w 3691"/>
                  <a:gd name="T35" fmla="*/ 210 h 3021"/>
                  <a:gd name="T36" fmla="*/ 780 w 3691"/>
                  <a:gd name="T37" fmla="*/ 35 h 3021"/>
                  <a:gd name="T38" fmla="*/ 960 w 3691"/>
                  <a:gd name="T39" fmla="*/ 515 h 3021"/>
                  <a:gd name="T40" fmla="*/ 1260 w 3691"/>
                  <a:gd name="T41" fmla="*/ 440 h 3021"/>
                  <a:gd name="T42" fmla="*/ 1170 w 3691"/>
                  <a:gd name="T43" fmla="*/ 275 h 3021"/>
                  <a:gd name="T44" fmla="*/ 980 w 3691"/>
                  <a:gd name="T45" fmla="*/ 230 h 3021"/>
                  <a:gd name="T46" fmla="*/ 975 w 3691"/>
                  <a:gd name="T47" fmla="*/ 30 h 3021"/>
                  <a:gd name="T48" fmla="*/ 1355 w 3691"/>
                  <a:gd name="T49" fmla="*/ 185 h 3021"/>
                  <a:gd name="T50" fmla="*/ 1380 w 3691"/>
                  <a:gd name="T51" fmla="*/ 440 h 3021"/>
                  <a:gd name="T52" fmla="*/ 1921 w 3691"/>
                  <a:gd name="T53" fmla="*/ 455 h 3021"/>
                  <a:gd name="T54" fmla="*/ 1906 w 3691"/>
                  <a:gd name="T55" fmla="*/ 740 h 3021"/>
                  <a:gd name="T56" fmla="*/ 1986 w 3691"/>
                  <a:gd name="T57" fmla="*/ 765 h 3021"/>
                  <a:gd name="T58" fmla="*/ 2181 w 3691"/>
                  <a:gd name="T59" fmla="*/ 630 h 3021"/>
                  <a:gd name="T60" fmla="*/ 2281 w 3691"/>
                  <a:gd name="T61" fmla="*/ 885 h 3021"/>
                  <a:gd name="T62" fmla="*/ 2521 w 3691"/>
                  <a:gd name="T63" fmla="*/ 840 h 3021"/>
                  <a:gd name="T64" fmla="*/ 2676 w 3691"/>
                  <a:gd name="T65" fmla="*/ 965 h 3021"/>
                  <a:gd name="T66" fmla="*/ 2476 w 3691"/>
                  <a:gd name="T67" fmla="*/ 1140 h 3021"/>
                  <a:gd name="T68" fmla="*/ 2986 w 3691"/>
                  <a:gd name="T69" fmla="*/ 1275 h 3021"/>
                  <a:gd name="T70" fmla="*/ 3111 w 3691"/>
                  <a:gd name="T71" fmla="*/ 1400 h 3021"/>
                  <a:gd name="T72" fmla="*/ 3346 w 3691"/>
                  <a:gd name="T73" fmla="*/ 1531 h 3021"/>
                  <a:gd name="T74" fmla="*/ 3556 w 3691"/>
                  <a:gd name="T75" fmla="*/ 1641 h 3021"/>
                  <a:gd name="T76" fmla="*/ 3646 w 3691"/>
                  <a:gd name="T77" fmla="*/ 2016 h 3021"/>
                  <a:gd name="T78" fmla="*/ 3301 w 3691"/>
                  <a:gd name="T79" fmla="*/ 1656 h 3021"/>
                  <a:gd name="T80" fmla="*/ 2976 w 3691"/>
                  <a:gd name="T81" fmla="*/ 1686 h 3021"/>
                  <a:gd name="T82" fmla="*/ 2791 w 3691"/>
                  <a:gd name="T83" fmla="*/ 1851 h 3021"/>
                  <a:gd name="T84" fmla="*/ 3076 w 3691"/>
                  <a:gd name="T85" fmla="*/ 2016 h 3021"/>
                  <a:gd name="T86" fmla="*/ 3516 w 3691"/>
                  <a:gd name="T87" fmla="*/ 2341 h 3021"/>
                  <a:gd name="T88" fmla="*/ 3181 w 3691"/>
                  <a:gd name="T89" fmla="*/ 2526 h 3021"/>
                  <a:gd name="T90" fmla="*/ 3681 w 3691"/>
                  <a:gd name="T91" fmla="*/ 2926 h 3021"/>
                  <a:gd name="T92" fmla="*/ 3226 w 3691"/>
                  <a:gd name="T93" fmla="*/ 2986 h 3021"/>
                  <a:gd name="T94" fmla="*/ 2916 w 3691"/>
                  <a:gd name="T95" fmla="*/ 2881 h 3021"/>
                  <a:gd name="T96" fmla="*/ 2671 w 3691"/>
                  <a:gd name="T97" fmla="*/ 2776 h 3021"/>
                  <a:gd name="T98" fmla="*/ 2511 w 3691"/>
                  <a:gd name="T99" fmla="*/ 2686 h 3021"/>
                  <a:gd name="T100" fmla="*/ 2086 w 3691"/>
                  <a:gd name="T101" fmla="*/ 2371 h 3021"/>
                  <a:gd name="T102" fmla="*/ 1971 w 3691"/>
                  <a:gd name="T103" fmla="*/ 2641 h 3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691" h="3021">
                    <a:moveTo>
                      <a:pt x="1760" y="2666"/>
                    </a:moveTo>
                    <a:lnTo>
                      <a:pt x="1685" y="2496"/>
                    </a:lnTo>
                    <a:lnTo>
                      <a:pt x="1755" y="2296"/>
                    </a:lnTo>
                    <a:lnTo>
                      <a:pt x="1981" y="2286"/>
                    </a:lnTo>
                    <a:lnTo>
                      <a:pt x="2241" y="2181"/>
                    </a:lnTo>
                    <a:lnTo>
                      <a:pt x="2061" y="2026"/>
                    </a:lnTo>
                    <a:lnTo>
                      <a:pt x="2161" y="1911"/>
                    </a:lnTo>
                    <a:lnTo>
                      <a:pt x="2206" y="1816"/>
                    </a:lnTo>
                    <a:lnTo>
                      <a:pt x="2196" y="1786"/>
                    </a:lnTo>
                    <a:lnTo>
                      <a:pt x="2251" y="1656"/>
                    </a:lnTo>
                    <a:lnTo>
                      <a:pt x="2146" y="1490"/>
                    </a:lnTo>
                    <a:lnTo>
                      <a:pt x="1936" y="1295"/>
                    </a:lnTo>
                    <a:lnTo>
                      <a:pt x="1830" y="1365"/>
                    </a:lnTo>
                    <a:lnTo>
                      <a:pt x="1790" y="1250"/>
                    </a:lnTo>
                    <a:lnTo>
                      <a:pt x="1620" y="1305"/>
                    </a:lnTo>
                    <a:lnTo>
                      <a:pt x="1700" y="1160"/>
                    </a:lnTo>
                    <a:lnTo>
                      <a:pt x="1370" y="935"/>
                    </a:lnTo>
                    <a:lnTo>
                      <a:pt x="1185" y="840"/>
                    </a:lnTo>
                    <a:lnTo>
                      <a:pt x="980" y="855"/>
                    </a:lnTo>
                    <a:lnTo>
                      <a:pt x="1275" y="1010"/>
                    </a:lnTo>
                    <a:lnTo>
                      <a:pt x="1125" y="1020"/>
                    </a:lnTo>
                    <a:lnTo>
                      <a:pt x="815" y="975"/>
                    </a:lnTo>
                    <a:lnTo>
                      <a:pt x="945" y="1070"/>
                    </a:lnTo>
                    <a:lnTo>
                      <a:pt x="755" y="1065"/>
                    </a:lnTo>
                    <a:lnTo>
                      <a:pt x="435" y="1065"/>
                    </a:lnTo>
                    <a:lnTo>
                      <a:pt x="375" y="945"/>
                    </a:lnTo>
                    <a:lnTo>
                      <a:pt x="200" y="1005"/>
                    </a:lnTo>
                    <a:lnTo>
                      <a:pt x="80" y="845"/>
                    </a:lnTo>
                    <a:lnTo>
                      <a:pt x="120" y="810"/>
                    </a:lnTo>
                    <a:lnTo>
                      <a:pt x="350" y="815"/>
                    </a:lnTo>
                    <a:lnTo>
                      <a:pt x="350" y="800"/>
                    </a:lnTo>
                    <a:lnTo>
                      <a:pt x="240" y="725"/>
                    </a:lnTo>
                    <a:lnTo>
                      <a:pt x="15" y="725"/>
                    </a:lnTo>
                    <a:lnTo>
                      <a:pt x="0" y="440"/>
                    </a:lnTo>
                    <a:lnTo>
                      <a:pt x="80" y="230"/>
                    </a:lnTo>
                    <a:lnTo>
                      <a:pt x="270" y="20"/>
                    </a:lnTo>
                    <a:lnTo>
                      <a:pt x="455" y="45"/>
                    </a:lnTo>
                    <a:lnTo>
                      <a:pt x="290" y="335"/>
                    </a:lnTo>
                    <a:lnTo>
                      <a:pt x="365" y="395"/>
                    </a:lnTo>
                    <a:lnTo>
                      <a:pt x="390" y="530"/>
                    </a:lnTo>
                    <a:lnTo>
                      <a:pt x="500" y="690"/>
                    </a:lnTo>
                    <a:lnTo>
                      <a:pt x="575" y="695"/>
                    </a:lnTo>
                    <a:lnTo>
                      <a:pt x="575" y="605"/>
                    </a:lnTo>
                    <a:lnTo>
                      <a:pt x="495" y="585"/>
                    </a:lnTo>
                    <a:lnTo>
                      <a:pt x="420" y="500"/>
                    </a:lnTo>
                    <a:lnTo>
                      <a:pt x="525" y="440"/>
                    </a:lnTo>
                    <a:lnTo>
                      <a:pt x="605" y="525"/>
                    </a:lnTo>
                    <a:lnTo>
                      <a:pt x="585" y="395"/>
                    </a:lnTo>
                    <a:lnTo>
                      <a:pt x="440" y="350"/>
                    </a:lnTo>
                    <a:lnTo>
                      <a:pt x="435" y="245"/>
                    </a:lnTo>
                    <a:lnTo>
                      <a:pt x="570" y="315"/>
                    </a:lnTo>
                    <a:lnTo>
                      <a:pt x="600" y="240"/>
                    </a:lnTo>
                    <a:lnTo>
                      <a:pt x="510" y="165"/>
                    </a:lnTo>
                    <a:lnTo>
                      <a:pt x="620" y="210"/>
                    </a:lnTo>
                    <a:lnTo>
                      <a:pt x="600" y="90"/>
                    </a:lnTo>
                    <a:lnTo>
                      <a:pt x="665" y="20"/>
                    </a:lnTo>
                    <a:lnTo>
                      <a:pt x="780" y="35"/>
                    </a:lnTo>
                    <a:lnTo>
                      <a:pt x="935" y="270"/>
                    </a:lnTo>
                    <a:lnTo>
                      <a:pt x="885" y="435"/>
                    </a:lnTo>
                    <a:lnTo>
                      <a:pt x="960" y="515"/>
                    </a:lnTo>
                    <a:lnTo>
                      <a:pt x="1020" y="405"/>
                    </a:lnTo>
                    <a:lnTo>
                      <a:pt x="1235" y="525"/>
                    </a:lnTo>
                    <a:lnTo>
                      <a:pt x="1260" y="440"/>
                    </a:lnTo>
                    <a:lnTo>
                      <a:pt x="1305" y="380"/>
                    </a:lnTo>
                    <a:lnTo>
                      <a:pt x="1070" y="365"/>
                    </a:lnTo>
                    <a:lnTo>
                      <a:pt x="1170" y="275"/>
                    </a:lnTo>
                    <a:lnTo>
                      <a:pt x="1155" y="210"/>
                    </a:lnTo>
                    <a:lnTo>
                      <a:pt x="1020" y="255"/>
                    </a:lnTo>
                    <a:lnTo>
                      <a:pt x="980" y="230"/>
                    </a:lnTo>
                    <a:lnTo>
                      <a:pt x="860" y="65"/>
                    </a:lnTo>
                    <a:lnTo>
                      <a:pt x="905" y="0"/>
                    </a:lnTo>
                    <a:lnTo>
                      <a:pt x="975" y="30"/>
                    </a:lnTo>
                    <a:lnTo>
                      <a:pt x="1110" y="5"/>
                    </a:lnTo>
                    <a:lnTo>
                      <a:pt x="1215" y="60"/>
                    </a:lnTo>
                    <a:lnTo>
                      <a:pt x="1355" y="185"/>
                    </a:lnTo>
                    <a:lnTo>
                      <a:pt x="1200" y="225"/>
                    </a:lnTo>
                    <a:lnTo>
                      <a:pt x="1535" y="320"/>
                    </a:lnTo>
                    <a:lnTo>
                      <a:pt x="1380" y="440"/>
                    </a:lnTo>
                    <a:lnTo>
                      <a:pt x="1755" y="660"/>
                    </a:lnTo>
                    <a:lnTo>
                      <a:pt x="1815" y="435"/>
                    </a:lnTo>
                    <a:lnTo>
                      <a:pt x="1921" y="455"/>
                    </a:lnTo>
                    <a:lnTo>
                      <a:pt x="1966" y="510"/>
                    </a:lnTo>
                    <a:lnTo>
                      <a:pt x="1866" y="660"/>
                    </a:lnTo>
                    <a:lnTo>
                      <a:pt x="1906" y="740"/>
                    </a:lnTo>
                    <a:lnTo>
                      <a:pt x="2026" y="545"/>
                    </a:lnTo>
                    <a:lnTo>
                      <a:pt x="2056" y="635"/>
                    </a:lnTo>
                    <a:lnTo>
                      <a:pt x="1986" y="765"/>
                    </a:lnTo>
                    <a:lnTo>
                      <a:pt x="2061" y="830"/>
                    </a:lnTo>
                    <a:lnTo>
                      <a:pt x="2071" y="695"/>
                    </a:lnTo>
                    <a:lnTo>
                      <a:pt x="2181" y="630"/>
                    </a:lnTo>
                    <a:lnTo>
                      <a:pt x="2326" y="645"/>
                    </a:lnTo>
                    <a:lnTo>
                      <a:pt x="2191" y="845"/>
                    </a:lnTo>
                    <a:lnTo>
                      <a:pt x="2281" y="885"/>
                    </a:lnTo>
                    <a:lnTo>
                      <a:pt x="2286" y="975"/>
                    </a:lnTo>
                    <a:lnTo>
                      <a:pt x="2421" y="725"/>
                    </a:lnTo>
                    <a:lnTo>
                      <a:pt x="2521" y="840"/>
                    </a:lnTo>
                    <a:lnTo>
                      <a:pt x="2281" y="980"/>
                    </a:lnTo>
                    <a:lnTo>
                      <a:pt x="2566" y="905"/>
                    </a:lnTo>
                    <a:lnTo>
                      <a:pt x="2676" y="965"/>
                    </a:lnTo>
                    <a:lnTo>
                      <a:pt x="2406" y="1040"/>
                    </a:lnTo>
                    <a:lnTo>
                      <a:pt x="2566" y="1085"/>
                    </a:lnTo>
                    <a:lnTo>
                      <a:pt x="2476" y="1140"/>
                    </a:lnTo>
                    <a:lnTo>
                      <a:pt x="2736" y="1205"/>
                    </a:lnTo>
                    <a:lnTo>
                      <a:pt x="2826" y="1320"/>
                    </a:lnTo>
                    <a:lnTo>
                      <a:pt x="2986" y="1275"/>
                    </a:lnTo>
                    <a:lnTo>
                      <a:pt x="2926" y="1370"/>
                    </a:lnTo>
                    <a:lnTo>
                      <a:pt x="3106" y="1305"/>
                    </a:lnTo>
                    <a:lnTo>
                      <a:pt x="3111" y="1400"/>
                    </a:lnTo>
                    <a:lnTo>
                      <a:pt x="3166" y="1500"/>
                    </a:lnTo>
                    <a:lnTo>
                      <a:pt x="3231" y="1415"/>
                    </a:lnTo>
                    <a:lnTo>
                      <a:pt x="3346" y="1531"/>
                    </a:lnTo>
                    <a:lnTo>
                      <a:pt x="3496" y="1455"/>
                    </a:lnTo>
                    <a:lnTo>
                      <a:pt x="3651" y="1485"/>
                    </a:lnTo>
                    <a:lnTo>
                      <a:pt x="3556" y="1641"/>
                    </a:lnTo>
                    <a:lnTo>
                      <a:pt x="3681" y="1786"/>
                    </a:lnTo>
                    <a:lnTo>
                      <a:pt x="3556" y="1836"/>
                    </a:lnTo>
                    <a:lnTo>
                      <a:pt x="3646" y="2016"/>
                    </a:lnTo>
                    <a:lnTo>
                      <a:pt x="3366" y="1936"/>
                    </a:lnTo>
                    <a:lnTo>
                      <a:pt x="3301" y="1836"/>
                    </a:lnTo>
                    <a:lnTo>
                      <a:pt x="3301" y="1656"/>
                    </a:lnTo>
                    <a:lnTo>
                      <a:pt x="3241" y="1776"/>
                    </a:lnTo>
                    <a:lnTo>
                      <a:pt x="3141" y="1791"/>
                    </a:lnTo>
                    <a:lnTo>
                      <a:pt x="2976" y="1686"/>
                    </a:lnTo>
                    <a:lnTo>
                      <a:pt x="2881" y="1726"/>
                    </a:lnTo>
                    <a:lnTo>
                      <a:pt x="2896" y="1791"/>
                    </a:lnTo>
                    <a:lnTo>
                      <a:pt x="2791" y="1851"/>
                    </a:lnTo>
                    <a:lnTo>
                      <a:pt x="2886" y="1861"/>
                    </a:lnTo>
                    <a:lnTo>
                      <a:pt x="2976" y="1951"/>
                    </a:lnTo>
                    <a:lnTo>
                      <a:pt x="3076" y="2016"/>
                    </a:lnTo>
                    <a:lnTo>
                      <a:pt x="3256" y="2191"/>
                    </a:lnTo>
                    <a:lnTo>
                      <a:pt x="3351" y="2161"/>
                    </a:lnTo>
                    <a:lnTo>
                      <a:pt x="3516" y="2341"/>
                    </a:lnTo>
                    <a:lnTo>
                      <a:pt x="3621" y="2506"/>
                    </a:lnTo>
                    <a:lnTo>
                      <a:pt x="3651" y="2661"/>
                    </a:lnTo>
                    <a:lnTo>
                      <a:pt x="3181" y="2526"/>
                    </a:lnTo>
                    <a:lnTo>
                      <a:pt x="3091" y="2601"/>
                    </a:lnTo>
                    <a:lnTo>
                      <a:pt x="3561" y="2841"/>
                    </a:lnTo>
                    <a:lnTo>
                      <a:pt x="3681" y="2926"/>
                    </a:lnTo>
                    <a:lnTo>
                      <a:pt x="3691" y="3021"/>
                    </a:lnTo>
                    <a:lnTo>
                      <a:pt x="3501" y="2976"/>
                    </a:lnTo>
                    <a:lnTo>
                      <a:pt x="3226" y="2986"/>
                    </a:lnTo>
                    <a:lnTo>
                      <a:pt x="3036" y="2866"/>
                    </a:lnTo>
                    <a:lnTo>
                      <a:pt x="2991" y="2931"/>
                    </a:lnTo>
                    <a:lnTo>
                      <a:pt x="2916" y="2881"/>
                    </a:lnTo>
                    <a:lnTo>
                      <a:pt x="2856" y="2796"/>
                    </a:lnTo>
                    <a:lnTo>
                      <a:pt x="2796" y="2881"/>
                    </a:lnTo>
                    <a:lnTo>
                      <a:pt x="2671" y="2776"/>
                    </a:lnTo>
                    <a:lnTo>
                      <a:pt x="2751" y="2686"/>
                    </a:lnTo>
                    <a:lnTo>
                      <a:pt x="2611" y="2641"/>
                    </a:lnTo>
                    <a:lnTo>
                      <a:pt x="2511" y="2686"/>
                    </a:lnTo>
                    <a:lnTo>
                      <a:pt x="2476" y="2596"/>
                    </a:lnTo>
                    <a:lnTo>
                      <a:pt x="2356" y="2511"/>
                    </a:lnTo>
                    <a:lnTo>
                      <a:pt x="2086" y="2371"/>
                    </a:lnTo>
                    <a:lnTo>
                      <a:pt x="2181" y="2511"/>
                    </a:lnTo>
                    <a:lnTo>
                      <a:pt x="2061" y="2521"/>
                    </a:lnTo>
                    <a:lnTo>
                      <a:pt x="1971" y="2641"/>
                    </a:lnTo>
                    <a:lnTo>
                      <a:pt x="1760" y="2666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2" name="Freeform 9">
                <a:extLst>
                  <a:ext uri="{FF2B5EF4-FFF2-40B4-BE49-F238E27FC236}">
                    <a16:creationId xmlns:a16="http://schemas.microsoft.com/office/drawing/2014/main" id="{86AA6000-8116-B097-7C98-9599FEA20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7951" y="3144943"/>
                <a:ext cx="374650" cy="292100"/>
              </a:xfrm>
              <a:custGeom>
                <a:avLst/>
                <a:gdLst>
                  <a:gd name="T0" fmla="*/ 193 w 209"/>
                  <a:gd name="T1" fmla="*/ 136 h 163"/>
                  <a:gd name="T2" fmla="*/ 173 w 209"/>
                  <a:gd name="T3" fmla="*/ 123 h 163"/>
                  <a:gd name="T4" fmla="*/ 151 w 209"/>
                  <a:gd name="T5" fmla="*/ 126 h 163"/>
                  <a:gd name="T6" fmla="*/ 134 w 209"/>
                  <a:gd name="T7" fmla="*/ 100 h 163"/>
                  <a:gd name="T8" fmla="*/ 124 w 209"/>
                  <a:gd name="T9" fmla="*/ 91 h 163"/>
                  <a:gd name="T10" fmla="*/ 111 w 209"/>
                  <a:gd name="T11" fmla="*/ 100 h 163"/>
                  <a:gd name="T12" fmla="*/ 110 w 209"/>
                  <a:gd name="T13" fmla="*/ 117 h 163"/>
                  <a:gd name="T14" fmla="*/ 93 w 209"/>
                  <a:gd name="T15" fmla="*/ 127 h 163"/>
                  <a:gd name="T16" fmla="*/ 87 w 209"/>
                  <a:gd name="T17" fmla="*/ 151 h 163"/>
                  <a:gd name="T18" fmla="*/ 66 w 209"/>
                  <a:gd name="T19" fmla="*/ 163 h 163"/>
                  <a:gd name="T20" fmla="*/ 48 w 209"/>
                  <a:gd name="T21" fmla="*/ 160 h 163"/>
                  <a:gd name="T22" fmla="*/ 54 w 209"/>
                  <a:gd name="T23" fmla="*/ 130 h 163"/>
                  <a:gd name="T24" fmla="*/ 25 w 209"/>
                  <a:gd name="T25" fmla="*/ 132 h 163"/>
                  <a:gd name="T26" fmla="*/ 12 w 209"/>
                  <a:gd name="T27" fmla="*/ 144 h 163"/>
                  <a:gd name="T28" fmla="*/ 0 w 209"/>
                  <a:gd name="T29" fmla="*/ 135 h 163"/>
                  <a:gd name="T30" fmla="*/ 14 w 209"/>
                  <a:gd name="T31" fmla="*/ 114 h 163"/>
                  <a:gd name="T32" fmla="*/ 38 w 209"/>
                  <a:gd name="T33" fmla="*/ 103 h 163"/>
                  <a:gd name="T34" fmla="*/ 29 w 209"/>
                  <a:gd name="T35" fmla="*/ 79 h 163"/>
                  <a:gd name="T36" fmla="*/ 32 w 209"/>
                  <a:gd name="T37" fmla="*/ 54 h 163"/>
                  <a:gd name="T38" fmla="*/ 34 w 209"/>
                  <a:gd name="T39" fmla="*/ 0 h 163"/>
                  <a:gd name="T40" fmla="*/ 55 w 209"/>
                  <a:gd name="T41" fmla="*/ 13 h 163"/>
                  <a:gd name="T42" fmla="*/ 65 w 209"/>
                  <a:gd name="T43" fmla="*/ 33 h 163"/>
                  <a:gd name="T44" fmla="*/ 89 w 209"/>
                  <a:gd name="T45" fmla="*/ 25 h 163"/>
                  <a:gd name="T46" fmla="*/ 116 w 209"/>
                  <a:gd name="T47" fmla="*/ 43 h 163"/>
                  <a:gd name="T48" fmla="*/ 143 w 209"/>
                  <a:gd name="T49" fmla="*/ 55 h 163"/>
                  <a:gd name="T50" fmla="*/ 164 w 209"/>
                  <a:gd name="T51" fmla="*/ 76 h 163"/>
                  <a:gd name="T52" fmla="*/ 161 w 209"/>
                  <a:gd name="T53" fmla="*/ 96 h 163"/>
                  <a:gd name="T54" fmla="*/ 194 w 209"/>
                  <a:gd name="T55" fmla="*/ 93 h 163"/>
                  <a:gd name="T56" fmla="*/ 209 w 209"/>
                  <a:gd name="T57" fmla="*/ 109 h 163"/>
                  <a:gd name="T58" fmla="*/ 193 w 209"/>
                  <a:gd name="T59" fmla="*/ 13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9" h="163">
                    <a:moveTo>
                      <a:pt x="193" y="136"/>
                    </a:moveTo>
                    <a:lnTo>
                      <a:pt x="173" y="123"/>
                    </a:lnTo>
                    <a:lnTo>
                      <a:pt x="151" y="126"/>
                    </a:lnTo>
                    <a:lnTo>
                      <a:pt x="134" y="100"/>
                    </a:lnTo>
                    <a:lnTo>
                      <a:pt x="124" y="91"/>
                    </a:lnTo>
                    <a:lnTo>
                      <a:pt x="111" y="100"/>
                    </a:lnTo>
                    <a:lnTo>
                      <a:pt x="110" y="117"/>
                    </a:lnTo>
                    <a:lnTo>
                      <a:pt x="93" y="127"/>
                    </a:lnTo>
                    <a:lnTo>
                      <a:pt x="87" y="151"/>
                    </a:lnTo>
                    <a:lnTo>
                      <a:pt x="66" y="163"/>
                    </a:lnTo>
                    <a:lnTo>
                      <a:pt x="48" y="160"/>
                    </a:lnTo>
                    <a:lnTo>
                      <a:pt x="54" y="130"/>
                    </a:lnTo>
                    <a:lnTo>
                      <a:pt x="25" y="132"/>
                    </a:lnTo>
                    <a:lnTo>
                      <a:pt x="12" y="144"/>
                    </a:lnTo>
                    <a:lnTo>
                      <a:pt x="0" y="135"/>
                    </a:lnTo>
                    <a:lnTo>
                      <a:pt x="14" y="114"/>
                    </a:lnTo>
                    <a:lnTo>
                      <a:pt x="38" y="103"/>
                    </a:lnTo>
                    <a:lnTo>
                      <a:pt x="29" y="79"/>
                    </a:lnTo>
                    <a:lnTo>
                      <a:pt x="32" y="54"/>
                    </a:lnTo>
                    <a:lnTo>
                      <a:pt x="34" y="0"/>
                    </a:lnTo>
                    <a:lnTo>
                      <a:pt x="55" y="13"/>
                    </a:lnTo>
                    <a:lnTo>
                      <a:pt x="65" y="33"/>
                    </a:lnTo>
                    <a:lnTo>
                      <a:pt x="89" y="25"/>
                    </a:lnTo>
                    <a:lnTo>
                      <a:pt x="116" y="43"/>
                    </a:lnTo>
                    <a:lnTo>
                      <a:pt x="143" y="55"/>
                    </a:lnTo>
                    <a:lnTo>
                      <a:pt x="164" y="76"/>
                    </a:lnTo>
                    <a:lnTo>
                      <a:pt x="161" y="96"/>
                    </a:lnTo>
                    <a:lnTo>
                      <a:pt x="194" y="93"/>
                    </a:lnTo>
                    <a:lnTo>
                      <a:pt x="209" y="109"/>
                    </a:lnTo>
                    <a:lnTo>
                      <a:pt x="193" y="136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3" name="Freeform 10">
                <a:extLst>
                  <a:ext uri="{FF2B5EF4-FFF2-40B4-BE49-F238E27FC236}">
                    <a16:creationId xmlns:a16="http://schemas.microsoft.com/office/drawing/2014/main" id="{D0FD8F7E-CE1F-9941-54CC-7EA31CC3E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6576" y="2821093"/>
                <a:ext cx="96838" cy="127000"/>
              </a:xfrm>
              <a:custGeom>
                <a:avLst/>
                <a:gdLst>
                  <a:gd name="T0" fmla="*/ 33 w 54"/>
                  <a:gd name="T1" fmla="*/ 70 h 70"/>
                  <a:gd name="T2" fmla="*/ 12 w 54"/>
                  <a:gd name="T3" fmla="*/ 64 h 70"/>
                  <a:gd name="T4" fmla="*/ 0 w 54"/>
                  <a:gd name="T5" fmla="*/ 45 h 70"/>
                  <a:gd name="T6" fmla="*/ 5 w 54"/>
                  <a:gd name="T7" fmla="*/ 16 h 70"/>
                  <a:gd name="T8" fmla="*/ 29 w 54"/>
                  <a:gd name="T9" fmla="*/ 0 h 70"/>
                  <a:gd name="T10" fmla="*/ 47 w 54"/>
                  <a:gd name="T11" fmla="*/ 15 h 70"/>
                  <a:gd name="T12" fmla="*/ 54 w 54"/>
                  <a:gd name="T13" fmla="*/ 42 h 70"/>
                  <a:gd name="T14" fmla="*/ 50 w 54"/>
                  <a:gd name="T15" fmla="*/ 57 h 70"/>
                  <a:gd name="T16" fmla="*/ 33 w 54"/>
                  <a:gd name="T1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70">
                    <a:moveTo>
                      <a:pt x="33" y="70"/>
                    </a:moveTo>
                    <a:lnTo>
                      <a:pt x="12" y="64"/>
                    </a:lnTo>
                    <a:lnTo>
                      <a:pt x="0" y="45"/>
                    </a:lnTo>
                    <a:lnTo>
                      <a:pt x="5" y="16"/>
                    </a:lnTo>
                    <a:lnTo>
                      <a:pt x="29" y="0"/>
                    </a:lnTo>
                    <a:lnTo>
                      <a:pt x="47" y="15"/>
                    </a:lnTo>
                    <a:lnTo>
                      <a:pt x="54" y="42"/>
                    </a:lnTo>
                    <a:lnTo>
                      <a:pt x="50" y="57"/>
                    </a:lnTo>
                    <a:lnTo>
                      <a:pt x="33" y="7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4" name="Freeform 11">
                <a:extLst>
                  <a:ext uri="{FF2B5EF4-FFF2-40B4-BE49-F238E27FC236}">
                    <a16:creationId xmlns:a16="http://schemas.microsoft.com/office/drawing/2014/main" id="{4E608E5B-6716-CADD-54DD-76799DA91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9564" y="3441805"/>
                <a:ext cx="101600" cy="90488"/>
              </a:xfrm>
              <a:custGeom>
                <a:avLst/>
                <a:gdLst>
                  <a:gd name="T0" fmla="*/ 25 w 57"/>
                  <a:gd name="T1" fmla="*/ 51 h 51"/>
                  <a:gd name="T2" fmla="*/ 7 w 57"/>
                  <a:gd name="T3" fmla="*/ 51 h 51"/>
                  <a:gd name="T4" fmla="*/ 0 w 57"/>
                  <a:gd name="T5" fmla="*/ 38 h 51"/>
                  <a:gd name="T6" fmla="*/ 9 w 57"/>
                  <a:gd name="T7" fmla="*/ 24 h 51"/>
                  <a:gd name="T8" fmla="*/ 5 w 57"/>
                  <a:gd name="T9" fmla="*/ 9 h 51"/>
                  <a:gd name="T10" fmla="*/ 33 w 57"/>
                  <a:gd name="T11" fmla="*/ 7 h 51"/>
                  <a:gd name="T12" fmla="*/ 54 w 57"/>
                  <a:gd name="T13" fmla="*/ 0 h 51"/>
                  <a:gd name="T14" fmla="*/ 57 w 57"/>
                  <a:gd name="T15" fmla="*/ 12 h 51"/>
                  <a:gd name="T16" fmla="*/ 43 w 57"/>
                  <a:gd name="T17" fmla="*/ 36 h 51"/>
                  <a:gd name="T18" fmla="*/ 36 w 57"/>
                  <a:gd name="T19" fmla="*/ 45 h 51"/>
                  <a:gd name="T20" fmla="*/ 25 w 57"/>
                  <a:gd name="T2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51">
                    <a:moveTo>
                      <a:pt x="25" y="51"/>
                    </a:moveTo>
                    <a:lnTo>
                      <a:pt x="7" y="51"/>
                    </a:lnTo>
                    <a:lnTo>
                      <a:pt x="0" y="38"/>
                    </a:lnTo>
                    <a:lnTo>
                      <a:pt x="9" y="24"/>
                    </a:lnTo>
                    <a:lnTo>
                      <a:pt x="5" y="9"/>
                    </a:lnTo>
                    <a:lnTo>
                      <a:pt x="33" y="7"/>
                    </a:lnTo>
                    <a:lnTo>
                      <a:pt x="54" y="0"/>
                    </a:lnTo>
                    <a:lnTo>
                      <a:pt x="57" y="12"/>
                    </a:lnTo>
                    <a:lnTo>
                      <a:pt x="43" y="36"/>
                    </a:lnTo>
                    <a:lnTo>
                      <a:pt x="36" y="45"/>
                    </a:ln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5" name="Freeform 12">
                <a:extLst>
                  <a:ext uri="{FF2B5EF4-FFF2-40B4-BE49-F238E27FC236}">
                    <a16:creationId xmlns:a16="http://schemas.microsoft.com/office/drawing/2014/main" id="{68A82208-9A3D-1AF0-1177-F3A8B71C1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1226" y="1506643"/>
                <a:ext cx="747713" cy="765175"/>
              </a:xfrm>
              <a:custGeom>
                <a:avLst/>
                <a:gdLst>
                  <a:gd name="T0" fmla="*/ 645 w 2085"/>
                  <a:gd name="T1" fmla="*/ 830 h 2130"/>
                  <a:gd name="T2" fmla="*/ 755 w 2085"/>
                  <a:gd name="T3" fmla="*/ 860 h 2130"/>
                  <a:gd name="T4" fmla="*/ 815 w 2085"/>
                  <a:gd name="T5" fmla="*/ 1185 h 2130"/>
                  <a:gd name="T6" fmla="*/ 1055 w 2085"/>
                  <a:gd name="T7" fmla="*/ 1370 h 2130"/>
                  <a:gd name="T8" fmla="*/ 1020 w 2085"/>
                  <a:gd name="T9" fmla="*/ 1610 h 2130"/>
                  <a:gd name="T10" fmla="*/ 620 w 2085"/>
                  <a:gd name="T11" fmla="*/ 1515 h 2130"/>
                  <a:gd name="T12" fmla="*/ 635 w 2085"/>
                  <a:gd name="T13" fmla="*/ 1370 h 2130"/>
                  <a:gd name="T14" fmla="*/ 560 w 2085"/>
                  <a:gd name="T15" fmla="*/ 1100 h 2130"/>
                  <a:gd name="T16" fmla="*/ 455 w 2085"/>
                  <a:gd name="T17" fmla="*/ 1290 h 2130"/>
                  <a:gd name="T18" fmla="*/ 525 w 2085"/>
                  <a:gd name="T19" fmla="*/ 1655 h 2130"/>
                  <a:gd name="T20" fmla="*/ 285 w 2085"/>
                  <a:gd name="T21" fmla="*/ 1785 h 2130"/>
                  <a:gd name="T22" fmla="*/ 105 w 2085"/>
                  <a:gd name="T23" fmla="*/ 1680 h 2130"/>
                  <a:gd name="T24" fmla="*/ 165 w 2085"/>
                  <a:gd name="T25" fmla="*/ 1740 h 2130"/>
                  <a:gd name="T26" fmla="*/ 210 w 2085"/>
                  <a:gd name="T27" fmla="*/ 1940 h 2130"/>
                  <a:gd name="T28" fmla="*/ 390 w 2085"/>
                  <a:gd name="T29" fmla="*/ 1965 h 2130"/>
                  <a:gd name="T30" fmla="*/ 620 w 2085"/>
                  <a:gd name="T31" fmla="*/ 1925 h 2130"/>
                  <a:gd name="T32" fmla="*/ 690 w 2085"/>
                  <a:gd name="T33" fmla="*/ 1710 h 2130"/>
                  <a:gd name="T34" fmla="*/ 765 w 2085"/>
                  <a:gd name="T35" fmla="*/ 2070 h 2130"/>
                  <a:gd name="T36" fmla="*/ 1020 w 2085"/>
                  <a:gd name="T37" fmla="*/ 2025 h 2130"/>
                  <a:gd name="T38" fmla="*/ 1470 w 2085"/>
                  <a:gd name="T39" fmla="*/ 2075 h 2130"/>
                  <a:gd name="T40" fmla="*/ 1725 w 2085"/>
                  <a:gd name="T41" fmla="*/ 2085 h 2130"/>
                  <a:gd name="T42" fmla="*/ 1625 w 2085"/>
                  <a:gd name="T43" fmla="*/ 1760 h 2130"/>
                  <a:gd name="T44" fmla="*/ 1200 w 2085"/>
                  <a:gd name="T45" fmla="*/ 1865 h 2130"/>
                  <a:gd name="T46" fmla="*/ 965 w 2085"/>
                  <a:gd name="T47" fmla="*/ 1800 h 2130"/>
                  <a:gd name="T48" fmla="*/ 1155 w 2085"/>
                  <a:gd name="T49" fmla="*/ 1610 h 2130"/>
                  <a:gd name="T50" fmla="*/ 1545 w 2085"/>
                  <a:gd name="T51" fmla="*/ 1580 h 2130"/>
                  <a:gd name="T52" fmla="*/ 1785 w 2085"/>
                  <a:gd name="T53" fmla="*/ 1430 h 2130"/>
                  <a:gd name="T54" fmla="*/ 1485 w 2085"/>
                  <a:gd name="T55" fmla="*/ 1310 h 2130"/>
                  <a:gd name="T56" fmla="*/ 1700 w 2085"/>
                  <a:gd name="T57" fmla="*/ 1190 h 2130"/>
                  <a:gd name="T58" fmla="*/ 1770 w 2085"/>
                  <a:gd name="T59" fmla="*/ 1040 h 2130"/>
                  <a:gd name="T60" fmla="*/ 1650 w 2085"/>
                  <a:gd name="T61" fmla="*/ 1035 h 2130"/>
                  <a:gd name="T62" fmla="*/ 1860 w 2085"/>
                  <a:gd name="T63" fmla="*/ 780 h 2130"/>
                  <a:gd name="T64" fmla="*/ 1965 w 2085"/>
                  <a:gd name="T65" fmla="*/ 315 h 2130"/>
                  <a:gd name="T66" fmla="*/ 1940 w 2085"/>
                  <a:gd name="T67" fmla="*/ 240 h 2130"/>
                  <a:gd name="T68" fmla="*/ 1935 w 2085"/>
                  <a:gd name="T69" fmla="*/ 0 h 2130"/>
                  <a:gd name="T70" fmla="*/ 1500 w 2085"/>
                  <a:gd name="T71" fmla="*/ 65 h 2130"/>
                  <a:gd name="T72" fmla="*/ 1275 w 2085"/>
                  <a:gd name="T73" fmla="*/ 150 h 2130"/>
                  <a:gd name="T74" fmla="*/ 1170 w 2085"/>
                  <a:gd name="T75" fmla="*/ 330 h 2130"/>
                  <a:gd name="T76" fmla="*/ 965 w 2085"/>
                  <a:gd name="T77" fmla="*/ 485 h 2130"/>
                  <a:gd name="T78" fmla="*/ 1265 w 2085"/>
                  <a:gd name="T79" fmla="*/ 455 h 2130"/>
                  <a:gd name="T80" fmla="*/ 1340 w 2085"/>
                  <a:gd name="T81" fmla="*/ 560 h 2130"/>
                  <a:gd name="T82" fmla="*/ 1505 w 2085"/>
                  <a:gd name="T83" fmla="*/ 510 h 2130"/>
                  <a:gd name="T84" fmla="*/ 1325 w 2085"/>
                  <a:gd name="T85" fmla="*/ 665 h 2130"/>
                  <a:gd name="T86" fmla="*/ 1245 w 2085"/>
                  <a:gd name="T87" fmla="*/ 680 h 2130"/>
                  <a:gd name="T88" fmla="*/ 1440 w 2085"/>
                  <a:gd name="T89" fmla="*/ 950 h 2130"/>
                  <a:gd name="T90" fmla="*/ 1095 w 2085"/>
                  <a:gd name="T91" fmla="*/ 1081 h 2130"/>
                  <a:gd name="T92" fmla="*/ 1335 w 2085"/>
                  <a:gd name="T93" fmla="*/ 1215 h 2130"/>
                  <a:gd name="T94" fmla="*/ 1325 w 2085"/>
                  <a:gd name="T95" fmla="*/ 1410 h 2130"/>
                  <a:gd name="T96" fmla="*/ 1160 w 2085"/>
                  <a:gd name="T97" fmla="*/ 945 h 2130"/>
                  <a:gd name="T98" fmla="*/ 795 w 2085"/>
                  <a:gd name="T99" fmla="*/ 450 h 2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85" h="2130">
                    <a:moveTo>
                      <a:pt x="720" y="480"/>
                    </a:moveTo>
                    <a:lnTo>
                      <a:pt x="620" y="650"/>
                    </a:lnTo>
                    <a:lnTo>
                      <a:pt x="645" y="830"/>
                    </a:lnTo>
                    <a:lnTo>
                      <a:pt x="545" y="815"/>
                    </a:lnTo>
                    <a:lnTo>
                      <a:pt x="615" y="900"/>
                    </a:lnTo>
                    <a:lnTo>
                      <a:pt x="755" y="860"/>
                    </a:lnTo>
                    <a:lnTo>
                      <a:pt x="870" y="960"/>
                    </a:lnTo>
                    <a:lnTo>
                      <a:pt x="645" y="1020"/>
                    </a:lnTo>
                    <a:lnTo>
                      <a:pt x="815" y="1185"/>
                    </a:lnTo>
                    <a:lnTo>
                      <a:pt x="990" y="1185"/>
                    </a:lnTo>
                    <a:lnTo>
                      <a:pt x="1070" y="1285"/>
                    </a:lnTo>
                    <a:lnTo>
                      <a:pt x="1055" y="1370"/>
                    </a:lnTo>
                    <a:lnTo>
                      <a:pt x="1145" y="1415"/>
                    </a:lnTo>
                    <a:lnTo>
                      <a:pt x="965" y="1500"/>
                    </a:lnTo>
                    <a:lnTo>
                      <a:pt x="1020" y="1610"/>
                    </a:lnTo>
                    <a:lnTo>
                      <a:pt x="815" y="1610"/>
                    </a:lnTo>
                    <a:lnTo>
                      <a:pt x="680" y="1565"/>
                    </a:lnTo>
                    <a:lnTo>
                      <a:pt x="620" y="1515"/>
                    </a:lnTo>
                    <a:lnTo>
                      <a:pt x="515" y="1470"/>
                    </a:lnTo>
                    <a:lnTo>
                      <a:pt x="474" y="1345"/>
                    </a:lnTo>
                    <a:lnTo>
                      <a:pt x="635" y="1370"/>
                    </a:lnTo>
                    <a:lnTo>
                      <a:pt x="660" y="1295"/>
                    </a:lnTo>
                    <a:lnTo>
                      <a:pt x="500" y="1250"/>
                    </a:lnTo>
                    <a:lnTo>
                      <a:pt x="560" y="1100"/>
                    </a:lnTo>
                    <a:lnTo>
                      <a:pt x="440" y="1040"/>
                    </a:lnTo>
                    <a:lnTo>
                      <a:pt x="390" y="1060"/>
                    </a:lnTo>
                    <a:lnTo>
                      <a:pt x="455" y="1290"/>
                    </a:lnTo>
                    <a:lnTo>
                      <a:pt x="515" y="1470"/>
                    </a:lnTo>
                    <a:lnTo>
                      <a:pt x="390" y="1515"/>
                    </a:lnTo>
                    <a:lnTo>
                      <a:pt x="525" y="1655"/>
                    </a:lnTo>
                    <a:lnTo>
                      <a:pt x="500" y="1790"/>
                    </a:lnTo>
                    <a:lnTo>
                      <a:pt x="410" y="1875"/>
                    </a:lnTo>
                    <a:lnTo>
                      <a:pt x="285" y="1785"/>
                    </a:lnTo>
                    <a:lnTo>
                      <a:pt x="300" y="1580"/>
                    </a:lnTo>
                    <a:lnTo>
                      <a:pt x="155" y="1605"/>
                    </a:lnTo>
                    <a:lnTo>
                      <a:pt x="105" y="1680"/>
                    </a:lnTo>
                    <a:lnTo>
                      <a:pt x="0" y="1640"/>
                    </a:lnTo>
                    <a:lnTo>
                      <a:pt x="60" y="1755"/>
                    </a:lnTo>
                    <a:lnTo>
                      <a:pt x="165" y="1740"/>
                    </a:lnTo>
                    <a:lnTo>
                      <a:pt x="45" y="1955"/>
                    </a:lnTo>
                    <a:lnTo>
                      <a:pt x="165" y="1965"/>
                    </a:lnTo>
                    <a:lnTo>
                      <a:pt x="210" y="1940"/>
                    </a:lnTo>
                    <a:lnTo>
                      <a:pt x="260" y="1850"/>
                    </a:lnTo>
                    <a:lnTo>
                      <a:pt x="305" y="1830"/>
                    </a:lnTo>
                    <a:lnTo>
                      <a:pt x="390" y="1965"/>
                    </a:lnTo>
                    <a:lnTo>
                      <a:pt x="510" y="2075"/>
                    </a:lnTo>
                    <a:lnTo>
                      <a:pt x="615" y="2055"/>
                    </a:lnTo>
                    <a:lnTo>
                      <a:pt x="620" y="1925"/>
                    </a:lnTo>
                    <a:lnTo>
                      <a:pt x="540" y="1815"/>
                    </a:lnTo>
                    <a:lnTo>
                      <a:pt x="605" y="1635"/>
                    </a:lnTo>
                    <a:lnTo>
                      <a:pt x="690" y="1710"/>
                    </a:lnTo>
                    <a:lnTo>
                      <a:pt x="735" y="1815"/>
                    </a:lnTo>
                    <a:lnTo>
                      <a:pt x="705" y="1905"/>
                    </a:lnTo>
                    <a:lnTo>
                      <a:pt x="765" y="2070"/>
                    </a:lnTo>
                    <a:lnTo>
                      <a:pt x="845" y="2040"/>
                    </a:lnTo>
                    <a:lnTo>
                      <a:pt x="935" y="2130"/>
                    </a:lnTo>
                    <a:lnTo>
                      <a:pt x="1020" y="2025"/>
                    </a:lnTo>
                    <a:lnTo>
                      <a:pt x="1050" y="2120"/>
                    </a:lnTo>
                    <a:lnTo>
                      <a:pt x="1310" y="2060"/>
                    </a:lnTo>
                    <a:lnTo>
                      <a:pt x="1470" y="2075"/>
                    </a:lnTo>
                    <a:lnTo>
                      <a:pt x="1440" y="1970"/>
                    </a:lnTo>
                    <a:lnTo>
                      <a:pt x="1550" y="2060"/>
                    </a:lnTo>
                    <a:lnTo>
                      <a:pt x="1725" y="2085"/>
                    </a:lnTo>
                    <a:lnTo>
                      <a:pt x="1725" y="1955"/>
                    </a:lnTo>
                    <a:lnTo>
                      <a:pt x="1775" y="1835"/>
                    </a:lnTo>
                    <a:lnTo>
                      <a:pt x="1625" y="1760"/>
                    </a:lnTo>
                    <a:lnTo>
                      <a:pt x="1385" y="1770"/>
                    </a:lnTo>
                    <a:lnTo>
                      <a:pt x="1305" y="1820"/>
                    </a:lnTo>
                    <a:lnTo>
                      <a:pt x="1200" y="1865"/>
                    </a:lnTo>
                    <a:lnTo>
                      <a:pt x="1070" y="1880"/>
                    </a:lnTo>
                    <a:lnTo>
                      <a:pt x="965" y="1860"/>
                    </a:lnTo>
                    <a:lnTo>
                      <a:pt x="965" y="1800"/>
                    </a:lnTo>
                    <a:lnTo>
                      <a:pt x="860" y="1710"/>
                    </a:lnTo>
                    <a:lnTo>
                      <a:pt x="815" y="1611"/>
                    </a:lnTo>
                    <a:lnTo>
                      <a:pt x="1155" y="1610"/>
                    </a:lnTo>
                    <a:lnTo>
                      <a:pt x="1305" y="1610"/>
                    </a:lnTo>
                    <a:lnTo>
                      <a:pt x="1385" y="1545"/>
                    </a:lnTo>
                    <a:lnTo>
                      <a:pt x="1545" y="1580"/>
                    </a:lnTo>
                    <a:lnTo>
                      <a:pt x="1620" y="1655"/>
                    </a:lnTo>
                    <a:lnTo>
                      <a:pt x="1820" y="1505"/>
                    </a:lnTo>
                    <a:lnTo>
                      <a:pt x="1785" y="1430"/>
                    </a:lnTo>
                    <a:lnTo>
                      <a:pt x="1695" y="1445"/>
                    </a:lnTo>
                    <a:lnTo>
                      <a:pt x="1470" y="1370"/>
                    </a:lnTo>
                    <a:lnTo>
                      <a:pt x="1485" y="1310"/>
                    </a:lnTo>
                    <a:lnTo>
                      <a:pt x="1665" y="1365"/>
                    </a:lnTo>
                    <a:lnTo>
                      <a:pt x="1750" y="1285"/>
                    </a:lnTo>
                    <a:lnTo>
                      <a:pt x="1700" y="1190"/>
                    </a:lnTo>
                    <a:lnTo>
                      <a:pt x="1875" y="1160"/>
                    </a:lnTo>
                    <a:lnTo>
                      <a:pt x="1745" y="1110"/>
                    </a:lnTo>
                    <a:lnTo>
                      <a:pt x="1770" y="1040"/>
                    </a:lnTo>
                    <a:lnTo>
                      <a:pt x="1865" y="1035"/>
                    </a:lnTo>
                    <a:lnTo>
                      <a:pt x="1710" y="945"/>
                    </a:lnTo>
                    <a:lnTo>
                      <a:pt x="1650" y="1035"/>
                    </a:lnTo>
                    <a:lnTo>
                      <a:pt x="1595" y="935"/>
                    </a:lnTo>
                    <a:lnTo>
                      <a:pt x="1595" y="845"/>
                    </a:lnTo>
                    <a:lnTo>
                      <a:pt x="1860" y="780"/>
                    </a:lnTo>
                    <a:lnTo>
                      <a:pt x="1980" y="545"/>
                    </a:lnTo>
                    <a:lnTo>
                      <a:pt x="2055" y="270"/>
                    </a:lnTo>
                    <a:lnTo>
                      <a:pt x="1965" y="315"/>
                    </a:lnTo>
                    <a:lnTo>
                      <a:pt x="1880" y="395"/>
                    </a:lnTo>
                    <a:lnTo>
                      <a:pt x="1805" y="270"/>
                    </a:lnTo>
                    <a:lnTo>
                      <a:pt x="1940" y="240"/>
                    </a:lnTo>
                    <a:lnTo>
                      <a:pt x="2025" y="170"/>
                    </a:lnTo>
                    <a:lnTo>
                      <a:pt x="2085" y="60"/>
                    </a:lnTo>
                    <a:lnTo>
                      <a:pt x="1935" y="0"/>
                    </a:lnTo>
                    <a:lnTo>
                      <a:pt x="1625" y="20"/>
                    </a:lnTo>
                    <a:lnTo>
                      <a:pt x="1575" y="105"/>
                    </a:lnTo>
                    <a:lnTo>
                      <a:pt x="1500" y="65"/>
                    </a:lnTo>
                    <a:lnTo>
                      <a:pt x="1470" y="125"/>
                    </a:lnTo>
                    <a:lnTo>
                      <a:pt x="1370" y="95"/>
                    </a:lnTo>
                    <a:lnTo>
                      <a:pt x="1275" y="150"/>
                    </a:lnTo>
                    <a:lnTo>
                      <a:pt x="1245" y="275"/>
                    </a:lnTo>
                    <a:lnTo>
                      <a:pt x="1050" y="195"/>
                    </a:lnTo>
                    <a:lnTo>
                      <a:pt x="1170" y="330"/>
                    </a:lnTo>
                    <a:lnTo>
                      <a:pt x="965" y="320"/>
                    </a:lnTo>
                    <a:lnTo>
                      <a:pt x="1025" y="420"/>
                    </a:lnTo>
                    <a:lnTo>
                      <a:pt x="965" y="485"/>
                    </a:lnTo>
                    <a:lnTo>
                      <a:pt x="1070" y="515"/>
                    </a:lnTo>
                    <a:lnTo>
                      <a:pt x="1170" y="435"/>
                    </a:lnTo>
                    <a:lnTo>
                      <a:pt x="1265" y="455"/>
                    </a:lnTo>
                    <a:lnTo>
                      <a:pt x="1275" y="510"/>
                    </a:lnTo>
                    <a:lnTo>
                      <a:pt x="1170" y="585"/>
                    </a:lnTo>
                    <a:lnTo>
                      <a:pt x="1340" y="560"/>
                    </a:lnTo>
                    <a:lnTo>
                      <a:pt x="1425" y="465"/>
                    </a:lnTo>
                    <a:lnTo>
                      <a:pt x="1505" y="375"/>
                    </a:lnTo>
                    <a:lnTo>
                      <a:pt x="1505" y="510"/>
                    </a:lnTo>
                    <a:lnTo>
                      <a:pt x="1590" y="510"/>
                    </a:lnTo>
                    <a:lnTo>
                      <a:pt x="1485" y="605"/>
                    </a:lnTo>
                    <a:lnTo>
                      <a:pt x="1325" y="665"/>
                    </a:lnTo>
                    <a:lnTo>
                      <a:pt x="1500" y="815"/>
                    </a:lnTo>
                    <a:lnTo>
                      <a:pt x="1395" y="830"/>
                    </a:lnTo>
                    <a:lnTo>
                      <a:pt x="1245" y="680"/>
                    </a:lnTo>
                    <a:lnTo>
                      <a:pt x="1115" y="710"/>
                    </a:lnTo>
                    <a:lnTo>
                      <a:pt x="1350" y="1020"/>
                    </a:lnTo>
                    <a:lnTo>
                      <a:pt x="1440" y="950"/>
                    </a:lnTo>
                    <a:lnTo>
                      <a:pt x="1410" y="1080"/>
                    </a:lnTo>
                    <a:lnTo>
                      <a:pt x="1235" y="1050"/>
                    </a:lnTo>
                    <a:lnTo>
                      <a:pt x="1095" y="1081"/>
                    </a:lnTo>
                    <a:lnTo>
                      <a:pt x="1050" y="1170"/>
                    </a:lnTo>
                    <a:lnTo>
                      <a:pt x="1205" y="1140"/>
                    </a:lnTo>
                    <a:lnTo>
                      <a:pt x="1335" y="1215"/>
                    </a:lnTo>
                    <a:lnTo>
                      <a:pt x="1410" y="1175"/>
                    </a:lnTo>
                    <a:lnTo>
                      <a:pt x="1415" y="1290"/>
                    </a:lnTo>
                    <a:lnTo>
                      <a:pt x="1325" y="1410"/>
                    </a:lnTo>
                    <a:lnTo>
                      <a:pt x="1245" y="1410"/>
                    </a:lnTo>
                    <a:lnTo>
                      <a:pt x="1050" y="1175"/>
                    </a:lnTo>
                    <a:lnTo>
                      <a:pt x="1160" y="945"/>
                    </a:lnTo>
                    <a:lnTo>
                      <a:pt x="1050" y="825"/>
                    </a:lnTo>
                    <a:lnTo>
                      <a:pt x="995" y="705"/>
                    </a:lnTo>
                    <a:lnTo>
                      <a:pt x="795" y="450"/>
                    </a:lnTo>
                    <a:lnTo>
                      <a:pt x="720" y="48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6" name="Freeform 13">
                <a:extLst>
                  <a:ext uri="{FF2B5EF4-FFF2-40B4-BE49-F238E27FC236}">
                    <a16:creationId xmlns:a16="http://schemas.microsoft.com/office/drawing/2014/main" id="{CD622E8F-F5E4-00B6-5A2F-8057A9467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9114" y="3495780"/>
                <a:ext cx="58737" cy="73025"/>
              </a:xfrm>
              <a:custGeom>
                <a:avLst/>
                <a:gdLst>
                  <a:gd name="T0" fmla="*/ 12 w 33"/>
                  <a:gd name="T1" fmla="*/ 41 h 41"/>
                  <a:gd name="T2" fmla="*/ 0 w 33"/>
                  <a:gd name="T3" fmla="*/ 22 h 41"/>
                  <a:gd name="T4" fmla="*/ 9 w 33"/>
                  <a:gd name="T5" fmla="*/ 0 h 41"/>
                  <a:gd name="T6" fmla="*/ 33 w 33"/>
                  <a:gd name="T7" fmla="*/ 0 h 41"/>
                  <a:gd name="T8" fmla="*/ 24 w 33"/>
                  <a:gd name="T9" fmla="*/ 30 h 41"/>
                  <a:gd name="T10" fmla="*/ 12 w 33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1">
                    <a:moveTo>
                      <a:pt x="12" y="41"/>
                    </a:moveTo>
                    <a:lnTo>
                      <a:pt x="0" y="22"/>
                    </a:lnTo>
                    <a:lnTo>
                      <a:pt x="9" y="0"/>
                    </a:lnTo>
                    <a:lnTo>
                      <a:pt x="33" y="0"/>
                    </a:lnTo>
                    <a:lnTo>
                      <a:pt x="24" y="30"/>
                    </a:lnTo>
                    <a:lnTo>
                      <a:pt x="12" y="41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7" name="Freeform 14">
                <a:extLst>
                  <a:ext uri="{FF2B5EF4-FFF2-40B4-BE49-F238E27FC236}">
                    <a16:creationId xmlns:a16="http://schemas.microsoft.com/office/drawing/2014/main" id="{2EE6570D-FD37-3B8D-45DB-38D4F05E3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751" y="2309918"/>
                <a:ext cx="223838" cy="249237"/>
              </a:xfrm>
              <a:custGeom>
                <a:avLst/>
                <a:gdLst>
                  <a:gd name="T0" fmla="*/ 53 w 125"/>
                  <a:gd name="T1" fmla="*/ 128 h 139"/>
                  <a:gd name="T2" fmla="*/ 14 w 125"/>
                  <a:gd name="T3" fmla="*/ 79 h 139"/>
                  <a:gd name="T4" fmla="*/ 0 w 125"/>
                  <a:gd name="T5" fmla="*/ 58 h 139"/>
                  <a:gd name="T6" fmla="*/ 7 w 125"/>
                  <a:gd name="T7" fmla="*/ 37 h 139"/>
                  <a:gd name="T8" fmla="*/ 33 w 125"/>
                  <a:gd name="T9" fmla="*/ 61 h 139"/>
                  <a:gd name="T10" fmla="*/ 54 w 125"/>
                  <a:gd name="T11" fmla="*/ 36 h 139"/>
                  <a:gd name="T12" fmla="*/ 36 w 125"/>
                  <a:gd name="T13" fmla="*/ 22 h 139"/>
                  <a:gd name="T14" fmla="*/ 54 w 125"/>
                  <a:gd name="T15" fmla="*/ 1 h 139"/>
                  <a:gd name="T16" fmla="*/ 80 w 125"/>
                  <a:gd name="T17" fmla="*/ 7 h 139"/>
                  <a:gd name="T18" fmla="*/ 107 w 125"/>
                  <a:gd name="T19" fmla="*/ 0 h 139"/>
                  <a:gd name="T20" fmla="*/ 125 w 125"/>
                  <a:gd name="T21" fmla="*/ 18 h 139"/>
                  <a:gd name="T22" fmla="*/ 93 w 125"/>
                  <a:gd name="T23" fmla="*/ 45 h 139"/>
                  <a:gd name="T24" fmla="*/ 120 w 125"/>
                  <a:gd name="T25" fmla="*/ 72 h 139"/>
                  <a:gd name="T26" fmla="*/ 120 w 125"/>
                  <a:gd name="T27" fmla="*/ 90 h 139"/>
                  <a:gd name="T28" fmla="*/ 113 w 125"/>
                  <a:gd name="T29" fmla="*/ 115 h 139"/>
                  <a:gd name="T30" fmla="*/ 96 w 125"/>
                  <a:gd name="T31" fmla="*/ 120 h 139"/>
                  <a:gd name="T32" fmla="*/ 75 w 125"/>
                  <a:gd name="T33" fmla="*/ 114 h 139"/>
                  <a:gd name="T34" fmla="*/ 65 w 125"/>
                  <a:gd name="T35" fmla="*/ 139 h 139"/>
                  <a:gd name="T36" fmla="*/ 53 w 125"/>
                  <a:gd name="T37" fmla="*/ 12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139">
                    <a:moveTo>
                      <a:pt x="53" y="128"/>
                    </a:moveTo>
                    <a:lnTo>
                      <a:pt x="14" y="79"/>
                    </a:lnTo>
                    <a:lnTo>
                      <a:pt x="0" y="58"/>
                    </a:lnTo>
                    <a:lnTo>
                      <a:pt x="7" y="37"/>
                    </a:lnTo>
                    <a:lnTo>
                      <a:pt x="33" y="61"/>
                    </a:lnTo>
                    <a:lnTo>
                      <a:pt x="54" y="36"/>
                    </a:lnTo>
                    <a:lnTo>
                      <a:pt x="36" y="22"/>
                    </a:lnTo>
                    <a:lnTo>
                      <a:pt x="54" y="1"/>
                    </a:lnTo>
                    <a:lnTo>
                      <a:pt x="80" y="7"/>
                    </a:lnTo>
                    <a:lnTo>
                      <a:pt x="107" y="0"/>
                    </a:lnTo>
                    <a:lnTo>
                      <a:pt x="125" y="18"/>
                    </a:lnTo>
                    <a:lnTo>
                      <a:pt x="93" y="45"/>
                    </a:lnTo>
                    <a:lnTo>
                      <a:pt x="120" y="72"/>
                    </a:lnTo>
                    <a:lnTo>
                      <a:pt x="120" y="90"/>
                    </a:lnTo>
                    <a:lnTo>
                      <a:pt x="113" y="115"/>
                    </a:lnTo>
                    <a:lnTo>
                      <a:pt x="96" y="120"/>
                    </a:lnTo>
                    <a:lnTo>
                      <a:pt x="75" y="114"/>
                    </a:lnTo>
                    <a:lnTo>
                      <a:pt x="65" y="139"/>
                    </a:lnTo>
                    <a:lnTo>
                      <a:pt x="53" y="128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8" name="Freeform 15">
                <a:extLst>
                  <a:ext uri="{FF2B5EF4-FFF2-40B4-BE49-F238E27FC236}">
                    <a16:creationId xmlns:a16="http://schemas.microsoft.com/office/drawing/2014/main" id="{2DA76889-CB05-C4EB-7403-B7442D807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9001" y="1806680"/>
                <a:ext cx="146050" cy="152400"/>
              </a:xfrm>
              <a:custGeom>
                <a:avLst/>
                <a:gdLst>
                  <a:gd name="T0" fmla="*/ 81 w 81"/>
                  <a:gd name="T1" fmla="*/ 82 h 85"/>
                  <a:gd name="T2" fmla="*/ 60 w 81"/>
                  <a:gd name="T3" fmla="*/ 85 h 85"/>
                  <a:gd name="T4" fmla="*/ 46 w 81"/>
                  <a:gd name="T5" fmla="*/ 61 h 85"/>
                  <a:gd name="T6" fmla="*/ 22 w 81"/>
                  <a:gd name="T7" fmla="*/ 53 h 85"/>
                  <a:gd name="T8" fmla="*/ 0 w 81"/>
                  <a:gd name="T9" fmla="*/ 45 h 85"/>
                  <a:gd name="T10" fmla="*/ 24 w 81"/>
                  <a:gd name="T11" fmla="*/ 32 h 85"/>
                  <a:gd name="T12" fmla="*/ 10 w 81"/>
                  <a:gd name="T13" fmla="*/ 23 h 85"/>
                  <a:gd name="T14" fmla="*/ 0 w 81"/>
                  <a:gd name="T15" fmla="*/ 0 h 85"/>
                  <a:gd name="T16" fmla="*/ 33 w 81"/>
                  <a:gd name="T17" fmla="*/ 5 h 85"/>
                  <a:gd name="T18" fmla="*/ 40 w 81"/>
                  <a:gd name="T19" fmla="*/ 22 h 85"/>
                  <a:gd name="T20" fmla="*/ 58 w 81"/>
                  <a:gd name="T21" fmla="*/ 29 h 85"/>
                  <a:gd name="T22" fmla="*/ 70 w 81"/>
                  <a:gd name="T23" fmla="*/ 43 h 85"/>
                  <a:gd name="T24" fmla="*/ 69 w 81"/>
                  <a:gd name="T25" fmla="*/ 65 h 85"/>
                  <a:gd name="T26" fmla="*/ 81 w 81"/>
                  <a:gd name="T27" fmla="*/ 8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85">
                    <a:moveTo>
                      <a:pt x="81" y="82"/>
                    </a:moveTo>
                    <a:lnTo>
                      <a:pt x="60" y="85"/>
                    </a:lnTo>
                    <a:lnTo>
                      <a:pt x="46" y="61"/>
                    </a:lnTo>
                    <a:lnTo>
                      <a:pt x="22" y="53"/>
                    </a:lnTo>
                    <a:lnTo>
                      <a:pt x="0" y="45"/>
                    </a:lnTo>
                    <a:lnTo>
                      <a:pt x="24" y="32"/>
                    </a:lnTo>
                    <a:lnTo>
                      <a:pt x="10" y="23"/>
                    </a:lnTo>
                    <a:lnTo>
                      <a:pt x="0" y="0"/>
                    </a:lnTo>
                    <a:lnTo>
                      <a:pt x="33" y="5"/>
                    </a:lnTo>
                    <a:lnTo>
                      <a:pt x="40" y="22"/>
                    </a:lnTo>
                    <a:lnTo>
                      <a:pt x="58" y="29"/>
                    </a:lnTo>
                    <a:lnTo>
                      <a:pt x="70" y="43"/>
                    </a:lnTo>
                    <a:lnTo>
                      <a:pt x="69" y="65"/>
                    </a:lnTo>
                    <a:lnTo>
                      <a:pt x="81" y="82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59" name="Freeform 29">
                <a:extLst>
                  <a:ext uri="{FF2B5EF4-FFF2-40B4-BE49-F238E27FC236}">
                    <a16:creationId xmlns:a16="http://schemas.microsoft.com/office/drawing/2014/main" id="{001CCA1E-6F64-D28E-1D57-1DE06F089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864" y="2332143"/>
                <a:ext cx="625475" cy="450850"/>
              </a:xfrm>
              <a:custGeom>
                <a:avLst/>
                <a:gdLst>
                  <a:gd name="T0" fmla="*/ 880 w 1969"/>
                  <a:gd name="T1" fmla="*/ 935 h 1416"/>
                  <a:gd name="T2" fmla="*/ 546 w 1969"/>
                  <a:gd name="T3" fmla="*/ 899 h 1416"/>
                  <a:gd name="T4" fmla="*/ 516 w 1969"/>
                  <a:gd name="T5" fmla="*/ 844 h 1416"/>
                  <a:gd name="T6" fmla="*/ 0 w 1969"/>
                  <a:gd name="T7" fmla="*/ 757 h 1416"/>
                  <a:gd name="T8" fmla="*/ 49 w 1969"/>
                  <a:gd name="T9" fmla="*/ 935 h 1416"/>
                  <a:gd name="T10" fmla="*/ 228 w 1969"/>
                  <a:gd name="T11" fmla="*/ 987 h 1416"/>
                  <a:gd name="T12" fmla="*/ 341 w 1969"/>
                  <a:gd name="T13" fmla="*/ 1053 h 1416"/>
                  <a:gd name="T14" fmla="*/ 277 w 1969"/>
                  <a:gd name="T15" fmla="*/ 1156 h 1416"/>
                  <a:gd name="T16" fmla="*/ 603 w 1969"/>
                  <a:gd name="T17" fmla="*/ 1304 h 1416"/>
                  <a:gd name="T18" fmla="*/ 690 w 1969"/>
                  <a:gd name="T19" fmla="*/ 1301 h 1416"/>
                  <a:gd name="T20" fmla="*/ 986 w 1969"/>
                  <a:gd name="T21" fmla="*/ 1280 h 1416"/>
                  <a:gd name="T22" fmla="*/ 1157 w 1969"/>
                  <a:gd name="T23" fmla="*/ 1235 h 1416"/>
                  <a:gd name="T24" fmla="*/ 1256 w 1969"/>
                  <a:gd name="T25" fmla="*/ 1198 h 1416"/>
                  <a:gd name="T26" fmla="*/ 1328 w 1969"/>
                  <a:gd name="T27" fmla="*/ 1286 h 1416"/>
                  <a:gd name="T28" fmla="*/ 1370 w 1969"/>
                  <a:gd name="T29" fmla="*/ 1359 h 1416"/>
                  <a:gd name="T30" fmla="*/ 1563 w 1969"/>
                  <a:gd name="T31" fmla="*/ 1416 h 1416"/>
                  <a:gd name="T32" fmla="*/ 1768 w 1969"/>
                  <a:gd name="T33" fmla="*/ 1386 h 1416"/>
                  <a:gd name="T34" fmla="*/ 1794 w 1969"/>
                  <a:gd name="T35" fmla="*/ 1322 h 1416"/>
                  <a:gd name="T36" fmla="*/ 1745 w 1969"/>
                  <a:gd name="T37" fmla="*/ 1265 h 1416"/>
                  <a:gd name="T38" fmla="*/ 1677 w 1969"/>
                  <a:gd name="T39" fmla="*/ 1265 h 1416"/>
                  <a:gd name="T40" fmla="*/ 1692 w 1969"/>
                  <a:gd name="T41" fmla="*/ 1210 h 1416"/>
                  <a:gd name="T42" fmla="*/ 1779 w 1969"/>
                  <a:gd name="T43" fmla="*/ 1165 h 1416"/>
                  <a:gd name="T44" fmla="*/ 1836 w 1969"/>
                  <a:gd name="T45" fmla="*/ 1186 h 1416"/>
                  <a:gd name="T46" fmla="*/ 1916 w 1969"/>
                  <a:gd name="T47" fmla="*/ 1183 h 1416"/>
                  <a:gd name="T48" fmla="*/ 1969 w 1969"/>
                  <a:gd name="T49" fmla="*/ 1195 h 1416"/>
                  <a:gd name="T50" fmla="*/ 1886 w 1969"/>
                  <a:gd name="T51" fmla="*/ 1053 h 1416"/>
                  <a:gd name="T52" fmla="*/ 1700 w 1969"/>
                  <a:gd name="T53" fmla="*/ 932 h 1416"/>
                  <a:gd name="T54" fmla="*/ 1628 w 1969"/>
                  <a:gd name="T55" fmla="*/ 799 h 1416"/>
                  <a:gd name="T56" fmla="*/ 1628 w 1969"/>
                  <a:gd name="T57" fmla="*/ 717 h 1416"/>
                  <a:gd name="T58" fmla="*/ 1717 w 1969"/>
                  <a:gd name="T59" fmla="*/ 583 h 1416"/>
                  <a:gd name="T60" fmla="*/ 1684 w 1969"/>
                  <a:gd name="T61" fmla="*/ 423 h 1416"/>
                  <a:gd name="T62" fmla="*/ 1669 w 1969"/>
                  <a:gd name="T63" fmla="*/ 201 h 1416"/>
                  <a:gd name="T64" fmla="*/ 1621 w 1969"/>
                  <a:gd name="T65" fmla="*/ 96 h 1416"/>
                  <a:gd name="T66" fmla="*/ 1486 w 1969"/>
                  <a:gd name="T67" fmla="*/ 0 h 1416"/>
                  <a:gd name="T68" fmla="*/ 1401 w 1969"/>
                  <a:gd name="T69" fmla="*/ 46 h 1416"/>
                  <a:gd name="T70" fmla="*/ 1354 w 1969"/>
                  <a:gd name="T71" fmla="*/ 264 h 1416"/>
                  <a:gd name="T72" fmla="*/ 1339 w 1969"/>
                  <a:gd name="T73" fmla="*/ 424 h 1416"/>
                  <a:gd name="T74" fmla="*/ 1271 w 1969"/>
                  <a:gd name="T75" fmla="*/ 524 h 1416"/>
                  <a:gd name="T76" fmla="*/ 1239 w 1969"/>
                  <a:gd name="T77" fmla="*/ 408 h 1416"/>
                  <a:gd name="T78" fmla="*/ 1191 w 1969"/>
                  <a:gd name="T79" fmla="*/ 64 h 1416"/>
                  <a:gd name="T80" fmla="*/ 1021 w 1969"/>
                  <a:gd name="T81" fmla="*/ 533 h 1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69" h="1416">
                    <a:moveTo>
                      <a:pt x="1021" y="533"/>
                    </a:moveTo>
                    <a:lnTo>
                      <a:pt x="880" y="935"/>
                    </a:lnTo>
                    <a:lnTo>
                      <a:pt x="584" y="869"/>
                    </a:lnTo>
                    <a:lnTo>
                      <a:pt x="546" y="899"/>
                    </a:lnTo>
                    <a:lnTo>
                      <a:pt x="512" y="902"/>
                    </a:lnTo>
                    <a:lnTo>
                      <a:pt x="516" y="844"/>
                    </a:lnTo>
                    <a:lnTo>
                      <a:pt x="46" y="702"/>
                    </a:lnTo>
                    <a:lnTo>
                      <a:pt x="0" y="757"/>
                    </a:lnTo>
                    <a:lnTo>
                      <a:pt x="23" y="878"/>
                    </a:lnTo>
                    <a:lnTo>
                      <a:pt x="49" y="935"/>
                    </a:lnTo>
                    <a:lnTo>
                      <a:pt x="144" y="971"/>
                    </a:lnTo>
                    <a:lnTo>
                      <a:pt x="228" y="987"/>
                    </a:lnTo>
                    <a:lnTo>
                      <a:pt x="296" y="1014"/>
                    </a:lnTo>
                    <a:lnTo>
                      <a:pt x="341" y="1053"/>
                    </a:lnTo>
                    <a:lnTo>
                      <a:pt x="315" y="1117"/>
                    </a:lnTo>
                    <a:lnTo>
                      <a:pt x="277" y="1156"/>
                    </a:lnTo>
                    <a:lnTo>
                      <a:pt x="326" y="1247"/>
                    </a:lnTo>
                    <a:lnTo>
                      <a:pt x="603" y="1304"/>
                    </a:lnTo>
                    <a:lnTo>
                      <a:pt x="649" y="1280"/>
                    </a:lnTo>
                    <a:lnTo>
                      <a:pt x="690" y="1301"/>
                    </a:lnTo>
                    <a:lnTo>
                      <a:pt x="850" y="1322"/>
                    </a:lnTo>
                    <a:lnTo>
                      <a:pt x="986" y="1280"/>
                    </a:lnTo>
                    <a:lnTo>
                      <a:pt x="1077" y="1286"/>
                    </a:lnTo>
                    <a:lnTo>
                      <a:pt x="1157" y="1235"/>
                    </a:lnTo>
                    <a:lnTo>
                      <a:pt x="1199" y="1174"/>
                    </a:lnTo>
                    <a:lnTo>
                      <a:pt x="1256" y="1198"/>
                    </a:lnTo>
                    <a:lnTo>
                      <a:pt x="1260" y="1259"/>
                    </a:lnTo>
                    <a:lnTo>
                      <a:pt x="1328" y="1286"/>
                    </a:lnTo>
                    <a:lnTo>
                      <a:pt x="1389" y="1316"/>
                    </a:lnTo>
                    <a:lnTo>
                      <a:pt x="1370" y="1359"/>
                    </a:lnTo>
                    <a:lnTo>
                      <a:pt x="1434" y="1386"/>
                    </a:lnTo>
                    <a:lnTo>
                      <a:pt x="1563" y="1416"/>
                    </a:lnTo>
                    <a:lnTo>
                      <a:pt x="1658" y="1416"/>
                    </a:lnTo>
                    <a:lnTo>
                      <a:pt x="1768" y="1386"/>
                    </a:lnTo>
                    <a:lnTo>
                      <a:pt x="1821" y="1349"/>
                    </a:lnTo>
                    <a:lnTo>
                      <a:pt x="1794" y="1322"/>
                    </a:lnTo>
                    <a:lnTo>
                      <a:pt x="1798" y="1250"/>
                    </a:lnTo>
                    <a:lnTo>
                      <a:pt x="1745" y="1265"/>
                    </a:lnTo>
                    <a:lnTo>
                      <a:pt x="1650" y="1322"/>
                    </a:lnTo>
                    <a:lnTo>
                      <a:pt x="1677" y="1265"/>
                    </a:lnTo>
                    <a:lnTo>
                      <a:pt x="1643" y="1195"/>
                    </a:lnTo>
                    <a:lnTo>
                      <a:pt x="1692" y="1210"/>
                    </a:lnTo>
                    <a:lnTo>
                      <a:pt x="1749" y="1222"/>
                    </a:lnTo>
                    <a:lnTo>
                      <a:pt x="1779" y="1165"/>
                    </a:lnTo>
                    <a:lnTo>
                      <a:pt x="1836" y="1137"/>
                    </a:lnTo>
                    <a:lnTo>
                      <a:pt x="1836" y="1186"/>
                    </a:lnTo>
                    <a:lnTo>
                      <a:pt x="1870" y="1198"/>
                    </a:lnTo>
                    <a:lnTo>
                      <a:pt x="1916" y="1183"/>
                    </a:lnTo>
                    <a:lnTo>
                      <a:pt x="1923" y="1210"/>
                    </a:lnTo>
                    <a:lnTo>
                      <a:pt x="1969" y="1195"/>
                    </a:lnTo>
                    <a:lnTo>
                      <a:pt x="1969" y="1108"/>
                    </a:lnTo>
                    <a:lnTo>
                      <a:pt x="1886" y="1053"/>
                    </a:lnTo>
                    <a:lnTo>
                      <a:pt x="1836" y="1003"/>
                    </a:lnTo>
                    <a:lnTo>
                      <a:pt x="1700" y="932"/>
                    </a:lnTo>
                    <a:lnTo>
                      <a:pt x="1639" y="872"/>
                    </a:lnTo>
                    <a:lnTo>
                      <a:pt x="1628" y="799"/>
                    </a:lnTo>
                    <a:lnTo>
                      <a:pt x="1601" y="760"/>
                    </a:lnTo>
                    <a:lnTo>
                      <a:pt x="1628" y="717"/>
                    </a:lnTo>
                    <a:lnTo>
                      <a:pt x="1649" y="656"/>
                    </a:lnTo>
                    <a:lnTo>
                      <a:pt x="1717" y="583"/>
                    </a:lnTo>
                    <a:lnTo>
                      <a:pt x="1687" y="505"/>
                    </a:lnTo>
                    <a:lnTo>
                      <a:pt x="1684" y="423"/>
                    </a:lnTo>
                    <a:lnTo>
                      <a:pt x="1681" y="288"/>
                    </a:lnTo>
                    <a:lnTo>
                      <a:pt x="1669" y="201"/>
                    </a:lnTo>
                    <a:lnTo>
                      <a:pt x="1685" y="151"/>
                    </a:lnTo>
                    <a:lnTo>
                      <a:pt x="1621" y="96"/>
                    </a:lnTo>
                    <a:lnTo>
                      <a:pt x="1553" y="45"/>
                    </a:lnTo>
                    <a:lnTo>
                      <a:pt x="1486" y="0"/>
                    </a:lnTo>
                    <a:lnTo>
                      <a:pt x="1453" y="55"/>
                    </a:lnTo>
                    <a:lnTo>
                      <a:pt x="1401" y="46"/>
                    </a:lnTo>
                    <a:lnTo>
                      <a:pt x="1370" y="110"/>
                    </a:lnTo>
                    <a:lnTo>
                      <a:pt x="1354" y="264"/>
                    </a:lnTo>
                    <a:lnTo>
                      <a:pt x="1332" y="345"/>
                    </a:lnTo>
                    <a:lnTo>
                      <a:pt x="1339" y="424"/>
                    </a:lnTo>
                    <a:lnTo>
                      <a:pt x="1332" y="497"/>
                    </a:lnTo>
                    <a:lnTo>
                      <a:pt x="1271" y="524"/>
                    </a:lnTo>
                    <a:lnTo>
                      <a:pt x="1241" y="469"/>
                    </a:lnTo>
                    <a:lnTo>
                      <a:pt x="1239" y="408"/>
                    </a:lnTo>
                    <a:lnTo>
                      <a:pt x="1258" y="170"/>
                    </a:lnTo>
                    <a:lnTo>
                      <a:pt x="1191" y="64"/>
                    </a:lnTo>
                    <a:lnTo>
                      <a:pt x="1134" y="209"/>
                    </a:lnTo>
                    <a:lnTo>
                      <a:pt x="1021" y="533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0" name="Freeform 30">
                <a:extLst>
                  <a:ext uri="{FF2B5EF4-FFF2-40B4-BE49-F238E27FC236}">
                    <a16:creationId xmlns:a16="http://schemas.microsoft.com/office/drawing/2014/main" id="{2512FD53-F8AD-ADA8-8CBA-7BF5C5C5F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526" y="2000355"/>
                <a:ext cx="158750" cy="188913"/>
              </a:xfrm>
              <a:custGeom>
                <a:avLst/>
                <a:gdLst>
                  <a:gd name="T0" fmla="*/ 672 w 1051"/>
                  <a:gd name="T1" fmla="*/ 1551 h 1575"/>
                  <a:gd name="T2" fmla="*/ 547 w 1051"/>
                  <a:gd name="T3" fmla="*/ 1575 h 1575"/>
                  <a:gd name="T4" fmla="*/ 466 w 1051"/>
                  <a:gd name="T5" fmla="*/ 1488 h 1575"/>
                  <a:gd name="T6" fmla="*/ 370 w 1051"/>
                  <a:gd name="T7" fmla="*/ 1498 h 1575"/>
                  <a:gd name="T8" fmla="*/ 283 w 1051"/>
                  <a:gd name="T9" fmla="*/ 1407 h 1575"/>
                  <a:gd name="T10" fmla="*/ 144 w 1051"/>
                  <a:gd name="T11" fmla="*/ 1474 h 1575"/>
                  <a:gd name="T12" fmla="*/ 0 w 1051"/>
                  <a:gd name="T13" fmla="*/ 1462 h 1575"/>
                  <a:gd name="T14" fmla="*/ 120 w 1051"/>
                  <a:gd name="T15" fmla="*/ 967 h 1575"/>
                  <a:gd name="T16" fmla="*/ 211 w 1051"/>
                  <a:gd name="T17" fmla="*/ 980 h 1575"/>
                  <a:gd name="T18" fmla="*/ 278 w 1051"/>
                  <a:gd name="T19" fmla="*/ 1023 h 1575"/>
                  <a:gd name="T20" fmla="*/ 346 w 1051"/>
                  <a:gd name="T21" fmla="*/ 1071 h 1575"/>
                  <a:gd name="T22" fmla="*/ 384 w 1051"/>
                  <a:gd name="T23" fmla="*/ 980 h 1575"/>
                  <a:gd name="T24" fmla="*/ 350 w 1051"/>
                  <a:gd name="T25" fmla="*/ 845 h 1575"/>
                  <a:gd name="T26" fmla="*/ 249 w 1051"/>
                  <a:gd name="T27" fmla="*/ 766 h 1575"/>
                  <a:gd name="T28" fmla="*/ 475 w 1051"/>
                  <a:gd name="T29" fmla="*/ 0 h 1575"/>
                  <a:gd name="T30" fmla="*/ 600 w 1051"/>
                  <a:gd name="T31" fmla="*/ 87 h 1575"/>
                  <a:gd name="T32" fmla="*/ 682 w 1051"/>
                  <a:gd name="T33" fmla="*/ 178 h 1575"/>
                  <a:gd name="T34" fmla="*/ 605 w 1051"/>
                  <a:gd name="T35" fmla="*/ 260 h 1575"/>
                  <a:gd name="T36" fmla="*/ 595 w 1051"/>
                  <a:gd name="T37" fmla="*/ 404 h 1575"/>
                  <a:gd name="T38" fmla="*/ 662 w 1051"/>
                  <a:gd name="T39" fmla="*/ 524 h 1575"/>
                  <a:gd name="T40" fmla="*/ 586 w 1051"/>
                  <a:gd name="T41" fmla="*/ 615 h 1575"/>
                  <a:gd name="T42" fmla="*/ 595 w 1051"/>
                  <a:gd name="T43" fmla="*/ 687 h 1575"/>
                  <a:gd name="T44" fmla="*/ 658 w 1051"/>
                  <a:gd name="T45" fmla="*/ 749 h 1575"/>
                  <a:gd name="T46" fmla="*/ 624 w 1051"/>
                  <a:gd name="T47" fmla="*/ 826 h 1575"/>
                  <a:gd name="T48" fmla="*/ 648 w 1051"/>
                  <a:gd name="T49" fmla="*/ 845 h 1575"/>
                  <a:gd name="T50" fmla="*/ 734 w 1051"/>
                  <a:gd name="T51" fmla="*/ 831 h 1575"/>
                  <a:gd name="T52" fmla="*/ 763 w 1051"/>
                  <a:gd name="T53" fmla="*/ 984 h 1575"/>
                  <a:gd name="T54" fmla="*/ 802 w 1051"/>
                  <a:gd name="T55" fmla="*/ 821 h 1575"/>
                  <a:gd name="T56" fmla="*/ 878 w 1051"/>
                  <a:gd name="T57" fmla="*/ 783 h 1575"/>
                  <a:gd name="T58" fmla="*/ 994 w 1051"/>
                  <a:gd name="T59" fmla="*/ 812 h 1575"/>
                  <a:gd name="T60" fmla="*/ 1046 w 1051"/>
                  <a:gd name="T61" fmla="*/ 922 h 1575"/>
                  <a:gd name="T62" fmla="*/ 1051 w 1051"/>
                  <a:gd name="T63" fmla="*/ 1066 h 1575"/>
                  <a:gd name="T64" fmla="*/ 984 w 1051"/>
                  <a:gd name="T65" fmla="*/ 1176 h 1575"/>
                  <a:gd name="T66" fmla="*/ 931 w 1051"/>
                  <a:gd name="T67" fmla="*/ 1253 h 1575"/>
                  <a:gd name="T68" fmla="*/ 907 w 1051"/>
                  <a:gd name="T69" fmla="*/ 1378 h 1575"/>
                  <a:gd name="T70" fmla="*/ 854 w 1051"/>
                  <a:gd name="T71" fmla="*/ 1455 h 1575"/>
                  <a:gd name="T72" fmla="*/ 778 w 1051"/>
                  <a:gd name="T73" fmla="*/ 1532 h 1575"/>
                  <a:gd name="T74" fmla="*/ 672 w 1051"/>
                  <a:gd name="T75" fmla="*/ 1551 h 1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1" h="1575">
                    <a:moveTo>
                      <a:pt x="672" y="1551"/>
                    </a:moveTo>
                    <a:lnTo>
                      <a:pt x="547" y="1575"/>
                    </a:lnTo>
                    <a:lnTo>
                      <a:pt x="466" y="1488"/>
                    </a:lnTo>
                    <a:lnTo>
                      <a:pt x="370" y="1498"/>
                    </a:lnTo>
                    <a:lnTo>
                      <a:pt x="283" y="1407"/>
                    </a:lnTo>
                    <a:lnTo>
                      <a:pt x="144" y="1474"/>
                    </a:lnTo>
                    <a:lnTo>
                      <a:pt x="0" y="1462"/>
                    </a:lnTo>
                    <a:lnTo>
                      <a:pt x="120" y="967"/>
                    </a:lnTo>
                    <a:lnTo>
                      <a:pt x="211" y="980"/>
                    </a:lnTo>
                    <a:lnTo>
                      <a:pt x="278" y="1023"/>
                    </a:lnTo>
                    <a:lnTo>
                      <a:pt x="346" y="1071"/>
                    </a:lnTo>
                    <a:lnTo>
                      <a:pt x="384" y="980"/>
                    </a:lnTo>
                    <a:lnTo>
                      <a:pt x="350" y="845"/>
                    </a:lnTo>
                    <a:lnTo>
                      <a:pt x="249" y="766"/>
                    </a:lnTo>
                    <a:lnTo>
                      <a:pt x="475" y="0"/>
                    </a:lnTo>
                    <a:lnTo>
                      <a:pt x="600" y="87"/>
                    </a:lnTo>
                    <a:lnTo>
                      <a:pt x="682" y="178"/>
                    </a:lnTo>
                    <a:lnTo>
                      <a:pt x="605" y="260"/>
                    </a:lnTo>
                    <a:lnTo>
                      <a:pt x="595" y="404"/>
                    </a:lnTo>
                    <a:lnTo>
                      <a:pt x="662" y="524"/>
                    </a:lnTo>
                    <a:lnTo>
                      <a:pt x="586" y="615"/>
                    </a:lnTo>
                    <a:lnTo>
                      <a:pt x="595" y="687"/>
                    </a:lnTo>
                    <a:lnTo>
                      <a:pt x="658" y="749"/>
                    </a:lnTo>
                    <a:lnTo>
                      <a:pt x="624" y="826"/>
                    </a:lnTo>
                    <a:lnTo>
                      <a:pt x="648" y="845"/>
                    </a:lnTo>
                    <a:lnTo>
                      <a:pt x="734" y="831"/>
                    </a:lnTo>
                    <a:lnTo>
                      <a:pt x="763" y="984"/>
                    </a:lnTo>
                    <a:lnTo>
                      <a:pt x="802" y="821"/>
                    </a:lnTo>
                    <a:lnTo>
                      <a:pt x="878" y="783"/>
                    </a:lnTo>
                    <a:lnTo>
                      <a:pt x="994" y="812"/>
                    </a:lnTo>
                    <a:lnTo>
                      <a:pt x="1046" y="922"/>
                    </a:lnTo>
                    <a:lnTo>
                      <a:pt x="1051" y="1066"/>
                    </a:lnTo>
                    <a:lnTo>
                      <a:pt x="984" y="1176"/>
                    </a:lnTo>
                    <a:lnTo>
                      <a:pt x="931" y="1253"/>
                    </a:lnTo>
                    <a:lnTo>
                      <a:pt x="907" y="1378"/>
                    </a:lnTo>
                    <a:lnTo>
                      <a:pt x="854" y="1455"/>
                    </a:lnTo>
                    <a:lnTo>
                      <a:pt x="778" y="1532"/>
                    </a:lnTo>
                    <a:lnTo>
                      <a:pt x="672" y="1551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1" name="Freeform 36">
                <a:extLst>
                  <a:ext uri="{FF2B5EF4-FFF2-40B4-BE49-F238E27FC236}">
                    <a16:creationId xmlns:a16="http://schemas.microsoft.com/office/drawing/2014/main" id="{B3843A2C-C171-F1DF-AA22-2BFEB74A7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3864" y="2011468"/>
                <a:ext cx="69850" cy="47625"/>
              </a:xfrm>
              <a:custGeom>
                <a:avLst/>
                <a:gdLst>
                  <a:gd name="T0" fmla="*/ 288 w 464"/>
                  <a:gd name="T1" fmla="*/ 280 h 400"/>
                  <a:gd name="T2" fmla="*/ 136 w 464"/>
                  <a:gd name="T3" fmla="*/ 400 h 400"/>
                  <a:gd name="T4" fmla="*/ 0 w 464"/>
                  <a:gd name="T5" fmla="*/ 288 h 400"/>
                  <a:gd name="T6" fmla="*/ 96 w 464"/>
                  <a:gd name="T7" fmla="*/ 168 h 400"/>
                  <a:gd name="T8" fmla="*/ 304 w 464"/>
                  <a:gd name="T9" fmla="*/ 80 h 400"/>
                  <a:gd name="T10" fmla="*/ 432 w 464"/>
                  <a:gd name="T11" fmla="*/ 0 h 400"/>
                  <a:gd name="T12" fmla="*/ 464 w 464"/>
                  <a:gd name="T13" fmla="*/ 80 h 400"/>
                  <a:gd name="T14" fmla="*/ 368 w 464"/>
                  <a:gd name="T15" fmla="*/ 192 h 400"/>
                  <a:gd name="T16" fmla="*/ 288 w 464"/>
                  <a:gd name="T17" fmla="*/ 28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400">
                    <a:moveTo>
                      <a:pt x="288" y="280"/>
                    </a:moveTo>
                    <a:lnTo>
                      <a:pt x="136" y="400"/>
                    </a:lnTo>
                    <a:lnTo>
                      <a:pt x="0" y="288"/>
                    </a:lnTo>
                    <a:lnTo>
                      <a:pt x="96" y="168"/>
                    </a:lnTo>
                    <a:lnTo>
                      <a:pt x="304" y="80"/>
                    </a:lnTo>
                    <a:lnTo>
                      <a:pt x="432" y="0"/>
                    </a:lnTo>
                    <a:lnTo>
                      <a:pt x="464" y="80"/>
                    </a:lnTo>
                    <a:lnTo>
                      <a:pt x="368" y="192"/>
                    </a:lnTo>
                    <a:lnTo>
                      <a:pt x="288" y="280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2" name="Freeform 37">
                <a:extLst>
                  <a:ext uri="{FF2B5EF4-FFF2-40B4-BE49-F238E27FC236}">
                    <a16:creationId xmlns:a16="http://schemas.microsoft.com/office/drawing/2014/main" id="{AEA73520-8B66-4DE5-D85F-58F2E3217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901" y="1968605"/>
                <a:ext cx="33338" cy="15875"/>
              </a:xfrm>
              <a:custGeom>
                <a:avLst/>
                <a:gdLst>
                  <a:gd name="T0" fmla="*/ 230 w 230"/>
                  <a:gd name="T1" fmla="*/ 103 h 140"/>
                  <a:gd name="T2" fmla="*/ 171 w 230"/>
                  <a:gd name="T3" fmla="*/ 140 h 140"/>
                  <a:gd name="T4" fmla="*/ 62 w 230"/>
                  <a:gd name="T5" fmla="*/ 122 h 140"/>
                  <a:gd name="T6" fmla="*/ 0 w 230"/>
                  <a:gd name="T7" fmla="*/ 46 h 140"/>
                  <a:gd name="T8" fmla="*/ 33 w 230"/>
                  <a:gd name="T9" fmla="*/ 0 h 140"/>
                  <a:gd name="T10" fmla="*/ 96 w 230"/>
                  <a:gd name="T11" fmla="*/ 5 h 140"/>
                  <a:gd name="T12" fmla="*/ 135 w 230"/>
                  <a:gd name="T13" fmla="*/ 4 h 140"/>
                  <a:gd name="T14" fmla="*/ 191 w 230"/>
                  <a:gd name="T15" fmla="*/ 36 h 140"/>
                  <a:gd name="T16" fmla="*/ 230 w 230"/>
                  <a:gd name="T17" fmla="*/ 10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140">
                    <a:moveTo>
                      <a:pt x="230" y="103"/>
                    </a:moveTo>
                    <a:lnTo>
                      <a:pt x="171" y="140"/>
                    </a:lnTo>
                    <a:lnTo>
                      <a:pt x="62" y="122"/>
                    </a:lnTo>
                    <a:lnTo>
                      <a:pt x="0" y="46"/>
                    </a:lnTo>
                    <a:lnTo>
                      <a:pt x="33" y="0"/>
                    </a:lnTo>
                    <a:lnTo>
                      <a:pt x="96" y="5"/>
                    </a:lnTo>
                    <a:lnTo>
                      <a:pt x="135" y="4"/>
                    </a:lnTo>
                    <a:lnTo>
                      <a:pt x="191" y="36"/>
                    </a:lnTo>
                    <a:lnTo>
                      <a:pt x="230" y="103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3" name="Freeform 38">
                <a:extLst>
                  <a:ext uri="{FF2B5EF4-FFF2-40B4-BE49-F238E27FC236}">
                    <a16:creationId xmlns:a16="http://schemas.microsoft.com/office/drawing/2014/main" id="{8368758C-A0A9-8B9F-66DE-733D89F89B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2614" y="1882880"/>
                <a:ext cx="28575" cy="25400"/>
              </a:xfrm>
              <a:custGeom>
                <a:avLst/>
                <a:gdLst>
                  <a:gd name="T0" fmla="*/ 177 w 191"/>
                  <a:gd name="T1" fmla="*/ 144 h 202"/>
                  <a:gd name="T2" fmla="*/ 171 w 191"/>
                  <a:gd name="T3" fmla="*/ 193 h 202"/>
                  <a:gd name="T4" fmla="*/ 105 w 191"/>
                  <a:gd name="T5" fmla="*/ 202 h 202"/>
                  <a:gd name="T6" fmla="*/ 62 w 191"/>
                  <a:gd name="T7" fmla="*/ 175 h 202"/>
                  <a:gd name="T8" fmla="*/ 0 w 191"/>
                  <a:gd name="T9" fmla="*/ 99 h 202"/>
                  <a:gd name="T10" fmla="*/ 7 w 191"/>
                  <a:gd name="T11" fmla="*/ 29 h 202"/>
                  <a:gd name="T12" fmla="*/ 67 w 191"/>
                  <a:gd name="T13" fmla="*/ 0 h 202"/>
                  <a:gd name="T14" fmla="*/ 125 w 191"/>
                  <a:gd name="T15" fmla="*/ 39 h 202"/>
                  <a:gd name="T16" fmla="*/ 191 w 191"/>
                  <a:gd name="T17" fmla="*/ 89 h 202"/>
                  <a:gd name="T18" fmla="*/ 177 w 191"/>
                  <a:gd name="T19" fmla="*/ 14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1" h="202">
                    <a:moveTo>
                      <a:pt x="177" y="144"/>
                    </a:moveTo>
                    <a:lnTo>
                      <a:pt x="171" y="193"/>
                    </a:lnTo>
                    <a:lnTo>
                      <a:pt x="105" y="202"/>
                    </a:lnTo>
                    <a:lnTo>
                      <a:pt x="62" y="175"/>
                    </a:lnTo>
                    <a:lnTo>
                      <a:pt x="0" y="99"/>
                    </a:lnTo>
                    <a:lnTo>
                      <a:pt x="7" y="29"/>
                    </a:lnTo>
                    <a:lnTo>
                      <a:pt x="67" y="0"/>
                    </a:lnTo>
                    <a:lnTo>
                      <a:pt x="125" y="39"/>
                    </a:lnTo>
                    <a:lnTo>
                      <a:pt x="191" y="89"/>
                    </a:lnTo>
                    <a:lnTo>
                      <a:pt x="177" y="144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18664" name="Freeform 39">
                <a:extLst>
                  <a:ext uri="{FF2B5EF4-FFF2-40B4-BE49-F238E27FC236}">
                    <a16:creationId xmlns:a16="http://schemas.microsoft.com/office/drawing/2014/main" id="{27BC82C0-2DA4-7B00-FF86-DC35DFDAF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4689" y="2292455"/>
                <a:ext cx="82550" cy="77788"/>
              </a:xfrm>
              <a:custGeom>
                <a:avLst/>
                <a:gdLst>
                  <a:gd name="T0" fmla="*/ 546 w 546"/>
                  <a:gd name="T1" fmla="*/ 252 h 654"/>
                  <a:gd name="T2" fmla="*/ 450 w 546"/>
                  <a:gd name="T3" fmla="*/ 438 h 654"/>
                  <a:gd name="T4" fmla="*/ 324 w 546"/>
                  <a:gd name="T5" fmla="*/ 528 h 654"/>
                  <a:gd name="T6" fmla="*/ 330 w 546"/>
                  <a:gd name="T7" fmla="*/ 594 h 654"/>
                  <a:gd name="T8" fmla="*/ 270 w 546"/>
                  <a:gd name="T9" fmla="*/ 654 h 654"/>
                  <a:gd name="T10" fmla="*/ 168 w 546"/>
                  <a:gd name="T11" fmla="*/ 606 h 654"/>
                  <a:gd name="T12" fmla="*/ 156 w 546"/>
                  <a:gd name="T13" fmla="*/ 510 h 654"/>
                  <a:gd name="T14" fmla="*/ 130 w 546"/>
                  <a:gd name="T15" fmla="*/ 336 h 654"/>
                  <a:gd name="T16" fmla="*/ 0 w 546"/>
                  <a:gd name="T17" fmla="*/ 174 h 654"/>
                  <a:gd name="T18" fmla="*/ 144 w 546"/>
                  <a:gd name="T19" fmla="*/ 0 h 654"/>
                  <a:gd name="T20" fmla="*/ 354 w 546"/>
                  <a:gd name="T21" fmla="*/ 90 h 654"/>
                  <a:gd name="T22" fmla="*/ 546 w 546"/>
                  <a:gd name="T23" fmla="*/ 252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6" h="654">
                    <a:moveTo>
                      <a:pt x="546" y="252"/>
                    </a:moveTo>
                    <a:lnTo>
                      <a:pt x="450" y="438"/>
                    </a:lnTo>
                    <a:lnTo>
                      <a:pt x="324" y="528"/>
                    </a:lnTo>
                    <a:lnTo>
                      <a:pt x="330" y="594"/>
                    </a:lnTo>
                    <a:lnTo>
                      <a:pt x="270" y="654"/>
                    </a:lnTo>
                    <a:lnTo>
                      <a:pt x="168" y="606"/>
                    </a:lnTo>
                    <a:lnTo>
                      <a:pt x="156" y="510"/>
                    </a:lnTo>
                    <a:lnTo>
                      <a:pt x="130" y="336"/>
                    </a:lnTo>
                    <a:lnTo>
                      <a:pt x="0" y="174"/>
                    </a:lnTo>
                    <a:lnTo>
                      <a:pt x="144" y="0"/>
                    </a:lnTo>
                    <a:lnTo>
                      <a:pt x="354" y="90"/>
                    </a:lnTo>
                    <a:lnTo>
                      <a:pt x="546" y="252"/>
                    </a:lnTo>
                    <a:close/>
                  </a:path>
                </a:pathLst>
              </a:custGeom>
              <a:solidFill>
                <a:srgbClr val="BFBFB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ＭＳ Ｐゴシック" pitchFamily="34" charset="-128"/>
                  <a:cs typeface="Arial" charset="0"/>
                </a:endParaRPr>
              </a:p>
            </p:txBody>
          </p:sp>
        </p:grpSp>
        <p:sp>
          <p:nvSpPr>
            <p:cNvPr id="18648" name="Freeform 26">
              <a:extLst>
                <a:ext uri="{FF2B5EF4-FFF2-40B4-BE49-F238E27FC236}">
                  <a16:creationId xmlns:a16="http://schemas.microsoft.com/office/drawing/2014/main" id="{71AFE749-CAAD-B36F-9EBA-54C026E97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137" y="2357358"/>
              <a:ext cx="644407" cy="1234184"/>
            </a:xfrm>
            <a:custGeom>
              <a:avLst/>
              <a:gdLst>
                <a:gd name="T0" fmla="*/ 370 w 2556"/>
                <a:gd name="T1" fmla="*/ 2957 h 4892"/>
                <a:gd name="T2" fmla="*/ 430 w 2556"/>
                <a:gd name="T3" fmla="*/ 2907 h 4892"/>
                <a:gd name="T4" fmla="*/ 370 w 2556"/>
                <a:gd name="T5" fmla="*/ 2757 h 4892"/>
                <a:gd name="T6" fmla="*/ 425 w 2556"/>
                <a:gd name="T7" fmla="*/ 2507 h 4892"/>
                <a:gd name="T8" fmla="*/ 290 w 2556"/>
                <a:gd name="T9" fmla="*/ 2372 h 4892"/>
                <a:gd name="T10" fmla="*/ 380 w 2556"/>
                <a:gd name="T11" fmla="*/ 2052 h 4892"/>
                <a:gd name="T12" fmla="*/ 590 w 2556"/>
                <a:gd name="T13" fmla="*/ 1589 h 4892"/>
                <a:gd name="T14" fmla="*/ 641 w 2556"/>
                <a:gd name="T15" fmla="*/ 800 h 4892"/>
                <a:gd name="T16" fmla="*/ 386 w 2556"/>
                <a:gd name="T17" fmla="*/ 341 h 4892"/>
                <a:gd name="T18" fmla="*/ 380 w 2556"/>
                <a:gd name="T19" fmla="*/ 104 h 4892"/>
                <a:gd name="T20" fmla="*/ 680 w 2556"/>
                <a:gd name="T21" fmla="*/ 197 h 4892"/>
                <a:gd name="T22" fmla="*/ 2060 w 2556"/>
                <a:gd name="T23" fmla="*/ 1052 h 4892"/>
                <a:gd name="T24" fmla="*/ 1706 w 2556"/>
                <a:gd name="T25" fmla="*/ 3056 h 4892"/>
                <a:gd name="T26" fmla="*/ 1866 w 2556"/>
                <a:gd name="T27" fmla="*/ 3434 h 4892"/>
                <a:gd name="T28" fmla="*/ 2007 w 2556"/>
                <a:gd name="T29" fmla="*/ 3917 h 4892"/>
                <a:gd name="T30" fmla="*/ 2170 w 2556"/>
                <a:gd name="T31" fmla="*/ 4797 h 4892"/>
                <a:gd name="T32" fmla="*/ 665 w 2556"/>
                <a:gd name="T33" fmla="*/ 4267 h 4892"/>
                <a:gd name="T34" fmla="*/ 490 w 2556"/>
                <a:gd name="T35" fmla="*/ 4737 h 4892"/>
                <a:gd name="T36" fmla="*/ 371 w 2556"/>
                <a:gd name="T37" fmla="*/ 4691 h 4892"/>
                <a:gd name="T38" fmla="*/ 426 w 2556"/>
                <a:gd name="T39" fmla="*/ 4458 h 4892"/>
                <a:gd name="T40" fmla="*/ 255 w 2556"/>
                <a:gd name="T41" fmla="*/ 4242 h 4892"/>
                <a:gd name="T42" fmla="*/ 275 w 2556"/>
                <a:gd name="T43" fmla="*/ 4047 h 4892"/>
                <a:gd name="T44" fmla="*/ 155 w 2556"/>
                <a:gd name="T45" fmla="*/ 3857 h 4892"/>
                <a:gd name="T46" fmla="*/ 0 w 2556"/>
                <a:gd name="T47" fmla="*/ 3437 h 4892"/>
                <a:gd name="T48" fmla="*/ 285 w 2556"/>
                <a:gd name="T49" fmla="*/ 3642 h 4892"/>
                <a:gd name="T50" fmla="*/ 350 w 2556"/>
                <a:gd name="T51" fmla="*/ 3972 h 4892"/>
                <a:gd name="T52" fmla="*/ 470 w 2556"/>
                <a:gd name="T53" fmla="*/ 4332 h 4892"/>
                <a:gd name="T54" fmla="*/ 665 w 2556"/>
                <a:gd name="T55" fmla="*/ 4262 h 4892"/>
                <a:gd name="T56" fmla="*/ 540 w 2556"/>
                <a:gd name="T57" fmla="*/ 4047 h 4892"/>
                <a:gd name="T58" fmla="*/ 480 w 2556"/>
                <a:gd name="T59" fmla="*/ 3837 h 4892"/>
                <a:gd name="T60" fmla="*/ 445 w 2556"/>
                <a:gd name="T61" fmla="*/ 3672 h 4892"/>
                <a:gd name="T62" fmla="*/ 410 w 2556"/>
                <a:gd name="T63" fmla="*/ 3572 h 4892"/>
                <a:gd name="T64" fmla="*/ 350 w 2556"/>
                <a:gd name="T65" fmla="*/ 3422 h 4892"/>
                <a:gd name="T66" fmla="*/ 260 w 2556"/>
                <a:gd name="T67" fmla="*/ 3012 h 4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56" h="4892">
                  <a:moveTo>
                    <a:pt x="260" y="3012"/>
                  </a:moveTo>
                  <a:lnTo>
                    <a:pt x="370" y="2957"/>
                  </a:lnTo>
                  <a:lnTo>
                    <a:pt x="410" y="3072"/>
                  </a:lnTo>
                  <a:lnTo>
                    <a:pt x="430" y="2907"/>
                  </a:lnTo>
                  <a:lnTo>
                    <a:pt x="515" y="2822"/>
                  </a:lnTo>
                  <a:lnTo>
                    <a:pt x="370" y="2757"/>
                  </a:lnTo>
                  <a:lnTo>
                    <a:pt x="325" y="2592"/>
                  </a:lnTo>
                  <a:lnTo>
                    <a:pt x="425" y="2507"/>
                  </a:lnTo>
                  <a:lnTo>
                    <a:pt x="430" y="2337"/>
                  </a:lnTo>
                  <a:lnTo>
                    <a:pt x="290" y="2372"/>
                  </a:lnTo>
                  <a:lnTo>
                    <a:pt x="275" y="2252"/>
                  </a:lnTo>
                  <a:lnTo>
                    <a:pt x="380" y="2052"/>
                  </a:lnTo>
                  <a:lnTo>
                    <a:pt x="425" y="1832"/>
                  </a:lnTo>
                  <a:lnTo>
                    <a:pt x="590" y="1589"/>
                  </a:lnTo>
                  <a:lnTo>
                    <a:pt x="504" y="1325"/>
                  </a:lnTo>
                  <a:lnTo>
                    <a:pt x="641" y="800"/>
                  </a:lnTo>
                  <a:lnTo>
                    <a:pt x="648" y="297"/>
                  </a:lnTo>
                  <a:lnTo>
                    <a:pt x="386" y="341"/>
                  </a:lnTo>
                  <a:lnTo>
                    <a:pt x="341" y="257"/>
                  </a:lnTo>
                  <a:lnTo>
                    <a:pt x="380" y="104"/>
                  </a:lnTo>
                  <a:lnTo>
                    <a:pt x="444" y="0"/>
                  </a:lnTo>
                  <a:lnTo>
                    <a:pt x="680" y="197"/>
                  </a:lnTo>
                  <a:lnTo>
                    <a:pt x="1190" y="557"/>
                  </a:lnTo>
                  <a:lnTo>
                    <a:pt x="2060" y="1052"/>
                  </a:lnTo>
                  <a:lnTo>
                    <a:pt x="2556" y="1292"/>
                  </a:lnTo>
                  <a:lnTo>
                    <a:pt x="1706" y="3056"/>
                  </a:lnTo>
                  <a:lnTo>
                    <a:pt x="1715" y="3212"/>
                  </a:lnTo>
                  <a:lnTo>
                    <a:pt x="1866" y="3434"/>
                  </a:lnTo>
                  <a:lnTo>
                    <a:pt x="1836" y="3611"/>
                  </a:lnTo>
                  <a:lnTo>
                    <a:pt x="2007" y="3917"/>
                  </a:lnTo>
                  <a:lnTo>
                    <a:pt x="2210" y="4497"/>
                  </a:lnTo>
                  <a:lnTo>
                    <a:pt x="2170" y="4797"/>
                  </a:lnTo>
                  <a:lnTo>
                    <a:pt x="2095" y="4892"/>
                  </a:lnTo>
                  <a:lnTo>
                    <a:pt x="665" y="4267"/>
                  </a:lnTo>
                  <a:lnTo>
                    <a:pt x="578" y="4578"/>
                  </a:lnTo>
                  <a:lnTo>
                    <a:pt x="490" y="4737"/>
                  </a:lnTo>
                  <a:lnTo>
                    <a:pt x="368" y="4787"/>
                  </a:lnTo>
                  <a:lnTo>
                    <a:pt x="371" y="4691"/>
                  </a:lnTo>
                  <a:lnTo>
                    <a:pt x="488" y="4547"/>
                  </a:lnTo>
                  <a:lnTo>
                    <a:pt x="426" y="4458"/>
                  </a:lnTo>
                  <a:lnTo>
                    <a:pt x="320" y="4436"/>
                  </a:lnTo>
                  <a:lnTo>
                    <a:pt x="255" y="4242"/>
                  </a:lnTo>
                  <a:lnTo>
                    <a:pt x="215" y="4152"/>
                  </a:lnTo>
                  <a:lnTo>
                    <a:pt x="275" y="4047"/>
                  </a:lnTo>
                  <a:lnTo>
                    <a:pt x="135" y="4007"/>
                  </a:lnTo>
                  <a:lnTo>
                    <a:pt x="155" y="3857"/>
                  </a:lnTo>
                  <a:lnTo>
                    <a:pt x="20" y="3512"/>
                  </a:lnTo>
                  <a:lnTo>
                    <a:pt x="0" y="3437"/>
                  </a:lnTo>
                  <a:lnTo>
                    <a:pt x="95" y="3407"/>
                  </a:lnTo>
                  <a:lnTo>
                    <a:pt x="285" y="3642"/>
                  </a:lnTo>
                  <a:lnTo>
                    <a:pt x="330" y="3717"/>
                  </a:lnTo>
                  <a:lnTo>
                    <a:pt x="350" y="3972"/>
                  </a:lnTo>
                  <a:lnTo>
                    <a:pt x="440" y="4107"/>
                  </a:lnTo>
                  <a:lnTo>
                    <a:pt x="470" y="4332"/>
                  </a:lnTo>
                  <a:lnTo>
                    <a:pt x="530" y="4487"/>
                  </a:lnTo>
                  <a:lnTo>
                    <a:pt x="665" y="4262"/>
                  </a:lnTo>
                  <a:lnTo>
                    <a:pt x="645" y="4182"/>
                  </a:lnTo>
                  <a:lnTo>
                    <a:pt x="540" y="4047"/>
                  </a:lnTo>
                  <a:lnTo>
                    <a:pt x="480" y="3917"/>
                  </a:lnTo>
                  <a:lnTo>
                    <a:pt x="480" y="3837"/>
                  </a:lnTo>
                  <a:lnTo>
                    <a:pt x="570" y="3722"/>
                  </a:lnTo>
                  <a:lnTo>
                    <a:pt x="445" y="3672"/>
                  </a:lnTo>
                  <a:lnTo>
                    <a:pt x="505" y="3582"/>
                  </a:lnTo>
                  <a:lnTo>
                    <a:pt x="410" y="3572"/>
                  </a:lnTo>
                  <a:lnTo>
                    <a:pt x="440" y="3432"/>
                  </a:lnTo>
                  <a:lnTo>
                    <a:pt x="350" y="3422"/>
                  </a:lnTo>
                  <a:lnTo>
                    <a:pt x="205" y="3267"/>
                  </a:lnTo>
                  <a:lnTo>
                    <a:pt x="260" y="3012"/>
                  </a:lnTo>
                  <a:close/>
                </a:path>
              </a:pathLst>
            </a:custGeom>
            <a:solidFill>
              <a:schemeClr val="bg1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649" name="Freeform 40">
              <a:extLst>
                <a:ext uri="{FF2B5EF4-FFF2-40B4-BE49-F238E27FC236}">
                  <a16:creationId xmlns:a16="http://schemas.microsoft.com/office/drawing/2014/main" id="{DA56944D-AA4D-AA4E-6814-1ABBA6927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1392" y="2843450"/>
              <a:ext cx="69123" cy="197335"/>
            </a:xfrm>
            <a:custGeom>
              <a:avLst/>
              <a:gdLst>
                <a:gd name="T0" fmla="*/ 216 w 312"/>
                <a:gd name="T1" fmla="*/ 83 h 883"/>
                <a:gd name="T2" fmla="*/ 187 w 312"/>
                <a:gd name="T3" fmla="*/ 0 h 883"/>
                <a:gd name="T4" fmla="*/ 131 w 312"/>
                <a:gd name="T5" fmla="*/ 36 h 883"/>
                <a:gd name="T6" fmla="*/ 51 w 312"/>
                <a:gd name="T7" fmla="*/ 107 h 883"/>
                <a:gd name="T8" fmla="*/ 60 w 312"/>
                <a:gd name="T9" fmla="*/ 197 h 883"/>
                <a:gd name="T10" fmla="*/ 34 w 312"/>
                <a:gd name="T11" fmla="*/ 307 h 883"/>
                <a:gd name="T12" fmla="*/ 10 w 312"/>
                <a:gd name="T13" fmla="*/ 466 h 883"/>
                <a:gd name="T14" fmla="*/ 5 w 312"/>
                <a:gd name="T15" fmla="*/ 595 h 883"/>
                <a:gd name="T16" fmla="*/ 15 w 312"/>
                <a:gd name="T17" fmla="*/ 682 h 883"/>
                <a:gd name="T18" fmla="*/ 0 w 312"/>
                <a:gd name="T19" fmla="*/ 768 h 883"/>
                <a:gd name="T20" fmla="*/ 43 w 312"/>
                <a:gd name="T21" fmla="*/ 797 h 883"/>
                <a:gd name="T22" fmla="*/ 15 w 312"/>
                <a:gd name="T23" fmla="*/ 883 h 883"/>
                <a:gd name="T24" fmla="*/ 53 w 312"/>
                <a:gd name="T25" fmla="*/ 883 h 883"/>
                <a:gd name="T26" fmla="*/ 101 w 312"/>
                <a:gd name="T27" fmla="*/ 778 h 883"/>
                <a:gd name="T28" fmla="*/ 87 w 312"/>
                <a:gd name="T29" fmla="*/ 658 h 883"/>
                <a:gd name="T30" fmla="*/ 144 w 312"/>
                <a:gd name="T31" fmla="*/ 605 h 883"/>
                <a:gd name="T32" fmla="*/ 115 w 312"/>
                <a:gd name="T33" fmla="*/ 523 h 883"/>
                <a:gd name="T34" fmla="*/ 163 w 312"/>
                <a:gd name="T35" fmla="*/ 461 h 883"/>
                <a:gd name="T36" fmla="*/ 154 w 312"/>
                <a:gd name="T37" fmla="*/ 398 h 883"/>
                <a:gd name="T38" fmla="*/ 192 w 312"/>
                <a:gd name="T39" fmla="*/ 331 h 883"/>
                <a:gd name="T40" fmla="*/ 221 w 312"/>
                <a:gd name="T41" fmla="*/ 280 h 883"/>
                <a:gd name="T42" fmla="*/ 283 w 312"/>
                <a:gd name="T43" fmla="*/ 221 h 883"/>
                <a:gd name="T44" fmla="*/ 312 w 312"/>
                <a:gd name="T45" fmla="*/ 168 h 883"/>
                <a:gd name="T46" fmla="*/ 269 w 312"/>
                <a:gd name="T47" fmla="*/ 115 h 883"/>
                <a:gd name="T48" fmla="*/ 216 w 312"/>
                <a:gd name="T49" fmla="*/ 8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883">
                  <a:moveTo>
                    <a:pt x="216" y="83"/>
                  </a:moveTo>
                  <a:lnTo>
                    <a:pt x="187" y="0"/>
                  </a:lnTo>
                  <a:lnTo>
                    <a:pt x="131" y="36"/>
                  </a:lnTo>
                  <a:lnTo>
                    <a:pt x="51" y="107"/>
                  </a:lnTo>
                  <a:lnTo>
                    <a:pt x="60" y="197"/>
                  </a:lnTo>
                  <a:lnTo>
                    <a:pt x="34" y="307"/>
                  </a:lnTo>
                  <a:lnTo>
                    <a:pt x="10" y="466"/>
                  </a:lnTo>
                  <a:lnTo>
                    <a:pt x="5" y="595"/>
                  </a:lnTo>
                  <a:lnTo>
                    <a:pt x="15" y="682"/>
                  </a:lnTo>
                  <a:lnTo>
                    <a:pt x="0" y="768"/>
                  </a:lnTo>
                  <a:lnTo>
                    <a:pt x="43" y="797"/>
                  </a:lnTo>
                  <a:lnTo>
                    <a:pt x="15" y="883"/>
                  </a:lnTo>
                  <a:lnTo>
                    <a:pt x="53" y="883"/>
                  </a:lnTo>
                  <a:lnTo>
                    <a:pt x="101" y="778"/>
                  </a:lnTo>
                  <a:lnTo>
                    <a:pt x="87" y="658"/>
                  </a:lnTo>
                  <a:lnTo>
                    <a:pt x="144" y="605"/>
                  </a:lnTo>
                  <a:lnTo>
                    <a:pt x="115" y="523"/>
                  </a:lnTo>
                  <a:lnTo>
                    <a:pt x="163" y="461"/>
                  </a:lnTo>
                  <a:lnTo>
                    <a:pt x="154" y="398"/>
                  </a:lnTo>
                  <a:lnTo>
                    <a:pt x="192" y="331"/>
                  </a:lnTo>
                  <a:lnTo>
                    <a:pt x="221" y="280"/>
                  </a:lnTo>
                  <a:lnTo>
                    <a:pt x="283" y="221"/>
                  </a:lnTo>
                  <a:lnTo>
                    <a:pt x="312" y="168"/>
                  </a:lnTo>
                  <a:lnTo>
                    <a:pt x="269" y="115"/>
                  </a:lnTo>
                  <a:lnTo>
                    <a:pt x="216" y="83"/>
                  </a:lnTo>
                  <a:close/>
                </a:path>
              </a:pathLst>
            </a:custGeom>
            <a:solidFill>
              <a:srgbClr val="BFBFBF"/>
            </a:solidFill>
            <a:ln w="1905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</p:grpSp>
      <p:sp>
        <p:nvSpPr>
          <p:cNvPr id="18675" name="TextBox 18674">
            <a:extLst>
              <a:ext uri="{FF2B5EF4-FFF2-40B4-BE49-F238E27FC236}">
                <a16:creationId xmlns:a16="http://schemas.microsoft.com/office/drawing/2014/main" id="{6A6A9DC7-BA5E-2FC5-B392-EE798B9CBCEB}"/>
              </a:ext>
            </a:extLst>
          </p:cNvPr>
          <p:cNvSpPr txBox="1"/>
          <p:nvPr/>
        </p:nvSpPr>
        <p:spPr>
          <a:xfrm>
            <a:off x="458795" y="854815"/>
            <a:ext cx="1334132" cy="338554"/>
          </a:xfrm>
          <a:prstGeom prst="rect">
            <a:avLst/>
          </a:prstGeom>
          <a:solidFill>
            <a:srgbClr val="FFFFFF">
              <a:lumMod val="75000"/>
              <a:lumOff val="25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Canada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06439F-AD33-FC3D-C34C-9DBC8614C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97" y="801289"/>
            <a:ext cx="414827" cy="414827"/>
          </a:xfrm>
          <a:prstGeom prst="rect">
            <a:avLst/>
          </a:prstGeom>
        </p:spPr>
      </p:pic>
      <p:sp>
        <p:nvSpPr>
          <p:cNvPr id="6" name="אליפסה 223">
            <a:extLst>
              <a:ext uri="{FF2B5EF4-FFF2-40B4-BE49-F238E27FC236}">
                <a16:creationId xmlns:a16="http://schemas.microsoft.com/office/drawing/2014/main" id="{318627B5-C558-AD32-EA84-9C2E44E7BD69}"/>
              </a:ext>
            </a:extLst>
          </p:cNvPr>
          <p:cNvSpPr/>
          <p:nvPr/>
        </p:nvSpPr>
        <p:spPr>
          <a:xfrm>
            <a:off x="1963564" y="1892622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אליפסה 223">
            <a:extLst>
              <a:ext uri="{FF2B5EF4-FFF2-40B4-BE49-F238E27FC236}">
                <a16:creationId xmlns:a16="http://schemas.microsoft.com/office/drawing/2014/main" id="{8154CF7C-4C08-8A25-D4C5-F680512088E5}"/>
              </a:ext>
            </a:extLst>
          </p:cNvPr>
          <p:cNvSpPr/>
          <p:nvPr/>
        </p:nvSpPr>
        <p:spPr>
          <a:xfrm>
            <a:off x="3719269" y="2036922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אליפסה 223">
            <a:extLst>
              <a:ext uri="{FF2B5EF4-FFF2-40B4-BE49-F238E27FC236}">
                <a16:creationId xmlns:a16="http://schemas.microsoft.com/office/drawing/2014/main" id="{7C66AF4E-C761-4702-DDD1-0E92CC954E63}"/>
              </a:ext>
            </a:extLst>
          </p:cNvPr>
          <p:cNvSpPr/>
          <p:nvPr/>
        </p:nvSpPr>
        <p:spPr>
          <a:xfrm>
            <a:off x="3671246" y="2080185"/>
            <a:ext cx="98152" cy="8973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8" name="Table 226">
            <a:extLst>
              <a:ext uri="{FF2B5EF4-FFF2-40B4-BE49-F238E27FC236}">
                <a16:creationId xmlns:a16="http://schemas.microsoft.com/office/drawing/2014/main" id="{0CCF995D-CAF8-5A7F-A28C-E7EBDCE3C1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399506"/>
              </p:ext>
            </p:extLst>
          </p:nvPr>
        </p:nvGraphicFramePr>
        <p:xfrm>
          <a:off x="4613341" y="1109574"/>
          <a:ext cx="4470697" cy="27432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4470697">
                  <a:extLst>
                    <a:ext uri="{9D8B030D-6E8A-4147-A177-3AD203B41FA5}">
                      <a16:colId xmlns:a16="http://schemas.microsoft.com/office/drawing/2014/main" val="656301730"/>
                    </a:ext>
                  </a:extLst>
                </a:gridCol>
              </a:tblGrid>
              <a:tr h="2130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Top 5 Enrolling Sites</a:t>
                      </a:r>
                      <a:endParaRPr lang="en-US" sz="1800" b="1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8240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3BA3BE-DE80-9DFE-9201-C89F77DB7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995933"/>
              </p:ext>
            </p:extLst>
          </p:nvPr>
        </p:nvGraphicFramePr>
        <p:xfrm>
          <a:off x="4613341" y="1549048"/>
          <a:ext cx="4470697" cy="192024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612571">
                  <a:extLst>
                    <a:ext uri="{9D8B030D-6E8A-4147-A177-3AD203B41FA5}">
                      <a16:colId xmlns:a16="http://schemas.microsoft.com/office/drawing/2014/main" val="3925181897"/>
                    </a:ext>
                  </a:extLst>
                </a:gridCol>
                <a:gridCol w="3858126">
                  <a:extLst>
                    <a:ext uri="{9D8B030D-6E8A-4147-A177-3AD203B41FA5}">
                      <a16:colId xmlns:a16="http://schemas.microsoft.com/office/drawing/2014/main" val="2698171652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Mayo Clinic Rochester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06187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Oregon Health and Science University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379498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Northwestern University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27836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Kaiser Permanente San Francisco Medical Center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01370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Columbia University Medical Center 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603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625282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37CDEA2-D638-5779-7D12-B3042BAE55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8569" y="504920"/>
            <a:ext cx="7866862" cy="4036091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9AA2D02C-2101-9579-3950-4C80E84CB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73" y="228801"/>
            <a:ext cx="2191830" cy="55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79384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FF194C5-1FFD-6531-D7FB-CC68F5A9D5AC}"/>
              </a:ext>
            </a:extLst>
          </p:cNvPr>
          <p:cNvSpPr/>
          <p:nvPr/>
        </p:nvSpPr>
        <p:spPr>
          <a:xfrm>
            <a:off x="609627" y="922794"/>
            <a:ext cx="8018694" cy="1232217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4BACDB-3796-1630-F0DB-0C9C23A31476}"/>
              </a:ext>
            </a:extLst>
          </p:cNvPr>
          <p:cNvSpPr/>
          <p:nvPr/>
        </p:nvSpPr>
        <p:spPr>
          <a:xfrm>
            <a:off x="515679" y="1090247"/>
            <a:ext cx="3936400" cy="29271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Key Inclusion Criteria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Age ≥ 18 years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defRPr/>
            </a:pPr>
            <a:r>
              <a:rPr lang="en-US" b="0" i="0">
                <a:solidFill>
                  <a:schemeClr val="bg1"/>
                </a:solidFill>
                <a:latin typeface="Arial"/>
              </a:rPr>
              <a:t>TR ≥ severe</a:t>
            </a:r>
            <a:endParaRPr kumimoji="0" lang="en-US" b="0" i="0" u="none" strike="noStrike" kern="1200" cap="none" spc="0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Signs/symptoms of TR or prior HFH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lang="en-US" b="0" i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Optimal m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edical therapy at screening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SzPct val="115000"/>
              <a:buFont typeface="Arial" panose="020B0604020202020204" pitchFamily="34" charset="0"/>
              <a:buChar char="•"/>
              <a:tabLst/>
              <a:defRPr/>
            </a:pPr>
            <a:r>
              <a:rPr lang="en-US" b="0" i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Suitable for edge-to-edge repair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5000"/>
              <a:buFont typeface="Arial" panose="020B0604020202020204" pitchFamily="34" charset="0"/>
              <a:buChar char="•"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D66C13-3AD7-0E17-92AE-FB4656384D09}"/>
              </a:ext>
            </a:extLst>
          </p:cNvPr>
          <p:cNvSpPr/>
          <p:nvPr/>
        </p:nvSpPr>
        <p:spPr>
          <a:xfrm>
            <a:off x="4768244" y="1090247"/>
            <a:ext cx="3954025" cy="292711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2000" i="0" kern="0">
                <a:solidFill>
                  <a:schemeClr val="bg1"/>
                </a:solidFill>
              </a:rPr>
              <a:t>Key Exclusion Criteria</a:t>
            </a:r>
          </a:p>
          <a:p>
            <a:pPr marL="171450" marR="0" lvl="0" indent="-17145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Anatomy precluding proper implantation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b="0" i="0" kern="0">
                <a:solidFill>
                  <a:schemeClr val="bg1"/>
                </a:solidFill>
              </a:rPr>
              <a:t>LVEF ≤ 25%</a:t>
            </a:r>
            <a:endParaRPr kumimoji="0" lang="en-US" b="0" i="0" u="non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171450" marR="0" lvl="0" indent="-17145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Evidence of severe RV dysfunction</a:t>
            </a:r>
            <a:r>
              <a:rPr kumimoji="0" lang="en-US" b="0" i="0" u="none" kern="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</a:t>
            </a:r>
          </a:p>
          <a:p>
            <a:pPr marL="171450" marR="0" lvl="0" indent="-17145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Severe CKD</a:t>
            </a:r>
            <a:r>
              <a:rPr kumimoji="0" lang="en-US" b="0" i="0" u="none" kern="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b="0" i="0" strike="noStrike" kern="0">
                <a:solidFill>
                  <a:schemeClr val="bg1"/>
                </a:solidFill>
                <a:latin typeface="Arial"/>
                <a:ea typeface="+mn-ea"/>
                <a:cs typeface="+mn-cs"/>
              </a:rPr>
              <a:t>Severe pulmonary hypertension</a:t>
            </a:r>
            <a:r>
              <a:rPr kumimoji="0" lang="en-US" b="0" i="0" u="none" kern="0" cap="none" spc="0" normalizeH="0" baseline="300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</a:t>
            </a:r>
          </a:p>
          <a:p>
            <a:pPr marL="171450" indent="-171450" defTabSz="685800" fontAlgn="auto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US" b="0" i="0" kern="0">
                <a:solidFill>
                  <a:schemeClr val="bg1"/>
                </a:solidFill>
              </a:rPr>
              <a:t>Life expectancy &lt; 12 months </a:t>
            </a:r>
          </a:p>
          <a:p>
            <a:pPr defTabSz="685800" fontAlgn="auto">
              <a:spcBef>
                <a:spcPts val="0"/>
              </a:spcBef>
              <a:spcAft>
                <a:spcPts val="400"/>
              </a:spcAft>
              <a:defRPr/>
            </a:pPr>
            <a:endParaRPr lang="en-US" sz="1300" b="0" i="0" strike="noStrike" kern="0">
              <a:solidFill>
                <a:schemeClr val="bg2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71DA9F-6460-17D9-30F8-59ECE456A9EA}"/>
              </a:ext>
            </a:extLst>
          </p:cNvPr>
          <p:cNvSpPr txBox="1"/>
          <p:nvPr/>
        </p:nvSpPr>
        <p:spPr>
          <a:xfrm>
            <a:off x="125324" y="4635669"/>
            <a:ext cx="89861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Assessed by echo core lab</a:t>
            </a:r>
            <a:r>
              <a:rPr lang="en-US" sz="1000" b="0" i="0">
                <a:solidFill>
                  <a:schemeClr val="tx1"/>
                </a:solidFill>
              </a:rPr>
              <a:t>. </a:t>
            </a: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b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Estimated glomerular filtration rate ≤25 mL/min/1.73m</a:t>
            </a: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2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 or requiring chronic renal replacement therapy. </a:t>
            </a: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c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Pulmonary artery systolic pressure &gt;60 mmHg by echo Doppler or &gt;70 mmHg by right heart catheterization (RHC), or pulmonary vascular resistance &gt;5 Wood units by RHC.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0ED8E71B-AD2A-A144-928D-61E66079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10" y="171676"/>
            <a:ext cx="7769225" cy="566738"/>
          </a:xfrm>
        </p:spPr>
        <p:txBody>
          <a:bodyPr/>
          <a:lstStyle/>
          <a:p>
            <a:pPr algn="l" eaLnBrk="1" hangingPunct="1"/>
            <a:r>
              <a:rPr lang="en-US" sz="2400">
                <a:solidFill>
                  <a:schemeClr val="bg1"/>
                </a:solidFill>
                <a:latin typeface="+mj-lt"/>
              </a:rPr>
              <a:t>Key Study Criteria</a:t>
            </a:r>
            <a:endParaRPr lang="en-US" sz="2400">
              <a:latin typeface="+mj-lt"/>
            </a:endParaRPr>
          </a:p>
        </p:txBody>
      </p:sp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3C43FC99-DB8F-C30E-1F21-E95F2E0EC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30274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77F32-34D4-BB2E-D278-614135B37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5CD6B8B3-3696-7B17-E9FD-CD09BA9AA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6009" y="142183"/>
            <a:ext cx="7769225" cy="566738"/>
          </a:xfrm>
        </p:spPr>
        <p:txBody>
          <a:bodyPr/>
          <a:lstStyle/>
          <a:p>
            <a:pPr algn="l" eaLnBrk="1" hangingPunct="1"/>
            <a:r>
              <a:rPr lang="en-US" sz="2400">
                <a:solidFill>
                  <a:schemeClr val="bg1"/>
                </a:solidFill>
                <a:latin typeface="+mj-lt"/>
              </a:rPr>
              <a:t>Methods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7D87517-FF95-9682-6873-56B47134EA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1529" y="588271"/>
            <a:ext cx="8582861" cy="994660"/>
          </a:xfrm>
        </p:spPr>
        <p:txBody>
          <a:bodyPr/>
          <a:lstStyle/>
          <a:p>
            <a:pPr marL="214313" indent="-214313" eaLnBrk="1" hangingPunct="1">
              <a:buClr>
                <a:schemeClr val="bg1"/>
              </a:buClr>
            </a:pPr>
            <a:r>
              <a:rPr lang="en-US" sz="1700">
                <a:solidFill>
                  <a:schemeClr val="bg1"/>
                </a:solidFill>
              </a:rPr>
              <a:t>Primary endpoint was a hierarchical pairwise comparison using win ratio at 6 months: </a:t>
            </a:r>
          </a:p>
          <a:p>
            <a:pPr marL="514351" lvl="1">
              <a:buClr>
                <a:schemeClr val="bg1"/>
              </a:buClr>
            </a:pPr>
            <a:r>
              <a:rPr lang="en-US" sz="1500">
                <a:solidFill>
                  <a:schemeClr val="bg1"/>
                </a:solidFill>
              </a:rPr>
              <a:t>All-cause mortality </a:t>
            </a:r>
          </a:p>
          <a:p>
            <a:pPr marL="514351" lvl="1">
              <a:buClr>
                <a:schemeClr val="bg1"/>
              </a:buClr>
            </a:pPr>
            <a:r>
              <a:rPr lang="en-US" sz="1500">
                <a:solidFill>
                  <a:schemeClr val="bg1"/>
                </a:solidFill>
              </a:rPr>
              <a:t>RVAD implantation or heart transplant</a:t>
            </a:r>
          </a:p>
          <a:p>
            <a:pPr marL="514351" lvl="1">
              <a:buClr>
                <a:schemeClr val="bg1"/>
              </a:buClr>
            </a:pPr>
            <a:r>
              <a:rPr lang="en-US" sz="1500">
                <a:solidFill>
                  <a:schemeClr val="bg1"/>
                </a:solidFill>
              </a:rPr>
              <a:t>TVI elective or non-elective</a:t>
            </a:r>
          </a:p>
          <a:p>
            <a:pPr marL="514351" lvl="1">
              <a:buClr>
                <a:schemeClr val="bg1"/>
              </a:buClr>
            </a:pPr>
            <a:r>
              <a:rPr lang="en-US" sz="1500">
                <a:solidFill>
                  <a:schemeClr val="bg1"/>
                </a:solidFill>
              </a:rPr>
              <a:t>Number of HFH</a:t>
            </a:r>
          </a:p>
          <a:p>
            <a:pPr marL="514351" lvl="1">
              <a:buClr>
                <a:schemeClr val="bg1"/>
              </a:buClr>
            </a:pPr>
            <a:r>
              <a:rPr lang="en-US" sz="1500">
                <a:solidFill>
                  <a:schemeClr val="bg1"/>
                </a:solidFill>
              </a:rPr>
              <a:t>Health status improvement assessed by KCCQ-OS score</a:t>
            </a:r>
            <a:r>
              <a:rPr lang="en-US" sz="1500" baseline="30000">
                <a:solidFill>
                  <a:schemeClr val="bg1"/>
                </a:solidFill>
              </a:rPr>
              <a:t>a</a:t>
            </a:r>
          </a:p>
          <a:p>
            <a:pPr marL="514351" lvl="1">
              <a:buClr>
                <a:schemeClr val="bg1"/>
              </a:buClr>
            </a:pPr>
            <a:endParaRPr lang="en-US" sz="400">
              <a:solidFill>
                <a:schemeClr val="bg1"/>
              </a:solidFill>
            </a:endParaRPr>
          </a:p>
          <a:p>
            <a:pPr marL="214313" indent="-214313" eaLnBrk="1" hangingPunct="1">
              <a:buClr>
                <a:schemeClr val="bg1"/>
              </a:buClr>
            </a:pPr>
            <a:r>
              <a:rPr lang="en-US" sz="1700">
                <a:solidFill>
                  <a:schemeClr val="bg1"/>
                </a:solidFill>
              </a:rPr>
              <a:t>At study initiation, the primary endpoint timing was 24 months</a:t>
            </a:r>
          </a:p>
          <a:p>
            <a:pPr marL="514351" lvl="1">
              <a:buClr>
                <a:schemeClr val="bg1"/>
              </a:buClr>
            </a:pPr>
            <a:r>
              <a:rPr lang="en-US" sz="1600">
                <a:solidFill>
                  <a:schemeClr val="bg1"/>
                </a:solidFill>
              </a:rPr>
              <a:t>This was subsequently revised to 6 months due to control group attrition following regulatory approval of alternative transcatheter therapies</a:t>
            </a:r>
          </a:p>
          <a:p>
            <a:pPr marL="214313" indent="-214313" eaLnBrk="1" hangingPunct="1">
              <a:buClr>
                <a:schemeClr val="bg1"/>
              </a:buClr>
            </a:pPr>
            <a:endParaRPr lang="en-US" sz="200">
              <a:solidFill>
                <a:schemeClr val="bg1"/>
              </a:solidFill>
            </a:endParaRPr>
          </a:p>
          <a:p>
            <a:pPr marL="214313" indent="-214313" eaLnBrk="1" hangingPunct="1">
              <a:lnSpc>
                <a:spcPct val="150000"/>
              </a:lnSpc>
              <a:buClr>
                <a:schemeClr val="bg1"/>
              </a:buClr>
            </a:pPr>
            <a:r>
              <a:rPr lang="en-US" sz="1700">
                <a:solidFill>
                  <a:schemeClr val="bg1"/>
                </a:solidFill>
              </a:rPr>
              <a:t>The secondary safety endpoint was a composite of MAEs at 30 days</a:t>
            </a:r>
          </a:p>
          <a:p>
            <a:pPr marL="214313" indent="-214313" eaLnBrk="1" hangingPunct="1">
              <a:lnSpc>
                <a:spcPct val="150000"/>
              </a:lnSpc>
              <a:buClr>
                <a:schemeClr val="bg1"/>
              </a:buClr>
            </a:pPr>
            <a:endParaRPr lang="en-US" sz="200">
              <a:solidFill>
                <a:schemeClr val="bg1"/>
              </a:solidFill>
            </a:endParaRPr>
          </a:p>
          <a:p>
            <a:pPr marL="214313" indent="-214313" eaLnBrk="1" hangingPunct="1">
              <a:buClr>
                <a:schemeClr val="bg1"/>
              </a:buClr>
            </a:pPr>
            <a:r>
              <a:rPr lang="en-US" sz="1700">
                <a:solidFill>
                  <a:schemeClr val="bg1"/>
                </a:solidFill>
              </a:rPr>
              <a:t>Secondary effectiveness, clinical, and echocardiographic endpoints were assessed at 12 months</a:t>
            </a:r>
          </a:p>
          <a:p>
            <a:pPr marL="0" indent="0" eaLnBrk="1" hangingPunct="1">
              <a:buClr>
                <a:schemeClr val="bg1"/>
              </a:buClr>
              <a:buNone/>
            </a:pPr>
            <a:endParaRPr lang="en-US" sz="1700">
              <a:solidFill>
                <a:schemeClr val="bg1"/>
              </a:solidFill>
            </a:endParaRPr>
          </a:p>
          <a:p>
            <a:pPr marL="0" indent="0" eaLnBrk="1" hangingPunct="1">
              <a:buClr>
                <a:schemeClr val="bg1"/>
              </a:buClr>
              <a:buNone/>
            </a:pPr>
            <a:endParaRPr lang="en-US" sz="800">
              <a:solidFill>
                <a:schemeClr val="bg1"/>
              </a:solidFill>
            </a:endParaRPr>
          </a:p>
          <a:p>
            <a:pPr marL="214313" indent="-214313" eaLnBrk="1" hangingPunct="1">
              <a:buClr>
                <a:schemeClr val="bg1"/>
              </a:buClr>
            </a:pP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7FE028B-C90A-71E0-A45F-1B3A5388D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66F8EE-C5E1-1932-C780-D247E2220104}"/>
              </a:ext>
            </a:extLst>
          </p:cNvPr>
          <p:cNvSpPr txBox="1"/>
          <p:nvPr/>
        </p:nvSpPr>
        <p:spPr>
          <a:xfrm>
            <a:off x="111400" y="4755096"/>
            <a:ext cx="9032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</a:t>
            </a:r>
            <a:r>
              <a:rPr lang="en-US" sz="1000" b="0" i="0">
                <a:solidFill>
                  <a:schemeClr val="tx1"/>
                </a:solidFill>
              </a:rPr>
              <a:t>A patient was considered a winner for KCCQ if the score improved by at least 5 points from baseline and was at least 5 points greater than the comparator.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ヒラギノ角ゴ Pro W3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334955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Patient Enrollment and Follow-up</a:t>
            </a:r>
          </a:p>
        </p:txBody>
      </p:sp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07086189-A245-2CFA-4F2C-E8E726B62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CDE8121-D7A2-FFF7-8587-100ABA184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033" y="771327"/>
            <a:ext cx="8803934" cy="37455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0B4FBF-8CDE-83B1-DA88-B762A7EAE038}"/>
              </a:ext>
            </a:extLst>
          </p:cNvPr>
          <p:cNvSpPr txBox="1"/>
          <p:nvPr/>
        </p:nvSpPr>
        <p:spPr>
          <a:xfrm>
            <a:off x="4451088" y="2225184"/>
            <a:ext cx="702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2"/>
                </a:solidFill>
              </a:rPr>
              <a:t>mITT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CABC2-AE5E-8ADD-D05E-1C35EEE90D99}"/>
              </a:ext>
            </a:extLst>
          </p:cNvPr>
          <p:cNvSpPr txBox="1"/>
          <p:nvPr/>
        </p:nvSpPr>
        <p:spPr>
          <a:xfrm>
            <a:off x="326008" y="4755531"/>
            <a:ext cx="63392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000" b="0">
                <a:solidFill>
                  <a:schemeClr val="tx1"/>
                </a:solidFill>
              </a:rPr>
              <a:t>mITT, </a:t>
            </a:r>
            <a:r>
              <a:rPr lang="en-US" sz="1000" b="0" i="0">
                <a:solidFill>
                  <a:schemeClr val="tx1"/>
                </a:solidFill>
              </a:rPr>
              <a:t>modified intent-to-treat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ヒラギノ角ゴ Pro W3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123327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/>
          </p:cNvSpPr>
          <p:nvPr>
            <p:ph type="title"/>
          </p:nvPr>
        </p:nvSpPr>
        <p:spPr>
          <a:xfrm>
            <a:off x="451645" y="41835"/>
            <a:ext cx="7769225" cy="566738"/>
          </a:xfrm>
        </p:spPr>
        <p:txBody>
          <a:bodyPr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Baseline Characteristics</a:t>
            </a:r>
            <a:endParaRPr lang="en-US" sz="1800" i="0" strike="sngStrike" kern="0" baseline="3000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39CE82-608A-CB51-9523-982F31A302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0294611"/>
              </p:ext>
            </p:extLst>
          </p:nvPr>
        </p:nvGraphicFramePr>
        <p:xfrm>
          <a:off x="238991" y="608573"/>
          <a:ext cx="4900587" cy="3773564"/>
        </p:xfrm>
        <a:graphic>
          <a:graphicData uri="http://schemas.openxmlformats.org/drawingml/2006/table">
            <a:tbl>
              <a:tblPr/>
              <a:tblGrid>
                <a:gridCol w="2457450">
                  <a:extLst>
                    <a:ext uri="{9D8B030D-6E8A-4147-A177-3AD203B41FA5}">
                      <a16:colId xmlns:a16="http://schemas.microsoft.com/office/drawing/2014/main" val="3711165213"/>
                    </a:ext>
                  </a:extLst>
                </a:gridCol>
                <a:gridCol w="1220932">
                  <a:extLst>
                    <a:ext uri="{9D8B030D-6E8A-4147-A177-3AD203B41FA5}">
                      <a16:colId xmlns:a16="http://schemas.microsoft.com/office/drawing/2014/main" val="1388570676"/>
                    </a:ext>
                  </a:extLst>
                </a:gridCol>
                <a:gridCol w="1222205">
                  <a:extLst>
                    <a:ext uri="{9D8B030D-6E8A-4147-A177-3AD203B41FA5}">
                      <a16:colId xmlns:a16="http://schemas.microsoft.com/office/drawing/2014/main" val="409530398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endParaRPr lang="en-US" sz="1100" b="1" i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00" b="1" i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Device</a:t>
                      </a:r>
                    </a:p>
                    <a:p>
                      <a:pPr algn="ctr" fontAlgn="base"/>
                      <a:r>
                        <a:rPr lang="en-US" sz="1100" b="1" i="0" kern="120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N=294</a:t>
                      </a:r>
                    </a:p>
                    <a:p>
                      <a:pPr algn="ctr" fontAlgn="base"/>
                      <a:r>
                        <a:rPr lang="en-US" sz="1100" b="0" i="0" kern="12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Mean ± SD or %</a:t>
                      </a:r>
                      <a:r>
                        <a:rPr lang="en-US" sz="1100" b="1" i="0" kern="120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Control</a:t>
                      </a:r>
                    </a:p>
                    <a:p>
                      <a:pPr algn="ctr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N=148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Mean ± SD or %</a:t>
                      </a:r>
                      <a:r>
                        <a:rPr lang="en-US" sz="1100" b="1" i="0" kern="12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241286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Age, years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79.1±7.3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80.2±6.7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965881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Female​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48.0 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49.3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434615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NYHA class III-IV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59.2 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57.4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462920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KCCQ-OS score, points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57.0±22.9 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59.5±22.1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971311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STS-PROM (MV repair), %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7.6±6.0 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7.3±5.4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677133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Left ventricular ejection fraction, %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52.5±7.2 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52.3±7.2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26535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TAPSE, mm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13.3±3.8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13.4±3.6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564979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PASP, mmHg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42.6±13.6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41.7±11.0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673984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Atrial fibrillation​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91.8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91.2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789201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CKD stage ≥ 3</a:t>
                      </a:r>
                      <a:endParaRPr lang="en-US" sz="1150" b="0" i="0" baseline="300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65.0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68.2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5570538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HFH in past 12 months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29.6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50" b="0" kern="1200" cap="all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23.0</a:t>
                      </a:r>
                      <a:endParaRPr lang="en-US" sz="115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218966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RV lead CIED or ICD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13.3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14.9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575331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Prior valve surgery/intervention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33.7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35.8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9525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BBE417A-4DE7-83BE-79A5-EBB8DF3180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626383"/>
              </p:ext>
            </p:extLst>
          </p:nvPr>
        </p:nvGraphicFramePr>
        <p:xfrm>
          <a:off x="5326957" y="602179"/>
          <a:ext cx="3331955" cy="1804476"/>
        </p:xfrm>
        <a:graphic>
          <a:graphicData uri="http://schemas.openxmlformats.org/drawingml/2006/table">
            <a:tbl>
              <a:tblPr/>
              <a:tblGrid>
                <a:gridCol w="1666125">
                  <a:extLst>
                    <a:ext uri="{9D8B030D-6E8A-4147-A177-3AD203B41FA5}">
                      <a16:colId xmlns:a16="http://schemas.microsoft.com/office/drawing/2014/main" val="570371415"/>
                    </a:ext>
                  </a:extLst>
                </a:gridCol>
                <a:gridCol w="888742">
                  <a:extLst>
                    <a:ext uri="{9D8B030D-6E8A-4147-A177-3AD203B41FA5}">
                      <a16:colId xmlns:a16="http://schemas.microsoft.com/office/drawing/2014/main" val="2161048929"/>
                    </a:ext>
                  </a:extLst>
                </a:gridCol>
                <a:gridCol w="777088">
                  <a:extLst>
                    <a:ext uri="{9D8B030D-6E8A-4147-A177-3AD203B41FA5}">
                      <a16:colId xmlns:a16="http://schemas.microsoft.com/office/drawing/2014/main" val="4125160546"/>
                    </a:ext>
                  </a:extLst>
                </a:gridCol>
              </a:tblGrid>
              <a:tr h="17770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TR Etiology</a:t>
                      </a:r>
                      <a:endParaRPr lang="en-US" sz="1100" b="1" i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00" b="1" i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Device</a:t>
                      </a:r>
                    </a:p>
                    <a:p>
                      <a:pPr algn="ctr" fontAlgn="base"/>
                      <a:r>
                        <a:rPr lang="en-US" sz="1100" b="1" i="0" kern="120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N=294​</a:t>
                      </a:r>
                    </a:p>
                    <a:p>
                      <a:pPr algn="ctr" fontAlgn="base"/>
                      <a:r>
                        <a:rPr lang="en-US" sz="1100" b="1" i="0" kern="120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Control N=148</a:t>
                      </a:r>
                    </a:p>
                    <a:p>
                      <a:pPr algn="ctr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%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381395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Primary</a:t>
                      </a:r>
                      <a:r>
                        <a:rPr lang="en-US" sz="1150" b="0" i="0" baseline="3000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</a:t>
                      </a:r>
                      <a:endParaRPr lang="en-US" sz="1150" b="0" i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50" b="0" i="0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6.1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137716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Secondary</a:t>
                      </a:r>
                      <a:r>
                        <a:rPr lang="en-US" sz="1150" b="0" i="0" baseline="3000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b</a:t>
                      </a:r>
                      <a:endParaRPr lang="en-US" sz="1150" b="0" i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77.1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75.0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50998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Mixed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15.4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16.9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259886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Lead-related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0.3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1.4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907471"/>
                  </a:ext>
                </a:extLst>
              </a:tr>
              <a:tr h="2461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Indeterminate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50" b="0" i="0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0.0</a:t>
                      </a:r>
                    </a:p>
                  </a:txBody>
                  <a:tcPr marL="70877" marR="70877" marT="35438" marB="3543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 marL="70877" marR="70877" marT="35438" marB="3543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99735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515970F-20D2-C284-3DEC-1AE8BE8A333B}"/>
              </a:ext>
            </a:extLst>
          </p:cNvPr>
          <p:cNvSpPr txBox="1"/>
          <p:nvPr/>
        </p:nvSpPr>
        <p:spPr>
          <a:xfrm>
            <a:off x="238986" y="4682142"/>
            <a:ext cx="86822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Data from patients with available assessments. </a:t>
            </a: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Degenerative, organic, structural or pacer related. </a:t>
            </a: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b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Functional or nonstructural.</a:t>
            </a:r>
            <a:r>
              <a:rPr lang="en-US" sz="1000" b="0" i="0">
                <a:solidFill>
                  <a:srgbClr val="FFFFFF"/>
                </a:solidFill>
              </a:rPr>
              <a:t> </a:t>
            </a: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c</a:t>
            </a:r>
            <a:r>
              <a:rPr lang="en-US" sz="1000" b="0" i="0">
                <a:solidFill>
                  <a:srgbClr val="FFFFFF"/>
                </a:solidFill>
                <a:latin typeface="Arial"/>
              </a:rPr>
              <a:t>For inclusion, baseline TR severity can be determined by TTE or TEE. Baseline TR data is from TEE for 6 patients. </a:t>
            </a:r>
            <a:endParaRPr kumimoji="0" lang="en-US" sz="1000" b="0" i="0" u="none" strike="noStrike" kern="1200" cap="none" spc="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ヒラギノ角ゴ Pro W3"/>
              <a:cs typeface="Arial" charset="0"/>
            </a:endParaRPr>
          </a:p>
        </p:txBody>
      </p:sp>
      <p:pic>
        <p:nvPicPr>
          <p:cNvPr id="12" name="Picture 1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F98908C0-E23A-88C8-AC31-7F29985AB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D718BB-AE1B-5A14-6BAA-7A6FF89F98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80224"/>
              </p:ext>
            </p:extLst>
          </p:nvPr>
        </p:nvGraphicFramePr>
        <p:xfrm>
          <a:off x="5326958" y="2706660"/>
          <a:ext cx="3331955" cy="1312204"/>
        </p:xfrm>
        <a:graphic>
          <a:graphicData uri="http://schemas.openxmlformats.org/drawingml/2006/table">
            <a:tbl>
              <a:tblPr/>
              <a:tblGrid>
                <a:gridCol w="1788634">
                  <a:extLst>
                    <a:ext uri="{9D8B030D-6E8A-4147-A177-3AD203B41FA5}">
                      <a16:colId xmlns:a16="http://schemas.microsoft.com/office/drawing/2014/main" val="570371415"/>
                    </a:ext>
                  </a:extLst>
                </a:gridCol>
                <a:gridCol w="766233">
                  <a:extLst>
                    <a:ext uri="{9D8B030D-6E8A-4147-A177-3AD203B41FA5}">
                      <a16:colId xmlns:a16="http://schemas.microsoft.com/office/drawing/2014/main" val="2161048929"/>
                    </a:ext>
                  </a:extLst>
                </a:gridCol>
                <a:gridCol w="777088">
                  <a:extLst>
                    <a:ext uri="{9D8B030D-6E8A-4147-A177-3AD203B41FA5}">
                      <a16:colId xmlns:a16="http://schemas.microsoft.com/office/drawing/2014/main" val="4125160546"/>
                    </a:ext>
                  </a:extLst>
                </a:gridCol>
              </a:tblGrid>
              <a:tr h="17770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TR Grade ≥ Severe</a:t>
                      </a:r>
                      <a:r>
                        <a:rPr lang="en-US" sz="1100" b="1" i="0" baseline="3000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</a:t>
                      </a:r>
                      <a:endParaRPr lang="en-US" sz="1100" b="1" i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00" b="1" i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Device</a:t>
                      </a:r>
                    </a:p>
                    <a:p>
                      <a:pPr algn="ctr" fontAlgn="base"/>
                      <a:r>
                        <a:rPr lang="en-US" sz="1100" b="1" i="0" kern="120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N=294​</a:t>
                      </a:r>
                    </a:p>
                    <a:p>
                      <a:pPr algn="ctr" fontAlgn="base"/>
                      <a:r>
                        <a:rPr lang="en-US" sz="1100" b="1" i="0" kern="120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Control N=148</a:t>
                      </a:r>
                    </a:p>
                    <a:p>
                      <a:pPr algn="ctr" fontAlgn="base"/>
                      <a:r>
                        <a:rPr lang="en-US" sz="1100" b="1" i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%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381395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Severe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50" b="0" i="0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58.2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 kern="12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57.4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8137716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Massive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26.9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29.7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50998"/>
                  </a:ext>
                </a:extLst>
              </a:tr>
              <a:tr h="24613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Torrential</a:t>
                      </a:r>
                    </a:p>
                  </a:txBody>
                  <a:tcPr marL="70877" marR="70877" marT="35438" marB="354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2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15.0</a:t>
                      </a:r>
                    </a:p>
                  </a:txBody>
                  <a:tcPr marL="70877" marR="70877" marT="35438" marB="3543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5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12.8</a:t>
                      </a:r>
                    </a:p>
                  </a:txBody>
                  <a:tcPr marL="70877" marR="70877" marT="35438" marB="3543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425988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9615670-DE13-CF53-FAA9-1F05E4E0F7E4}"/>
              </a:ext>
            </a:extLst>
          </p:cNvPr>
          <p:cNvSpPr/>
          <p:nvPr/>
        </p:nvSpPr>
        <p:spPr bwMode="auto">
          <a:xfrm>
            <a:off x="238988" y="2167640"/>
            <a:ext cx="4900587" cy="23555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CA9CBD-48CE-AA81-A264-598A7EA59FA0}"/>
              </a:ext>
            </a:extLst>
          </p:cNvPr>
          <p:cNvSpPr/>
          <p:nvPr/>
        </p:nvSpPr>
        <p:spPr bwMode="auto">
          <a:xfrm>
            <a:off x="238987" y="3403693"/>
            <a:ext cx="4900587" cy="23555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CBCCFA-9910-87E7-80ED-E10DC3AD2A27}"/>
              </a:ext>
            </a:extLst>
          </p:cNvPr>
          <p:cNvSpPr/>
          <p:nvPr/>
        </p:nvSpPr>
        <p:spPr bwMode="auto">
          <a:xfrm>
            <a:off x="238986" y="3662744"/>
            <a:ext cx="4900587" cy="235553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4840193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D8DD2-877A-C155-54E3-CA3F3ED5C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26079E90-42AB-95CE-2C9F-097A9C59E7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562" y="142183"/>
            <a:ext cx="7769225" cy="566738"/>
          </a:xfrm>
        </p:spPr>
        <p:txBody>
          <a:bodyPr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Procedural Characteristics</a:t>
            </a:r>
            <a:endParaRPr lang="en-US" sz="1800" i="0" strike="sngStrike" kern="0" baseline="3000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DADAFFE-E81C-0233-D7A7-CB18A4D71C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0689462"/>
              </p:ext>
            </p:extLst>
          </p:nvPr>
        </p:nvGraphicFramePr>
        <p:xfrm>
          <a:off x="1473597" y="888724"/>
          <a:ext cx="6093339" cy="3348270"/>
        </p:xfrm>
        <a:graphic>
          <a:graphicData uri="http://schemas.openxmlformats.org/drawingml/2006/table">
            <a:tbl>
              <a:tblPr firstRow="1" bandRow="1"/>
              <a:tblGrid>
                <a:gridCol w="3601155">
                  <a:extLst>
                    <a:ext uri="{9D8B030D-6E8A-4147-A177-3AD203B41FA5}">
                      <a16:colId xmlns:a16="http://schemas.microsoft.com/office/drawing/2014/main" val="3838441086"/>
                    </a:ext>
                  </a:extLst>
                </a:gridCol>
                <a:gridCol w="2492184">
                  <a:extLst>
                    <a:ext uri="{9D8B030D-6E8A-4147-A177-3AD203B41FA5}">
                      <a16:colId xmlns:a16="http://schemas.microsoft.com/office/drawing/2014/main" val="2867085062"/>
                    </a:ext>
                  </a:extLst>
                </a:gridCol>
              </a:tblGrid>
              <a:tr h="484579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endParaRPr lang="en-US" sz="1400" b="1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</a:rPr>
                        <a:t>Patients</a:t>
                      </a:r>
                    </a:p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</a:rPr>
                        <a:t>N=294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987376"/>
                  </a:ext>
                </a:extLst>
              </a:tr>
              <a:tr h="28529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Device implanted successfully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92.5%</a:t>
                      </a:r>
                      <a:endParaRPr lang="en-US" sz="1400" b="0" baseline="3000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7776863"/>
                  </a:ext>
                </a:extLst>
              </a:tr>
              <a:tr h="28529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Number of implanted devices</a:t>
                      </a:r>
                      <a:r>
                        <a:rPr lang="en-US" sz="1400" b="0" baseline="30000">
                          <a:solidFill>
                            <a:schemeClr val="bg1"/>
                          </a:solidFill>
                          <a:latin typeface="+mj-lt"/>
                        </a:rPr>
                        <a:t>a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1400" b="0" baseline="3000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1178104"/>
                  </a:ext>
                </a:extLst>
              </a:tr>
              <a:tr h="28529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0" i="0" strike="noStrike" kern="1200" baseline="3000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strike="noStrike" kern="1200" baseline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   1</a:t>
                      </a:r>
                      <a:endParaRPr lang="en-US" sz="1400" b="0" i="0" strike="noStrike" kern="1200" baseline="3000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48.9%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023176"/>
                  </a:ext>
                </a:extLst>
              </a:tr>
              <a:tr h="28529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0" strike="noStrike" baseline="0">
                          <a:solidFill>
                            <a:schemeClr val="bg1"/>
                          </a:solidFill>
                          <a:latin typeface="+mj-lt"/>
                        </a:rPr>
                        <a:t>      2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47.8%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326363"/>
                  </a:ext>
                </a:extLst>
              </a:tr>
              <a:tr h="285297">
                <a:tc>
                  <a:txBody>
                    <a:bodyPr/>
                    <a:lstStyle/>
                    <a:p>
                      <a:r>
                        <a:rPr lang="en-US" sz="1400" b="0" strike="noStrike" baseline="0">
                          <a:solidFill>
                            <a:schemeClr val="bg1"/>
                          </a:solidFill>
                          <a:latin typeface="+mj-lt"/>
                        </a:rPr>
                        <a:t>      3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3.3%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990522"/>
                  </a:ext>
                </a:extLst>
              </a:tr>
              <a:tr h="285297">
                <a:tc>
                  <a:txBody>
                    <a:bodyPr/>
                    <a:lstStyle/>
                    <a:p>
                      <a:r>
                        <a:rPr lang="en-US" sz="1400" b="0" strike="noStrike">
                          <a:solidFill>
                            <a:schemeClr val="bg1"/>
                          </a:solidFill>
                          <a:latin typeface="+mj-lt"/>
                        </a:rPr>
                        <a:t>Mean number of devices implanted</a:t>
                      </a:r>
                      <a:r>
                        <a:rPr lang="en-US" sz="1400" b="0" strike="noStrike" baseline="30000">
                          <a:solidFill>
                            <a:schemeClr val="bg1"/>
                          </a:solidFill>
                          <a:latin typeface="+mj-lt"/>
                        </a:rPr>
                        <a:t>a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strike="noStrike">
                          <a:solidFill>
                            <a:schemeClr val="bg1"/>
                          </a:solidFill>
                          <a:latin typeface="+mj-lt"/>
                        </a:rPr>
                        <a:t>1.5 ± 0.6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103223"/>
                  </a:ext>
                </a:extLst>
              </a:tr>
              <a:tr h="285297">
                <a:tc>
                  <a:txBody>
                    <a:bodyPr/>
                    <a:lstStyle/>
                    <a:p>
                      <a:r>
                        <a:rPr lang="en-US" sz="1400" b="0" strike="noStrike">
                          <a:solidFill>
                            <a:schemeClr val="bg1"/>
                          </a:solidFill>
                          <a:latin typeface="+mj-lt"/>
                        </a:rPr>
                        <a:t>PASCAL Ace implant</a:t>
                      </a:r>
                      <a:r>
                        <a:rPr lang="en-US" sz="1400" b="0" strike="noStrike" kern="1200" baseline="300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n-US" sz="1400" b="0" strike="noStrike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strike="noStrike">
                          <a:solidFill>
                            <a:schemeClr val="bg1"/>
                          </a:solidFill>
                          <a:latin typeface="+mj-lt"/>
                        </a:rPr>
                        <a:t>99.3%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388118"/>
                  </a:ext>
                </a:extLst>
              </a:tr>
              <a:tr h="28529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Device time (min)</a:t>
                      </a:r>
                      <a:r>
                        <a:rPr lang="en-US" sz="1400" b="0" baseline="30000">
                          <a:solidFill>
                            <a:schemeClr val="bg1"/>
                          </a:solidFill>
                          <a:latin typeface="+mj-lt"/>
                        </a:rPr>
                        <a:t>b</a:t>
                      </a:r>
                      <a:endParaRPr lang="en-US" sz="1400" b="0" strike="sngStrike" baseline="3000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0">
                          <a:solidFill>
                            <a:schemeClr val="bg1"/>
                          </a:solidFill>
                          <a:latin typeface="+mj-lt"/>
                        </a:rPr>
                        <a:t>106 (71, 160)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174438"/>
                  </a:ext>
                </a:extLst>
              </a:tr>
              <a:tr h="285297">
                <a:tc>
                  <a:txBody>
                    <a:bodyPr/>
                    <a:lstStyle/>
                    <a:p>
                      <a:r>
                        <a:rPr lang="en-US" sz="1400" b="0" strike="noStrike">
                          <a:solidFill>
                            <a:schemeClr val="bg1"/>
                          </a:solidFill>
                          <a:latin typeface="+mj-lt"/>
                        </a:rPr>
                        <a:t>Post-procedure LOS (days)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 (1, 2)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791931"/>
                  </a:ext>
                </a:extLst>
              </a:tr>
              <a:tr h="285297">
                <a:tc>
                  <a:txBody>
                    <a:bodyPr/>
                    <a:lstStyle/>
                    <a:p>
                      <a:r>
                        <a:rPr lang="en-US" sz="1400" b="0" strike="noStrike">
                          <a:solidFill>
                            <a:schemeClr val="bg1"/>
                          </a:solidFill>
                          <a:latin typeface="+mj-lt"/>
                        </a:rPr>
                        <a:t>Discharged to home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98.3%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02531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642C5E-B8FD-1661-4239-6E20BB8A1151}"/>
              </a:ext>
            </a:extLst>
          </p:cNvPr>
          <p:cNvSpPr txBox="1"/>
          <p:nvPr/>
        </p:nvSpPr>
        <p:spPr>
          <a:xfrm>
            <a:off x="449562" y="4707464"/>
            <a:ext cx="78814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000" b="0" i="0" baseline="30000">
                <a:solidFill>
                  <a:srgbClr val="FFFFFF"/>
                </a:solidFill>
                <a:latin typeface="Arial" charset="0"/>
              </a:rPr>
              <a:t>a</a:t>
            </a:r>
            <a:r>
              <a:rPr lang="en-US" sz="1000" b="0" i="0">
                <a:solidFill>
                  <a:srgbClr val="FFFFFF"/>
                </a:solidFill>
                <a:latin typeface="Arial" charset="0"/>
              </a:rPr>
              <a:t>In patients with device implanted (N=272).</a:t>
            </a:r>
            <a:r>
              <a:rPr lang="en-US" sz="1000" b="0" i="0" baseline="30000">
                <a:solidFill>
                  <a:srgbClr val="FFFFFF"/>
                </a:solidFill>
                <a:latin typeface="Arial" charset="0"/>
              </a:rPr>
              <a:t>  </a:t>
            </a: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b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Device time is the time from PASCAL Implant System insertion to guide sheath or steerable guide removal. </a:t>
            </a:r>
            <a:r>
              <a:rPr lang="en-US" sz="1000" b="0" i="0">
                <a:solidFill>
                  <a:srgbClr val="FFFFFF"/>
                </a:solidFill>
              </a:rPr>
              <a:t>Values are mean ±SD; median (Q1, Q3) or %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/>
              <a:cs typeface="Arial" charset="0"/>
            </a:endParaRPr>
          </a:p>
        </p:txBody>
      </p:sp>
      <p:pic>
        <p:nvPicPr>
          <p:cNvPr id="3" name="Picture 2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4B1D5068-B058-8B0E-A28E-2D9AF9104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3181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2BFBE-4C95-D53C-8C3B-CEEBD8B4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80" y="201066"/>
            <a:ext cx="7700609" cy="595797"/>
          </a:xfrm>
        </p:spPr>
        <p:txBody>
          <a:bodyPr/>
          <a:lstStyle/>
          <a:p>
            <a:r>
              <a:rPr lang="en-US" sz="2400">
                <a:solidFill>
                  <a:schemeClr val="bg1"/>
                </a:solidFill>
                <a:latin typeface="+mj-lt"/>
              </a:rPr>
              <a:t>Primary Endpoint at 6 Months </a:t>
            </a:r>
            <a:br>
              <a:rPr lang="en-US" sz="2400">
                <a:solidFill>
                  <a:schemeClr val="bg1"/>
                </a:solidFill>
                <a:latin typeface="+mj-lt"/>
              </a:rPr>
            </a:br>
            <a:endParaRPr lang="en-US" sz="16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98352-1A30-2C58-56F4-AAD48FF824E7}"/>
              </a:ext>
            </a:extLst>
          </p:cNvPr>
          <p:cNvSpPr txBox="1">
            <a:spLocks/>
          </p:cNvSpPr>
          <p:nvPr/>
        </p:nvSpPr>
        <p:spPr>
          <a:xfrm>
            <a:off x="6745574" y="2057285"/>
            <a:ext cx="2297131" cy="1028930"/>
          </a:xfrm>
          <a:prstGeom prst="rect">
            <a:avLst/>
          </a:prstGeom>
          <a:solidFill>
            <a:srgbClr val="03063D"/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Win Ratio = </a:t>
            </a:r>
            <a:r>
              <a:rPr kumimoji="0" lang="it-IT" sz="1800" b="1" i="0" u="none" strike="noStrike" kern="0" cap="none" spc="0" normalizeH="0" baseline="0" noProof="0">
                <a:ln>
                  <a:noFill/>
                </a:ln>
                <a:solidFill>
                  <a:srgbClr val="F4C402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1.98</a:t>
            </a:r>
            <a:endParaRPr kumimoji="0" lang="it-IT" sz="1600" b="0" i="0" u="none" strike="noStrike" kern="0" cap="none" spc="0" normalizeH="0" baseline="0" noProof="0">
              <a:ln>
                <a:noFill/>
              </a:ln>
              <a:solidFill>
                <a:srgbClr val="F4C402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(95% CI, 1.47, 2.67)</a:t>
            </a:r>
            <a:br>
              <a:rPr kumimoji="0" lang="it-IT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</a:br>
            <a:r>
              <a:rPr kumimoji="0" lang="it-IT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 </a:t>
            </a:r>
            <a:br>
              <a:rPr kumimoji="0" lang="it-IT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</a:b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Finkelstein-Schoenfeld: </a:t>
            </a: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P&lt;0.001</a:t>
            </a:r>
            <a:r>
              <a:rPr kumimoji="0" lang="en-US" sz="1100" b="1" i="0" u="none" strike="noStrike" kern="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*</a:t>
            </a:r>
            <a:endParaRPr kumimoji="0" lang="it-IT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</p:txBody>
      </p:sp>
      <p:pic>
        <p:nvPicPr>
          <p:cNvPr id="70" name="Picture 69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49319557-AEEC-4A6B-C167-BE1A0641F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8ECD675-67DD-899E-8722-831474B5EB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700" y="588287"/>
            <a:ext cx="7057004" cy="39669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9BEDA9-3CB9-40F8-E979-AC731367570C}"/>
              </a:ext>
            </a:extLst>
          </p:cNvPr>
          <p:cNvSpPr txBox="1"/>
          <p:nvPr/>
        </p:nvSpPr>
        <p:spPr>
          <a:xfrm>
            <a:off x="463580" y="4733857"/>
            <a:ext cx="433473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000" b="0" i="0" baseline="30000">
                <a:solidFill>
                  <a:srgbClr val="FFFFFF"/>
                </a:solidFill>
              </a:rPr>
              <a:t>*</a:t>
            </a:r>
            <a:r>
              <a:rPr lang="en-US" sz="1000" b="0" i="0">
                <a:solidFill>
                  <a:srgbClr val="FFFFFF"/>
                </a:solidFill>
              </a:rPr>
              <a:t>One-sided P-value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00483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E46F2-FEB3-9EAF-A2D1-6CC72B434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FC4933-E0F8-9CF0-F1DA-4A84CFD267AA}"/>
              </a:ext>
            </a:extLst>
          </p:cNvPr>
          <p:cNvSpPr txBox="1"/>
          <p:nvPr/>
        </p:nvSpPr>
        <p:spPr>
          <a:xfrm>
            <a:off x="55699" y="4663099"/>
            <a:ext cx="9051168" cy="431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335"/>
              </a:spcBef>
              <a:spcAft>
                <a:spcPts val="335"/>
              </a:spcAft>
              <a:defRPr/>
            </a:pPr>
            <a:r>
              <a:rPr kumimoji="0" lang="en-US" sz="1000" b="0" i="0" u="none" strike="noStrike" kern="1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*</a:t>
            </a:r>
            <a:r>
              <a:rPr kumimoji="0" lang="en-US" sz="1000" b="0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The denominator includes patients who had a MAE, or did not have a</a:t>
            </a:r>
            <a:r>
              <a:rPr lang="en-US" sz="1000" b="0" i="0" kern="100">
                <a:solidFill>
                  <a:srgbClr val="FFFFFF"/>
                </a:solidFill>
                <a:latin typeface="Arial" charset="0"/>
              </a:rPr>
              <a:t> MAE and were followed for at least 30 days. 4 patients did not have a MAE and were followed &lt;30 days. </a:t>
            </a:r>
            <a:r>
              <a:rPr lang="en-US" sz="1000" b="0" i="0" kern="100" baseline="30000">
                <a:solidFill>
                  <a:srgbClr val="FFFFFF"/>
                </a:solidFill>
                <a:latin typeface="Arial" charset="0"/>
              </a:rPr>
              <a:t>a </a:t>
            </a:r>
            <a:r>
              <a:rPr lang="en-US" sz="1000" b="0" i="0" kern="100">
                <a:solidFill>
                  <a:srgbClr val="FFFFFF"/>
                </a:solidFill>
                <a:latin typeface="Arial" charset="0"/>
              </a:rPr>
              <a:t>Data from echo core lab adjudication based on echo date. </a:t>
            </a:r>
            <a:r>
              <a:rPr lang="en-US" sz="1000" b="0" i="0" kern="100" baseline="30000">
                <a:solidFill>
                  <a:srgbClr val="FFFFFF"/>
                </a:solidFill>
              </a:rPr>
              <a:t>b</a:t>
            </a:r>
            <a:r>
              <a:rPr lang="en-US" sz="1000" b="0" i="0" kern="100">
                <a:solidFill>
                  <a:srgbClr val="FFFFFF"/>
                </a:solidFill>
              </a:rPr>
              <a:t>Fatal, life threatening, extensive, or major bleeding, as defined by MVARC.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64D00-B6B5-88F1-FE77-4995BD251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56" y="113088"/>
            <a:ext cx="7769225" cy="566738"/>
          </a:xfrm>
        </p:spPr>
        <p:txBody>
          <a:bodyPr anchor="ctr"/>
          <a:lstStyle/>
          <a:p>
            <a:r>
              <a:rPr lang="en-US" sz="2400">
                <a:solidFill>
                  <a:schemeClr val="bg1"/>
                </a:solidFill>
              </a:rPr>
              <a:t>Device Safety Outcomes to 1 Year</a:t>
            </a:r>
            <a:endParaRPr lang="en-US" sz="20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265BED1E-69C3-268E-CF98-D4A510F6B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08E842A-57A5-C02F-71CF-8812A5E46C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693086"/>
              </p:ext>
            </p:extLst>
          </p:nvPr>
        </p:nvGraphicFramePr>
        <p:xfrm>
          <a:off x="648285" y="744177"/>
          <a:ext cx="7712984" cy="3498370"/>
        </p:xfrm>
        <a:graphic>
          <a:graphicData uri="http://schemas.openxmlformats.org/drawingml/2006/table">
            <a:tbl>
              <a:tblPr firstRow="1" bandRow="1"/>
              <a:tblGrid>
                <a:gridCol w="4599430">
                  <a:extLst>
                    <a:ext uri="{9D8B030D-6E8A-4147-A177-3AD203B41FA5}">
                      <a16:colId xmlns:a16="http://schemas.microsoft.com/office/drawing/2014/main" val="3838441086"/>
                    </a:ext>
                  </a:extLst>
                </a:gridCol>
                <a:gridCol w="1556777">
                  <a:extLst>
                    <a:ext uri="{9D8B030D-6E8A-4147-A177-3AD203B41FA5}">
                      <a16:colId xmlns:a16="http://schemas.microsoft.com/office/drawing/2014/main" val="2107700202"/>
                    </a:ext>
                  </a:extLst>
                </a:gridCol>
                <a:gridCol w="1556777">
                  <a:extLst>
                    <a:ext uri="{9D8B030D-6E8A-4147-A177-3AD203B41FA5}">
                      <a16:colId xmlns:a16="http://schemas.microsoft.com/office/drawing/2014/main" val="442940933"/>
                    </a:ext>
                  </a:extLst>
                </a:gridCol>
              </a:tblGrid>
              <a:tr h="457867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CEC-adjudicated Event</a:t>
                      </a:r>
                    </a:p>
                  </a:txBody>
                  <a:tcPr marL="68580" marR="68580" marT="34290" marB="3429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  <a:p>
                      <a:pPr algn="ctr"/>
                      <a:r>
                        <a:rPr lang="en-US" sz="1200" b="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N=290*</a:t>
                      </a:r>
                      <a:endParaRPr lang="en-US" sz="1200" b="0" kern="1200" baseline="300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+mn-lt"/>
                        </a:rPr>
                        <a:t>Patients % (n)</a:t>
                      </a:r>
                      <a:r>
                        <a:rPr lang="en-US" sz="1200" b="0" baseline="0">
                          <a:solidFill>
                            <a:schemeClr val="bg2"/>
                          </a:solidFill>
                          <a:latin typeface="+mn-lt"/>
                        </a:rPr>
                        <a:t>)</a:t>
                      </a:r>
                      <a:endParaRPr lang="en-US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0-365 Days</a:t>
                      </a:r>
                    </a:p>
                    <a:p>
                      <a:pPr algn="ctr"/>
                      <a:r>
                        <a:rPr lang="en-US" sz="1200" b="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N=294</a:t>
                      </a:r>
                    </a:p>
                    <a:p>
                      <a:pPr algn="ctr"/>
                      <a:r>
                        <a:rPr lang="en-US" sz="1200" b="0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Patients % (n)</a:t>
                      </a:r>
                      <a:endParaRPr lang="en-US" sz="12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987376"/>
                  </a:ext>
                </a:extLst>
              </a:tr>
              <a:tr h="28811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i="0" strike="noStrike" kern="1200" baseline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Composite MAE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6.9% (20)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20.1% (59)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308673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    Single leaflet device attachment</a:t>
                      </a:r>
                      <a:r>
                        <a:rPr lang="en-US" sz="1400" b="1" strike="noStrike" baseline="30000">
                          <a:solidFill>
                            <a:schemeClr val="bg1"/>
                          </a:solidFill>
                          <a:latin typeface="+mj-lt"/>
                        </a:rPr>
                        <a:t>a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3.4% (10)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4.8% (14)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337116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    Severe bleeding</a:t>
                      </a:r>
                      <a:r>
                        <a:rPr lang="en-US" sz="1400" b="1" strike="noStrike" baseline="30000">
                          <a:solidFill>
                            <a:schemeClr val="bg1"/>
                          </a:solidFill>
                          <a:latin typeface="+mj-lt"/>
                        </a:rPr>
                        <a:t>b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3.1% (9)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8.5% (25)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98159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    Major access site and vascular complications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1.0% (3)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1.0% (3)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418932"/>
                  </a:ext>
                </a:extLst>
              </a:tr>
              <a:tr h="28811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400" b="1" strike="noStrike" baseline="0">
                          <a:solidFill>
                            <a:schemeClr val="bg1"/>
                          </a:solidFill>
                          <a:latin typeface="+mj-lt"/>
                        </a:rPr>
                        <a:t>    Cardiovascular mortality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0.3% (1)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5.4% (16)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174438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1" strike="noStrike">
                          <a:solidFill>
                            <a:schemeClr val="bg1"/>
                          </a:solidFill>
                          <a:latin typeface="+mj-lt"/>
                        </a:rPr>
                        <a:t>    Stroke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0.3% (1)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1.4% (4)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564207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0" strike="noStrike" baseline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    Myocardial infarction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0.0% (0)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0.3% (1)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252106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0" strike="noStrike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    New need for renal replacement therapy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0.0% (0)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2.0% (6)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791931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0" strike="noStrike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    Non-elective TVI, percutaneous or surgical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strike="noStrike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0.0% (0)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strike="noStrike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0.7% (2)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155666"/>
                  </a:ext>
                </a:extLst>
              </a:tr>
              <a:tr h="288115">
                <a:tc>
                  <a:txBody>
                    <a:bodyPr/>
                    <a:lstStyle/>
                    <a:p>
                      <a:r>
                        <a:rPr lang="en-US" sz="1400" b="0" strike="noStrike" baseline="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    Major cardiac structural complications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strike="noStrike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j-lt"/>
                        </a:rPr>
                        <a:t>0.0% (0)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kern="1200">
                          <a:solidFill>
                            <a:schemeClr val="bg2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0.0% (0)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E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046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1230463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93AF2-0318-673B-BAAA-201A943FD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99CE409-EE26-F6A1-C8CA-6F6D0D02051E}"/>
              </a:ext>
            </a:extLst>
          </p:cNvPr>
          <p:cNvSpPr/>
          <p:nvPr/>
        </p:nvSpPr>
        <p:spPr bwMode="auto">
          <a:xfrm>
            <a:off x="3830782" y="1891145"/>
            <a:ext cx="263236" cy="1964639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09CE8A-207D-A279-8C48-0EF34C6A5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832" y="50439"/>
            <a:ext cx="7769225" cy="566738"/>
          </a:xfrm>
        </p:spPr>
        <p:txBody>
          <a:bodyPr anchor="ctr"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TR Severity </a:t>
            </a:r>
            <a:r>
              <a:rPr lang="en-US" sz="2400">
                <a:solidFill>
                  <a:schemeClr val="bg1"/>
                </a:solidFill>
                <a:latin typeface="+mj-lt"/>
              </a:rPr>
              <a:t>to </a:t>
            </a:r>
            <a:r>
              <a:rPr lang="en-US" sz="2400" i="0" kern="0">
                <a:solidFill>
                  <a:schemeClr val="bg1"/>
                </a:solidFill>
                <a:latin typeface="+mj-lt"/>
              </a:rPr>
              <a:t>1 Year </a:t>
            </a:r>
            <a:endParaRPr lang="en-US" sz="24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8" name="Picture 17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FFD66562-C25E-C612-1D65-A179B5DC2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8EFA8E-D1A5-948D-9C12-597D519B8F65}"/>
              </a:ext>
            </a:extLst>
          </p:cNvPr>
          <p:cNvSpPr txBox="1"/>
          <p:nvPr/>
        </p:nvSpPr>
        <p:spPr>
          <a:xfrm>
            <a:off x="583732" y="4743390"/>
            <a:ext cx="8280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>
                <a:solidFill>
                  <a:schemeClr val="tx1"/>
                </a:solidFill>
              </a:rPr>
              <a:t>Adjudicated by core laboratory, </a:t>
            </a:r>
            <a:r>
              <a:rPr lang="en-US" sz="1000" b="0">
                <a:solidFill>
                  <a:schemeClr val="tx1"/>
                </a:solidFill>
              </a:rPr>
              <a:t>Cardiovascular Research Foundation. </a:t>
            </a:r>
            <a:r>
              <a:rPr lang="en-US" sz="1000" b="0" i="0" baseline="30000">
                <a:solidFill>
                  <a:schemeClr val="tx1"/>
                </a:solidFill>
              </a:rPr>
              <a:t>a</a:t>
            </a:r>
            <a:r>
              <a:rPr lang="en-US" sz="1000" b="0" i="0">
                <a:solidFill>
                  <a:schemeClr val="tx1"/>
                </a:solidFill>
              </a:rPr>
              <a:t>Wilcoxon signed rank test (paired analysis). </a:t>
            </a:r>
            <a:r>
              <a:rPr lang="en-US" sz="1000" b="0" i="0" baseline="30000">
                <a:solidFill>
                  <a:schemeClr val="tx1"/>
                </a:solidFill>
              </a:rPr>
              <a:t>b</a:t>
            </a:r>
            <a:r>
              <a:rPr lang="en-US" sz="1000" b="0" i="0">
                <a:solidFill>
                  <a:schemeClr val="tx1"/>
                </a:solidFill>
              </a:rPr>
              <a:t>Fisher’s Exact Test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1BE8D7F-F7AA-50B0-795D-F9827E6C82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1119" y="460118"/>
            <a:ext cx="6566495" cy="415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52411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2BFBE-4C95-D53C-8C3B-CEEBD8B4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09" y="104091"/>
            <a:ext cx="7769225" cy="566738"/>
          </a:xfrm>
        </p:spPr>
        <p:txBody>
          <a:bodyPr anchor="ctr"/>
          <a:lstStyle/>
          <a:p>
            <a:pPr algn="l"/>
            <a:r>
              <a:rPr lang="en-US" sz="2400">
                <a:solidFill>
                  <a:schemeClr val="bg1"/>
                </a:solidFill>
                <a:latin typeface="+mj-lt"/>
              </a:rPr>
              <a:t>All-cause Mortality to 1 Year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AD4A2B-E1BF-1968-6BF0-2C5D9E56C2E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4799" y="4814449"/>
            <a:ext cx="78891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ker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CEC-adjudicated. Kaplan-Meier estimates ± standard error. </a:t>
            </a:r>
            <a:endParaRPr lang="en-US" sz="1000" b="0" i="0">
              <a:solidFill>
                <a:schemeClr val="tx1"/>
              </a:solidFill>
            </a:endParaRPr>
          </a:p>
        </p:txBody>
      </p:sp>
      <p:pic>
        <p:nvPicPr>
          <p:cNvPr id="22" name="Picture 2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61FDFCB2-C9BC-77E9-1A96-408EE5E98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2115D42-8D45-3569-6415-CBEB81E8D999}"/>
              </a:ext>
            </a:extLst>
          </p:cNvPr>
          <p:cNvGrpSpPr/>
          <p:nvPr/>
        </p:nvGrpSpPr>
        <p:grpSpPr>
          <a:xfrm>
            <a:off x="1085377" y="672640"/>
            <a:ext cx="6973246" cy="3667681"/>
            <a:chOff x="850165" y="551764"/>
            <a:chExt cx="7443669" cy="371443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898D25E-BE48-4C56-54DA-B5B807CFE936}"/>
                </a:ext>
              </a:extLst>
            </p:cNvPr>
            <p:cNvGrpSpPr/>
            <p:nvPr/>
          </p:nvGrpSpPr>
          <p:grpSpPr>
            <a:xfrm>
              <a:off x="850165" y="551764"/>
              <a:ext cx="7443669" cy="3714437"/>
              <a:chOff x="-249520" y="1393856"/>
              <a:chExt cx="4916536" cy="2775379"/>
            </a:xfrm>
          </p:grpSpPr>
          <p:pic>
            <p:nvPicPr>
              <p:cNvPr id="18" name="Graphic 17">
                <a:extLst>
                  <a:ext uri="{FF2B5EF4-FFF2-40B4-BE49-F238E27FC236}">
                    <a16:creationId xmlns:a16="http://schemas.microsoft.com/office/drawing/2014/main" id="{415054AC-1E75-BB59-7D46-940191DCF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-249520" y="1393856"/>
                <a:ext cx="4916536" cy="2775379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40968A4-0BAD-6720-BFA3-DC8E4B272C6F}"/>
                  </a:ext>
                </a:extLst>
              </p:cNvPr>
              <p:cNvSpPr/>
              <p:nvPr/>
            </p:nvSpPr>
            <p:spPr bwMode="auto">
              <a:xfrm>
                <a:off x="857607" y="1510268"/>
                <a:ext cx="1159696" cy="459909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1" u="none" strike="noStrike" cap="none" normalizeH="0" baseline="0">
                  <a:ln>
                    <a:noFill/>
                  </a:ln>
                  <a:solidFill>
                    <a:srgbClr val="FFCC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ヒラギノ角ゴ Pro W3" pitchFamily="-111" charset="-128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9A041D7-0891-37F7-B68B-493271BF3A35}"/>
                </a:ext>
              </a:extLst>
            </p:cNvPr>
            <p:cNvGrpSpPr/>
            <p:nvPr/>
          </p:nvGrpSpPr>
          <p:grpSpPr>
            <a:xfrm>
              <a:off x="6556441" y="834569"/>
              <a:ext cx="1379425" cy="280530"/>
              <a:chOff x="7686938" y="2347521"/>
              <a:chExt cx="1056749" cy="280530"/>
            </a:xfrm>
          </p:grpSpPr>
          <p:sp>
            <p:nvSpPr>
              <p:cNvPr id="45" name="Rounded Rectangle 38">
                <a:extLst>
                  <a:ext uri="{FF2B5EF4-FFF2-40B4-BE49-F238E27FC236}">
                    <a16:creationId xmlns:a16="http://schemas.microsoft.com/office/drawing/2014/main" id="{E98FC39F-6228-5468-BC55-F13BBD6A8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1904" y="2347521"/>
                <a:ext cx="888419" cy="276467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lumMod val="10000"/>
                  <a:lumOff val="90000"/>
                </a:srgbClr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0" rIns="0" anchor="ctr"/>
              <a:lstStyle/>
              <a:p>
                <a:pPr algn="ctr" defTabSz="342884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1400" b="0" i="0" kern="0">
                  <a:solidFill>
                    <a:srgbClr val="000000"/>
                  </a:solidFill>
                  <a:latin typeface="Arial" panose="020B0604020202020204" pitchFamily="34" charset="0"/>
                  <a:ea typeface="ＭＳ Ｐゴシック" pitchFamily="6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A7B4527-034F-6204-E404-55AE7D4BBBFB}"/>
                  </a:ext>
                </a:extLst>
              </p:cNvPr>
              <p:cNvSpPr txBox="1"/>
              <p:nvPr/>
            </p:nvSpPr>
            <p:spPr>
              <a:xfrm>
                <a:off x="7686938" y="2347521"/>
                <a:ext cx="1056749" cy="280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>
                    <a:solidFill>
                      <a:schemeClr val="bg2"/>
                    </a:solidFill>
                  </a:rPr>
                  <a:t>P</a:t>
                </a:r>
                <a:r>
                  <a:rPr lang="en-US" sz="1200" b="1" i="1" baseline="-25000">
                    <a:solidFill>
                      <a:schemeClr val="bg2"/>
                    </a:solidFill>
                  </a:rPr>
                  <a:t>Log-rank </a:t>
                </a:r>
                <a:r>
                  <a:rPr lang="en-US" sz="1200" b="1">
                    <a:solidFill>
                      <a:schemeClr val="bg2"/>
                    </a:solidFill>
                  </a:rPr>
                  <a:t>=</a:t>
                </a:r>
                <a:r>
                  <a:rPr lang="en-US" sz="1200" b="1" i="0">
                    <a:solidFill>
                      <a:schemeClr val="bg2"/>
                    </a:solidFill>
                  </a:rPr>
                  <a:t>0.125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56AA6F9-54C3-5C1E-4EEC-B865518F0233}"/>
              </a:ext>
            </a:extLst>
          </p:cNvPr>
          <p:cNvGrpSpPr/>
          <p:nvPr/>
        </p:nvGrpSpPr>
        <p:grpSpPr>
          <a:xfrm>
            <a:off x="3837726" y="4332167"/>
            <a:ext cx="2262468" cy="282564"/>
            <a:chOff x="3837726" y="4332167"/>
            <a:chExt cx="2262468" cy="2825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AC5699-37F8-2406-8BB2-DE7A1F9C97EF}"/>
                </a:ext>
              </a:extLst>
            </p:cNvPr>
            <p:cNvSpPr txBox="1"/>
            <p:nvPr/>
          </p:nvSpPr>
          <p:spPr>
            <a:xfrm>
              <a:off x="5057865" y="4332167"/>
              <a:ext cx="8527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Control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5C4A23-6648-861A-F6C9-42DAAFFD9E3A}"/>
                </a:ext>
              </a:extLst>
            </p:cNvPr>
            <p:cNvGrpSpPr/>
            <p:nvPr/>
          </p:nvGrpSpPr>
          <p:grpSpPr>
            <a:xfrm>
              <a:off x="3837726" y="4337732"/>
              <a:ext cx="2262468" cy="276999"/>
              <a:chOff x="845144" y="4160255"/>
              <a:chExt cx="2262468" cy="27699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E400AF-B363-90EE-1899-CD70A8323C3A}"/>
                  </a:ext>
                </a:extLst>
              </p:cNvPr>
              <p:cNvSpPr txBox="1"/>
              <p:nvPr/>
            </p:nvSpPr>
            <p:spPr>
              <a:xfrm>
                <a:off x="845144" y="4160255"/>
                <a:ext cx="618607" cy="27699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Device</a:t>
                </a: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A28EFF9-41E2-8F37-5940-BA317AB2C3A6}"/>
                  </a:ext>
                </a:extLst>
              </p:cNvPr>
              <p:cNvGrpSpPr/>
              <p:nvPr/>
            </p:nvGrpSpPr>
            <p:grpSpPr>
              <a:xfrm>
                <a:off x="1463751" y="4293381"/>
                <a:ext cx="1643861" cy="6672"/>
                <a:chOff x="-1775290" y="1566864"/>
                <a:chExt cx="2306946" cy="5820"/>
              </a:xfrm>
              <a:solidFill>
                <a:schemeClr val="tx1"/>
              </a:solidFill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59DCC27C-AFFC-6B3D-D32B-8D9D80AD10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-1775290" y="1572684"/>
                  <a:ext cx="532151" cy="0"/>
                </a:xfrm>
                <a:prstGeom prst="line">
                  <a:avLst/>
                </a:prstGeom>
                <a:grpFill/>
                <a:ln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554BD5B3-75C4-275A-CADC-BAD8F2D963D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-495" y="1566864"/>
                  <a:ext cx="532151" cy="0"/>
                </a:xfrm>
                <a:prstGeom prst="line">
                  <a:avLst/>
                </a:prstGeom>
                <a:grpFill/>
                <a:ln>
                  <a:solidFill>
                    <a:srgbClr val="969696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622162562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B5055-C741-6C1D-0E2E-99896D0A5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8A20D-5B08-D037-24EA-E22AE9C57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79" y="144428"/>
            <a:ext cx="7769225" cy="566738"/>
          </a:xfrm>
        </p:spPr>
        <p:txBody>
          <a:bodyPr anchor="ctr"/>
          <a:lstStyle/>
          <a:p>
            <a:pPr algn="l"/>
            <a:r>
              <a:rPr lang="en-US" sz="2400">
                <a:solidFill>
                  <a:schemeClr val="bg1"/>
                </a:solidFill>
                <a:latin typeface="+mj-lt"/>
              </a:rPr>
              <a:t>Heart Failure Hospitalization to 1 Year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4B4F6A-FCB9-5370-E531-4168416EC36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4799" y="4814449"/>
            <a:ext cx="78891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ker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CEC-adjudicated. Kaplan-Meier estimates ± standard error. </a:t>
            </a:r>
            <a:endParaRPr lang="en-US" sz="1000" b="0" i="0">
              <a:solidFill>
                <a:schemeClr val="tx1"/>
              </a:solidFill>
            </a:endParaRPr>
          </a:p>
        </p:txBody>
      </p:sp>
      <p:pic>
        <p:nvPicPr>
          <p:cNvPr id="22" name="Picture 2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5D212A1C-A3EA-8628-678E-B0A950439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077F14C-1AB2-0C04-BAE0-5BAB448357C8}"/>
              </a:ext>
            </a:extLst>
          </p:cNvPr>
          <p:cNvSpPr/>
          <p:nvPr/>
        </p:nvSpPr>
        <p:spPr bwMode="auto">
          <a:xfrm>
            <a:off x="818244" y="1369837"/>
            <a:ext cx="1100242" cy="462667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475796-72C5-6216-FD0D-210EBE7FEFF6}"/>
              </a:ext>
            </a:extLst>
          </p:cNvPr>
          <p:cNvGrpSpPr/>
          <p:nvPr/>
        </p:nvGrpSpPr>
        <p:grpSpPr>
          <a:xfrm>
            <a:off x="1409386" y="564306"/>
            <a:ext cx="6325229" cy="3932088"/>
            <a:chOff x="-351918" y="1194450"/>
            <a:chExt cx="4996319" cy="307041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DD8970B-2BAA-B1CD-198A-AC3FD35BD56A}"/>
                </a:ext>
              </a:extLst>
            </p:cNvPr>
            <p:cNvGrpSpPr/>
            <p:nvPr/>
          </p:nvGrpSpPr>
          <p:grpSpPr>
            <a:xfrm>
              <a:off x="-351918" y="1194450"/>
              <a:ext cx="4996319" cy="3070419"/>
              <a:chOff x="4474992" y="1389504"/>
              <a:chExt cx="4715433" cy="2775379"/>
            </a:xfrm>
          </p:grpSpPr>
          <p:pic>
            <p:nvPicPr>
              <p:cNvPr id="55" name="Graphic 54">
                <a:extLst>
                  <a:ext uri="{FF2B5EF4-FFF2-40B4-BE49-F238E27FC236}">
                    <a16:creationId xmlns:a16="http://schemas.microsoft.com/office/drawing/2014/main" id="{975D5AB4-37CD-53A0-A084-A2EDD3DFC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474992" y="1389504"/>
                <a:ext cx="4715433" cy="2775379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32CB4C4-8BF7-F1CE-EB64-4DAEB49CA496}"/>
                  </a:ext>
                </a:extLst>
              </p:cNvPr>
              <p:cNvSpPr/>
              <p:nvPr/>
            </p:nvSpPr>
            <p:spPr bwMode="auto">
              <a:xfrm>
                <a:off x="5486967" y="1539201"/>
                <a:ext cx="1159696" cy="459909"/>
              </a:xfrm>
              <a:prstGeom prst="rect">
                <a:avLst/>
              </a:prstGeom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1" u="none" strike="noStrike" cap="none" normalizeH="0" baseline="0">
                  <a:ln>
                    <a:noFill/>
                  </a:ln>
                  <a:solidFill>
                    <a:srgbClr val="FFCC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ヒラギノ角ゴ Pro W3" pitchFamily="-111" charset="-128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F6F7A6E-4ACC-04C6-F78E-6E51B72B6A2D}"/>
                </a:ext>
              </a:extLst>
            </p:cNvPr>
            <p:cNvGrpSpPr/>
            <p:nvPr/>
          </p:nvGrpSpPr>
          <p:grpSpPr>
            <a:xfrm>
              <a:off x="3203604" y="1404475"/>
              <a:ext cx="1339829" cy="308862"/>
              <a:chOff x="7830256" y="2379650"/>
              <a:chExt cx="1026415" cy="308862"/>
            </a:xfrm>
          </p:grpSpPr>
          <p:sp>
            <p:nvSpPr>
              <p:cNvPr id="52" name="Rounded Rectangle 38">
                <a:extLst>
                  <a:ext uri="{FF2B5EF4-FFF2-40B4-BE49-F238E27FC236}">
                    <a16:creationId xmlns:a16="http://schemas.microsoft.com/office/drawing/2014/main" id="{0626B1C4-003D-8E54-5FAF-559CD68260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0256" y="2379650"/>
                <a:ext cx="888419" cy="276467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lumMod val="10000"/>
                  <a:lumOff val="90000"/>
                </a:srgbClr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0" rIns="0" anchor="ctr"/>
              <a:lstStyle/>
              <a:p>
                <a:pPr algn="ctr" defTabSz="342884"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 sz="1400" b="0" i="0" kern="0">
                  <a:solidFill>
                    <a:srgbClr val="000000"/>
                  </a:solidFill>
                  <a:latin typeface="Arial" panose="020B0604020202020204" pitchFamily="34" charset="0"/>
                  <a:ea typeface="ＭＳ Ｐゴシック" pitchFamily="6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2297161-4C1B-78D2-0DA6-BA95E08BB9FD}"/>
                  </a:ext>
                </a:extLst>
              </p:cNvPr>
              <p:cNvSpPr txBox="1"/>
              <p:nvPr/>
            </p:nvSpPr>
            <p:spPr>
              <a:xfrm>
                <a:off x="7898610" y="2411513"/>
                <a:ext cx="95806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>
                    <a:solidFill>
                      <a:schemeClr val="bg2"/>
                    </a:solidFill>
                  </a:rPr>
                  <a:t>P</a:t>
                </a:r>
                <a:r>
                  <a:rPr lang="en-US" sz="1200" b="1" i="1" baseline="-25000">
                    <a:solidFill>
                      <a:schemeClr val="bg2"/>
                    </a:solidFill>
                  </a:rPr>
                  <a:t>Log-rank </a:t>
                </a:r>
                <a:r>
                  <a:rPr lang="en-US" sz="1200" b="1">
                    <a:solidFill>
                      <a:schemeClr val="bg2"/>
                    </a:solidFill>
                  </a:rPr>
                  <a:t>=</a:t>
                </a:r>
                <a:r>
                  <a:rPr lang="en-US" sz="1200" b="1" i="0">
                    <a:solidFill>
                      <a:schemeClr val="bg2"/>
                    </a:solidFill>
                  </a:rPr>
                  <a:t>0.831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16087F0-959F-A685-F2B4-8A54E7AA0461}"/>
              </a:ext>
            </a:extLst>
          </p:cNvPr>
          <p:cNvGrpSpPr/>
          <p:nvPr/>
        </p:nvGrpSpPr>
        <p:grpSpPr>
          <a:xfrm>
            <a:off x="3837726" y="4310228"/>
            <a:ext cx="2262468" cy="282564"/>
            <a:chOff x="3837726" y="4332167"/>
            <a:chExt cx="2262468" cy="28256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7E29DF-46DB-612D-5110-20D1A6B4EC31}"/>
                </a:ext>
              </a:extLst>
            </p:cNvPr>
            <p:cNvSpPr txBox="1"/>
            <p:nvPr/>
          </p:nvSpPr>
          <p:spPr>
            <a:xfrm>
              <a:off x="5057865" y="4332167"/>
              <a:ext cx="8527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Control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21F08B6-C105-8E81-35B9-CA7D192A2515}"/>
                </a:ext>
              </a:extLst>
            </p:cNvPr>
            <p:cNvGrpSpPr/>
            <p:nvPr/>
          </p:nvGrpSpPr>
          <p:grpSpPr>
            <a:xfrm>
              <a:off x="3837726" y="4337732"/>
              <a:ext cx="2262468" cy="276999"/>
              <a:chOff x="845144" y="4160255"/>
              <a:chExt cx="2262468" cy="27699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1A4705F-15D2-DEC3-B729-4E2539A63684}"/>
                  </a:ext>
                </a:extLst>
              </p:cNvPr>
              <p:cNvSpPr txBox="1"/>
              <p:nvPr/>
            </p:nvSpPr>
            <p:spPr>
              <a:xfrm>
                <a:off x="845144" y="4160255"/>
                <a:ext cx="618607" cy="27699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Device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41CC5BC-2E38-1143-FDAA-685D3C4A9A7A}"/>
                  </a:ext>
                </a:extLst>
              </p:cNvPr>
              <p:cNvGrpSpPr/>
              <p:nvPr/>
            </p:nvGrpSpPr>
            <p:grpSpPr>
              <a:xfrm>
                <a:off x="1463751" y="4293381"/>
                <a:ext cx="1643861" cy="6672"/>
                <a:chOff x="-1775290" y="1566864"/>
                <a:chExt cx="2306946" cy="5820"/>
              </a:xfrm>
              <a:solidFill>
                <a:schemeClr val="tx1"/>
              </a:solidFill>
            </p:grpSpPr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DA091C82-8FB8-1A6E-9E65-FF8A8835EF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-1775290" y="1572684"/>
                  <a:ext cx="532151" cy="0"/>
                </a:xfrm>
                <a:prstGeom prst="line">
                  <a:avLst/>
                </a:prstGeom>
                <a:grpFill/>
                <a:ln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12C28846-E380-2BCE-557B-5EA7A596610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-495" y="1566864"/>
                  <a:ext cx="532151" cy="0"/>
                </a:xfrm>
                <a:prstGeom prst="line">
                  <a:avLst/>
                </a:prstGeom>
                <a:grpFill/>
                <a:ln>
                  <a:solidFill>
                    <a:srgbClr val="969696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308686419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1D793-1746-B596-9FEE-9A7F9DDBF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9D73-39E7-A361-D3B6-11E4D2687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35" y="81942"/>
            <a:ext cx="7201844" cy="566738"/>
          </a:xfrm>
        </p:spPr>
        <p:txBody>
          <a:bodyPr anchor="ctr"/>
          <a:lstStyle/>
          <a:p>
            <a:pPr algn="l"/>
            <a:r>
              <a:rPr lang="en-US" sz="2400">
                <a:solidFill>
                  <a:schemeClr val="bg1"/>
                </a:solidFill>
                <a:latin typeface="+mj-lt"/>
              </a:rPr>
              <a:t>Annualized HFH at 1 year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3EE649-DEE1-2BBC-ADFB-FB021FDB96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757855" y="1806615"/>
            <a:ext cx="1615966" cy="5044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pic>
        <p:nvPicPr>
          <p:cNvPr id="22" name="Picture 2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489DB57E-2010-845C-92BD-85D9CD71F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E1ACDC-AFF3-92E1-ACC2-50264F83D511}"/>
              </a:ext>
            </a:extLst>
          </p:cNvPr>
          <p:cNvSpPr txBox="1"/>
          <p:nvPr/>
        </p:nvSpPr>
        <p:spPr>
          <a:xfrm>
            <a:off x="423194" y="4767271"/>
            <a:ext cx="80860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kern="0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0" b="0" ker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0" b="0" i="0" ker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-values are from a Poisson regression model using generalized estimated equations with a log link and the log of person-time as an offset.</a:t>
            </a:r>
            <a:endParaRPr lang="en-US" sz="1000" b="0" i="0">
              <a:solidFill>
                <a:schemeClr val="tx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BD65FB8-6EF0-CD8B-685B-D3079D6FEC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281" y="538847"/>
            <a:ext cx="8539438" cy="401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2593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A631C-2109-0907-6954-7BFB2A398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D00F-BB8C-B1CC-241C-74AD294F1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95" y="53786"/>
            <a:ext cx="7769225" cy="566738"/>
          </a:xfrm>
        </p:spPr>
        <p:txBody>
          <a:bodyPr anchor="ctr"/>
          <a:lstStyle/>
          <a:p>
            <a:pPr algn="l"/>
            <a:r>
              <a:rPr lang="en-US" sz="2400">
                <a:solidFill>
                  <a:schemeClr val="bg1"/>
                </a:solidFill>
                <a:latin typeface="+mj-lt"/>
              </a:rPr>
              <a:t>Tricuspid Valve Interventions Through 1 Year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0E1CEA-2500-4E70-330C-A14DFA1EE7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4799" y="4814449"/>
            <a:ext cx="788911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ker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CEC-adjudicated. Kaplan-Meier estimates±standard error. </a:t>
            </a:r>
            <a:endParaRPr lang="en-US" sz="1000" b="0" i="0">
              <a:solidFill>
                <a:schemeClr val="tx1"/>
              </a:solidFill>
            </a:endParaRPr>
          </a:p>
        </p:txBody>
      </p:sp>
      <p:pic>
        <p:nvPicPr>
          <p:cNvPr id="22" name="Picture 2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C5187F8-B2CB-FF05-5FFA-FB44391D7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716" y="141652"/>
            <a:ext cx="1196501" cy="2911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0BAF52-D3EB-9950-E3D0-3117347C4BA8}"/>
              </a:ext>
            </a:extLst>
          </p:cNvPr>
          <p:cNvSpPr/>
          <p:nvPr/>
        </p:nvSpPr>
        <p:spPr bwMode="auto">
          <a:xfrm>
            <a:off x="2454722" y="992277"/>
            <a:ext cx="1113666" cy="620912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F6F6B3-CAAE-CE04-037B-428FBFD5236F}"/>
              </a:ext>
            </a:extLst>
          </p:cNvPr>
          <p:cNvSpPr/>
          <p:nvPr/>
        </p:nvSpPr>
        <p:spPr bwMode="auto">
          <a:xfrm>
            <a:off x="2512624" y="888093"/>
            <a:ext cx="1183102" cy="52522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5FFC1D8-5A98-20DA-9F25-AB2B56118E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332" y="615589"/>
            <a:ext cx="6715749" cy="37136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D9CE59-2C0D-F76F-4F60-E8E29CFA3A0F}"/>
              </a:ext>
            </a:extLst>
          </p:cNvPr>
          <p:cNvSpPr txBox="1"/>
          <p:nvPr/>
        </p:nvSpPr>
        <p:spPr>
          <a:xfrm>
            <a:off x="3858176" y="4353548"/>
            <a:ext cx="1166292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D1DE0CD-8DF0-9D34-A331-56D9E865E027}"/>
              </a:ext>
            </a:extLst>
          </p:cNvPr>
          <p:cNvGrpSpPr/>
          <p:nvPr/>
        </p:nvGrpSpPr>
        <p:grpSpPr>
          <a:xfrm>
            <a:off x="4441322" y="4483951"/>
            <a:ext cx="1681390" cy="5106"/>
            <a:chOff x="2472086" y="3924346"/>
            <a:chExt cx="1788491" cy="3655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0ADA17-769F-C9F7-9E21-CCBBF31855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72086" y="3928001"/>
              <a:ext cx="532151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FE894C6-F1ED-54EB-D954-38B242FCFF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28426" y="3924346"/>
              <a:ext cx="532151" cy="0"/>
            </a:xfrm>
            <a:prstGeom prst="line">
              <a:avLst/>
            </a:prstGeom>
            <a:ln>
              <a:solidFill>
                <a:srgbClr val="969696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495F5BC-BE87-A9E7-AEF8-E9700D5C24CB}"/>
              </a:ext>
            </a:extLst>
          </p:cNvPr>
          <p:cNvGrpSpPr/>
          <p:nvPr/>
        </p:nvGrpSpPr>
        <p:grpSpPr>
          <a:xfrm>
            <a:off x="6122712" y="894643"/>
            <a:ext cx="1436526" cy="276998"/>
            <a:chOff x="7680491" y="2330690"/>
            <a:chExt cx="1146856" cy="298892"/>
          </a:xfrm>
        </p:grpSpPr>
        <p:sp>
          <p:nvSpPr>
            <p:cNvPr id="13" name="Rounded Rectangle 38">
              <a:extLst>
                <a:ext uri="{FF2B5EF4-FFF2-40B4-BE49-F238E27FC236}">
                  <a16:creationId xmlns:a16="http://schemas.microsoft.com/office/drawing/2014/main" id="{78BA196C-C713-6CD5-A74D-A6FAAA032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1904" y="2347521"/>
              <a:ext cx="888419" cy="276467"/>
            </a:xfrm>
            <a:prstGeom prst="roundRect">
              <a:avLst>
                <a:gd name="adj" fmla="val 16667"/>
              </a:avLst>
            </a:prstGeom>
            <a:solidFill>
              <a:srgbClr val="FFFFFF">
                <a:lumMod val="10000"/>
                <a:lumOff val="90000"/>
              </a:srgbClr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rIns="0" anchor="ctr"/>
            <a:lstStyle/>
            <a:p>
              <a:pPr algn="ctr" defTabSz="342884" fontAlgn="auto">
                <a:spcBef>
                  <a:spcPts val="0"/>
                </a:spcBef>
                <a:spcAft>
                  <a:spcPts val="0"/>
                </a:spcAft>
              </a:pPr>
              <a:endParaRPr lang="en-GB" sz="1400" b="0" i="0" kern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64" charset="-128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37C1F5-F8DF-0C32-E2F1-5A9654C2988D}"/>
                </a:ext>
              </a:extLst>
            </p:cNvPr>
            <p:cNvSpPr txBox="1"/>
            <p:nvPr/>
          </p:nvSpPr>
          <p:spPr>
            <a:xfrm>
              <a:off x="7680491" y="2330690"/>
              <a:ext cx="1146856" cy="298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>
                  <a:solidFill>
                    <a:schemeClr val="bg2"/>
                  </a:solidFill>
                </a:rPr>
                <a:t>P</a:t>
              </a:r>
              <a:r>
                <a:rPr lang="en-US" sz="1200" b="1" i="1" baseline="-25000">
                  <a:solidFill>
                    <a:schemeClr val="bg2"/>
                  </a:solidFill>
                </a:rPr>
                <a:t>Log-rank </a:t>
              </a:r>
              <a:r>
                <a:rPr lang="en-US" sz="1200" b="1">
                  <a:solidFill>
                    <a:schemeClr val="bg2"/>
                  </a:solidFill>
                </a:rPr>
                <a:t>=</a:t>
              </a:r>
              <a:r>
                <a:rPr lang="en-US" sz="1200" b="1" i="0">
                  <a:solidFill>
                    <a:schemeClr val="bg2"/>
                  </a:solidFill>
                </a:rPr>
                <a:t>0.001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7AAFA70-D536-D99E-8C0D-1F6FAF8DAD0E}"/>
              </a:ext>
            </a:extLst>
          </p:cNvPr>
          <p:cNvSpPr txBox="1"/>
          <p:nvPr/>
        </p:nvSpPr>
        <p:spPr>
          <a:xfrm>
            <a:off x="5024468" y="4353146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8A7C8B-FE43-C5AD-86E1-FB7771B39CC4}"/>
              </a:ext>
            </a:extLst>
          </p:cNvPr>
          <p:cNvSpPr/>
          <p:nvPr/>
        </p:nvSpPr>
        <p:spPr bwMode="auto">
          <a:xfrm>
            <a:off x="2454722" y="784514"/>
            <a:ext cx="1363937" cy="628804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091879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0CA62-5DCF-86E2-AC6C-C540D2C03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15CB9-03E6-8B17-0F77-730D5FAF5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82" y="261172"/>
            <a:ext cx="7769225" cy="566738"/>
          </a:xfrm>
        </p:spPr>
        <p:txBody>
          <a:bodyPr anchor="ctr"/>
          <a:lstStyle/>
          <a:p>
            <a:pPr algn="l"/>
            <a:r>
              <a:rPr lang="en-US" sz="2400">
                <a:solidFill>
                  <a:schemeClr val="bg1"/>
                </a:solidFill>
                <a:latin typeface="+mj-lt"/>
              </a:rPr>
              <a:t>Control Group Outcomes up to 1 year by TVI Status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D93D90-072F-3761-9632-B465311EA0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757855" y="1806615"/>
            <a:ext cx="1615966" cy="5044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pic>
        <p:nvPicPr>
          <p:cNvPr id="22" name="Picture 2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7EF9032-B41A-8ED9-4502-397C44D91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010546-2E50-BE3E-B878-7DAC06ECF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482836"/>
              </p:ext>
            </p:extLst>
          </p:nvPr>
        </p:nvGraphicFramePr>
        <p:xfrm>
          <a:off x="1072921" y="1069879"/>
          <a:ext cx="6998159" cy="2656922"/>
        </p:xfrm>
        <a:graphic>
          <a:graphicData uri="http://schemas.openxmlformats.org/drawingml/2006/table">
            <a:tbl>
              <a:tblPr firstRow="1" bandRow="1"/>
              <a:tblGrid>
                <a:gridCol w="3219791">
                  <a:extLst>
                    <a:ext uri="{9D8B030D-6E8A-4147-A177-3AD203B41FA5}">
                      <a16:colId xmlns:a16="http://schemas.microsoft.com/office/drawing/2014/main" val="3900717468"/>
                    </a:ext>
                  </a:extLst>
                </a:gridCol>
                <a:gridCol w="1969828">
                  <a:extLst>
                    <a:ext uri="{9D8B030D-6E8A-4147-A177-3AD203B41FA5}">
                      <a16:colId xmlns:a16="http://schemas.microsoft.com/office/drawing/2014/main" val="1498176735"/>
                    </a:ext>
                  </a:extLst>
                </a:gridCol>
                <a:gridCol w="1808540">
                  <a:extLst>
                    <a:ext uri="{9D8B030D-6E8A-4147-A177-3AD203B41FA5}">
                      <a16:colId xmlns:a16="http://schemas.microsoft.com/office/drawing/2014/main" val="2968418922"/>
                    </a:ext>
                  </a:extLst>
                </a:gridCol>
              </a:tblGrid>
              <a:tr h="429518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Disease characteristics at most recent assessment prior to TVI</a:t>
                      </a:r>
                      <a:endParaRPr lang="en-US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Arial" panose="020B0604020202020204" pitchFamily="34" charset="0"/>
                      </a:endParaRPr>
                    </a:p>
                  </a:txBody>
                  <a:tcPr marL="66040" marR="66040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Control Group </a:t>
                      </a:r>
                      <a:endParaRPr lang="en-US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Arial" panose="020B0604020202020204" pitchFamily="34" charset="0"/>
                      </a:endParaRPr>
                    </a:p>
                  </a:txBody>
                  <a:tcPr marL="66040" marR="6604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79674"/>
                  </a:ext>
                </a:extLst>
              </a:tr>
              <a:tr h="3821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With TVI </a:t>
                      </a:r>
                      <a:endParaRPr lang="en-US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N = 20</a:t>
                      </a:r>
                    </a:p>
                  </a:txBody>
                  <a:tcPr marL="66040" marR="6604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Without TVI </a:t>
                      </a:r>
                      <a:endParaRPr lang="en-US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N = 128</a:t>
                      </a:r>
                    </a:p>
                  </a:txBody>
                  <a:tcPr marL="66040" marR="66040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31267"/>
                  </a:ext>
                </a:extLst>
              </a:tr>
              <a:tr h="4188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Massive / Torrential TR</a:t>
                      </a:r>
                    </a:p>
                  </a:txBody>
                  <a:tcPr marL="42545" marR="4254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47.4%</a:t>
                      </a:r>
                    </a:p>
                  </a:txBody>
                  <a:tcPr marL="46990" marR="4699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40.2%</a:t>
                      </a:r>
                    </a:p>
                  </a:txBody>
                  <a:tcPr marL="46990" marR="4699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329604"/>
                  </a:ext>
                </a:extLst>
              </a:tr>
              <a:tr h="3974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Annualized rate of HFH</a:t>
                      </a:r>
                    </a:p>
                  </a:txBody>
                  <a:tcPr marL="42545" marR="4254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0.41</a:t>
                      </a:r>
                    </a:p>
                  </a:txBody>
                  <a:tcPr marL="42545" marR="4254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0.16</a:t>
                      </a:r>
                    </a:p>
                  </a:txBody>
                  <a:tcPr marL="42545" marR="4254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819256"/>
                  </a:ext>
                </a:extLst>
              </a:tr>
              <a:tr h="3603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KCCQ (</a:t>
                      </a: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Mean ± SD)</a:t>
                      </a:r>
                    </a:p>
                  </a:txBody>
                  <a:tcPr marL="42545" marR="4254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52.0 ± 19.2</a:t>
                      </a:r>
                    </a:p>
                  </a:txBody>
                  <a:tcPr marL="42545" marR="4254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64.9 ± 20.2</a:t>
                      </a:r>
                    </a:p>
                  </a:txBody>
                  <a:tcPr marL="42545" marR="4254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131182"/>
                  </a:ext>
                </a:extLst>
              </a:tr>
              <a:tr h="5042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NYHA III/IV </a:t>
                      </a:r>
                    </a:p>
                  </a:txBody>
                  <a:tcPr marL="42545" marR="4254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47.4%</a:t>
                      </a:r>
                    </a:p>
                  </a:txBody>
                  <a:tcPr marL="42545" marR="425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1600" kern="100">
                          <a:solidFill>
                            <a:schemeClr val="bg2"/>
                          </a:solidFill>
                          <a:effectLst/>
                          <a:latin typeface="+mn-lt"/>
                          <a:ea typeface="Arial" panose="020B0604020202020204" pitchFamily="34" charset="0"/>
                        </a:rPr>
                        <a:t>38.3%</a:t>
                      </a:r>
                    </a:p>
                  </a:txBody>
                  <a:tcPr marL="42545" marR="4254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986928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BE5398E-572B-CE4B-B87F-CB24C99302D2}"/>
              </a:ext>
            </a:extLst>
          </p:cNvPr>
          <p:cNvSpPr/>
          <p:nvPr/>
        </p:nvSpPr>
        <p:spPr bwMode="auto">
          <a:xfrm>
            <a:off x="4642338" y="1459523"/>
            <a:ext cx="1242647" cy="226727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1" u="none" strike="noStrike" cap="none" normalizeH="0" baseline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2374043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0622-C037-D151-EDED-039A43FF0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40" y="173325"/>
            <a:ext cx="8276719" cy="566738"/>
          </a:xfrm>
        </p:spPr>
        <p:txBody>
          <a:bodyPr/>
          <a:lstStyle/>
          <a:p>
            <a:r>
              <a:rPr lang="en-US" sz="2400"/>
              <a:t>Change in KCCQ-OS Score to 1 Year - Unadjusted</a:t>
            </a:r>
          </a:p>
        </p:txBody>
      </p:sp>
      <p:pic>
        <p:nvPicPr>
          <p:cNvPr id="4" name="Picture 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57529249-94B7-FD09-38A5-30399BDE9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pic>
        <p:nvPicPr>
          <p:cNvPr id="5" name="Graphic 6">
            <a:extLst>
              <a:ext uri="{FF2B5EF4-FFF2-40B4-BE49-F238E27FC236}">
                <a16:creationId xmlns:a16="http://schemas.microsoft.com/office/drawing/2014/main" id="{C244B74C-FB8B-39B9-02D5-B08075ACD5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286" y="633434"/>
            <a:ext cx="8503429" cy="399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00241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479B2-415F-E9D3-65B9-EA4F2D99C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106" y="780117"/>
            <a:ext cx="8367068" cy="1359050"/>
          </a:xfrm>
        </p:spPr>
        <p:txBody>
          <a:bodyPr/>
          <a:lstStyle/>
          <a:p>
            <a:r>
              <a:rPr lang="en-US" sz="3800">
                <a:latin typeface="+mj-lt"/>
              </a:rPr>
              <a:t>Health Status After Tricuspid- Transcatheter Edge-to-Edge Repair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D3DE0-DFD3-54DC-99FA-492B08B6FC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8106" y="2471867"/>
            <a:ext cx="6274201" cy="914400"/>
          </a:xfrm>
          <a:solidFill>
            <a:srgbClr val="03063D">
              <a:alpha val="50196"/>
            </a:srgbClr>
          </a:solid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cs typeface="Arial" charset="0"/>
              </a:rPr>
              <a:t>Suzanne V. Arnold, MD, MHA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cs typeface="Arial" charset="0"/>
              </a:rPr>
              <a:t>on behalf of the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cs typeface="Arial" charset="0"/>
              </a:rPr>
              <a:t>CLASP II TR Trial </a:t>
            </a:r>
            <a:r>
              <a:rPr lang="en-US" sz="1500" kern="1200" dirty="0">
                <a:latin typeface="Arial" charset="0"/>
                <a:cs typeface="Arial" charset="0"/>
              </a:rPr>
              <a:t>I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cs typeface="Arial" charset="0"/>
              </a:rPr>
              <a:t>nvestigators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F2A757BA-0EFF-616B-3DDF-2B0B406C2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360" y="4388382"/>
            <a:ext cx="2197814" cy="55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3813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E5309F-A191-881E-F3F4-D2EF566BC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42183"/>
            <a:ext cx="7769225" cy="566738"/>
          </a:xfrm>
        </p:spPr>
        <p:txBody>
          <a:bodyPr anchor="ctr"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Health Status Methods</a:t>
            </a:r>
            <a:endParaRPr 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18F567-A16C-5BD8-ABAF-876EFB960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040" y="708921"/>
            <a:ext cx="7971920" cy="37799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800">
                <a:solidFill>
                  <a:schemeClr val="bg1"/>
                </a:solidFill>
              </a:rPr>
              <a:t>Health status assessed at baseline, 30 days, 6 months, 1 year, 2 years</a:t>
            </a:r>
          </a:p>
          <a:p>
            <a:pPr marL="576263" lvl="1" indent="-228600"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600">
                <a:solidFill>
                  <a:srgbClr val="0070C0"/>
                </a:solidFill>
              </a:rPr>
              <a:t>Kansas City Cardiomyopathy Questionnaire (KCCQ)</a:t>
            </a:r>
            <a:r>
              <a:rPr lang="en-US" sz="1600" baseline="30000">
                <a:solidFill>
                  <a:srgbClr val="0070C0"/>
                </a:solidFill>
              </a:rPr>
              <a:t>*</a:t>
            </a:r>
            <a:endParaRPr lang="en-US" sz="1600">
              <a:solidFill>
                <a:srgbClr val="0070C0"/>
              </a:solidFill>
            </a:endParaRPr>
          </a:p>
          <a:p>
            <a:pPr marL="804863" lvl="2" indent="-228600"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400">
                <a:solidFill>
                  <a:schemeClr val="bg1"/>
                </a:solidFill>
              </a:rPr>
              <a:t>Scores 0-100; higher=better; MCID=5 points</a:t>
            </a:r>
          </a:p>
          <a:p>
            <a:pPr marL="804863" lvl="2" indent="-228600"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400" u="sng">
                <a:solidFill>
                  <a:schemeClr val="bg1"/>
                </a:solidFill>
              </a:rPr>
              <a:t>Primary Health Status Endpoint:</a:t>
            </a:r>
            <a:r>
              <a:rPr lang="en-US" sz="1400">
                <a:solidFill>
                  <a:schemeClr val="bg1"/>
                </a:solidFill>
              </a:rPr>
              <a:t> Overall Summary score (KCCQ-OS</a:t>
            </a:r>
            <a:r>
              <a:rPr lang="en-US" sz="1400">
                <a:solidFill>
                  <a:schemeClr val="bg2"/>
                </a:solidFill>
              </a:rPr>
              <a:t>)</a:t>
            </a:r>
          </a:p>
          <a:p>
            <a:pPr marL="576263" lvl="1" indent="-228600"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600">
                <a:solidFill>
                  <a:srgbClr val="0070C0"/>
                </a:solidFill>
              </a:rPr>
              <a:t>SF-36 Physical and Mental Summary Scores</a:t>
            </a:r>
          </a:p>
          <a:p>
            <a:pPr marL="804863" lvl="2" indent="-228600"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400">
                <a:solidFill>
                  <a:schemeClr val="bg1"/>
                </a:solidFill>
              </a:rPr>
              <a:t>Population mean 50 ± 10; higher=better; MCID=2.5 points</a:t>
            </a:r>
          </a:p>
          <a:p>
            <a:pPr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800">
                <a:solidFill>
                  <a:schemeClr val="bg1"/>
                </a:solidFill>
              </a:rPr>
              <a:t>Due to </a:t>
            </a:r>
            <a:r>
              <a:rPr lang="en-US" sz="1800" i="1">
                <a:solidFill>
                  <a:srgbClr val="0070C0"/>
                </a:solidFill>
              </a:rPr>
              <a:t>expected pattern of early health status improvement with T-TEER </a:t>
            </a:r>
            <a:r>
              <a:rPr lang="en-US" sz="1800">
                <a:solidFill>
                  <a:schemeClr val="bg1"/>
                </a:solidFill>
              </a:rPr>
              <a:t>and </a:t>
            </a:r>
            <a:r>
              <a:rPr lang="en-US" sz="1800" i="1">
                <a:solidFill>
                  <a:srgbClr val="0070C0"/>
                </a:solidFill>
              </a:rPr>
              <a:t>commercial TVI in the control arm</a:t>
            </a:r>
            <a:r>
              <a:rPr lang="en-US" sz="1800"/>
              <a:t>, </a:t>
            </a:r>
            <a:r>
              <a:rPr lang="en-US" sz="1800">
                <a:solidFill>
                  <a:schemeClr val="bg2"/>
                </a:solidFill>
              </a:rPr>
              <a:t>6-month health status </a:t>
            </a:r>
            <a:r>
              <a:rPr lang="en-US" sz="1800">
                <a:solidFill>
                  <a:schemeClr val="bg1"/>
                </a:solidFill>
              </a:rPr>
              <a:t>outcome was prespecified as primary</a:t>
            </a:r>
          </a:p>
          <a:p>
            <a:pPr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800">
                <a:solidFill>
                  <a:schemeClr val="bg1"/>
                </a:solidFill>
              </a:rPr>
              <a:t>Health status over 6 months compared between groups using mixed effects linear repeated measures models</a:t>
            </a:r>
          </a:p>
          <a:p>
            <a:pPr>
              <a:spcBef>
                <a:spcPts val="0"/>
              </a:spcBef>
              <a:spcAft>
                <a:spcPts val="500"/>
              </a:spcAft>
              <a:buClr>
                <a:schemeClr val="bg1"/>
              </a:buClr>
            </a:pPr>
            <a:r>
              <a:rPr lang="en-US" sz="1800">
                <a:solidFill>
                  <a:schemeClr val="bg1"/>
                </a:solidFill>
              </a:rPr>
              <a:t>Categorical analyses integrated survival and health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D2C27-8BE4-07F3-2535-C030EBA99618}"/>
              </a:ext>
            </a:extLst>
          </p:cNvPr>
          <p:cNvSpPr txBox="1"/>
          <p:nvPr/>
        </p:nvSpPr>
        <p:spPr>
          <a:xfrm>
            <a:off x="362757" y="4779506"/>
            <a:ext cx="59012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rPr>
              <a:t>*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rPr>
              <a:t>Validated in TR: Arnold SV et al. JAMA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rPr>
              <a:t>Cardiol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rPr>
              <a:t>. 2024. 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rPr>
              <a:t>MCID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 charset="0"/>
              </a:rPr>
              <a:t>, minimal clinically important difference</a:t>
            </a:r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7939E3E5-4218-D42F-CA4F-2F9C35698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1922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Chart">
            <a:extLst>
              <a:ext uri="{FF2B5EF4-FFF2-40B4-BE49-F238E27FC236}">
                <a16:creationId xmlns:a16="http://schemas.microsoft.com/office/drawing/2014/main" id="{82BE31E1-CD21-4ED4-4E5B-11A19E0E41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259464"/>
              </p:ext>
            </p:extLst>
          </p:nvPr>
        </p:nvGraphicFramePr>
        <p:xfrm>
          <a:off x="0" y="0"/>
          <a:ext cx="9144000" cy="466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2F2BFBE-4C95-D53C-8C3B-CEEBD8B4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45" y="142183"/>
            <a:ext cx="7769225" cy="566738"/>
          </a:xfrm>
        </p:spPr>
        <p:txBody>
          <a:bodyPr/>
          <a:lstStyle/>
          <a:p>
            <a:pPr algn="l"/>
            <a:r>
              <a:rPr lang="en-US" sz="2400">
                <a:solidFill>
                  <a:schemeClr val="bg1"/>
                </a:solidFill>
                <a:latin typeface="+mj-lt"/>
              </a:rPr>
              <a:t>Key Health Status Outcome: KCCQ-OS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2C3D37-E7DB-409D-DFF3-8D2520B28036}"/>
              </a:ext>
            </a:extLst>
          </p:cNvPr>
          <p:cNvSpPr txBox="1"/>
          <p:nvPr/>
        </p:nvSpPr>
        <p:spPr>
          <a:xfrm>
            <a:off x="203171" y="4793188"/>
            <a:ext cx="90631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KCCQ-OS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, Kansas City Cardiomyopathy Questionnaire Overall Summary score. Error bars and value in parentheses represent 95% confidence intervals.</a:t>
            </a:r>
          </a:p>
        </p:txBody>
      </p:sp>
      <p:pic>
        <p:nvPicPr>
          <p:cNvPr id="28" name="Picture 27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2EEFB37A-79A2-EEFB-2C8A-F66E61E9C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49710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381E-7B7F-DCF5-498F-B3E537B12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Chart">
            <a:extLst>
              <a:ext uri="{FF2B5EF4-FFF2-40B4-BE49-F238E27FC236}">
                <a16:creationId xmlns:a16="http://schemas.microsoft.com/office/drawing/2014/main" id="{D83D1A5B-6E07-0BE3-CE7A-3F0F37B186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661089"/>
              </p:ext>
            </p:extLst>
          </p:nvPr>
        </p:nvGraphicFramePr>
        <p:xfrm>
          <a:off x="0" y="0"/>
          <a:ext cx="9144000" cy="466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8790E52-75BA-1305-064D-D84E3C5171C7}"/>
              </a:ext>
            </a:extLst>
          </p:cNvPr>
          <p:cNvCxnSpPr/>
          <p:nvPr/>
        </p:nvCxnSpPr>
        <p:spPr bwMode="auto">
          <a:xfrm>
            <a:off x="2397211" y="1952368"/>
            <a:ext cx="0" cy="19202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9A9A9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A603D6-CEFF-D790-0D53-00CAAB68DB38}"/>
              </a:ext>
            </a:extLst>
          </p:cNvPr>
          <p:cNvCxnSpPr/>
          <p:nvPr/>
        </p:nvCxnSpPr>
        <p:spPr bwMode="auto">
          <a:xfrm>
            <a:off x="8368128" y="1890585"/>
            <a:ext cx="0" cy="2011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9A9A9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312479B-8573-60C1-3BE3-0784725223BE}"/>
              </a:ext>
            </a:extLst>
          </p:cNvPr>
          <p:cNvSpPr txBox="1"/>
          <p:nvPr/>
        </p:nvSpPr>
        <p:spPr>
          <a:xfrm>
            <a:off x="6281367" y="1991169"/>
            <a:ext cx="138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9A9A9C"/>
                </a:solidFill>
                <a:effectLst/>
                <a:uLnTx/>
                <a:uFillTx/>
                <a:latin typeface="Arial" charset="0"/>
                <a:cs typeface="Arial" charset="0"/>
              </a:rPr>
              <a:t>Control</a:t>
            </a:r>
          </a:p>
        </p:txBody>
      </p:sp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0CC464F5-82FC-A70A-2D3F-25C5A0874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91473AE-36DD-C1C1-DE21-C7521BE2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45" y="142183"/>
            <a:ext cx="7769225" cy="566738"/>
          </a:xfrm>
        </p:spPr>
        <p:txBody>
          <a:bodyPr/>
          <a:lstStyle/>
          <a:p>
            <a:r>
              <a:rPr lang="en-US" sz="2400">
                <a:solidFill>
                  <a:schemeClr val="bg1"/>
                </a:solidFill>
                <a:latin typeface="+mj-lt"/>
              </a:rPr>
              <a:t>Key Health Status Outcome: KCCQ-OS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4D59C-4F5B-4C3C-E568-10E0638ED07A}"/>
              </a:ext>
            </a:extLst>
          </p:cNvPr>
          <p:cNvSpPr txBox="1"/>
          <p:nvPr/>
        </p:nvSpPr>
        <p:spPr>
          <a:xfrm>
            <a:off x="203171" y="4793188"/>
            <a:ext cx="90631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KCCQ-OS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, Kansas City Cardiomyopathy Questionnaire Overall Summary score. Error bars and value in parentheses represent 95% confidence intervals.</a:t>
            </a:r>
          </a:p>
        </p:txBody>
      </p:sp>
    </p:spTree>
    <p:extLst>
      <p:ext uri="{BB962C8B-B14F-4D97-AF65-F5344CB8AC3E}">
        <p14:creationId xmlns:p14="http://schemas.microsoft.com/office/powerpoint/2010/main" val="2020429088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FC490-E930-A783-45B2-313543A1A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Chart">
            <a:extLst>
              <a:ext uri="{FF2B5EF4-FFF2-40B4-BE49-F238E27FC236}">
                <a16:creationId xmlns:a16="http://schemas.microsoft.com/office/drawing/2014/main" id="{41C1653E-6C0F-3F15-3EA4-95814E63F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4259821"/>
              </p:ext>
            </p:extLst>
          </p:nvPr>
        </p:nvGraphicFramePr>
        <p:xfrm>
          <a:off x="0" y="0"/>
          <a:ext cx="9144000" cy="4669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18E6EE8-4F1B-E608-BC36-435F492A6193}"/>
              </a:ext>
            </a:extLst>
          </p:cNvPr>
          <p:cNvSpPr txBox="1"/>
          <p:nvPr/>
        </p:nvSpPr>
        <p:spPr>
          <a:xfrm>
            <a:off x="1776115" y="2589940"/>
            <a:ext cx="7274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kumimoji="0" lang="el-G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13.7                                                                                               </a:t>
            </a:r>
            <a:r>
              <a:rPr kumimoji="0" lang="el-G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10.9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(10.1, 17.3)                                                                                        (7.0, 14.7)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0E307F8-CF27-C84B-A46A-8B0079AF7582}"/>
              </a:ext>
            </a:extLst>
          </p:cNvPr>
          <p:cNvCxnSpPr/>
          <p:nvPr/>
        </p:nvCxnSpPr>
        <p:spPr bwMode="auto">
          <a:xfrm>
            <a:off x="2397211" y="1952368"/>
            <a:ext cx="0" cy="19202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9A9A9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DECA96-5D7E-BDCF-1A2E-6D1E07975622}"/>
              </a:ext>
            </a:extLst>
          </p:cNvPr>
          <p:cNvCxnSpPr/>
          <p:nvPr/>
        </p:nvCxnSpPr>
        <p:spPr bwMode="auto">
          <a:xfrm>
            <a:off x="8368128" y="1890585"/>
            <a:ext cx="0" cy="2011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9A9A9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8AFBAC-2323-DB85-80E6-4EDF20943347}"/>
              </a:ext>
            </a:extLst>
          </p:cNvPr>
          <p:cNvCxnSpPr/>
          <p:nvPr/>
        </p:nvCxnSpPr>
        <p:spPr bwMode="auto">
          <a:xfrm>
            <a:off x="8370732" y="1581666"/>
            <a:ext cx="0" cy="128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28A5D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AB852E-67F3-063F-A740-3EB7A4AAEE7E}"/>
              </a:ext>
            </a:extLst>
          </p:cNvPr>
          <p:cNvCxnSpPr/>
          <p:nvPr/>
        </p:nvCxnSpPr>
        <p:spPr bwMode="auto">
          <a:xfrm>
            <a:off x="2386451" y="1536355"/>
            <a:ext cx="0" cy="1280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28A5D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452A2B5-84F1-3FC9-1ECA-EE34ACBD555A}"/>
              </a:ext>
            </a:extLst>
          </p:cNvPr>
          <p:cNvSpPr txBox="1"/>
          <p:nvPr/>
        </p:nvSpPr>
        <p:spPr>
          <a:xfrm>
            <a:off x="6281367" y="1991169"/>
            <a:ext cx="1388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9A9A9C"/>
                </a:solidFill>
                <a:effectLst/>
                <a:uLnTx/>
                <a:uFillTx/>
                <a:latin typeface="Arial" charset="0"/>
                <a:cs typeface="Arial" charset="0"/>
              </a:rPr>
              <a:t>Control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DB1CD7-6534-3BCD-EF98-2E44BC0DF827}"/>
              </a:ext>
            </a:extLst>
          </p:cNvPr>
          <p:cNvSpPr txBox="1"/>
          <p:nvPr/>
        </p:nvSpPr>
        <p:spPr>
          <a:xfrm>
            <a:off x="5361268" y="1276342"/>
            <a:ext cx="210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8A5DE"/>
                </a:solidFill>
                <a:effectLst/>
                <a:uLnTx/>
                <a:uFillTx/>
                <a:latin typeface="Arial" charset="0"/>
                <a:cs typeface="Arial" charset="0"/>
              </a:rPr>
              <a:t>Device</a:t>
            </a:r>
          </a:p>
        </p:txBody>
      </p:sp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5210C1E7-2DF4-62F4-0A7B-BABB20228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9173CBD-00E1-FF39-EAFC-A40DD3552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45" y="142183"/>
            <a:ext cx="7769225" cy="566738"/>
          </a:xfrm>
        </p:spPr>
        <p:txBody>
          <a:bodyPr/>
          <a:lstStyle/>
          <a:p>
            <a:pPr algn="l"/>
            <a:r>
              <a:rPr lang="en-US" sz="2400">
                <a:solidFill>
                  <a:schemeClr val="bg1"/>
                </a:solidFill>
                <a:latin typeface="+mj-lt"/>
              </a:rPr>
              <a:t>Key Health Status Outcome: KCCQ-OS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9F3BEC-F8D7-F0B6-A442-81BAD1C32856}"/>
              </a:ext>
            </a:extLst>
          </p:cNvPr>
          <p:cNvSpPr txBox="1"/>
          <p:nvPr/>
        </p:nvSpPr>
        <p:spPr>
          <a:xfrm>
            <a:off x="203171" y="4793188"/>
            <a:ext cx="90631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KCCQ-OS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, Kansas City Cardiomyopathy Questionnaire Overall Summary score. Error bars and value in parentheses represent 95% confidence intervals.</a:t>
            </a:r>
          </a:p>
        </p:txBody>
      </p:sp>
    </p:spTree>
    <p:extLst>
      <p:ext uri="{BB962C8B-B14F-4D97-AF65-F5344CB8AC3E}">
        <p14:creationId xmlns:p14="http://schemas.microsoft.com/office/powerpoint/2010/main" val="2568569460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B85EF-9C69-139F-7295-18C8E84B2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7C131822-5752-45CE-8833-E97C1C4A31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"/>
          <a:stretch>
            <a:fillRect/>
          </a:stretch>
        </p:blipFill>
        <p:spPr>
          <a:xfrm rot="5400000">
            <a:off x="3123672" y="-1138542"/>
            <a:ext cx="3474720" cy="73152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3BDD465-0455-1BBE-66EC-9D9768C8C269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397400" y="738554"/>
          <a:ext cx="1978913" cy="3373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913">
                  <a:extLst>
                    <a:ext uri="{9D8B030D-6E8A-4147-A177-3AD203B41FA5}">
                      <a16:colId xmlns:a16="http://schemas.microsoft.com/office/drawing/2014/main" val="2018653742"/>
                    </a:ext>
                  </a:extLst>
                </a:gridCol>
              </a:tblGrid>
              <a:tr h="562274"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Physical Limitations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985701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Total Symptoms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497299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Quality of Life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85841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Social Limitations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13471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Physical Summary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862212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Mental Summary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62568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29CA762-0FC3-0BD4-EA2D-1A32F4A60F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95020"/>
          <a:stretch/>
        </p:blipFill>
        <p:spPr>
          <a:xfrm rot="5400000">
            <a:off x="4769955" y="406464"/>
            <a:ext cx="182154" cy="731520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1D6DAFC-0621-1612-DC77-0066994290CF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876300" y="4137790"/>
          <a:ext cx="797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950">
                  <a:extLst>
                    <a:ext uri="{9D8B030D-6E8A-4147-A177-3AD203B41FA5}">
                      <a16:colId xmlns:a16="http://schemas.microsoft.com/office/drawing/2014/main" val="407035003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196376605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32609827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402131784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4121044846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3040576123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827380326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1702058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-5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71392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4FDE48F-EB92-7CF0-DF39-723BF83FB9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8333" y="527379"/>
            <a:ext cx="2729449" cy="3366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KCCQ</a:t>
            </a:r>
            <a:endParaRPr kumimoji="0" lang="en-US" sz="16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E2A135-6CE4-4900-6A9D-B92AB96E29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8332" y="2820417"/>
            <a:ext cx="2997201" cy="3366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SF-36</a:t>
            </a:r>
            <a:endParaRPr kumimoji="0" lang="en-US" sz="16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65BF2-0163-2DA3-68B9-6C841AD7E2E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81461" y="810708"/>
            <a:ext cx="1571978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cs typeface="Arial" charset="0"/>
              </a:rPr>
              <a:t>MCID 5 points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6D2E27-0F76-0EFC-F81F-A58B5825C29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2335639" y="2985512"/>
            <a:ext cx="6244046" cy="0"/>
          </a:xfrm>
          <a:prstGeom prst="line">
            <a:avLst/>
          </a:prstGeom>
          <a:ln>
            <a:solidFill>
              <a:schemeClr val="accent6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A7C349B-B082-0FD9-1547-BB3FEE2AF1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 flipV="1">
            <a:off x="3364992" y="738554"/>
            <a:ext cx="0" cy="221110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A6BE5D8-0CBB-CE1E-A2EC-2CF6020F7D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07059" y="4269214"/>
            <a:ext cx="4729883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Mean Between Group Difference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charset="0"/>
              </a:rPr>
              <a:t>(Device – Control)</a:t>
            </a:r>
          </a:p>
        </p:txBody>
      </p:sp>
      <p:pic>
        <p:nvPicPr>
          <p:cNvPr id="25" name="Picture 2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038EBCF-8B2C-BB34-D921-3E51589BA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4444A09D-57E3-DB50-B559-ED3F554B2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345" y="90360"/>
            <a:ext cx="7769225" cy="566738"/>
          </a:xfrm>
        </p:spPr>
        <p:txBody>
          <a:bodyPr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KCCQ Domains and SF-36 at 6 Months</a:t>
            </a:r>
            <a:endParaRPr 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002DA6-9964-F140-AD69-5EF7F683A6DC}"/>
              </a:ext>
            </a:extLst>
          </p:cNvPr>
          <p:cNvSpPr txBox="1"/>
          <p:nvPr/>
        </p:nvSpPr>
        <p:spPr>
          <a:xfrm>
            <a:off x="3400249" y="705602"/>
            <a:ext cx="430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6.3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B4C5C1-6A96-6463-183D-B584FA764771}"/>
              </a:ext>
            </a:extLst>
          </p:cNvPr>
          <p:cNvSpPr txBox="1"/>
          <p:nvPr/>
        </p:nvSpPr>
        <p:spPr>
          <a:xfrm>
            <a:off x="4825616" y="1253486"/>
            <a:ext cx="609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13.9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E55BFD-83F1-46DE-3D59-3253A23FF6E4}"/>
              </a:ext>
            </a:extLst>
          </p:cNvPr>
          <p:cNvSpPr txBox="1"/>
          <p:nvPr/>
        </p:nvSpPr>
        <p:spPr>
          <a:xfrm>
            <a:off x="4328958" y="1828244"/>
            <a:ext cx="609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11.4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E881C9-E126-888F-5467-5FBEF22EF767}"/>
              </a:ext>
            </a:extLst>
          </p:cNvPr>
          <p:cNvSpPr txBox="1"/>
          <p:nvPr/>
        </p:nvSpPr>
        <p:spPr>
          <a:xfrm>
            <a:off x="4191715" y="2395065"/>
            <a:ext cx="609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10.7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CD996E-3D06-930D-17A9-0E9F4B328C8F}"/>
              </a:ext>
            </a:extLst>
          </p:cNvPr>
          <p:cNvSpPr/>
          <p:nvPr/>
        </p:nvSpPr>
        <p:spPr bwMode="auto">
          <a:xfrm>
            <a:off x="2634712" y="3157048"/>
            <a:ext cx="960895" cy="81593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E47B35-EDDA-72B6-2D82-C99733514C45}"/>
              </a:ext>
            </a:extLst>
          </p:cNvPr>
          <p:cNvSpPr txBox="1"/>
          <p:nvPr/>
        </p:nvSpPr>
        <p:spPr>
          <a:xfrm>
            <a:off x="1" y="4788924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KCCQ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Kansas City Cardiomyopathy Questionnaire; 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MCID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minimal clinically important difference. Error bars represent 95% confidence intervals.</a:t>
            </a:r>
          </a:p>
        </p:txBody>
      </p:sp>
    </p:spTree>
    <p:extLst>
      <p:ext uri="{BB962C8B-B14F-4D97-AF65-F5344CB8AC3E}">
        <p14:creationId xmlns:p14="http://schemas.microsoft.com/office/powerpoint/2010/main" val="3482384374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06F79-583C-CEFA-F655-4BBD1078F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527891-C3B0-DB0C-912C-B7909F905648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397400" y="738554"/>
          <a:ext cx="1978913" cy="3373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913">
                  <a:extLst>
                    <a:ext uri="{9D8B030D-6E8A-4147-A177-3AD203B41FA5}">
                      <a16:colId xmlns:a16="http://schemas.microsoft.com/office/drawing/2014/main" val="2018653742"/>
                    </a:ext>
                  </a:extLst>
                </a:gridCol>
              </a:tblGrid>
              <a:tr h="562274">
                <a:tc>
                  <a:txBody>
                    <a:bodyPr/>
                    <a:lstStyle/>
                    <a:p>
                      <a:pPr algn="r"/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Physical Limitations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985701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Total Symptoms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497299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Quality of Life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85841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Social Limitations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13471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Physical Summary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862212"/>
                  </a:ext>
                </a:extLst>
              </a:tr>
              <a:tr h="562274"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bg2"/>
                          </a:solidFill>
                        </a:rPr>
                        <a:t>Mental Summary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62568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FF1E469-F918-B628-E7ED-D63DC74278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r="95020"/>
          <a:stretch/>
        </p:blipFill>
        <p:spPr>
          <a:xfrm rot="5400000">
            <a:off x="4769955" y="406464"/>
            <a:ext cx="182154" cy="731520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4E0549-E2DF-DA77-C789-55C4975A82B1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876300" y="4137790"/>
          <a:ext cx="797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950">
                  <a:extLst>
                    <a:ext uri="{9D8B030D-6E8A-4147-A177-3AD203B41FA5}">
                      <a16:colId xmlns:a16="http://schemas.microsoft.com/office/drawing/2014/main" val="407035003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196376605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32609827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402131784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4121044846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3040576123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827380326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1702058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-5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>
                          <a:solidFill>
                            <a:schemeClr val="bg2"/>
                          </a:solidFill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71392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CC9D185-476E-6636-4F40-60E463B0CAC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8333" y="527379"/>
            <a:ext cx="2729449" cy="3366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KCCQ</a:t>
            </a:r>
            <a:endParaRPr kumimoji="0" lang="en-US" sz="16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  <a:cs typeface="Arial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287E56-7DBE-AE61-6C92-D344727471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8332" y="2820417"/>
            <a:ext cx="2997201" cy="3366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SF-36</a:t>
            </a:r>
            <a:endParaRPr kumimoji="0" lang="en-US" sz="16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  <a:cs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53E923-09C9-676C-8A93-9E9AD1A2B71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81461" y="810708"/>
            <a:ext cx="1571978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MCID 5 points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DB9D4C-66D8-8B9C-77F1-F745EE920A3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2335639" y="2985512"/>
            <a:ext cx="6244046" cy="0"/>
          </a:xfrm>
          <a:prstGeom prst="line">
            <a:avLst/>
          </a:prstGeom>
          <a:ln>
            <a:solidFill>
              <a:schemeClr val="accent6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15C930-B165-058E-A735-A051CE4B8A7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 flipV="1">
            <a:off x="3364992" y="738554"/>
            <a:ext cx="0" cy="221110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26C46DA-F451-3FF2-A7A5-C97BF96A55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07059" y="4269214"/>
            <a:ext cx="4729883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Mean Between Group Difference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(Device – Control)</a:t>
            </a:r>
          </a:p>
        </p:txBody>
      </p:sp>
      <p:pic>
        <p:nvPicPr>
          <p:cNvPr id="25" name="Picture 2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F1CDED6-C3E1-7FB9-2A99-EF2ABDA7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7155C70E-0171-04DD-24EF-96C667940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345" y="90360"/>
            <a:ext cx="7769225" cy="566738"/>
          </a:xfrm>
        </p:spPr>
        <p:txBody>
          <a:bodyPr/>
          <a:lstStyle/>
          <a:p>
            <a:pPr algn="l"/>
            <a:r>
              <a:rPr lang="en-US" sz="2400" i="0" kern="0">
                <a:solidFill>
                  <a:schemeClr val="bg1"/>
                </a:solidFill>
                <a:latin typeface="+mj-lt"/>
              </a:rPr>
              <a:t>KCCQ Domains and SF-36 at 6 Months</a:t>
            </a:r>
            <a:endParaRPr 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D0116A-3652-53A0-6286-2439FCC854F7}"/>
              </a:ext>
            </a:extLst>
          </p:cNvPr>
          <p:cNvSpPr txBox="1"/>
          <p:nvPr/>
        </p:nvSpPr>
        <p:spPr>
          <a:xfrm>
            <a:off x="3400249" y="705602"/>
            <a:ext cx="430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6.3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AEACA1D-5792-B4F8-DA98-6BAAC2F65799}"/>
              </a:ext>
            </a:extLst>
          </p:cNvPr>
          <p:cNvSpPr txBox="1"/>
          <p:nvPr/>
        </p:nvSpPr>
        <p:spPr>
          <a:xfrm>
            <a:off x="4825616" y="1253486"/>
            <a:ext cx="609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13.9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D6F222-A59D-DFEF-5B07-F63ABC77CC39}"/>
              </a:ext>
            </a:extLst>
          </p:cNvPr>
          <p:cNvSpPr txBox="1"/>
          <p:nvPr/>
        </p:nvSpPr>
        <p:spPr>
          <a:xfrm>
            <a:off x="4328958" y="1828244"/>
            <a:ext cx="609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11.4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C953EB-8DCC-56A9-611E-A99A0FEF32D0}"/>
              </a:ext>
            </a:extLst>
          </p:cNvPr>
          <p:cNvSpPr txBox="1"/>
          <p:nvPr/>
        </p:nvSpPr>
        <p:spPr>
          <a:xfrm>
            <a:off x="4191715" y="2395065"/>
            <a:ext cx="609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10.7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1FF7BC-D4E1-F7CF-1F18-103A4D23A8C4}"/>
              </a:ext>
            </a:extLst>
          </p:cNvPr>
          <p:cNvSpPr txBox="1"/>
          <p:nvPr/>
        </p:nvSpPr>
        <p:spPr>
          <a:xfrm>
            <a:off x="2866436" y="2952560"/>
            <a:ext cx="430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3.7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140F18-9337-E0E0-5E1E-2DD1B10EDC13}"/>
              </a:ext>
            </a:extLst>
          </p:cNvPr>
          <p:cNvSpPr txBox="1"/>
          <p:nvPr/>
        </p:nvSpPr>
        <p:spPr>
          <a:xfrm>
            <a:off x="2866435" y="3524647"/>
            <a:ext cx="430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3.7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8F9ED5-8F4F-BE48-6384-CF6D57B5D2ED}"/>
              </a:ext>
            </a:extLst>
          </p:cNvPr>
          <p:cNvSpPr txBox="1"/>
          <p:nvPr/>
        </p:nvSpPr>
        <p:spPr>
          <a:xfrm>
            <a:off x="6881461" y="3100696"/>
            <a:ext cx="1571978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0" i="0">
                <a:solidFill>
                  <a:srgbClr val="00B050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MCID 2.5 points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9ACD862-852E-9EFC-B02B-205BC0CA10D1}"/>
              </a:ext>
            </a:extLst>
          </p:cNvPr>
          <p:cNvCxnSpPr/>
          <p:nvPr/>
        </p:nvCxnSpPr>
        <p:spPr bwMode="auto">
          <a:xfrm flipV="1">
            <a:off x="2866435" y="2985512"/>
            <a:ext cx="0" cy="112668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05DD0EE5-105D-1E2B-8C36-CD7E5D8449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"/>
          <a:stretch>
            <a:fillRect/>
          </a:stretch>
        </p:blipFill>
        <p:spPr>
          <a:xfrm rot="5400000">
            <a:off x="3123672" y="-1138542"/>
            <a:ext cx="3474720" cy="7315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CABB85-8ED5-17FF-E3F0-48E248D0CF9F}"/>
              </a:ext>
            </a:extLst>
          </p:cNvPr>
          <p:cNvSpPr txBox="1"/>
          <p:nvPr/>
        </p:nvSpPr>
        <p:spPr>
          <a:xfrm>
            <a:off x="1" y="4788924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KCCQ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Kansas City Cardiomyopathy Questionnaire; 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MCID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minimal clinically important difference. Error bars represent 95% confidence intervals.</a:t>
            </a:r>
          </a:p>
        </p:txBody>
      </p:sp>
    </p:spTree>
    <p:extLst>
      <p:ext uri="{BB962C8B-B14F-4D97-AF65-F5344CB8AC3E}">
        <p14:creationId xmlns:p14="http://schemas.microsoft.com/office/powerpoint/2010/main" val="948459199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3A48D7D-2B12-F712-C7D2-B082809C88C2}"/>
              </a:ext>
            </a:extLst>
          </p:cNvPr>
          <p:cNvCxnSpPr/>
          <p:nvPr/>
        </p:nvCxnSpPr>
        <p:spPr bwMode="auto">
          <a:xfrm rot="16200000" flipH="1">
            <a:off x="2101571" y="2295499"/>
            <a:ext cx="995390" cy="677333"/>
          </a:xfrm>
          <a:prstGeom prst="bentConnector3">
            <a:avLst>
              <a:gd name="adj1" fmla="val -56323"/>
            </a:avLst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8B344FBC-C11C-E741-C1EA-BAB2FA1404F3}"/>
              </a:ext>
            </a:extLst>
          </p:cNvPr>
          <p:cNvCxnSpPr/>
          <p:nvPr/>
        </p:nvCxnSpPr>
        <p:spPr bwMode="auto">
          <a:xfrm rot="16200000" flipH="1">
            <a:off x="4468005" y="2804057"/>
            <a:ext cx="771583" cy="655608"/>
          </a:xfrm>
          <a:prstGeom prst="bentConnector3">
            <a:avLst>
              <a:gd name="adj1" fmla="val -151905"/>
            </a:avLst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42E60025-F03E-9742-5587-C4E41544B98B}"/>
              </a:ext>
            </a:extLst>
          </p:cNvPr>
          <p:cNvCxnSpPr/>
          <p:nvPr/>
        </p:nvCxnSpPr>
        <p:spPr bwMode="auto">
          <a:xfrm rot="16200000" flipH="1">
            <a:off x="6725988" y="1902854"/>
            <a:ext cx="734486" cy="664078"/>
          </a:xfrm>
          <a:prstGeom prst="bentConnector3">
            <a:avLst>
              <a:gd name="adj1" fmla="val -39913"/>
            </a:avLst>
          </a:prstGeom>
          <a:solidFill>
            <a:schemeClr val="accent1"/>
          </a:solidFill>
          <a:ln w="190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1" name="Chart 20" descr="Chart">
            <a:extLst>
              <a:ext uri="{FF2B5EF4-FFF2-40B4-BE49-F238E27FC236}">
                <a16:creationId xmlns:a16="http://schemas.microsoft.com/office/drawing/2014/main" id="{B90830BC-DF04-DDF7-53C5-DB4B4F208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451093"/>
              </p:ext>
            </p:extLst>
          </p:nvPr>
        </p:nvGraphicFramePr>
        <p:xfrm>
          <a:off x="680507" y="447372"/>
          <a:ext cx="8397544" cy="410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7955638-DA8B-11A3-0A19-8EB67170FD68}"/>
              </a:ext>
            </a:extLst>
          </p:cNvPr>
          <p:cNvSpPr txBox="1"/>
          <p:nvPr/>
        </p:nvSpPr>
        <p:spPr>
          <a:xfrm>
            <a:off x="5550611" y="4495855"/>
            <a:ext cx="3593389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All treatment comparisons P&lt;0.001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125CD6-78E0-3BB8-D953-CD56B3227653}"/>
              </a:ext>
            </a:extLst>
          </p:cNvPr>
          <p:cNvSpPr txBox="1"/>
          <p:nvPr/>
        </p:nvSpPr>
        <p:spPr>
          <a:xfrm>
            <a:off x="300826" y="4844422"/>
            <a:ext cx="7288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KCCQ-OS,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Kansas City Cardiomyopathy Questionnaire Overall Summary score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; NNT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number needed to treat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310B307-AFC5-CE00-323F-59BA9509D775}"/>
              </a:ext>
            </a:extLst>
          </p:cNvPr>
          <p:cNvSpPr txBox="1">
            <a:spLocks/>
          </p:cNvSpPr>
          <p:nvPr/>
        </p:nvSpPr>
        <p:spPr bwMode="auto">
          <a:xfrm>
            <a:off x="451645" y="142183"/>
            <a:ext cx="7769225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baseline="0">
                <a:solidFill>
                  <a:srgbClr val="002060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Survival and Health Status at 6 Months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F8A617-2149-2A83-201E-A3ACD51DA305}"/>
              </a:ext>
            </a:extLst>
          </p:cNvPr>
          <p:cNvSpPr txBox="1"/>
          <p:nvPr/>
        </p:nvSpPr>
        <p:spPr>
          <a:xfrm>
            <a:off x="2117991" y="1256362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NNT 3.2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7D28ED8-02D0-F55B-0C98-C2D9A8D7EEEF}"/>
              </a:ext>
            </a:extLst>
          </p:cNvPr>
          <p:cNvSpPr txBox="1"/>
          <p:nvPr/>
        </p:nvSpPr>
        <p:spPr>
          <a:xfrm>
            <a:off x="4353191" y="1247895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NNT 3.8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2B6424-A0A3-F9B5-69AB-0FE0289DA256}"/>
              </a:ext>
            </a:extLst>
          </p:cNvPr>
          <p:cNvSpPr txBox="1"/>
          <p:nvPr/>
        </p:nvSpPr>
        <p:spPr>
          <a:xfrm>
            <a:off x="6598445" y="1247895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NNT 5.4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8FDA91-F116-9A02-65BB-71247F6E9328}"/>
              </a:ext>
            </a:extLst>
          </p:cNvPr>
          <p:cNvSpPr txBox="1"/>
          <p:nvPr/>
        </p:nvSpPr>
        <p:spPr>
          <a:xfrm>
            <a:off x="1511084" y="3921071"/>
            <a:ext cx="222400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Alive with moderate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improvement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(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Times New Roman" panose="02020603050405020304" pitchFamily="18" charset="0"/>
              </a:rPr>
              <a:t>≥10 points in KCCQ-OS)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13D4C3-FDF9-A02F-1639-68D73A4471DA}"/>
              </a:ext>
            </a:extLst>
          </p:cNvPr>
          <p:cNvSpPr txBox="1"/>
          <p:nvPr/>
        </p:nvSpPr>
        <p:spPr>
          <a:xfrm>
            <a:off x="3751594" y="3921070"/>
            <a:ext cx="2224007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Alive with large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improvement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(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Times New Roman" panose="02020603050405020304" pitchFamily="18" charset="0"/>
              </a:rPr>
              <a:t>≥20 points in KCCQ-OS)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75148F-E325-6D35-725D-0A3497655B96}"/>
              </a:ext>
            </a:extLst>
          </p:cNvPr>
          <p:cNvSpPr txBox="1"/>
          <p:nvPr/>
        </p:nvSpPr>
        <p:spPr>
          <a:xfrm>
            <a:off x="5988517" y="3921069"/>
            <a:ext cx="2224007" cy="5745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Alive and well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(6-month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 charset="0"/>
              </a:rPr>
              <a:t>KCCQ-OS ≥60 and no decline from baseline of ≥10 points)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84C475-B70D-8951-E892-0870EE8C5E71}"/>
              </a:ext>
            </a:extLst>
          </p:cNvPr>
          <p:cNvSpPr txBox="1"/>
          <p:nvPr/>
        </p:nvSpPr>
        <p:spPr>
          <a:xfrm>
            <a:off x="3572361" y="685674"/>
            <a:ext cx="1224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28A5DE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Device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DE14C8-E125-532A-F075-DF99EF121382}"/>
              </a:ext>
            </a:extLst>
          </p:cNvPr>
          <p:cNvSpPr txBox="1"/>
          <p:nvPr/>
        </p:nvSpPr>
        <p:spPr>
          <a:xfrm>
            <a:off x="5215785" y="683052"/>
            <a:ext cx="1224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9A9A9C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Control</a:t>
            </a:r>
          </a:p>
        </p:txBody>
      </p:sp>
      <p:pic>
        <p:nvPicPr>
          <p:cNvPr id="8" name="Picture 7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5D5B4542-36C4-CC27-3C71-635A8FA43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96871"/>
      </p:ext>
    </p:extLst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C45D36-4512-65B8-8F80-6D02AB48710A}"/>
              </a:ext>
            </a:extLst>
          </p:cNvPr>
          <p:cNvSpPr txBox="1">
            <a:spLocks/>
          </p:cNvSpPr>
          <p:nvPr/>
        </p:nvSpPr>
        <p:spPr>
          <a:xfrm>
            <a:off x="451645" y="142183"/>
            <a:ext cx="7769225" cy="56673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 baseline="0">
                <a:solidFill>
                  <a:srgbClr val="002060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7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Change in Health Status at 6 Months</a:t>
            </a:r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F4553233-BA52-4E3B-1DB9-26F53E89B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graphicFrame>
        <p:nvGraphicFramePr>
          <p:cNvPr id="23" name="Chart 22" descr="Chart">
            <a:extLst>
              <a:ext uri="{FF2B5EF4-FFF2-40B4-BE49-F238E27FC236}">
                <a16:creationId xmlns:a16="http://schemas.microsoft.com/office/drawing/2014/main" id="{0899E395-4483-C4D2-AE64-E513A306E8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739959"/>
              </p:ext>
            </p:extLst>
          </p:nvPr>
        </p:nvGraphicFramePr>
        <p:xfrm>
          <a:off x="0" y="708921"/>
          <a:ext cx="9144000" cy="3841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C655868-0B30-6055-15DD-C180C988E90B}"/>
              </a:ext>
            </a:extLst>
          </p:cNvPr>
          <p:cNvSpPr txBox="1"/>
          <p:nvPr/>
        </p:nvSpPr>
        <p:spPr>
          <a:xfrm>
            <a:off x="-48216" y="1403924"/>
            <a:ext cx="1745123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28A5DE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Device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257B28-3D43-AB76-C988-2E46E2861FCC}"/>
              </a:ext>
            </a:extLst>
          </p:cNvPr>
          <p:cNvSpPr txBox="1"/>
          <p:nvPr/>
        </p:nvSpPr>
        <p:spPr>
          <a:xfrm>
            <a:off x="-69952" y="3126085"/>
            <a:ext cx="1745122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9A9A9C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DF5815-AD4D-8D9D-F2EE-8B57595BA3D3}"/>
              </a:ext>
            </a:extLst>
          </p:cNvPr>
          <p:cNvSpPr txBox="1"/>
          <p:nvPr/>
        </p:nvSpPr>
        <p:spPr>
          <a:xfrm>
            <a:off x="8141680" y="2751538"/>
            <a:ext cx="215444" cy="1061324"/>
          </a:xfrm>
          <a:prstGeom prst="rect">
            <a:avLst/>
          </a:prstGeom>
          <a:noFill/>
        </p:spPr>
        <p:txBody>
          <a:bodyPr vert="vert270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Dead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BD2425-CD78-7864-D940-BCC27EFA3413}"/>
              </a:ext>
            </a:extLst>
          </p:cNvPr>
          <p:cNvSpPr txBox="1"/>
          <p:nvPr/>
        </p:nvSpPr>
        <p:spPr>
          <a:xfrm>
            <a:off x="8074339" y="1257734"/>
            <a:ext cx="215444" cy="655574"/>
          </a:xfrm>
          <a:prstGeom prst="rect">
            <a:avLst/>
          </a:prstGeom>
          <a:noFill/>
        </p:spPr>
        <p:txBody>
          <a:bodyPr vert="vert270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Dead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F5FFEB-842C-4165-CB54-DA881149EC21}"/>
              </a:ext>
            </a:extLst>
          </p:cNvPr>
          <p:cNvSpPr txBox="1"/>
          <p:nvPr/>
        </p:nvSpPr>
        <p:spPr>
          <a:xfrm>
            <a:off x="7165418" y="1478567"/>
            <a:ext cx="855827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Worse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0DF388-824B-1EC7-A8CC-A69607DD80A5}"/>
              </a:ext>
            </a:extLst>
          </p:cNvPr>
          <p:cNvSpPr txBox="1"/>
          <p:nvPr/>
        </p:nvSpPr>
        <p:spPr>
          <a:xfrm>
            <a:off x="6716479" y="3170207"/>
            <a:ext cx="1444381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Worse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91C2A3A-67C8-77E9-D21A-5985F8430ACA}"/>
              </a:ext>
            </a:extLst>
          </p:cNvPr>
          <p:cNvSpPr txBox="1"/>
          <p:nvPr/>
        </p:nvSpPr>
        <p:spPr>
          <a:xfrm>
            <a:off x="5981676" y="1478567"/>
            <a:ext cx="1183744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No Change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A4D442-7896-A573-6737-324DCB41A849}"/>
              </a:ext>
            </a:extLst>
          </p:cNvPr>
          <p:cNvSpPr txBox="1"/>
          <p:nvPr/>
        </p:nvSpPr>
        <p:spPr>
          <a:xfrm>
            <a:off x="4836160" y="3170207"/>
            <a:ext cx="1880319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No Change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3DBB1F-7948-B66F-2796-E237A443EE76}"/>
              </a:ext>
            </a:extLst>
          </p:cNvPr>
          <p:cNvSpPr txBox="1"/>
          <p:nvPr/>
        </p:nvSpPr>
        <p:spPr>
          <a:xfrm>
            <a:off x="5675729" y="1257734"/>
            <a:ext cx="215444" cy="655574"/>
          </a:xfrm>
          <a:prstGeom prst="rect">
            <a:avLst/>
          </a:prstGeom>
          <a:noFill/>
        </p:spPr>
        <p:txBody>
          <a:bodyPr vert="vert270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Small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1430971-3695-7EF0-40D3-B11B012EB65E}"/>
              </a:ext>
            </a:extLst>
          </p:cNvPr>
          <p:cNvSpPr txBox="1"/>
          <p:nvPr/>
        </p:nvSpPr>
        <p:spPr>
          <a:xfrm>
            <a:off x="3576586" y="3170207"/>
            <a:ext cx="1259574" cy="22294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Small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A4946A-1A7C-2EEC-D97E-9159169C4592}"/>
              </a:ext>
            </a:extLst>
          </p:cNvPr>
          <p:cNvSpPr txBox="1"/>
          <p:nvPr/>
        </p:nvSpPr>
        <p:spPr>
          <a:xfrm>
            <a:off x="2737892" y="3170207"/>
            <a:ext cx="85145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Moderate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46D72D-49A3-4559-AEE7-828B0BD81783}"/>
              </a:ext>
            </a:extLst>
          </p:cNvPr>
          <p:cNvSpPr txBox="1"/>
          <p:nvPr/>
        </p:nvSpPr>
        <p:spPr>
          <a:xfrm>
            <a:off x="4401484" y="1478567"/>
            <a:ext cx="1208968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Moderate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7A7D04-5371-A45B-9180-C782B2785584}"/>
              </a:ext>
            </a:extLst>
          </p:cNvPr>
          <p:cNvSpPr txBox="1"/>
          <p:nvPr/>
        </p:nvSpPr>
        <p:spPr>
          <a:xfrm>
            <a:off x="1947182" y="1478567"/>
            <a:ext cx="2454301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Large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1AB0F5-5D8A-5B3B-BC1C-A4B3BF0B6028}"/>
              </a:ext>
            </a:extLst>
          </p:cNvPr>
          <p:cNvSpPr txBox="1"/>
          <p:nvPr/>
        </p:nvSpPr>
        <p:spPr>
          <a:xfrm>
            <a:off x="1947182" y="3170207"/>
            <a:ext cx="79071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Large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34EDFE6-0083-4C99-60C0-F969A9449E25}"/>
              </a:ext>
            </a:extLst>
          </p:cNvPr>
          <p:cNvSpPr txBox="1"/>
          <p:nvPr/>
        </p:nvSpPr>
        <p:spPr>
          <a:xfrm>
            <a:off x="3277921" y="822960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57%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4805D2-B978-C3A6-0DE0-F511DD929425}"/>
              </a:ext>
            </a:extLst>
          </p:cNvPr>
          <p:cNvSpPr txBox="1"/>
          <p:nvPr/>
        </p:nvSpPr>
        <p:spPr>
          <a:xfrm>
            <a:off x="7230542" y="822960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18%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80A3BF-19DE-5D2C-03DE-3F7944E3B5B3}"/>
              </a:ext>
            </a:extLst>
          </p:cNvPr>
          <p:cNvSpPr txBox="1"/>
          <p:nvPr/>
        </p:nvSpPr>
        <p:spPr>
          <a:xfrm>
            <a:off x="7030645" y="3749040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41" name="Left Brace 40">
            <a:extLst>
              <a:ext uri="{FF2B5EF4-FFF2-40B4-BE49-F238E27FC236}">
                <a16:creationId xmlns:a16="http://schemas.microsoft.com/office/drawing/2014/main" id="{8BE4C3D8-753F-FD21-42B8-48166E7F106F}"/>
              </a:ext>
            </a:extLst>
          </p:cNvPr>
          <p:cNvSpPr/>
          <p:nvPr/>
        </p:nvSpPr>
        <p:spPr bwMode="auto">
          <a:xfrm rot="5400000">
            <a:off x="3683274" y="-645791"/>
            <a:ext cx="182880" cy="3621024"/>
          </a:xfrm>
          <a:prstGeom prst="leftBrace">
            <a:avLst>
              <a:gd name="adj1" fmla="val 8333"/>
              <a:gd name="adj2" fmla="val 50233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42" name="Left Brace 41">
            <a:extLst>
              <a:ext uri="{FF2B5EF4-FFF2-40B4-BE49-F238E27FC236}">
                <a16:creationId xmlns:a16="http://schemas.microsoft.com/office/drawing/2014/main" id="{90182E40-C9F4-CB2C-EB67-6A16DD969524}"/>
              </a:ext>
            </a:extLst>
          </p:cNvPr>
          <p:cNvSpPr/>
          <p:nvPr/>
        </p:nvSpPr>
        <p:spPr bwMode="auto">
          <a:xfrm rot="5400000">
            <a:off x="7636631" y="599388"/>
            <a:ext cx="182880" cy="1143000"/>
          </a:xfrm>
          <a:prstGeom prst="leftBrace">
            <a:avLst>
              <a:gd name="adj1" fmla="val 8333"/>
              <a:gd name="adj2" fmla="val 50233"/>
            </a:avLst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sng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43" name="Left Brace 42">
            <a:extLst>
              <a:ext uri="{FF2B5EF4-FFF2-40B4-BE49-F238E27FC236}">
                <a16:creationId xmlns:a16="http://schemas.microsoft.com/office/drawing/2014/main" id="{DF2D46E5-A30E-4EDE-E263-BD1E1AE02DBD}"/>
              </a:ext>
            </a:extLst>
          </p:cNvPr>
          <p:cNvSpPr/>
          <p:nvPr/>
        </p:nvSpPr>
        <p:spPr bwMode="auto">
          <a:xfrm rot="16200000" flipV="1">
            <a:off x="7424571" y="2925073"/>
            <a:ext cx="182880" cy="1600200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6C19DE9-E04B-553E-0F88-FDC89B318A9D}"/>
              </a:ext>
            </a:extLst>
          </p:cNvPr>
          <p:cNvCxnSpPr/>
          <p:nvPr/>
        </p:nvCxnSpPr>
        <p:spPr bwMode="auto">
          <a:xfrm flipH="1">
            <a:off x="2737892" y="1913308"/>
            <a:ext cx="1663591" cy="10246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B8E1F3-74D7-5CDB-6737-BB95BB8FAC0C}"/>
              </a:ext>
            </a:extLst>
          </p:cNvPr>
          <p:cNvCxnSpPr/>
          <p:nvPr/>
        </p:nvCxnSpPr>
        <p:spPr bwMode="auto">
          <a:xfrm flipH="1">
            <a:off x="3569687" y="1913308"/>
            <a:ext cx="2015539" cy="10246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0F27739-B7DE-F751-1DB8-F4632B6B9FA5}"/>
              </a:ext>
            </a:extLst>
          </p:cNvPr>
          <p:cNvCxnSpPr/>
          <p:nvPr/>
        </p:nvCxnSpPr>
        <p:spPr bwMode="auto">
          <a:xfrm flipH="1">
            <a:off x="4814244" y="1922383"/>
            <a:ext cx="1164420" cy="10246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2BE796-FFC8-4FDB-BF61-CAAAF09D9112}"/>
              </a:ext>
            </a:extLst>
          </p:cNvPr>
          <p:cNvCxnSpPr/>
          <p:nvPr/>
        </p:nvCxnSpPr>
        <p:spPr bwMode="auto">
          <a:xfrm flipH="1">
            <a:off x="6716479" y="1913308"/>
            <a:ext cx="422896" cy="10246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27EB1D5-D8F9-97DB-608F-16326937D7A3}"/>
              </a:ext>
            </a:extLst>
          </p:cNvPr>
          <p:cNvCxnSpPr/>
          <p:nvPr/>
        </p:nvCxnSpPr>
        <p:spPr bwMode="auto">
          <a:xfrm>
            <a:off x="8021245" y="1922382"/>
            <a:ext cx="139615" cy="10155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3D0CDD7-12FA-04B4-202B-D4D73BB02B25}"/>
              </a:ext>
            </a:extLst>
          </p:cNvPr>
          <p:cNvCxnSpPr/>
          <p:nvPr/>
        </p:nvCxnSpPr>
        <p:spPr bwMode="auto">
          <a:xfrm>
            <a:off x="8311320" y="1913308"/>
            <a:ext cx="0" cy="10155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4F9E721-5BE0-0C58-39CB-FFED28FE9649}"/>
              </a:ext>
            </a:extLst>
          </p:cNvPr>
          <p:cNvSpPr txBox="1"/>
          <p:nvPr/>
        </p:nvSpPr>
        <p:spPr>
          <a:xfrm>
            <a:off x="2267993" y="3749040"/>
            <a:ext cx="9906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6EC5D6ED-86EF-4B73-3CE4-6EB58C697C23}"/>
              </a:ext>
            </a:extLst>
          </p:cNvPr>
          <p:cNvSpPr/>
          <p:nvPr/>
        </p:nvSpPr>
        <p:spPr bwMode="auto">
          <a:xfrm rot="16200000" flipV="1">
            <a:off x="2664309" y="2926080"/>
            <a:ext cx="182880" cy="1600200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B77767-18B3-2132-5FB0-2259F1AC403A}"/>
              </a:ext>
            </a:extLst>
          </p:cNvPr>
          <p:cNvSpPr txBox="1"/>
          <p:nvPr/>
        </p:nvSpPr>
        <p:spPr>
          <a:xfrm>
            <a:off x="5550611" y="4517293"/>
            <a:ext cx="3593389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Treatment comparison P&lt;0.001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95C6D78-5387-0F87-5A3B-12502B76E0E5}"/>
              </a:ext>
            </a:extLst>
          </p:cNvPr>
          <p:cNvSpPr txBox="1"/>
          <p:nvPr/>
        </p:nvSpPr>
        <p:spPr>
          <a:xfrm>
            <a:off x="527948" y="4869661"/>
            <a:ext cx="7829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Degree of change (in points): large: ≥20; moderate: ≥10 and &lt;20; small: ≥5 and &lt;10; no change &gt;-5 and &lt;5; worse: ≤-5</a:t>
            </a:r>
          </a:p>
        </p:txBody>
      </p:sp>
    </p:spTree>
    <p:extLst>
      <p:ext uri="{BB962C8B-B14F-4D97-AF65-F5344CB8AC3E}">
        <p14:creationId xmlns:p14="http://schemas.microsoft.com/office/powerpoint/2010/main" val="221006628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 animBg="1"/>
      <p:bldP spid="42" grpId="0" animBg="1"/>
      <p:bldP spid="43" grpId="0" animBg="1"/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 descr="Chart">
            <a:extLst>
              <a:ext uri="{FF2B5EF4-FFF2-40B4-BE49-F238E27FC236}">
                <a16:creationId xmlns:a16="http://schemas.microsoft.com/office/drawing/2014/main" id="{863820A1-9F35-D489-79FE-A3A2143A63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9504697"/>
              </p:ext>
            </p:extLst>
          </p:nvPr>
        </p:nvGraphicFramePr>
        <p:xfrm>
          <a:off x="474135" y="757457"/>
          <a:ext cx="8492064" cy="3748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itle 1">
            <a:extLst>
              <a:ext uri="{FF2B5EF4-FFF2-40B4-BE49-F238E27FC236}">
                <a16:creationId xmlns:a16="http://schemas.microsoft.com/office/drawing/2014/main" id="{4E3EE5C7-E10C-815C-A1ED-9607DE2A8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32" y="34103"/>
            <a:ext cx="8788399" cy="768299"/>
          </a:xfrm>
        </p:spPr>
        <p:txBody>
          <a:bodyPr anchor="ctr"/>
          <a:lstStyle/>
          <a:p>
            <a:r>
              <a:rPr lang="en-US" sz="2200">
                <a:solidFill>
                  <a:schemeClr val="bg1"/>
                </a:solidFill>
                <a:latin typeface="+mj-lt"/>
              </a:rPr>
              <a:t>Predicted Benefit of T-TEER at 6 Months According to </a:t>
            </a:r>
            <a:br>
              <a:rPr lang="en-US" sz="2200">
                <a:solidFill>
                  <a:schemeClr val="bg1"/>
                </a:solidFill>
                <a:latin typeface="+mj-lt"/>
              </a:rPr>
            </a:br>
            <a:r>
              <a:rPr lang="en-US" sz="2200">
                <a:solidFill>
                  <a:schemeClr val="bg1"/>
                </a:solidFill>
                <a:latin typeface="+mj-lt"/>
              </a:rPr>
              <a:t>Baseline KCCQ-OS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F448EA-99EE-D87B-0EAA-3656B8E31C3A}"/>
              </a:ext>
            </a:extLst>
          </p:cNvPr>
          <p:cNvSpPr txBox="1"/>
          <p:nvPr/>
        </p:nvSpPr>
        <p:spPr>
          <a:xfrm>
            <a:off x="53289" y="691250"/>
            <a:ext cx="430887" cy="344344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Est. Effect of T-TEER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AAACA6-EFCA-84CF-D4C2-6BF970A3E587}"/>
              </a:ext>
            </a:extLst>
          </p:cNvPr>
          <p:cNvSpPr txBox="1"/>
          <p:nvPr/>
        </p:nvSpPr>
        <p:spPr>
          <a:xfrm>
            <a:off x="5937955" y="1104509"/>
            <a:ext cx="2731911" cy="39331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P-interaction = 0.012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264C4EB-F7F4-B595-9C0E-0FE02CADD0D4}"/>
              </a:ext>
            </a:extLst>
          </p:cNvPr>
          <p:cNvSpPr/>
          <p:nvPr/>
        </p:nvSpPr>
        <p:spPr bwMode="auto">
          <a:xfrm>
            <a:off x="925103" y="872396"/>
            <a:ext cx="7778632" cy="32622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256CB178-8F1F-048F-3DB3-456628253824}"/>
              </a:ext>
            </a:extLst>
          </p:cNvPr>
          <p:cNvSpPr txBox="1"/>
          <p:nvPr/>
        </p:nvSpPr>
        <p:spPr>
          <a:xfrm>
            <a:off x="2438107" y="4366804"/>
            <a:ext cx="47526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Baseline KCCQ-OS Score</a:t>
            </a:r>
          </a:p>
        </p:txBody>
      </p: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368D2B25-3350-3EAD-0AF7-56900F82AA3E}"/>
              </a:ext>
            </a:extLst>
          </p:cNvPr>
          <p:cNvGrpSpPr/>
          <p:nvPr/>
        </p:nvGrpSpPr>
        <p:grpSpPr>
          <a:xfrm>
            <a:off x="2079007" y="1816285"/>
            <a:ext cx="6319672" cy="2093594"/>
            <a:chOff x="2079007" y="1816285"/>
            <a:chExt cx="6319672" cy="2093594"/>
          </a:xfrm>
        </p:grpSpPr>
        <p:sp>
          <p:nvSpPr>
            <p:cNvPr id="342" name="pg5">
              <a:extLst>
                <a:ext uri="{FF2B5EF4-FFF2-40B4-BE49-F238E27FC236}">
                  <a16:creationId xmlns:a16="http://schemas.microsoft.com/office/drawing/2014/main" id="{FF94ABC3-D53C-E017-AD34-2FC2EF549794}"/>
                </a:ext>
              </a:extLst>
            </p:cNvPr>
            <p:cNvSpPr/>
            <p:nvPr/>
          </p:nvSpPr>
          <p:spPr>
            <a:xfrm>
              <a:off x="2079007" y="1816285"/>
              <a:ext cx="6319672" cy="2093593"/>
            </a:xfrm>
            <a:custGeom>
              <a:avLst/>
              <a:gdLst/>
              <a:ahLst/>
              <a:cxnLst/>
              <a:rect l="0" t="0" r="0" b="0"/>
              <a:pathLst>
                <a:path w="5958143" h="1733027">
                  <a:moveTo>
                    <a:pt x="0" y="81951"/>
                  </a:moveTo>
                  <a:lnTo>
                    <a:pt x="60183" y="83686"/>
                  </a:lnTo>
                  <a:lnTo>
                    <a:pt x="120366" y="85322"/>
                  </a:lnTo>
                  <a:lnTo>
                    <a:pt x="180549" y="86853"/>
                  </a:lnTo>
                  <a:lnTo>
                    <a:pt x="240733" y="88270"/>
                  </a:lnTo>
                  <a:lnTo>
                    <a:pt x="300916" y="89563"/>
                  </a:lnTo>
                  <a:lnTo>
                    <a:pt x="361099" y="90721"/>
                  </a:lnTo>
                  <a:lnTo>
                    <a:pt x="421282" y="91734"/>
                  </a:lnTo>
                  <a:lnTo>
                    <a:pt x="481466" y="92587"/>
                  </a:lnTo>
                  <a:lnTo>
                    <a:pt x="541649" y="93267"/>
                  </a:lnTo>
                  <a:lnTo>
                    <a:pt x="601832" y="93758"/>
                  </a:lnTo>
                  <a:lnTo>
                    <a:pt x="662015" y="94042"/>
                  </a:lnTo>
                  <a:lnTo>
                    <a:pt x="722199" y="94102"/>
                  </a:lnTo>
                  <a:lnTo>
                    <a:pt x="782382" y="93915"/>
                  </a:lnTo>
                  <a:lnTo>
                    <a:pt x="842565" y="93463"/>
                  </a:lnTo>
                  <a:lnTo>
                    <a:pt x="902748" y="92735"/>
                  </a:lnTo>
                  <a:lnTo>
                    <a:pt x="962932" y="91724"/>
                  </a:lnTo>
                  <a:lnTo>
                    <a:pt x="1023115" y="90420"/>
                  </a:lnTo>
                  <a:lnTo>
                    <a:pt x="1083298" y="88818"/>
                  </a:lnTo>
                  <a:lnTo>
                    <a:pt x="1143482" y="86908"/>
                  </a:lnTo>
                  <a:lnTo>
                    <a:pt x="1203665" y="84687"/>
                  </a:lnTo>
                  <a:lnTo>
                    <a:pt x="1263848" y="82149"/>
                  </a:lnTo>
                  <a:lnTo>
                    <a:pt x="1324031" y="79295"/>
                  </a:lnTo>
                  <a:lnTo>
                    <a:pt x="1384215" y="76126"/>
                  </a:lnTo>
                  <a:lnTo>
                    <a:pt x="1444398" y="72651"/>
                  </a:lnTo>
                  <a:lnTo>
                    <a:pt x="1504581" y="68881"/>
                  </a:lnTo>
                  <a:lnTo>
                    <a:pt x="1564764" y="64834"/>
                  </a:lnTo>
                  <a:lnTo>
                    <a:pt x="1624948" y="60536"/>
                  </a:lnTo>
                  <a:lnTo>
                    <a:pt x="1685131" y="56018"/>
                  </a:lnTo>
                  <a:lnTo>
                    <a:pt x="1745314" y="51318"/>
                  </a:lnTo>
                  <a:lnTo>
                    <a:pt x="1805497" y="46483"/>
                  </a:lnTo>
                  <a:lnTo>
                    <a:pt x="1865681" y="41563"/>
                  </a:lnTo>
                  <a:lnTo>
                    <a:pt x="1925864" y="36616"/>
                  </a:lnTo>
                  <a:lnTo>
                    <a:pt x="1986047" y="31705"/>
                  </a:lnTo>
                  <a:lnTo>
                    <a:pt x="2046231" y="26897"/>
                  </a:lnTo>
                  <a:lnTo>
                    <a:pt x="2106414" y="22261"/>
                  </a:lnTo>
                  <a:lnTo>
                    <a:pt x="2166597" y="17869"/>
                  </a:lnTo>
                  <a:lnTo>
                    <a:pt x="2226780" y="13793"/>
                  </a:lnTo>
                  <a:lnTo>
                    <a:pt x="2286964" y="10107"/>
                  </a:lnTo>
                  <a:lnTo>
                    <a:pt x="2347147" y="6882"/>
                  </a:lnTo>
                  <a:lnTo>
                    <a:pt x="2407330" y="4191"/>
                  </a:lnTo>
                  <a:lnTo>
                    <a:pt x="2467513" y="2102"/>
                  </a:lnTo>
                  <a:lnTo>
                    <a:pt x="2527697" y="683"/>
                  </a:lnTo>
                  <a:lnTo>
                    <a:pt x="2587880" y="0"/>
                  </a:lnTo>
                  <a:lnTo>
                    <a:pt x="2648063" y="114"/>
                  </a:lnTo>
                  <a:lnTo>
                    <a:pt x="2708246" y="1087"/>
                  </a:lnTo>
                  <a:lnTo>
                    <a:pt x="2768430" y="2975"/>
                  </a:lnTo>
                  <a:lnTo>
                    <a:pt x="2828613" y="5834"/>
                  </a:lnTo>
                  <a:lnTo>
                    <a:pt x="2888796" y="9714"/>
                  </a:lnTo>
                  <a:lnTo>
                    <a:pt x="2948979" y="14665"/>
                  </a:lnTo>
                  <a:lnTo>
                    <a:pt x="3009163" y="20731"/>
                  </a:lnTo>
                  <a:lnTo>
                    <a:pt x="3069346" y="27957"/>
                  </a:lnTo>
                  <a:lnTo>
                    <a:pt x="3129529" y="36379"/>
                  </a:lnTo>
                  <a:lnTo>
                    <a:pt x="3189713" y="46035"/>
                  </a:lnTo>
                  <a:lnTo>
                    <a:pt x="3249896" y="56956"/>
                  </a:lnTo>
                  <a:lnTo>
                    <a:pt x="3310079" y="69164"/>
                  </a:lnTo>
                  <a:lnTo>
                    <a:pt x="3370262" y="82627"/>
                  </a:lnTo>
                  <a:lnTo>
                    <a:pt x="3430446" y="97286"/>
                  </a:lnTo>
                  <a:lnTo>
                    <a:pt x="3490629" y="113078"/>
                  </a:lnTo>
                  <a:lnTo>
                    <a:pt x="3550812" y="129935"/>
                  </a:lnTo>
                  <a:lnTo>
                    <a:pt x="3610995" y="147788"/>
                  </a:lnTo>
                  <a:lnTo>
                    <a:pt x="3671179" y="166559"/>
                  </a:lnTo>
                  <a:lnTo>
                    <a:pt x="3731362" y="186172"/>
                  </a:lnTo>
                  <a:lnTo>
                    <a:pt x="3791545" y="206542"/>
                  </a:lnTo>
                  <a:lnTo>
                    <a:pt x="3851728" y="227583"/>
                  </a:lnTo>
                  <a:lnTo>
                    <a:pt x="3911912" y="249205"/>
                  </a:lnTo>
                  <a:lnTo>
                    <a:pt x="3972095" y="271316"/>
                  </a:lnTo>
                  <a:lnTo>
                    <a:pt x="4032278" y="293821"/>
                  </a:lnTo>
                  <a:lnTo>
                    <a:pt x="4092462" y="316625"/>
                  </a:lnTo>
                  <a:lnTo>
                    <a:pt x="4152645" y="339631"/>
                  </a:lnTo>
                  <a:lnTo>
                    <a:pt x="4212828" y="362746"/>
                  </a:lnTo>
                  <a:lnTo>
                    <a:pt x="4273011" y="385878"/>
                  </a:lnTo>
                  <a:lnTo>
                    <a:pt x="4333195" y="408942"/>
                  </a:lnTo>
                  <a:lnTo>
                    <a:pt x="4393378" y="431860"/>
                  </a:lnTo>
                  <a:lnTo>
                    <a:pt x="4453561" y="454560"/>
                  </a:lnTo>
                  <a:lnTo>
                    <a:pt x="4513744" y="476982"/>
                  </a:lnTo>
                  <a:lnTo>
                    <a:pt x="4573928" y="499076"/>
                  </a:lnTo>
                  <a:lnTo>
                    <a:pt x="4634111" y="520804"/>
                  </a:lnTo>
                  <a:lnTo>
                    <a:pt x="4694294" y="542136"/>
                  </a:lnTo>
                  <a:lnTo>
                    <a:pt x="4754477" y="563055"/>
                  </a:lnTo>
                  <a:lnTo>
                    <a:pt x="4814661" y="583551"/>
                  </a:lnTo>
                  <a:lnTo>
                    <a:pt x="4874844" y="603623"/>
                  </a:lnTo>
                  <a:lnTo>
                    <a:pt x="4935027" y="623275"/>
                  </a:lnTo>
                  <a:lnTo>
                    <a:pt x="4995210" y="642515"/>
                  </a:lnTo>
                  <a:lnTo>
                    <a:pt x="5055394" y="661356"/>
                  </a:lnTo>
                  <a:lnTo>
                    <a:pt x="5115577" y="679811"/>
                  </a:lnTo>
                  <a:lnTo>
                    <a:pt x="5175760" y="697895"/>
                  </a:lnTo>
                  <a:lnTo>
                    <a:pt x="5235944" y="715623"/>
                  </a:lnTo>
                  <a:lnTo>
                    <a:pt x="5296127" y="733012"/>
                  </a:lnTo>
                  <a:lnTo>
                    <a:pt x="5356310" y="750091"/>
                  </a:lnTo>
                  <a:lnTo>
                    <a:pt x="5416493" y="766889"/>
                  </a:lnTo>
                  <a:lnTo>
                    <a:pt x="5476677" y="783433"/>
                  </a:lnTo>
                  <a:lnTo>
                    <a:pt x="5536860" y="799748"/>
                  </a:lnTo>
                  <a:lnTo>
                    <a:pt x="5597043" y="815854"/>
                  </a:lnTo>
                  <a:lnTo>
                    <a:pt x="5657226" y="831770"/>
                  </a:lnTo>
                  <a:lnTo>
                    <a:pt x="5717410" y="847513"/>
                  </a:lnTo>
                  <a:lnTo>
                    <a:pt x="5777593" y="863100"/>
                  </a:lnTo>
                  <a:lnTo>
                    <a:pt x="5837776" y="878544"/>
                  </a:lnTo>
                  <a:lnTo>
                    <a:pt x="5897959" y="893857"/>
                  </a:lnTo>
                  <a:lnTo>
                    <a:pt x="5958143" y="909050"/>
                  </a:lnTo>
                  <a:lnTo>
                    <a:pt x="5958143" y="1733027"/>
                  </a:lnTo>
                  <a:lnTo>
                    <a:pt x="5897959" y="1694312"/>
                  </a:lnTo>
                  <a:lnTo>
                    <a:pt x="5837776" y="1655716"/>
                  </a:lnTo>
                  <a:lnTo>
                    <a:pt x="5777593" y="1617251"/>
                  </a:lnTo>
                  <a:lnTo>
                    <a:pt x="5717410" y="1578929"/>
                  </a:lnTo>
                  <a:lnTo>
                    <a:pt x="5657226" y="1540765"/>
                  </a:lnTo>
                  <a:lnTo>
                    <a:pt x="5597043" y="1502772"/>
                  </a:lnTo>
                  <a:lnTo>
                    <a:pt x="5536860" y="1464970"/>
                  </a:lnTo>
                  <a:lnTo>
                    <a:pt x="5476677" y="1427376"/>
                  </a:lnTo>
                  <a:lnTo>
                    <a:pt x="5416493" y="1390012"/>
                  </a:lnTo>
                  <a:lnTo>
                    <a:pt x="5356310" y="1352902"/>
                  </a:lnTo>
                  <a:lnTo>
                    <a:pt x="5296127" y="1316072"/>
                  </a:lnTo>
                  <a:lnTo>
                    <a:pt x="5235944" y="1279553"/>
                  </a:lnTo>
                  <a:lnTo>
                    <a:pt x="5175760" y="1243383"/>
                  </a:lnTo>
                  <a:lnTo>
                    <a:pt x="5115577" y="1207630"/>
                  </a:lnTo>
                  <a:lnTo>
                    <a:pt x="5055394" y="1172370"/>
                  </a:lnTo>
                  <a:lnTo>
                    <a:pt x="4995210" y="1137677"/>
                  </a:lnTo>
                  <a:lnTo>
                    <a:pt x="4935027" y="1103625"/>
                  </a:lnTo>
                  <a:lnTo>
                    <a:pt x="4874844" y="1070286"/>
                  </a:lnTo>
                  <a:lnTo>
                    <a:pt x="4814661" y="1037730"/>
                  </a:lnTo>
                  <a:lnTo>
                    <a:pt x="4754477" y="1006019"/>
                  </a:lnTo>
                  <a:lnTo>
                    <a:pt x="4694294" y="975213"/>
                  </a:lnTo>
                  <a:lnTo>
                    <a:pt x="4634111" y="945363"/>
                  </a:lnTo>
                  <a:lnTo>
                    <a:pt x="4573928" y="916511"/>
                  </a:lnTo>
                  <a:lnTo>
                    <a:pt x="4513744" y="888687"/>
                  </a:lnTo>
                  <a:lnTo>
                    <a:pt x="4453561" y="861914"/>
                  </a:lnTo>
                  <a:lnTo>
                    <a:pt x="4393378" y="836201"/>
                  </a:lnTo>
                  <a:lnTo>
                    <a:pt x="4333195" y="811549"/>
                  </a:lnTo>
                  <a:lnTo>
                    <a:pt x="4273011" y="787946"/>
                  </a:lnTo>
                  <a:lnTo>
                    <a:pt x="4212828" y="765374"/>
                  </a:lnTo>
                  <a:lnTo>
                    <a:pt x="4152645" y="743808"/>
                  </a:lnTo>
                  <a:lnTo>
                    <a:pt x="4092462" y="723216"/>
                  </a:lnTo>
                  <a:lnTo>
                    <a:pt x="4032278" y="703564"/>
                  </a:lnTo>
                  <a:lnTo>
                    <a:pt x="3972095" y="684818"/>
                  </a:lnTo>
                  <a:lnTo>
                    <a:pt x="3911912" y="666942"/>
                  </a:lnTo>
                  <a:lnTo>
                    <a:pt x="3851728" y="649900"/>
                  </a:lnTo>
                  <a:lnTo>
                    <a:pt x="3791545" y="633661"/>
                  </a:lnTo>
                  <a:lnTo>
                    <a:pt x="3731362" y="618194"/>
                  </a:lnTo>
                  <a:lnTo>
                    <a:pt x="3671179" y="603473"/>
                  </a:lnTo>
                  <a:lnTo>
                    <a:pt x="3610995" y="589477"/>
                  </a:lnTo>
                  <a:lnTo>
                    <a:pt x="3550812" y="576185"/>
                  </a:lnTo>
                  <a:lnTo>
                    <a:pt x="3490629" y="563582"/>
                  </a:lnTo>
                  <a:lnTo>
                    <a:pt x="3430446" y="551658"/>
                  </a:lnTo>
                  <a:lnTo>
                    <a:pt x="3370262" y="540406"/>
                  </a:lnTo>
                  <a:lnTo>
                    <a:pt x="3310079" y="529822"/>
                  </a:lnTo>
                  <a:lnTo>
                    <a:pt x="3249896" y="519907"/>
                  </a:lnTo>
                  <a:lnTo>
                    <a:pt x="3189713" y="510658"/>
                  </a:lnTo>
                  <a:lnTo>
                    <a:pt x="3129529" y="502057"/>
                  </a:lnTo>
                  <a:lnTo>
                    <a:pt x="3069346" y="494086"/>
                  </a:lnTo>
                  <a:lnTo>
                    <a:pt x="3009163" y="486735"/>
                  </a:lnTo>
                  <a:lnTo>
                    <a:pt x="2948979" y="479995"/>
                  </a:lnTo>
                  <a:lnTo>
                    <a:pt x="2888796" y="473860"/>
                  </a:lnTo>
                  <a:lnTo>
                    <a:pt x="2828613" y="468329"/>
                  </a:lnTo>
                  <a:lnTo>
                    <a:pt x="2768430" y="463402"/>
                  </a:lnTo>
                  <a:lnTo>
                    <a:pt x="2708246" y="459083"/>
                  </a:lnTo>
                  <a:lnTo>
                    <a:pt x="2648063" y="455379"/>
                  </a:lnTo>
                  <a:lnTo>
                    <a:pt x="2587880" y="452300"/>
                  </a:lnTo>
                  <a:lnTo>
                    <a:pt x="2527697" y="449858"/>
                  </a:lnTo>
                  <a:lnTo>
                    <a:pt x="2467513" y="448068"/>
                  </a:lnTo>
                  <a:lnTo>
                    <a:pt x="2407330" y="446948"/>
                  </a:lnTo>
                  <a:lnTo>
                    <a:pt x="2347147" y="446517"/>
                  </a:lnTo>
                  <a:lnTo>
                    <a:pt x="2286964" y="446797"/>
                  </a:lnTo>
                  <a:lnTo>
                    <a:pt x="2226780" y="447812"/>
                  </a:lnTo>
                  <a:lnTo>
                    <a:pt x="2166597" y="449587"/>
                  </a:lnTo>
                  <a:lnTo>
                    <a:pt x="2106414" y="452146"/>
                  </a:lnTo>
                  <a:lnTo>
                    <a:pt x="2046231" y="455515"/>
                  </a:lnTo>
                  <a:lnTo>
                    <a:pt x="1986047" y="459717"/>
                  </a:lnTo>
                  <a:lnTo>
                    <a:pt x="1925864" y="464775"/>
                  </a:lnTo>
                  <a:lnTo>
                    <a:pt x="1865681" y="470707"/>
                  </a:lnTo>
                  <a:lnTo>
                    <a:pt x="1805497" y="477528"/>
                  </a:lnTo>
                  <a:lnTo>
                    <a:pt x="1745314" y="485248"/>
                  </a:lnTo>
                  <a:lnTo>
                    <a:pt x="1685131" y="493872"/>
                  </a:lnTo>
                  <a:lnTo>
                    <a:pt x="1624948" y="503396"/>
                  </a:lnTo>
                  <a:lnTo>
                    <a:pt x="1564764" y="513812"/>
                  </a:lnTo>
                  <a:lnTo>
                    <a:pt x="1504581" y="525103"/>
                  </a:lnTo>
                  <a:lnTo>
                    <a:pt x="1444398" y="537247"/>
                  </a:lnTo>
                  <a:lnTo>
                    <a:pt x="1384215" y="550214"/>
                  </a:lnTo>
                  <a:lnTo>
                    <a:pt x="1324031" y="563969"/>
                  </a:lnTo>
                  <a:lnTo>
                    <a:pt x="1263848" y="578470"/>
                  </a:lnTo>
                  <a:lnTo>
                    <a:pt x="1203665" y="593674"/>
                  </a:lnTo>
                  <a:lnTo>
                    <a:pt x="1143482" y="609532"/>
                  </a:lnTo>
                  <a:lnTo>
                    <a:pt x="1083298" y="625991"/>
                  </a:lnTo>
                  <a:lnTo>
                    <a:pt x="1023115" y="642999"/>
                  </a:lnTo>
                  <a:lnTo>
                    <a:pt x="962932" y="660502"/>
                  </a:lnTo>
                  <a:lnTo>
                    <a:pt x="902748" y="678442"/>
                  </a:lnTo>
                  <a:lnTo>
                    <a:pt x="842565" y="696765"/>
                  </a:lnTo>
                  <a:lnTo>
                    <a:pt x="782382" y="715415"/>
                  </a:lnTo>
                  <a:lnTo>
                    <a:pt x="722199" y="734340"/>
                  </a:lnTo>
                  <a:lnTo>
                    <a:pt x="662015" y="753512"/>
                  </a:lnTo>
                  <a:lnTo>
                    <a:pt x="601832" y="772908"/>
                  </a:lnTo>
                  <a:lnTo>
                    <a:pt x="541649" y="792511"/>
                  </a:lnTo>
                  <a:lnTo>
                    <a:pt x="481466" y="812303"/>
                  </a:lnTo>
                  <a:lnTo>
                    <a:pt x="421282" y="832268"/>
                  </a:lnTo>
                  <a:lnTo>
                    <a:pt x="361099" y="852393"/>
                  </a:lnTo>
                  <a:lnTo>
                    <a:pt x="300916" y="872663"/>
                  </a:lnTo>
                  <a:lnTo>
                    <a:pt x="240733" y="893068"/>
                  </a:lnTo>
                  <a:lnTo>
                    <a:pt x="180549" y="913597"/>
                  </a:lnTo>
                  <a:lnTo>
                    <a:pt x="120366" y="934240"/>
                  </a:lnTo>
                  <a:lnTo>
                    <a:pt x="60183" y="954988"/>
                  </a:lnTo>
                  <a:lnTo>
                    <a:pt x="0" y="975834"/>
                  </a:lnTo>
                  <a:close/>
                </a:path>
              </a:pathLst>
            </a:custGeom>
            <a:solidFill>
              <a:srgbClr val="333333">
                <a:alpha val="20000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1" u="none" strike="noStrike" kern="1200" cap="none" spc="0" normalizeH="0" baseline="0" noProof="0">
                <a:ln>
                  <a:noFill/>
                </a:ln>
                <a:solidFill>
                  <a:srgbClr val="FFCC99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endParaRPr>
            </a:p>
          </p:txBody>
        </p:sp>
        <p:sp>
          <p:nvSpPr>
            <p:cNvPr id="343" name="pl6">
              <a:extLst>
                <a:ext uri="{FF2B5EF4-FFF2-40B4-BE49-F238E27FC236}">
                  <a16:creationId xmlns:a16="http://schemas.microsoft.com/office/drawing/2014/main" id="{6B66660B-CBF5-54CB-F20E-370717AE6A22}"/>
                </a:ext>
              </a:extLst>
            </p:cNvPr>
            <p:cNvSpPr/>
            <p:nvPr/>
          </p:nvSpPr>
          <p:spPr>
            <a:xfrm>
              <a:off x="2079007" y="1816285"/>
              <a:ext cx="6319672" cy="1098183"/>
            </a:xfrm>
            <a:custGeom>
              <a:avLst/>
              <a:gdLst/>
              <a:ahLst/>
              <a:cxnLst/>
              <a:rect l="0" t="0" r="0" b="0"/>
              <a:pathLst>
                <a:path w="5958143" h="909050">
                  <a:moveTo>
                    <a:pt x="0" y="81951"/>
                  </a:moveTo>
                  <a:lnTo>
                    <a:pt x="60183" y="83686"/>
                  </a:lnTo>
                  <a:lnTo>
                    <a:pt x="120366" y="85322"/>
                  </a:lnTo>
                  <a:lnTo>
                    <a:pt x="180549" y="86853"/>
                  </a:lnTo>
                  <a:lnTo>
                    <a:pt x="240733" y="88270"/>
                  </a:lnTo>
                  <a:lnTo>
                    <a:pt x="300916" y="89563"/>
                  </a:lnTo>
                  <a:lnTo>
                    <a:pt x="361099" y="90721"/>
                  </a:lnTo>
                  <a:lnTo>
                    <a:pt x="421282" y="91734"/>
                  </a:lnTo>
                  <a:lnTo>
                    <a:pt x="481466" y="92587"/>
                  </a:lnTo>
                  <a:lnTo>
                    <a:pt x="541649" y="93267"/>
                  </a:lnTo>
                  <a:lnTo>
                    <a:pt x="601832" y="93758"/>
                  </a:lnTo>
                  <a:lnTo>
                    <a:pt x="662015" y="94042"/>
                  </a:lnTo>
                  <a:lnTo>
                    <a:pt x="722199" y="94102"/>
                  </a:lnTo>
                  <a:lnTo>
                    <a:pt x="782382" y="93915"/>
                  </a:lnTo>
                  <a:lnTo>
                    <a:pt x="842565" y="93463"/>
                  </a:lnTo>
                  <a:lnTo>
                    <a:pt x="902748" y="92735"/>
                  </a:lnTo>
                  <a:lnTo>
                    <a:pt x="962932" y="91724"/>
                  </a:lnTo>
                  <a:lnTo>
                    <a:pt x="1023115" y="90420"/>
                  </a:lnTo>
                  <a:lnTo>
                    <a:pt x="1083298" y="88818"/>
                  </a:lnTo>
                  <a:lnTo>
                    <a:pt x="1143482" y="86908"/>
                  </a:lnTo>
                  <a:lnTo>
                    <a:pt x="1203665" y="84687"/>
                  </a:lnTo>
                  <a:lnTo>
                    <a:pt x="1263848" y="82149"/>
                  </a:lnTo>
                  <a:lnTo>
                    <a:pt x="1324031" y="79295"/>
                  </a:lnTo>
                  <a:lnTo>
                    <a:pt x="1384215" y="76126"/>
                  </a:lnTo>
                  <a:lnTo>
                    <a:pt x="1444398" y="72651"/>
                  </a:lnTo>
                  <a:lnTo>
                    <a:pt x="1504581" y="68881"/>
                  </a:lnTo>
                  <a:lnTo>
                    <a:pt x="1564764" y="64834"/>
                  </a:lnTo>
                  <a:lnTo>
                    <a:pt x="1624948" y="60536"/>
                  </a:lnTo>
                  <a:lnTo>
                    <a:pt x="1685131" y="56018"/>
                  </a:lnTo>
                  <a:lnTo>
                    <a:pt x="1745314" y="51318"/>
                  </a:lnTo>
                  <a:lnTo>
                    <a:pt x="1805497" y="46483"/>
                  </a:lnTo>
                  <a:lnTo>
                    <a:pt x="1865681" y="41563"/>
                  </a:lnTo>
                  <a:lnTo>
                    <a:pt x="1925864" y="36616"/>
                  </a:lnTo>
                  <a:lnTo>
                    <a:pt x="1986047" y="31705"/>
                  </a:lnTo>
                  <a:lnTo>
                    <a:pt x="2046231" y="26897"/>
                  </a:lnTo>
                  <a:lnTo>
                    <a:pt x="2106414" y="22261"/>
                  </a:lnTo>
                  <a:lnTo>
                    <a:pt x="2166597" y="17869"/>
                  </a:lnTo>
                  <a:lnTo>
                    <a:pt x="2226780" y="13793"/>
                  </a:lnTo>
                  <a:lnTo>
                    <a:pt x="2286964" y="10107"/>
                  </a:lnTo>
                  <a:lnTo>
                    <a:pt x="2347147" y="6882"/>
                  </a:lnTo>
                  <a:lnTo>
                    <a:pt x="2407330" y="4191"/>
                  </a:lnTo>
                  <a:lnTo>
                    <a:pt x="2467513" y="2102"/>
                  </a:lnTo>
                  <a:lnTo>
                    <a:pt x="2527697" y="683"/>
                  </a:lnTo>
                  <a:lnTo>
                    <a:pt x="2587880" y="0"/>
                  </a:lnTo>
                  <a:lnTo>
                    <a:pt x="2648063" y="114"/>
                  </a:lnTo>
                  <a:lnTo>
                    <a:pt x="2708246" y="1087"/>
                  </a:lnTo>
                  <a:lnTo>
                    <a:pt x="2768430" y="2975"/>
                  </a:lnTo>
                  <a:lnTo>
                    <a:pt x="2828613" y="5834"/>
                  </a:lnTo>
                  <a:lnTo>
                    <a:pt x="2888796" y="9714"/>
                  </a:lnTo>
                  <a:lnTo>
                    <a:pt x="2948979" y="14665"/>
                  </a:lnTo>
                  <a:lnTo>
                    <a:pt x="3009163" y="20731"/>
                  </a:lnTo>
                  <a:lnTo>
                    <a:pt x="3069346" y="27957"/>
                  </a:lnTo>
                  <a:lnTo>
                    <a:pt x="3129529" y="36379"/>
                  </a:lnTo>
                  <a:lnTo>
                    <a:pt x="3189713" y="46035"/>
                  </a:lnTo>
                  <a:lnTo>
                    <a:pt x="3249896" y="56956"/>
                  </a:lnTo>
                  <a:lnTo>
                    <a:pt x="3310079" y="69164"/>
                  </a:lnTo>
                  <a:lnTo>
                    <a:pt x="3370262" y="82627"/>
                  </a:lnTo>
                  <a:lnTo>
                    <a:pt x="3430446" y="97286"/>
                  </a:lnTo>
                  <a:lnTo>
                    <a:pt x="3490629" y="113078"/>
                  </a:lnTo>
                  <a:lnTo>
                    <a:pt x="3550812" y="129935"/>
                  </a:lnTo>
                  <a:lnTo>
                    <a:pt x="3610995" y="147788"/>
                  </a:lnTo>
                  <a:lnTo>
                    <a:pt x="3671179" y="166559"/>
                  </a:lnTo>
                  <a:lnTo>
                    <a:pt x="3731362" y="186172"/>
                  </a:lnTo>
                  <a:lnTo>
                    <a:pt x="3791545" y="206542"/>
                  </a:lnTo>
                  <a:lnTo>
                    <a:pt x="3851728" y="227583"/>
                  </a:lnTo>
                  <a:lnTo>
                    <a:pt x="3911912" y="249205"/>
                  </a:lnTo>
                  <a:lnTo>
                    <a:pt x="3972095" y="271316"/>
                  </a:lnTo>
                  <a:lnTo>
                    <a:pt x="4032278" y="293821"/>
                  </a:lnTo>
                  <a:lnTo>
                    <a:pt x="4092462" y="316625"/>
                  </a:lnTo>
                  <a:lnTo>
                    <a:pt x="4152645" y="339631"/>
                  </a:lnTo>
                  <a:lnTo>
                    <a:pt x="4212828" y="362746"/>
                  </a:lnTo>
                  <a:lnTo>
                    <a:pt x="4273011" y="385878"/>
                  </a:lnTo>
                  <a:lnTo>
                    <a:pt x="4333195" y="408942"/>
                  </a:lnTo>
                  <a:lnTo>
                    <a:pt x="4393378" y="431860"/>
                  </a:lnTo>
                  <a:lnTo>
                    <a:pt x="4453561" y="454560"/>
                  </a:lnTo>
                  <a:lnTo>
                    <a:pt x="4513744" y="476982"/>
                  </a:lnTo>
                  <a:lnTo>
                    <a:pt x="4573928" y="499076"/>
                  </a:lnTo>
                  <a:lnTo>
                    <a:pt x="4634111" y="520804"/>
                  </a:lnTo>
                  <a:lnTo>
                    <a:pt x="4694294" y="542136"/>
                  </a:lnTo>
                  <a:lnTo>
                    <a:pt x="4754477" y="563055"/>
                  </a:lnTo>
                  <a:lnTo>
                    <a:pt x="4814661" y="583551"/>
                  </a:lnTo>
                  <a:lnTo>
                    <a:pt x="4874844" y="603623"/>
                  </a:lnTo>
                  <a:lnTo>
                    <a:pt x="4935027" y="623275"/>
                  </a:lnTo>
                  <a:lnTo>
                    <a:pt x="4995210" y="642515"/>
                  </a:lnTo>
                  <a:lnTo>
                    <a:pt x="5055394" y="661356"/>
                  </a:lnTo>
                  <a:lnTo>
                    <a:pt x="5115577" y="679811"/>
                  </a:lnTo>
                  <a:lnTo>
                    <a:pt x="5175760" y="697895"/>
                  </a:lnTo>
                  <a:lnTo>
                    <a:pt x="5235944" y="715623"/>
                  </a:lnTo>
                  <a:lnTo>
                    <a:pt x="5296127" y="733012"/>
                  </a:lnTo>
                  <a:lnTo>
                    <a:pt x="5356310" y="750091"/>
                  </a:lnTo>
                  <a:lnTo>
                    <a:pt x="5416493" y="766889"/>
                  </a:lnTo>
                  <a:lnTo>
                    <a:pt x="5476677" y="783433"/>
                  </a:lnTo>
                  <a:lnTo>
                    <a:pt x="5536860" y="799748"/>
                  </a:lnTo>
                  <a:lnTo>
                    <a:pt x="5597043" y="815854"/>
                  </a:lnTo>
                  <a:lnTo>
                    <a:pt x="5657226" y="831770"/>
                  </a:lnTo>
                  <a:lnTo>
                    <a:pt x="5717410" y="847513"/>
                  </a:lnTo>
                  <a:lnTo>
                    <a:pt x="5777593" y="863100"/>
                  </a:lnTo>
                  <a:lnTo>
                    <a:pt x="5837776" y="878544"/>
                  </a:lnTo>
                  <a:lnTo>
                    <a:pt x="5897959" y="893857"/>
                  </a:lnTo>
                  <a:lnTo>
                    <a:pt x="5958143" y="909050"/>
                  </a:lnTo>
                </a:path>
              </a:pathLst>
            </a:custGeom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1" u="none" strike="noStrike" kern="1200" cap="none" spc="0" normalizeH="0" baseline="0" noProof="0">
                <a:ln>
                  <a:noFill/>
                </a:ln>
                <a:solidFill>
                  <a:srgbClr val="FFCC99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endParaRPr>
            </a:p>
          </p:txBody>
        </p:sp>
        <p:sp>
          <p:nvSpPr>
            <p:cNvPr id="344" name="pl7">
              <a:extLst>
                <a:ext uri="{FF2B5EF4-FFF2-40B4-BE49-F238E27FC236}">
                  <a16:creationId xmlns:a16="http://schemas.microsoft.com/office/drawing/2014/main" id="{DBDF7A76-A83D-9E0F-797E-E86245E81797}"/>
                </a:ext>
              </a:extLst>
            </p:cNvPr>
            <p:cNvSpPr/>
            <p:nvPr/>
          </p:nvSpPr>
          <p:spPr>
            <a:xfrm>
              <a:off x="2079007" y="2355704"/>
              <a:ext cx="6319672" cy="1554175"/>
            </a:xfrm>
            <a:custGeom>
              <a:avLst/>
              <a:gdLst/>
              <a:ahLst/>
              <a:cxnLst/>
              <a:rect l="0" t="0" r="0" b="0"/>
              <a:pathLst>
                <a:path w="5958143" h="1286510">
                  <a:moveTo>
                    <a:pt x="5958143" y="1286510"/>
                  </a:moveTo>
                  <a:lnTo>
                    <a:pt x="5897959" y="1247794"/>
                  </a:lnTo>
                  <a:lnTo>
                    <a:pt x="5837776" y="1209199"/>
                  </a:lnTo>
                  <a:lnTo>
                    <a:pt x="5777593" y="1170734"/>
                  </a:lnTo>
                  <a:lnTo>
                    <a:pt x="5717410" y="1132412"/>
                  </a:lnTo>
                  <a:lnTo>
                    <a:pt x="5657226" y="1094248"/>
                  </a:lnTo>
                  <a:lnTo>
                    <a:pt x="5597043" y="1056255"/>
                  </a:lnTo>
                  <a:lnTo>
                    <a:pt x="5536860" y="1018452"/>
                  </a:lnTo>
                  <a:lnTo>
                    <a:pt x="5476677" y="980858"/>
                  </a:lnTo>
                  <a:lnTo>
                    <a:pt x="5416493" y="943494"/>
                  </a:lnTo>
                  <a:lnTo>
                    <a:pt x="5356310" y="906384"/>
                  </a:lnTo>
                  <a:lnTo>
                    <a:pt x="5296127" y="869555"/>
                  </a:lnTo>
                  <a:lnTo>
                    <a:pt x="5235944" y="833035"/>
                  </a:lnTo>
                  <a:lnTo>
                    <a:pt x="5175760" y="796865"/>
                  </a:lnTo>
                  <a:lnTo>
                    <a:pt x="5115577" y="761113"/>
                  </a:lnTo>
                  <a:lnTo>
                    <a:pt x="5055394" y="725853"/>
                  </a:lnTo>
                  <a:lnTo>
                    <a:pt x="4995210" y="691160"/>
                  </a:lnTo>
                  <a:lnTo>
                    <a:pt x="4935027" y="657108"/>
                  </a:lnTo>
                  <a:lnTo>
                    <a:pt x="4874844" y="623769"/>
                  </a:lnTo>
                  <a:lnTo>
                    <a:pt x="4814661" y="591212"/>
                  </a:lnTo>
                  <a:lnTo>
                    <a:pt x="4754477" y="559502"/>
                  </a:lnTo>
                  <a:lnTo>
                    <a:pt x="4694294" y="528696"/>
                  </a:lnTo>
                  <a:lnTo>
                    <a:pt x="4634111" y="498846"/>
                  </a:lnTo>
                  <a:lnTo>
                    <a:pt x="4573928" y="469993"/>
                  </a:lnTo>
                  <a:lnTo>
                    <a:pt x="4513744" y="442170"/>
                  </a:lnTo>
                  <a:lnTo>
                    <a:pt x="4453561" y="415397"/>
                  </a:lnTo>
                  <a:lnTo>
                    <a:pt x="4393378" y="389684"/>
                  </a:lnTo>
                  <a:lnTo>
                    <a:pt x="4333195" y="365032"/>
                  </a:lnTo>
                  <a:lnTo>
                    <a:pt x="4273011" y="341429"/>
                  </a:lnTo>
                  <a:lnTo>
                    <a:pt x="4212828" y="318857"/>
                  </a:lnTo>
                  <a:lnTo>
                    <a:pt x="4152645" y="297290"/>
                  </a:lnTo>
                  <a:lnTo>
                    <a:pt x="4092462" y="276698"/>
                  </a:lnTo>
                  <a:lnTo>
                    <a:pt x="4032278" y="257047"/>
                  </a:lnTo>
                  <a:lnTo>
                    <a:pt x="3972095" y="238301"/>
                  </a:lnTo>
                  <a:lnTo>
                    <a:pt x="3911912" y="220424"/>
                  </a:lnTo>
                  <a:lnTo>
                    <a:pt x="3851728" y="203383"/>
                  </a:lnTo>
                  <a:lnTo>
                    <a:pt x="3791545" y="187143"/>
                  </a:lnTo>
                  <a:lnTo>
                    <a:pt x="3731362" y="171677"/>
                  </a:lnTo>
                  <a:lnTo>
                    <a:pt x="3671179" y="156956"/>
                  </a:lnTo>
                  <a:lnTo>
                    <a:pt x="3610995" y="142959"/>
                  </a:lnTo>
                  <a:lnTo>
                    <a:pt x="3550812" y="129667"/>
                  </a:lnTo>
                  <a:lnTo>
                    <a:pt x="3490629" y="117065"/>
                  </a:lnTo>
                  <a:lnTo>
                    <a:pt x="3430446" y="105141"/>
                  </a:lnTo>
                  <a:lnTo>
                    <a:pt x="3370262" y="93889"/>
                  </a:lnTo>
                  <a:lnTo>
                    <a:pt x="3310079" y="83305"/>
                  </a:lnTo>
                  <a:lnTo>
                    <a:pt x="3249896" y="73390"/>
                  </a:lnTo>
                  <a:lnTo>
                    <a:pt x="3189713" y="64141"/>
                  </a:lnTo>
                  <a:lnTo>
                    <a:pt x="3129529" y="55539"/>
                  </a:lnTo>
                  <a:lnTo>
                    <a:pt x="3069346" y="47569"/>
                  </a:lnTo>
                  <a:lnTo>
                    <a:pt x="3009163" y="40218"/>
                  </a:lnTo>
                  <a:lnTo>
                    <a:pt x="2948979" y="33478"/>
                  </a:lnTo>
                  <a:lnTo>
                    <a:pt x="2888796" y="27343"/>
                  </a:lnTo>
                  <a:lnTo>
                    <a:pt x="2828613" y="21811"/>
                  </a:lnTo>
                  <a:lnTo>
                    <a:pt x="2768430" y="16884"/>
                  </a:lnTo>
                  <a:lnTo>
                    <a:pt x="2708246" y="12565"/>
                  </a:lnTo>
                  <a:lnTo>
                    <a:pt x="2648063" y="8862"/>
                  </a:lnTo>
                  <a:lnTo>
                    <a:pt x="2587880" y="5783"/>
                  </a:lnTo>
                  <a:lnTo>
                    <a:pt x="2527697" y="3341"/>
                  </a:lnTo>
                  <a:lnTo>
                    <a:pt x="2467513" y="1551"/>
                  </a:lnTo>
                  <a:lnTo>
                    <a:pt x="2407330" y="430"/>
                  </a:lnTo>
                  <a:lnTo>
                    <a:pt x="2347147" y="0"/>
                  </a:lnTo>
                  <a:lnTo>
                    <a:pt x="2286964" y="280"/>
                  </a:lnTo>
                  <a:lnTo>
                    <a:pt x="2226780" y="1295"/>
                  </a:lnTo>
                  <a:lnTo>
                    <a:pt x="2166597" y="3070"/>
                  </a:lnTo>
                  <a:lnTo>
                    <a:pt x="2106414" y="5629"/>
                  </a:lnTo>
                  <a:lnTo>
                    <a:pt x="2046231" y="8998"/>
                  </a:lnTo>
                  <a:lnTo>
                    <a:pt x="1986047" y="13200"/>
                  </a:lnTo>
                  <a:lnTo>
                    <a:pt x="1925864" y="18258"/>
                  </a:lnTo>
                  <a:lnTo>
                    <a:pt x="1865681" y="24190"/>
                  </a:lnTo>
                  <a:lnTo>
                    <a:pt x="1805497" y="31011"/>
                  </a:lnTo>
                  <a:lnTo>
                    <a:pt x="1745314" y="38731"/>
                  </a:lnTo>
                  <a:lnTo>
                    <a:pt x="1685131" y="47354"/>
                  </a:lnTo>
                  <a:lnTo>
                    <a:pt x="1624948" y="56879"/>
                  </a:lnTo>
                  <a:lnTo>
                    <a:pt x="1564764" y="67294"/>
                  </a:lnTo>
                  <a:lnTo>
                    <a:pt x="1504581" y="78586"/>
                  </a:lnTo>
                  <a:lnTo>
                    <a:pt x="1444398" y="90730"/>
                  </a:lnTo>
                  <a:lnTo>
                    <a:pt x="1384215" y="103697"/>
                  </a:lnTo>
                  <a:lnTo>
                    <a:pt x="1324031" y="117451"/>
                  </a:lnTo>
                  <a:lnTo>
                    <a:pt x="1263848" y="131953"/>
                  </a:lnTo>
                  <a:lnTo>
                    <a:pt x="1203665" y="147157"/>
                  </a:lnTo>
                  <a:lnTo>
                    <a:pt x="1143482" y="163014"/>
                  </a:lnTo>
                  <a:lnTo>
                    <a:pt x="1083298" y="179474"/>
                  </a:lnTo>
                  <a:lnTo>
                    <a:pt x="1023115" y="196482"/>
                  </a:lnTo>
                  <a:lnTo>
                    <a:pt x="962932" y="213984"/>
                  </a:lnTo>
                  <a:lnTo>
                    <a:pt x="902748" y="231925"/>
                  </a:lnTo>
                  <a:lnTo>
                    <a:pt x="842565" y="250248"/>
                  </a:lnTo>
                  <a:lnTo>
                    <a:pt x="782382" y="268898"/>
                  </a:lnTo>
                  <a:lnTo>
                    <a:pt x="722199" y="287823"/>
                  </a:lnTo>
                  <a:lnTo>
                    <a:pt x="662015" y="306995"/>
                  </a:lnTo>
                  <a:lnTo>
                    <a:pt x="601832" y="326391"/>
                  </a:lnTo>
                  <a:lnTo>
                    <a:pt x="541649" y="345994"/>
                  </a:lnTo>
                  <a:lnTo>
                    <a:pt x="481466" y="365786"/>
                  </a:lnTo>
                  <a:lnTo>
                    <a:pt x="421282" y="385751"/>
                  </a:lnTo>
                  <a:lnTo>
                    <a:pt x="361099" y="405875"/>
                  </a:lnTo>
                  <a:lnTo>
                    <a:pt x="300916" y="426146"/>
                  </a:lnTo>
                  <a:lnTo>
                    <a:pt x="240733" y="446551"/>
                  </a:lnTo>
                  <a:lnTo>
                    <a:pt x="180549" y="467079"/>
                  </a:lnTo>
                  <a:lnTo>
                    <a:pt x="120366" y="487722"/>
                  </a:lnTo>
                  <a:lnTo>
                    <a:pt x="60183" y="508471"/>
                  </a:lnTo>
                  <a:lnTo>
                    <a:pt x="0" y="529317"/>
                  </a:lnTo>
                </a:path>
              </a:pathLst>
            </a:custGeom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1" u="none" strike="noStrike" kern="1200" cap="none" spc="0" normalizeH="0" baseline="0" noProof="0">
                <a:ln>
                  <a:noFill/>
                </a:ln>
                <a:solidFill>
                  <a:srgbClr val="FFCC99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endParaRPr>
            </a:p>
          </p:txBody>
        </p:sp>
        <p:sp>
          <p:nvSpPr>
            <p:cNvPr id="345" name="pl8">
              <a:extLst>
                <a:ext uri="{FF2B5EF4-FFF2-40B4-BE49-F238E27FC236}">
                  <a16:creationId xmlns:a16="http://schemas.microsoft.com/office/drawing/2014/main" id="{D7DB1255-E6F2-6D38-0198-C8713D509E2A}"/>
                </a:ext>
              </a:extLst>
            </p:cNvPr>
            <p:cNvSpPr/>
            <p:nvPr/>
          </p:nvSpPr>
          <p:spPr>
            <a:xfrm>
              <a:off x="2079007" y="2088201"/>
              <a:ext cx="6319672" cy="1323972"/>
            </a:xfrm>
            <a:custGeom>
              <a:avLst/>
              <a:gdLst/>
              <a:ahLst/>
              <a:cxnLst/>
              <a:rect l="0" t="0" r="0" b="0"/>
              <a:pathLst>
                <a:path w="5958143" h="1095953">
                  <a:moveTo>
                    <a:pt x="0" y="303808"/>
                  </a:moveTo>
                  <a:lnTo>
                    <a:pt x="60183" y="294252"/>
                  </a:lnTo>
                  <a:lnTo>
                    <a:pt x="120366" y="284696"/>
                  </a:lnTo>
                  <a:lnTo>
                    <a:pt x="180549" y="275140"/>
                  </a:lnTo>
                  <a:lnTo>
                    <a:pt x="240733" y="265584"/>
                  </a:lnTo>
                  <a:lnTo>
                    <a:pt x="300916" y="256028"/>
                  </a:lnTo>
                  <a:lnTo>
                    <a:pt x="361099" y="246472"/>
                  </a:lnTo>
                  <a:lnTo>
                    <a:pt x="421282" y="236916"/>
                  </a:lnTo>
                  <a:lnTo>
                    <a:pt x="481466" y="227360"/>
                  </a:lnTo>
                  <a:lnTo>
                    <a:pt x="541649" y="217804"/>
                  </a:lnTo>
                  <a:lnTo>
                    <a:pt x="601832" y="208248"/>
                  </a:lnTo>
                  <a:lnTo>
                    <a:pt x="662015" y="198692"/>
                  </a:lnTo>
                  <a:lnTo>
                    <a:pt x="722199" y="189136"/>
                  </a:lnTo>
                  <a:lnTo>
                    <a:pt x="782382" y="179580"/>
                  </a:lnTo>
                  <a:lnTo>
                    <a:pt x="842565" y="170029"/>
                  </a:lnTo>
                  <a:lnTo>
                    <a:pt x="902748" y="160503"/>
                  </a:lnTo>
                  <a:lnTo>
                    <a:pt x="962932" y="151027"/>
                  </a:lnTo>
                  <a:lnTo>
                    <a:pt x="1023115" y="141625"/>
                  </a:lnTo>
                  <a:lnTo>
                    <a:pt x="1083298" y="132319"/>
                  </a:lnTo>
                  <a:lnTo>
                    <a:pt x="1143482" y="123135"/>
                  </a:lnTo>
                  <a:lnTo>
                    <a:pt x="1203665" y="114095"/>
                  </a:lnTo>
                  <a:lnTo>
                    <a:pt x="1263848" y="105224"/>
                  </a:lnTo>
                  <a:lnTo>
                    <a:pt x="1324031" y="96546"/>
                  </a:lnTo>
                  <a:lnTo>
                    <a:pt x="1384215" y="88085"/>
                  </a:lnTo>
                  <a:lnTo>
                    <a:pt x="1444398" y="79864"/>
                  </a:lnTo>
                  <a:lnTo>
                    <a:pt x="1504581" y="71907"/>
                  </a:lnTo>
                  <a:lnTo>
                    <a:pt x="1564764" y="64238"/>
                  </a:lnTo>
                  <a:lnTo>
                    <a:pt x="1624948" y="56881"/>
                  </a:lnTo>
                  <a:lnTo>
                    <a:pt x="1685131" y="49859"/>
                  </a:lnTo>
                  <a:lnTo>
                    <a:pt x="1745314" y="43198"/>
                  </a:lnTo>
                  <a:lnTo>
                    <a:pt x="1805497" y="36920"/>
                  </a:lnTo>
                  <a:lnTo>
                    <a:pt x="1865681" y="31049"/>
                  </a:lnTo>
                  <a:lnTo>
                    <a:pt x="1925864" y="25610"/>
                  </a:lnTo>
                  <a:lnTo>
                    <a:pt x="1986047" y="20626"/>
                  </a:lnTo>
                  <a:lnTo>
                    <a:pt x="2046231" y="16121"/>
                  </a:lnTo>
                  <a:lnTo>
                    <a:pt x="2106414" y="12118"/>
                  </a:lnTo>
                  <a:lnTo>
                    <a:pt x="2166597" y="8642"/>
                  </a:lnTo>
                  <a:lnTo>
                    <a:pt x="2226780" y="5717"/>
                  </a:lnTo>
                  <a:lnTo>
                    <a:pt x="2286964" y="3367"/>
                  </a:lnTo>
                  <a:lnTo>
                    <a:pt x="2347147" y="1614"/>
                  </a:lnTo>
                  <a:lnTo>
                    <a:pt x="2407330" y="484"/>
                  </a:lnTo>
                  <a:lnTo>
                    <a:pt x="2467513" y="0"/>
                  </a:lnTo>
                  <a:lnTo>
                    <a:pt x="2527697" y="185"/>
                  </a:lnTo>
                  <a:lnTo>
                    <a:pt x="2587880" y="1064"/>
                  </a:lnTo>
                  <a:lnTo>
                    <a:pt x="2648063" y="2661"/>
                  </a:lnTo>
                  <a:lnTo>
                    <a:pt x="2708246" y="5000"/>
                  </a:lnTo>
                  <a:lnTo>
                    <a:pt x="2768430" y="8103"/>
                  </a:lnTo>
                  <a:lnTo>
                    <a:pt x="2828613" y="11996"/>
                  </a:lnTo>
                  <a:lnTo>
                    <a:pt x="2888796" y="16702"/>
                  </a:lnTo>
                  <a:lnTo>
                    <a:pt x="2948979" y="22244"/>
                  </a:lnTo>
                  <a:lnTo>
                    <a:pt x="3009163" y="28648"/>
                  </a:lnTo>
                  <a:lnTo>
                    <a:pt x="3069346" y="35936"/>
                  </a:lnTo>
                  <a:lnTo>
                    <a:pt x="3129529" y="44133"/>
                  </a:lnTo>
                  <a:lnTo>
                    <a:pt x="3189713" y="53261"/>
                  </a:lnTo>
                  <a:lnTo>
                    <a:pt x="3249896" y="63347"/>
                  </a:lnTo>
                  <a:lnTo>
                    <a:pt x="3310079" y="74408"/>
                  </a:lnTo>
                  <a:lnTo>
                    <a:pt x="3370262" y="86431"/>
                  </a:lnTo>
                  <a:lnTo>
                    <a:pt x="3430446" y="99387"/>
                  </a:lnTo>
                  <a:lnTo>
                    <a:pt x="3490629" y="113244"/>
                  </a:lnTo>
                  <a:lnTo>
                    <a:pt x="3550812" y="127975"/>
                  </a:lnTo>
                  <a:lnTo>
                    <a:pt x="3610995" y="143547"/>
                  </a:lnTo>
                  <a:lnTo>
                    <a:pt x="3671179" y="159931"/>
                  </a:lnTo>
                  <a:lnTo>
                    <a:pt x="3731362" y="177097"/>
                  </a:lnTo>
                  <a:lnTo>
                    <a:pt x="3791545" y="195016"/>
                  </a:lnTo>
                  <a:lnTo>
                    <a:pt x="3851728" y="213656"/>
                  </a:lnTo>
                  <a:lnTo>
                    <a:pt x="3911912" y="232988"/>
                  </a:lnTo>
                  <a:lnTo>
                    <a:pt x="3972095" y="252982"/>
                  </a:lnTo>
                  <a:lnTo>
                    <a:pt x="4032278" y="273608"/>
                  </a:lnTo>
                  <a:lnTo>
                    <a:pt x="4092462" y="294835"/>
                  </a:lnTo>
                  <a:lnTo>
                    <a:pt x="4152645" y="316634"/>
                  </a:lnTo>
                  <a:lnTo>
                    <a:pt x="4212828" y="338975"/>
                  </a:lnTo>
                  <a:lnTo>
                    <a:pt x="4273011" y="361827"/>
                  </a:lnTo>
                  <a:lnTo>
                    <a:pt x="4333195" y="385160"/>
                  </a:lnTo>
                  <a:lnTo>
                    <a:pt x="4393378" y="408945"/>
                  </a:lnTo>
                  <a:lnTo>
                    <a:pt x="4453561" y="433152"/>
                  </a:lnTo>
                  <a:lnTo>
                    <a:pt x="4513744" y="457749"/>
                  </a:lnTo>
                  <a:lnTo>
                    <a:pt x="4573928" y="482708"/>
                  </a:lnTo>
                  <a:lnTo>
                    <a:pt x="4634111" y="507998"/>
                  </a:lnTo>
                  <a:lnTo>
                    <a:pt x="4694294" y="533589"/>
                  </a:lnTo>
                  <a:lnTo>
                    <a:pt x="4754477" y="559452"/>
                  </a:lnTo>
                  <a:lnTo>
                    <a:pt x="4814661" y="585555"/>
                  </a:lnTo>
                  <a:lnTo>
                    <a:pt x="4874844" y="611869"/>
                  </a:lnTo>
                  <a:lnTo>
                    <a:pt x="4935027" y="638365"/>
                  </a:lnTo>
                  <a:lnTo>
                    <a:pt x="4995210" y="665011"/>
                  </a:lnTo>
                  <a:lnTo>
                    <a:pt x="5055394" y="691778"/>
                  </a:lnTo>
                  <a:lnTo>
                    <a:pt x="5115577" y="718635"/>
                  </a:lnTo>
                  <a:lnTo>
                    <a:pt x="5175760" y="745553"/>
                  </a:lnTo>
                  <a:lnTo>
                    <a:pt x="5235944" y="772502"/>
                  </a:lnTo>
                  <a:lnTo>
                    <a:pt x="5296127" y="799457"/>
                  </a:lnTo>
                  <a:lnTo>
                    <a:pt x="5356310" y="826411"/>
                  </a:lnTo>
                  <a:lnTo>
                    <a:pt x="5416493" y="853365"/>
                  </a:lnTo>
                  <a:lnTo>
                    <a:pt x="5476677" y="880319"/>
                  </a:lnTo>
                  <a:lnTo>
                    <a:pt x="5536860" y="907273"/>
                  </a:lnTo>
                  <a:lnTo>
                    <a:pt x="5597043" y="934228"/>
                  </a:lnTo>
                  <a:lnTo>
                    <a:pt x="5657226" y="961182"/>
                  </a:lnTo>
                  <a:lnTo>
                    <a:pt x="5717410" y="988136"/>
                  </a:lnTo>
                  <a:lnTo>
                    <a:pt x="5777593" y="1015090"/>
                  </a:lnTo>
                  <a:lnTo>
                    <a:pt x="5837776" y="1042045"/>
                  </a:lnTo>
                  <a:lnTo>
                    <a:pt x="5897959" y="1068999"/>
                  </a:lnTo>
                  <a:lnTo>
                    <a:pt x="5958143" y="1095953"/>
                  </a:lnTo>
                </a:path>
              </a:pathLst>
            </a:custGeom>
            <a:ln w="24391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1" u="none" strike="noStrike" kern="1200" cap="none" spc="0" normalizeH="0" baseline="0" noProof="0">
                <a:ln>
                  <a:noFill/>
                </a:ln>
                <a:solidFill>
                  <a:srgbClr val="FFCC99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endParaRPr>
            </a:p>
          </p:txBody>
        </p:sp>
      </p:grpSp>
      <p:sp>
        <p:nvSpPr>
          <p:cNvPr id="346" name="pl9">
            <a:extLst>
              <a:ext uri="{FF2B5EF4-FFF2-40B4-BE49-F238E27FC236}">
                <a16:creationId xmlns:a16="http://schemas.microsoft.com/office/drawing/2014/main" id="{9DDA772C-96D0-EB11-3939-97005ED943A7}"/>
              </a:ext>
            </a:extLst>
          </p:cNvPr>
          <p:cNvSpPr/>
          <p:nvPr/>
        </p:nvSpPr>
        <p:spPr>
          <a:xfrm>
            <a:off x="842243" y="3031234"/>
            <a:ext cx="8169283" cy="0"/>
          </a:xfrm>
          <a:custGeom>
            <a:avLst/>
            <a:gdLst/>
            <a:ahLst/>
            <a:cxnLst/>
            <a:rect l="0" t="0" r="0" b="0"/>
            <a:pathLst>
              <a:path w="7701943">
                <a:moveTo>
                  <a:pt x="0" y="0"/>
                </a:moveTo>
                <a:lnTo>
                  <a:pt x="7701943" y="0"/>
                </a:lnTo>
                <a:lnTo>
                  <a:pt x="7701943" y="0"/>
                </a:lnTo>
              </a:path>
            </a:pathLst>
          </a:custGeom>
          <a:ln w="13550" cap="flat">
            <a:solidFill>
              <a:srgbClr val="000000">
                <a:alpha val="100000"/>
              </a:srgbClr>
            </a:solidFill>
            <a:prstDash val="dash"/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1" i="1" u="none" strike="noStrike" kern="1200" cap="none" spc="0" normalizeH="0" baseline="0" noProof="0">
              <a:ln>
                <a:noFill/>
              </a:ln>
              <a:solidFill>
                <a:srgbClr val="FFCC99"/>
              </a:solidFill>
              <a:effectLst/>
              <a:uLnTx/>
              <a:uFillTx/>
              <a:latin typeface="Arial" charset="0"/>
              <a:ea typeface="ヒラギノ角ゴ Pro W3"/>
              <a:cs typeface="Arial" charset="0"/>
            </a:endParaRPr>
          </a:p>
        </p:txBody>
      </p:sp>
      <p:pic>
        <p:nvPicPr>
          <p:cNvPr id="4" name="Picture 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D21FEFA6-EB95-921B-9D9D-23C24651C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5555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AE0CC-FA25-14BF-C0B6-5A6A4F613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E8BC9AA4-42C4-B15E-213E-17FEFACFE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EA731E1-1F79-EE83-8283-D2000EE8A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67353"/>
            <a:ext cx="8644467" cy="566738"/>
          </a:xfrm>
        </p:spPr>
        <p:txBody>
          <a:bodyPr/>
          <a:lstStyle/>
          <a:p>
            <a:r>
              <a:rPr lang="en-US" sz="2400">
                <a:solidFill>
                  <a:schemeClr val="bg1"/>
                </a:solidFill>
                <a:latin typeface="+mj-lt"/>
              </a:rPr>
              <a:t>Exploratory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03447D-0C64-93BA-C3C5-BD389F5956A2}"/>
              </a:ext>
            </a:extLst>
          </p:cNvPr>
          <p:cNvSpPr txBox="1"/>
          <p:nvPr/>
        </p:nvSpPr>
        <p:spPr>
          <a:xfrm>
            <a:off x="279400" y="696657"/>
            <a:ext cx="6940550" cy="369332"/>
          </a:xfrm>
          <a:prstGeom prst="rect">
            <a:avLst/>
          </a:prstGeom>
          <a:solidFill>
            <a:srgbClr val="03063D"/>
          </a:solidFill>
          <a:ln>
            <a:solidFill>
              <a:srgbClr val="B7CF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Effect of Device vs. Control on 1-Year Health Status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80D29C6-4F79-042E-464E-2F3746AB545F}"/>
              </a:ext>
            </a:extLst>
          </p:cNvPr>
          <p:cNvGraphicFramePr>
            <a:graphicFrameLocks noGrp="1"/>
          </p:cNvGraphicFramePr>
          <p:nvPr/>
        </p:nvGraphicFramePr>
        <p:xfrm>
          <a:off x="803542" y="1193369"/>
          <a:ext cx="7536916" cy="28981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36630">
                  <a:extLst>
                    <a:ext uri="{9D8B030D-6E8A-4147-A177-3AD203B41FA5}">
                      <a16:colId xmlns:a16="http://schemas.microsoft.com/office/drawing/2014/main" val="4146536830"/>
                    </a:ext>
                  </a:extLst>
                </a:gridCol>
                <a:gridCol w="3248822">
                  <a:extLst>
                    <a:ext uri="{9D8B030D-6E8A-4147-A177-3AD203B41FA5}">
                      <a16:colId xmlns:a16="http://schemas.microsoft.com/office/drawing/2014/main" val="3771090741"/>
                    </a:ext>
                  </a:extLst>
                </a:gridCol>
                <a:gridCol w="1151464">
                  <a:extLst>
                    <a:ext uri="{9D8B030D-6E8A-4147-A177-3AD203B41FA5}">
                      <a16:colId xmlns:a16="http://schemas.microsoft.com/office/drawing/2014/main" val="2524053288"/>
                    </a:ext>
                  </a:extLst>
                </a:gridCol>
              </a:tblGrid>
              <a:tr h="49315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296" marR="1899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06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Between-Group Difference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Device  ̶  Control</a:t>
                      </a: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) 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998" marR="189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06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P-value 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998" marR="189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06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097618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Overall Summary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12968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Physical Limitations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332062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Total Symptoms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600082"/>
                  </a:ext>
                </a:extLst>
              </a:tr>
              <a:tr h="4041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Quality of Life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655366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Social Limitations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691486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SF-36 Physical Component Score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295987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SF-36 Mental Component Score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22914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10B3727-AE50-0558-C2BF-9487D6D87615}"/>
              </a:ext>
            </a:extLst>
          </p:cNvPr>
          <p:cNvSpPr txBox="1"/>
          <p:nvPr/>
        </p:nvSpPr>
        <p:spPr>
          <a:xfrm>
            <a:off x="803541" y="4079841"/>
            <a:ext cx="7635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*IPW: Modeled probability of death or commercial TVI. Patients were then weighted by the inverse of this probability within the mixed effects linear models for repeated measures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A200E9-A8D4-5EAF-8785-383BD025C8D7}"/>
              </a:ext>
            </a:extLst>
          </p:cNvPr>
          <p:cNvSpPr txBox="1"/>
          <p:nvPr/>
        </p:nvSpPr>
        <p:spPr>
          <a:xfrm>
            <a:off x="380325" y="4793188"/>
            <a:ext cx="79601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KCCQ,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Kansas City Cardiomyopathy Questionnaire; </a:t>
            </a:r>
            <a:r>
              <a:rPr kumimoji="0" lang="en-US" sz="1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IPW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inverse probability weighting; </a:t>
            </a:r>
            <a:r>
              <a:rPr kumimoji="0" lang="en-US" sz="1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TVI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tricuspid valve intervention</a:t>
            </a:r>
          </a:p>
        </p:txBody>
      </p:sp>
    </p:spTree>
    <p:extLst>
      <p:ext uri="{BB962C8B-B14F-4D97-AF65-F5344CB8AC3E}">
        <p14:creationId xmlns:p14="http://schemas.microsoft.com/office/powerpoint/2010/main" val="3948993404"/>
      </p:ext>
    </p:extLst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69DAF-C7EA-036B-CABF-7D657DCC5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D1B4470-E09B-B1B3-5995-8904CE0EF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9873B0A-E988-E5D9-61FE-02D64D50A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167353"/>
            <a:ext cx="8644467" cy="566738"/>
          </a:xfrm>
        </p:spPr>
        <p:txBody>
          <a:bodyPr/>
          <a:lstStyle/>
          <a:p>
            <a:r>
              <a:rPr lang="en-US" sz="2400">
                <a:solidFill>
                  <a:schemeClr val="bg1"/>
                </a:solidFill>
                <a:latin typeface="+mj-lt"/>
              </a:rPr>
              <a:t>Exploratory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7C02A-67C1-314A-FD46-73995D4EDF53}"/>
              </a:ext>
            </a:extLst>
          </p:cNvPr>
          <p:cNvSpPr txBox="1"/>
          <p:nvPr/>
        </p:nvSpPr>
        <p:spPr>
          <a:xfrm>
            <a:off x="279400" y="696657"/>
            <a:ext cx="6940550" cy="369332"/>
          </a:xfrm>
          <a:prstGeom prst="rect">
            <a:avLst/>
          </a:prstGeom>
          <a:solidFill>
            <a:srgbClr val="03063D"/>
          </a:solidFill>
          <a:ln>
            <a:solidFill>
              <a:srgbClr val="B7CFFF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Effect of Device vs. Control on 1-Year Health Status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D6FD5D1-1EDE-81E6-45F6-32A3EAE6FF4E}"/>
              </a:ext>
            </a:extLst>
          </p:cNvPr>
          <p:cNvGraphicFramePr>
            <a:graphicFrameLocks noGrp="1"/>
          </p:cNvGraphicFramePr>
          <p:nvPr/>
        </p:nvGraphicFramePr>
        <p:xfrm>
          <a:off x="803542" y="1193369"/>
          <a:ext cx="7536916" cy="28981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36630">
                  <a:extLst>
                    <a:ext uri="{9D8B030D-6E8A-4147-A177-3AD203B41FA5}">
                      <a16:colId xmlns:a16="http://schemas.microsoft.com/office/drawing/2014/main" val="4146536830"/>
                    </a:ext>
                  </a:extLst>
                </a:gridCol>
                <a:gridCol w="3248822">
                  <a:extLst>
                    <a:ext uri="{9D8B030D-6E8A-4147-A177-3AD203B41FA5}">
                      <a16:colId xmlns:a16="http://schemas.microsoft.com/office/drawing/2014/main" val="3771090741"/>
                    </a:ext>
                  </a:extLst>
                </a:gridCol>
                <a:gridCol w="1151464">
                  <a:extLst>
                    <a:ext uri="{9D8B030D-6E8A-4147-A177-3AD203B41FA5}">
                      <a16:colId xmlns:a16="http://schemas.microsoft.com/office/drawing/2014/main" val="2524053288"/>
                    </a:ext>
                  </a:extLst>
                </a:gridCol>
              </a:tblGrid>
              <a:tr h="49315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US" sz="1400" b="0" i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296" marR="1899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06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Between-Group Difference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Device  ̶  Control</a:t>
                      </a: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) 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998" marR="189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06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P-value </a:t>
                      </a:r>
                      <a:endParaRPr lang="en-US" sz="1400" b="1" i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8998" marR="18998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06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097618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Overall Summary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3063D"/>
                          </a:solidFill>
                          <a:effectLst/>
                        </a:rPr>
                        <a:t>12.5 (8.4 to 16.5)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</a:rPr>
                        <a:t>&lt;0.001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812968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Physical Limitations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3063D"/>
                          </a:solidFill>
                          <a:effectLst/>
                        </a:rPr>
                        <a:t>8.0 (3.7 to 12.4)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</a:rPr>
                        <a:t>&lt;0.001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332062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Total Symptoms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3063D"/>
                          </a:solidFill>
                          <a:effectLst/>
                        </a:rPr>
                        <a:t>15.9 (10.9 to 20.9)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</a:rPr>
                        <a:t>&lt;0.001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600082"/>
                  </a:ext>
                </a:extLst>
              </a:tr>
              <a:tr h="4041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Quality of Life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3063D"/>
                          </a:solidFill>
                          <a:effectLst/>
                        </a:rPr>
                        <a:t>13.6 (7.9 to 19.3)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</a:rPr>
                        <a:t>&lt;0.001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655366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KCCQ Social Limitations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solidFill>
                            <a:srgbClr val="03063D"/>
                          </a:solidFill>
                          <a:effectLst/>
                        </a:rPr>
                        <a:t>11.9 (7.4 to 16.3)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</a:rPr>
                        <a:t>&lt;0.001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691486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SF-36 Physical Component Score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  <a:latin typeface="+mj-lt"/>
                        </a:rPr>
                        <a:t>4.6 (2.9 to 6.4)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+mj-lt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  <a:latin typeface="+mj-lt"/>
                        </a:rPr>
                        <a:t>&lt;0.001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+mj-lt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295987"/>
                  </a:ext>
                </a:extLst>
              </a:tr>
              <a:tr h="333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u="none" strike="noStrike">
                          <a:solidFill>
                            <a:schemeClr val="bg1"/>
                          </a:solidFill>
                          <a:effectLst/>
                        </a:rPr>
                        <a:t> SF-36 Mental Component Score     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20" marR="6920" marT="69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3063D"/>
                          </a:solidFill>
                          <a:effectLst/>
                          <a:latin typeface="+mj-lt"/>
                        </a:rPr>
                        <a:t>4.4 (2.6 to 6.3)</a:t>
                      </a: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>
                          <a:solidFill>
                            <a:srgbClr val="03063D"/>
                          </a:solidFill>
                          <a:effectLst/>
                          <a:latin typeface="+mj-lt"/>
                        </a:rPr>
                        <a:t>&lt;0.001</a:t>
                      </a:r>
                      <a:endParaRPr lang="en-US" sz="1400" b="0" i="0" u="none" strike="noStrike">
                        <a:solidFill>
                          <a:srgbClr val="03063D"/>
                        </a:solidFill>
                        <a:effectLst/>
                        <a:latin typeface="+mj-lt"/>
                      </a:endParaRPr>
                    </a:p>
                  </a:txBody>
                  <a:tcPr marL="6920" marR="6920" marT="692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22914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AD63AAF-EB4E-F2B2-AE47-9FE2A48DB665}"/>
              </a:ext>
            </a:extLst>
          </p:cNvPr>
          <p:cNvSpPr txBox="1"/>
          <p:nvPr/>
        </p:nvSpPr>
        <p:spPr>
          <a:xfrm>
            <a:off x="803541" y="4079841"/>
            <a:ext cx="7635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*IPW: Modeled probability of death or commercial TVI. Patients were then weighted by the inverse of this probability within the mixed effects linear models for repeated measures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02F5D2-D3CE-8DF2-CEC3-4627EB20D4E4}"/>
              </a:ext>
            </a:extLst>
          </p:cNvPr>
          <p:cNvSpPr txBox="1"/>
          <p:nvPr/>
        </p:nvSpPr>
        <p:spPr>
          <a:xfrm>
            <a:off x="380325" y="4793188"/>
            <a:ext cx="79601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KCCQ,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Kansas City Cardiomyopathy Questionnaire; </a:t>
            </a:r>
            <a:r>
              <a:rPr kumimoji="0" lang="en-US" sz="1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IPW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inverse probability weighting; </a:t>
            </a:r>
            <a:r>
              <a:rPr kumimoji="0" lang="en-US" sz="1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TVI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/>
                <a:cs typeface="Arial" charset="0"/>
              </a:rPr>
              <a:t>, tricuspid valve intervention</a:t>
            </a:r>
          </a:p>
        </p:txBody>
      </p:sp>
    </p:spTree>
    <p:extLst>
      <p:ext uri="{BB962C8B-B14F-4D97-AF65-F5344CB8AC3E}">
        <p14:creationId xmlns:p14="http://schemas.microsoft.com/office/powerpoint/2010/main" val="4160782794"/>
      </p:ext>
    </p:extLst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7E2E9-8791-F77A-9D1E-7B13FFD2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15FE5B06-2583-31EF-4048-27CB354CC3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261172"/>
            <a:ext cx="7769225" cy="566738"/>
          </a:xfrm>
        </p:spPr>
        <p:txBody>
          <a:bodyPr/>
          <a:lstStyle/>
          <a:p>
            <a:pPr algn="l" eaLnBrk="1" hangingPunct="1"/>
            <a:r>
              <a:rPr lang="en-US" sz="240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20059FB-4EA6-DA68-5F4C-D7216FDCFD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610850" y="861550"/>
            <a:ext cx="8231188" cy="3341708"/>
          </a:xfrm>
        </p:spPr>
        <p:txBody>
          <a:bodyPr/>
          <a:lstStyle/>
          <a:p>
            <a:pPr defTabSz="685783"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US" sz="1800">
              <a:solidFill>
                <a:schemeClr val="bg1"/>
              </a:solidFill>
            </a:endParaRPr>
          </a:p>
          <a:p>
            <a:pPr defTabSz="685783"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800">
                <a:solidFill>
                  <a:schemeClr val="bg1"/>
                </a:solidFill>
              </a:rPr>
              <a:t>Open label trial with potential for placebo effect</a:t>
            </a:r>
            <a:endParaRPr lang="en-US" sz="1800">
              <a:solidFill>
                <a:schemeClr val="bg1"/>
              </a:solidFill>
              <a:cs typeface="Arial"/>
            </a:endParaRPr>
          </a:p>
          <a:p>
            <a:pPr defTabSz="685783"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sz="1800">
                <a:solidFill>
                  <a:schemeClr val="bg1"/>
                </a:solidFill>
                <a:cs typeface="Arial"/>
              </a:rPr>
              <a:t>Centers and operators had limited prior experience with the PASCAL system</a:t>
            </a:r>
          </a:p>
          <a:p>
            <a:pPr defTabSz="685783"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sz="1800">
                <a:solidFill>
                  <a:schemeClr val="bg1"/>
                </a:solidFill>
                <a:cs typeface="Arial"/>
              </a:rPr>
              <a:t>Control group attrition occurred following regulatory approval of alternative transcatheter therapies that led to increase in TVI at 6 months </a:t>
            </a:r>
            <a:endParaRPr lang="en-US" sz="1800">
              <a:solidFill>
                <a:schemeClr val="bg1"/>
              </a:solidFill>
              <a:latin typeface="+mj-lt"/>
              <a:cs typeface="Arial"/>
            </a:endParaRPr>
          </a:p>
        </p:txBody>
      </p:sp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3D5EE101-C93B-FBE0-AD97-E57CB5BFF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98146"/>
      </p:ext>
    </p:extLst>
  </p:cSld>
  <p:clrMapOvr>
    <a:masterClrMapping/>
  </p:clrMapOvr>
  <p:transition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B53DE-5FFC-9536-B822-60071786E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5FD47505-647D-8D6C-80A4-F33050D4C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1710" y="100012"/>
            <a:ext cx="7769225" cy="566738"/>
          </a:xfrm>
        </p:spPr>
        <p:txBody>
          <a:bodyPr/>
          <a:lstStyle/>
          <a:p>
            <a:pPr algn="l" eaLnBrk="1" hangingPunct="1"/>
            <a:r>
              <a:rPr lang="en-US" sz="2400">
                <a:solidFill>
                  <a:schemeClr val="bg1"/>
                </a:solidFill>
                <a:latin typeface="+mj-lt"/>
              </a:rPr>
              <a:t>Conclusions</a:t>
            </a:r>
          </a:p>
        </p:txBody>
      </p:sp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F1C11911-728D-7B2B-162F-054B038CA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481" y="104091"/>
            <a:ext cx="1246909" cy="3141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4E3EFB-8FC0-59EA-02AF-2B14D3A24296}"/>
              </a:ext>
            </a:extLst>
          </p:cNvPr>
          <p:cNvSpPr txBox="1"/>
          <p:nvPr/>
        </p:nvSpPr>
        <p:spPr>
          <a:xfrm>
            <a:off x="251965" y="746839"/>
            <a:ext cx="86380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68578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3063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cs typeface="Arial"/>
              </a:rPr>
              <a:t>CLASP II TR trial met its 6-month primary endpoint demonstrating superiority of the PASCAL system + OMT compared with OMT alone in symptomatic ≥ severe TR patients driven by KCCQ improvement </a:t>
            </a:r>
          </a:p>
          <a:p>
            <a:pPr marL="285750" marR="0" lvl="0" indent="-285750" algn="l" defTabSz="68578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3063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cs typeface="Arial"/>
              </a:rPr>
              <a:t>There was no</a:t>
            </a:r>
            <a:r>
              <a:rPr kumimoji="0" lang="en-US" b="0" i="0" u="none" strike="noStrike" kern="1200" cap="none" spc="0" normalizeH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cs typeface="Arial"/>
              </a:rPr>
              <a:t> 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cs typeface="Arial"/>
              </a:rPr>
              <a:t>significant difference in mortality or HFH between groups at 1 year</a:t>
            </a:r>
          </a:p>
          <a:p>
            <a:pPr marL="285750" marR="0" lvl="0" indent="-285750" algn="l" defTabSz="68578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3063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cs typeface="Arial"/>
              </a:rPr>
              <a:t>Treatment with the PASCAL system 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</a:rPr>
              <a:t>resulted in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3063D"/>
              </a:solidFill>
              <a:effectLst/>
              <a:uLnTx/>
              <a:uFillTx/>
              <a:latin typeface="Arial" charset="0"/>
              <a:cs typeface="Arial"/>
            </a:endParaRPr>
          </a:p>
          <a:p>
            <a:pPr marL="585788" marR="0" lvl="1" indent="-285750" algn="l" defTabSz="68578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3063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cs typeface="Arial"/>
              </a:rPr>
              <a:t>Significant TR reduction, with 80% of patients achieving ≤ moderate TR at 1 year vs. 30% in the control group</a:t>
            </a:r>
          </a:p>
          <a:p>
            <a:pPr marL="585788" lvl="1" indent="-285750" defTabSz="685783">
              <a:spcBef>
                <a:spcPts val="0"/>
              </a:spcBef>
              <a:spcAft>
                <a:spcPts val="600"/>
              </a:spcAft>
              <a:buClr>
                <a:srgbClr val="03063D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 charset="0"/>
                <a:cs typeface="Arial"/>
              </a:rPr>
              <a:t>Substantial improvement in patient-reported health status that was evident by 30 days and persisted through 1 year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F1F1B7-5E6F-F7F6-AC27-65851C44848E}"/>
              </a:ext>
            </a:extLst>
          </p:cNvPr>
          <p:cNvSpPr/>
          <p:nvPr/>
        </p:nvSpPr>
        <p:spPr bwMode="auto">
          <a:xfrm>
            <a:off x="-2049" y="3947508"/>
            <a:ext cx="9146049" cy="529242"/>
          </a:xfrm>
          <a:prstGeom prst="rect">
            <a:avLst/>
          </a:prstGeom>
          <a:solidFill>
            <a:schemeClr val="tx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The CLASP II TR trial demonstrates safety and efficacy of the PASCAL system to </a:t>
            </a:r>
            <a:b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</a:b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3063D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improve health status in symptomatic patients with ≥ severe TR</a:t>
            </a:r>
          </a:p>
        </p:txBody>
      </p:sp>
    </p:spTree>
    <p:extLst>
      <p:ext uri="{BB962C8B-B14F-4D97-AF65-F5344CB8AC3E}">
        <p14:creationId xmlns:p14="http://schemas.microsoft.com/office/powerpoint/2010/main" val="13311421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RF 2007 Template&amp;#x0D;&amp;#x0A;Title 44 pt Bold Arial&amp;quot;&quot;/&gt;&lt;property id=&quot;20307&quot; value=&quot;404&quot;/&gt;&lt;/object&gt;&lt;object type=&quot;3&quot; unique_id=&quot;10005&quot;&gt;&lt;property id=&quot;20148&quot; value=&quot;5&quot;/&gt;&lt;property id=&quot;20300&quot; value=&quot;Slide 2 - &amp;quot;Text Slide – Titles Need to be Titlecase&amp;quot;&quot;/&gt;&lt;property id=&quot;20307&quot; value=&quot;405&quot;/&gt;&lt;/object&gt;&lt;object type=&quot;3&quot; unique_id=&quot;10006&quot;&gt;&lt;property id=&quot;20148&quot; value=&quot;5&quot;/&gt;&lt;property id=&quot;20300&quot; value=&quot;Slide 3 - &amp;quot;Color Palette&amp;quot;&quot;/&gt;&lt;property id=&quot;20307&quot; value=&quot;409&quot;/&gt;&lt;/object&gt;&lt;object type=&quot;3&quot; unique_id=&quot;10007&quot;&gt;&lt;property id=&quot;20148&quot; value=&quot;5&quot;/&gt;&lt;property id=&quot;20300&quot; value=&quot;Slide 4 - &amp;quot;Charts Slide&amp;quot;&quot;/&gt;&lt;property id=&quot;20307&quot; value=&quot;406&quot;/&gt;&lt;/object&gt;&lt;object type=&quot;3&quot; unique_id=&quot;10008&quot;&gt;&lt;property id=&quot;20148&quot; value=&quot;5&quot;/&gt;&lt;property id=&quot;20300&quot; value=&quot;Slide 6 - &amp;quot;Table Slide&amp;quot;&quot;/&gt;&lt;property id=&quot;20307&quot; value=&quot;398&quot;/&gt;&lt;/object&gt;&lt;object type=&quot;3&quot; unique_id=&quot;10009&quot;&gt;&lt;property id=&quot;20148&quot; value=&quot;5&quot;/&gt;&lt;property id=&quot;20300&quot; value=&quot;Slide 7 - &amp;quot;Sample Org Chart&amp;quot;&quot;/&gt;&lt;property id=&quot;20307&quot; value=&quot;403&quot;/&gt;&lt;/object&gt;&lt;object type=&quot;3&quot; unique_id=&quot;10010&quot;&gt;&lt;property id=&quot;20148&quot; value=&quot;5&quot;/&gt;&lt;property id=&quot;20300&quot; value=&quot;Slide 8 - &amp;quot;Sample Line Chart&amp;quot;&quot;/&gt;&lt;property id=&quot;20307&quot; value=&quot;407&quot;/&gt;&lt;/object&gt;&lt;object type=&quot;3&quot; unique_id=&quot;10011&quot;&gt;&lt;property id=&quot;20148&quot; value=&quot;5&quot;/&gt;&lt;property id=&quot;20300&quot; value=&quot;Slide 10 - &amp;quot;Photos &amp;amp; Bulleted Text&amp;quot;&quot;/&gt;&lt;property id=&quot;20307&quot; value=&quot;410&quot;/&gt;&lt;/object&gt;&lt;object type=&quot;3&quot; unique_id=&quot;10012&quot;&gt;&lt;property id=&quot;20148&quot; value=&quot;5&quot;/&gt;&lt;property id=&quot;20300&quot; value=&quot;Slide 11 - &amp;quot;Photo&amp;quot;&quot;/&gt;&lt;property id=&quot;20307&quot; value=&quot;411&quot;/&gt;&lt;/object&gt;&lt;object type=&quot;3&quot; unique_id=&quot;17581&quot;&gt;&lt;property id=&quot;20148&quot; value=&quot;5&quot;/&gt;&lt;property id=&quot;20300&quot; value=&quot;Slide 5&quot;/&gt;&lt;property id=&quot;20307&quot; value=&quot;414&quot;/&gt;&lt;/object&gt;&lt;object type=&quot;3&quot; unique_id=&quot;17582&quot;&gt;&lt;property id=&quot;20148&quot; value=&quot;5&quot;/&gt;&lt;property id=&quot;20300&quot; value=&quot;Slide 9 - &amp;quot;Sample Line Chart&amp;quot;&quot;/&gt;&lt;property id=&quot;20307&quot; value=&quot;413&quot;/&gt;&lt;/object&gt;&lt;/object&gt;&lt;/object&gt;&lt;/database&gt;"/>
</p:tagLst>
</file>

<file path=ppt/theme/theme1.xml><?xml version="1.0" encoding="utf-8"?>
<a:theme xmlns:a="http://schemas.openxmlformats.org/drawingml/2006/main" name="CRF_2006_background">
  <a:themeElements>
    <a:clrScheme name="Custom 5">
      <a:dk1>
        <a:srgbClr val="000000"/>
      </a:dk1>
      <a:lt1>
        <a:srgbClr val="FFFFFF"/>
      </a:lt1>
      <a:dk2>
        <a:srgbClr val="03063D"/>
      </a:dk2>
      <a:lt2>
        <a:srgbClr val="0008FF"/>
      </a:lt2>
      <a:accent1>
        <a:srgbClr val="0049D9"/>
      </a:accent1>
      <a:accent2>
        <a:srgbClr val="09AEEE"/>
      </a:accent2>
      <a:accent3>
        <a:srgbClr val="69D037"/>
      </a:accent3>
      <a:accent4>
        <a:srgbClr val="E7BA35"/>
      </a:accent4>
      <a:accent5>
        <a:srgbClr val="7100FD"/>
      </a:accent5>
      <a:accent6>
        <a:srgbClr val="060755"/>
      </a:accent6>
      <a:hlink>
        <a:srgbClr val="01AEEF"/>
      </a:hlink>
      <a:folHlink>
        <a:srgbClr val="FF009C"/>
      </a:folHlink>
    </a:clrScheme>
    <a:fontScheme name="CRF_2006_backgrou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FFCC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ヒラギノ角ゴ Pro W3" pitchFamily="-11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rgbClr val="FFCC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/>
            <a:ea typeface="ヒラギノ角ゴ Pro W3" pitchFamily="-111" charset="-128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i="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CRF_2006_backgroun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F_2006_backgroun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F_2006_background 8">
        <a:dk1>
          <a:srgbClr val="000000"/>
        </a:dk1>
        <a:lt1>
          <a:srgbClr val="FFFFFF"/>
        </a:lt1>
        <a:dk2>
          <a:srgbClr val="002E4B"/>
        </a:dk2>
        <a:lt2>
          <a:srgbClr val="FDE25E"/>
        </a:lt2>
        <a:accent1>
          <a:srgbClr val="FF3300"/>
        </a:accent1>
        <a:accent2>
          <a:srgbClr val="3333FF"/>
        </a:accent2>
        <a:accent3>
          <a:srgbClr val="AAADB1"/>
        </a:accent3>
        <a:accent4>
          <a:srgbClr val="DADADA"/>
        </a:accent4>
        <a:accent5>
          <a:srgbClr val="FFADAA"/>
        </a:accent5>
        <a:accent6>
          <a:srgbClr val="2D2DE7"/>
        </a:accent6>
        <a:hlink>
          <a:srgbClr val="FFCC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5D046BC029A946A5B0193DEEC50D06" ma:contentTypeVersion="18" ma:contentTypeDescription="Create a new document." ma:contentTypeScope="" ma:versionID="ef05c313283c226db23bd353888c92d7">
  <xsd:schema xmlns:xsd="http://www.w3.org/2001/XMLSchema" xmlns:xs="http://www.w3.org/2001/XMLSchema" xmlns:p="http://schemas.microsoft.com/office/2006/metadata/properties" xmlns:ns3="f10c1c3b-3ad7-4e53-9d56-9a029fddf034" xmlns:ns4="02f61182-2d19-44e7-afd2-9578ffa62f1c" targetNamespace="http://schemas.microsoft.com/office/2006/metadata/properties" ma:root="true" ma:fieldsID="eb3c4e4ca821dd9382fc67441b8a2113" ns3:_="" ns4:_="">
    <xsd:import namespace="f10c1c3b-3ad7-4e53-9d56-9a029fddf034"/>
    <xsd:import namespace="02f61182-2d19-44e7-afd2-9578ffa62f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0c1c3b-3ad7-4e53-9d56-9a029fddf0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61182-2d19-44e7-afd2-9578ffa62f1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2f61182-2d19-44e7-afd2-9578ffa62f1c">
      <UserInfo>
        <DisplayName/>
        <AccountId xsi:nil="true"/>
        <AccountType/>
      </UserInfo>
    </SharedWithUsers>
    <_activity xmlns="f10c1c3b-3ad7-4e53-9d56-9a029fddf034" xsi:nil="true"/>
  </documentManagement>
</p:properties>
</file>

<file path=customXml/itemProps1.xml><?xml version="1.0" encoding="utf-8"?>
<ds:datastoreItem xmlns:ds="http://schemas.openxmlformats.org/officeDocument/2006/customXml" ds:itemID="{F3662AD4-4A32-4FA9-8EE5-92887FFE88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0A5688-DE4A-4237-A7B2-EB42F58BE1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0c1c3b-3ad7-4e53-9d56-9a029fddf034"/>
    <ds:schemaRef ds:uri="02f61182-2d19-44e7-afd2-9578ffa62f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B42210-BE09-435D-8E11-E829A7906214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02f61182-2d19-44e7-afd2-9578ffa62f1c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f10c1c3b-3ad7-4e53-9d56-9a029fddf034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b1b86c14-7a6f-495c-8ad3-202986669410}" enabled="1" method="Standard" siteId="{2596038f-3ea4-4f0c-aed1-066eb6544c3b}" removed="0"/>
  <clbl:label id="{c8fe7995-06f0-4bdf-8f2a-0c8a7986480d}" enabled="0" method="" siteId="{c8fe7995-06f0-4bdf-8f2a-0c8a7986480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TCT2026_Speaker_Presentation_Template_FINAL</Template>
  <TotalTime>306</TotalTime>
  <Words>2544</Words>
  <Application>Microsoft Macintosh PowerPoint</Application>
  <PresentationFormat>On-screen Show (16:9)</PresentationFormat>
  <Paragraphs>527</Paragraphs>
  <Slides>35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Aptos</vt:lpstr>
      <vt:lpstr>Arial</vt:lpstr>
      <vt:lpstr>Calibri</vt:lpstr>
      <vt:lpstr>Times New Roman</vt:lpstr>
      <vt:lpstr>Wingdings 2</vt:lpstr>
      <vt:lpstr>ヒラギノ角ゴ Pro W3</vt:lpstr>
      <vt:lpstr>CRF_2006_background</vt:lpstr>
      <vt:lpstr>Transcatheter Tricuspid Valve Repair in Symptomatic Severe Tricuspid Regurgitation:  The Randomized CLASP II TR Trial</vt:lpstr>
      <vt:lpstr>PowerPoint Presentation</vt:lpstr>
      <vt:lpstr>Background</vt:lpstr>
      <vt:lpstr>PASCAL Precision Transcatheter Valve Repair System</vt:lpstr>
      <vt:lpstr>Trial Leadership &amp; Oversight </vt:lpstr>
      <vt:lpstr>450 Patients Enrolled at 58 Sites</vt:lpstr>
      <vt:lpstr>PowerPoint Presentation</vt:lpstr>
      <vt:lpstr>Key Study Criteria</vt:lpstr>
      <vt:lpstr>Methods</vt:lpstr>
      <vt:lpstr>Patient Enrollment and Follow-up</vt:lpstr>
      <vt:lpstr>Baseline Characteristics</vt:lpstr>
      <vt:lpstr>Procedural Characteristics</vt:lpstr>
      <vt:lpstr>Primary Endpoint at 6 Months  </vt:lpstr>
      <vt:lpstr>Device Safety Outcomes to 1 Year</vt:lpstr>
      <vt:lpstr>TR Severity to 1 Year </vt:lpstr>
      <vt:lpstr>All-cause Mortality to 1 Year</vt:lpstr>
      <vt:lpstr>Heart Failure Hospitalization to 1 Year</vt:lpstr>
      <vt:lpstr>Annualized HFH at 1 year</vt:lpstr>
      <vt:lpstr>Tricuspid Valve Interventions Through 1 Year</vt:lpstr>
      <vt:lpstr>Control Group Outcomes up to 1 year by TVI Status</vt:lpstr>
      <vt:lpstr>Change in KCCQ-OS Score to 1 Year - Unadjusted</vt:lpstr>
      <vt:lpstr>Health Status After Tricuspid- Transcatheter Edge-to-Edge Repair</vt:lpstr>
      <vt:lpstr>Health Status Methods</vt:lpstr>
      <vt:lpstr>Key Health Status Outcome: KCCQ-OS</vt:lpstr>
      <vt:lpstr>Key Health Status Outcome: KCCQ-OS</vt:lpstr>
      <vt:lpstr>Key Health Status Outcome: KCCQ-OS</vt:lpstr>
      <vt:lpstr>KCCQ Domains and SF-36 at 6 Months</vt:lpstr>
      <vt:lpstr>KCCQ Domains and SF-36 at 6 Months</vt:lpstr>
      <vt:lpstr>PowerPoint Presentation</vt:lpstr>
      <vt:lpstr>PowerPoint Presentation</vt:lpstr>
      <vt:lpstr>Predicted Benefit of T-TEER at 6 Months According to  Baseline KCCQ-OS</vt:lpstr>
      <vt:lpstr>Exploratory Analysis</vt:lpstr>
      <vt:lpstr>Exploratory Analysis</vt:lpstr>
      <vt:lpstr>Limitations</vt:lpstr>
      <vt:lpstr>Conclusions</vt:lpstr>
    </vt:vector>
  </TitlesOfParts>
  <Company>CRF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jzuccardy</dc:creator>
  <cp:lastModifiedBy>Davidson, Charles</cp:lastModifiedBy>
  <cp:revision>5</cp:revision>
  <dcterms:created xsi:type="dcterms:W3CDTF">2015-03-17T14:58:49Z</dcterms:created>
  <dcterms:modified xsi:type="dcterms:W3CDTF">2026-11-02T03:32:10Z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0x010100385D046BC029A946A5B0193DEEC50D06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