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360" r:id="rId3"/>
    <p:sldId id="635" r:id="rId4"/>
    <p:sldId id="782" r:id="rId5"/>
    <p:sldId id="778" r:id="rId6"/>
    <p:sldId id="779" r:id="rId7"/>
    <p:sldId id="257" r:id="rId8"/>
    <p:sldId id="633" r:id="rId9"/>
    <p:sldId id="783" r:id="rId10"/>
    <p:sldId id="781" r:id="rId11"/>
    <p:sldId id="787" r:id="rId12"/>
    <p:sldId id="786" r:id="rId13"/>
    <p:sldId id="634" r:id="rId14"/>
    <p:sldId id="619" r:id="rId15"/>
    <p:sldId id="796" r:id="rId16"/>
    <p:sldId id="791" r:id="rId17"/>
    <p:sldId id="792" r:id="rId18"/>
    <p:sldId id="793" r:id="rId19"/>
    <p:sldId id="794" r:id="rId20"/>
    <p:sldId id="784" r:id="rId21"/>
    <p:sldId id="795" r:id="rId22"/>
    <p:sldId id="785"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6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7F617A-A069-43CD-941C-6C1AEE333499}" type="datetimeFigureOut">
              <a:rPr lang="en-US" smtClean="0"/>
              <a:t>11/4/2026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8F66AE-8924-4E10-9773-ACF4A274060F}" type="slidenum">
              <a:rPr lang="en-US" smtClean="0"/>
              <a:t>‹#›</a:t>
            </a:fld>
            <a:endParaRPr lang="en-US"/>
          </a:p>
        </p:txBody>
      </p:sp>
    </p:spTree>
    <p:extLst>
      <p:ext uri="{BB962C8B-B14F-4D97-AF65-F5344CB8AC3E}">
        <p14:creationId xmlns:p14="http://schemas.microsoft.com/office/powerpoint/2010/main" val="3665669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38F66AE-8924-4E10-9773-ACF4A274060F}" type="slidenum">
              <a:rPr lang="en-US" smtClean="0"/>
              <a:t>7</a:t>
            </a:fld>
            <a:endParaRPr lang="en-US"/>
          </a:p>
        </p:txBody>
      </p:sp>
    </p:spTree>
    <p:extLst>
      <p:ext uri="{BB962C8B-B14F-4D97-AF65-F5344CB8AC3E}">
        <p14:creationId xmlns:p14="http://schemas.microsoft.com/office/powerpoint/2010/main" val="1139561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B7399-5C95-0AAA-C72D-DDD005C9658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64A4D82-86F7-5C43-72BF-32694C32A8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7A1667B-A61E-32BF-4A39-078D36AF850B}"/>
              </a:ext>
            </a:extLst>
          </p:cNvPr>
          <p:cNvSpPr>
            <a:spLocks noGrp="1"/>
          </p:cNvSpPr>
          <p:nvPr>
            <p:ph type="dt" sz="half" idx="10"/>
          </p:nvPr>
        </p:nvSpPr>
        <p:spPr/>
        <p:txBody>
          <a:bodyPr/>
          <a:lstStyle/>
          <a:p>
            <a:fld id="{FBBFB238-21D5-4FE6-8071-315C349AA1FE}" type="datetimeFigureOut">
              <a:rPr lang="en-US" smtClean="0"/>
              <a:t>11/4/2026</a:t>
            </a:fld>
            <a:endParaRPr lang="en-US"/>
          </a:p>
        </p:txBody>
      </p:sp>
      <p:sp>
        <p:nvSpPr>
          <p:cNvPr id="5" name="Footer Placeholder 4">
            <a:extLst>
              <a:ext uri="{FF2B5EF4-FFF2-40B4-BE49-F238E27FC236}">
                <a16:creationId xmlns:a16="http://schemas.microsoft.com/office/drawing/2014/main" id="{C6D70D08-F0A5-80ED-914F-A646998EBE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77E68E-7DB7-66FC-E219-CEE2FA7A539E}"/>
              </a:ext>
            </a:extLst>
          </p:cNvPr>
          <p:cNvSpPr>
            <a:spLocks noGrp="1"/>
          </p:cNvSpPr>
          <p:nvPr>
            <p:ph type="sldNum" sz="quarter" idx="12"/>
          </p:nvPr>
        </p:nvSpPr>
        <p:spPr/>
        <p:txBody>
          <a:bodyPr/>
          <a:lstStyle/>
          <a:p>
            <a:fld id="{FAA7D132-E7E7-44BB-8419-4214914029B0}" type="slidenum">
              <a:rPr lang="en-US" smtClean="0"/>
              <a:t>‹#›</a:t>
            </a:fld>
            <a:endParaRPr lang="en-US"/>
          </a:p>
        </p:txBody>
      </p:sp>
    </p:spTree>
    <p:extLst>
      <p:ext uri="{BB962C8B-B14F-4D97-AF65-F5344CB8AC3E}">
        <p14:creationId xmlns:p14="http://schemas.microsoft.com/office/powerpoint/2010/main" val="3481188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A281D-5C12-7A19-E53F-31CD35B8E14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15CF495-7348-58B5-21B3-159D23379B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E5AB021-5011-DB92-3B36-5E667F334515}"/>
              </a:ext>
            </a:extLst>
          </p:cNvPr>
          <p:cNvSpPr>
            <a:spLocks noGrp="1"/>
          </p:cNvSpPr>
          <p:nvPr>
            <p:ph type="dt" sz="half" idx="10"/>
          </p:nvPr>
        </p:nvSpPr>
        <p:spPr/>
        <p:txBody>
          <a:bodyPr/>
          <a:lstStyle/>
          <a:p>
            <a:fld id="{FBBFB238-21D5-4FE6-8071-315C349AA1FE}" type="datetimeFigureOut">
              <a:rPr lang="en-US" smtClean="0"/>
              <a:t>11/4/2026</a:t>
            </a:fld>
            <a:endParaRPr lang="en-US"/>
          </a:p>
        </p:txBody>
      </p:sp>
      <p:sp>
        <p:nvSpPr>
          <p:cNvPr id="5" name="Footer Placeholder 4">
            <a:extLst>
              <a:ext uri="{FF2B5EF4-FFF2-40B4-BE49-F238E27FC236}">
                <a16:creationId xmlns:a16="http://schemas.microsoft.com/office/drawing/2014/main" id="{EB7CE823-BD9C-AF62-216B-D2FCE21BFF1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C0A187-6885-7FB8-9709-107F76432533}"/>
              </a:ext>
            </a:extLst>
          </p:cNvPr>
          <p:cNvSpPr>
            <a:spLocks noGrp="1"/>
          </p:cNvSpPr>
          <p:nvPr>
            <p:ph type="sldNum" sz="quarter" idx="12"/>
          </p:nvPr>
        </p:nvSpPr>
        <p:spPr/>
        <p:txBody>
          <a:bodyPr/>
          <a:lstStyle/>
          <a:p>
            <a:fld id="{FAA7D132-E7E7-44BB-8419-4214914029B0}" type="slidenum">
              <a:rPr lang="en-US" smtClean="0"/>
              <a:t>‹#›</a:t>
            </a:fld>
            <a:endParaRPr lang="en-US"/>
          </a:p>
        </p:txBody>
      </p:sp>
    </p:spTree>
    <p:extLst>
      <p:ext uri="{BB962C8B-B14F-4D97-AF65-F5344CB8AC3E}">
        <p14:creationId xmlns:p14="http://schemas.microsoft.com/office/powerpoint/2010/main" val="29350864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CB8197-DBC4-6325-E976-2E9D8B1CB1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3FD0D6A-201A-9C0D-EC47-80C315ADD6D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282B8F-31B4-A9D0-CF11-F89B192EB8BE}"/>
              </a:ext>
            </a:extLst>
          </p:cNvPr>
          <p:cNvSpPr>
            <a:spLocks noGrp="1"/>
          </p:cNvSpPr>
          <p:nvPr>
            <p:ph type="dt" sz="half" idx="10"/>
          </p:nvPr>
        </p:nvSpPr>
        <p:spPr/>
        <p:txBody>
          <a:bodyPr/>
          <a:lstStyle/>
          <a:p>
            <a:fld id="{FBBFB238-21D5-4FE6-8071-315C349AA1FE}" type="datetimeFigureOut">
              <a:rPr lang="en-US" smtClean="0"/>
              <a:t>11/4/2026</a:t>
            </a:fld>
            <a:endParaRPr lang="en-US"/>
          </a:p>
        </p:txBody>
      </p:sp>
      <p:sp>
        <p:nvSpPr>
          <p:cNvPr id="5" name="Footer Placeholder 4">
            <a:extLst>
              <a:ext uri="{FF2B5EF4-FFF2-40B4-BE49-F238E27FC236}">
                <a16:creationId xmlns:a16="http://schemas.microsoft.com/office/drawing/2014/main" id="{AA5775DB-D68D-947E-FEB9-4472DDB369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A1A69D-6435-F278-5633-90609B63DC36}"/>
              </a:ext>
            </a:extLst>
          </p:cNvPr>
          <p:cNvSpPr>
            <a:spLocks noGrp="1"/>
          </p:cNvSpPr>
          <p:nvPr>
            <p:ph type="sldNum" sz="quarter" idx="12"/>
          </p:nvPr>
        </p:nvSpPr>
        <p:spPr/>
        <p:txBody>
          <a:bodyPr/>
          <a:lstStyle/>
          <a:p>
            <a:fld id="{FAA7D132-E7E7-44BB-8419-4214914029B0}" type="slidenum">
              <a:rPr lang="en-US" smtClean="0"/>
              <a:t>‹#›</a:t>
            </a:fld>
            <a:endParaRPr lang="en-US"/>
          </a:p>
        </p:txBody>
      </p:sp>
    </p:spTree>
    <p:extLst>
      <p:ext uri="{BB962C8B-B14F-4D97-AF65-F5344CB8AC3E}">
        <p14:creationId xmlns:p14="http://schemas.microsoft.com/office/powerpoint/2010/main" val="210504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97C84E-99E9-2F1C-64F6-686B24AC13C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53CFC28-3BE6-D598-6159-D9BA3DBEDA3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F18FBF7-3B93-C52F-22B6-2D74C00E77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9B0841A-6E22-3ABD-2348-32A1A4CC1E35}"/>
              </a:ext>
            </a:extLst>
          </p:cNvPr>
          <p:cNvSpPr>
            <a:spLocks noGrp="1"/>
          </p:cNvSpPr>
          <p:nvPr>
            <p:ph type="dt" sz="half" idx="10"/>
          </p:nvPr>
        </p:nvSpPr>
        <p:spPr/>
        <p:txBody>
          <a:bodyPr/>
          <a:lstStyle/>
          <a:p>
            <a:fld id="{FBBFB238-21D5-4FE6-8071-315C349AA1FE}" type="datetimeFigureOut">
              <a:rPr lang="en-US" smtClean="0"/>
              <a:t>11/4/2026</a:t>
            </a:fld>
            <a:endParaRPr lang="en-US"/>
          </a:p>
        </p:txBody>
      </p:sp>
      <p:sp>
        <p:nvSpPr>
          <p:cNvPr id="6" name="Footer Placeholder 5">
            <a:extLst>
              <a:ext uri="{FF2B5EF4-FFF2-40B4-BE49-F238E27FC236}">
                <a16:creationId xmlns:a16="http://schemas.microsoft.com/office/drawing/2014/main" id="{AC6274FC-AAEF-CEEE-F3CC-3749EBB1B96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17C6993-7F7F-035B-2D20-C6791A72BDBE}"/>
              </a:ext>
            </a:extLst>
          </p:cNvPr>
          <p:cNvSpPr>
            <a:spLocks noGrp="1"/>
          </p:cNvSpPr>
          <p:nvPr>
            <p:ph type="sldNum" sz="quarter" idx="12"/>
          </p:nvPr>
        </p:nvSpPr>
        <p:spPr/>
        <p:txBody>
          <a:bodyPr/>
          <a:lstStyle/>
          <a:p>
            <a:fld id="{FAA7D132-E7E7-44BB-8419-4214914029B0}" type="slidenum">
              <a:rPr lang="en-US" smtClean="0"/>
              <a:t>‹#›</a:t>
            </a:fld>
            <a:endParaRPr lang="en-US"/>
          </a:p>
        </p:txBody>
      </p:sp>
    </p:spTree>
    <p:extLst>
      <p:ext uri="{BB962C8B-B14F-4D97-AF65-F5344CB8AC3E}">
        <p14:creationId xmlns:p14="http://schemas.microsoft.com/office/powerpoint/2010/main" val="23358261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57DF1-0552-87A8-0B1E-434C3224D09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E0BCD4-1E3F-9913-D8D6-BD24F4C47D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19FDE13-FEE8-2B64-2210-0C73F848489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C931A44-D9AD-0A2C-E2B6-D60B20A94A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831CF3F-8F85-6641-BB46-27A75CFAC55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7B1071E-2409-2229-FCC7-C9357C6D5900}"/>
              </a:ext>
            </a:extLst>
          </p:cNvPr>
          <p:cNvSpPr>
            <a:spLocks noGrp="1"/>
          </p:cNvSpPr>
          <p:nvPr>
            <p:ph type="dt" sz="half" idx="10"/>
          </p:nvPr>
        </p:nvSpPr>
        <p:spPr/>
        <p:txBody>
          <a:bodyPr/>
          <a:lstStyle/>
          <a:p>
            <a:fld id="{FBBFB238-21D5-4FE6-8071-315C349AA1FE}" type="datetimeFigureOut">
              <a:rPr lang="en-US" smtClean="0"/>
              <a:t>11/4/2026</a:t>
            </a:fld>
            <a:endParaRPr lang="en-US"/>
          </a:p>
        </p:txBody>
      </p:sp>
      <p:sp>
        <p:nvSpPr>
          <p:cNvPr id="8" name="Footer Placeholder 7">
            <a:extLst>
              <a:ext uri="{FF2B5EF4-FFF2-40B4-BE49-F238E27FC236}">
                <a16:creationId xmlns:a16="http://schemas.microsoft.com/office/drawing/2014/main" id="{DE2EF467-A589-7B06-37E1-CB5713AA8C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F7C0056-3EE4-76A6-0624-206C2BDAB7C8}"/>
              </a:ext>
            </a:extLst>
          </p:cNvPr>
          <p:cNvSpPr>
            <a:spLocks noGrp="1"/>
          </p:cNvSpPr>
          <p:nvPr>
            <p:ph type="sldNum" sz="quarter" idx="12"/>
          </p:nvPr>
        </p:nvSpPr>
        <p:spPr/>
        <p:txBody>
          <a:bodyPr/>
          <a:lstStyle/>
          <a:p>
            <a:fld id="{FAA7D132-E7E7-44BB-8419-4214914029B0}" type="slidenum">
              <a:rPr lang="en-US" smtClean="0"/>
              <a:t>‹#›</a:t>
            </a:fld>
            <a:endParaRPr lang="en-US"/>
          </a:p>
        </p:txBody>
      </p:sp>
    </p:spTree>
    <p:extLst>
      <p:ext uri="{BB962C8B-B14F-4D97-AF65-F5344CB8AC3E}">
        <p14:creationId xmlns:p14="http://schemas.microsoft.com/office/powerpoint/2010/main" val="2633943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151CE-E1CC-254F-42BF-841817202B1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92A37D8-BEA3-F9B7-67AF-7133EAA121A8}"/>
              </a:ext>
            </a:extLst>
          </p:cNvPr>
          <p:cNvSpPr>
            <a:spLocks noGrp="1"/>
          </p:cNvSpPr>
          <p:nvPr>
            <p:ph type="dt" sz="half" idx="10"/>
          </p:nvPr>
        </p:nvSpPr>
        <p:spPr/>
        <p:txBody>
          <a:bodyPr/>
          <a:lstStyle/>
          <a:p>
            <a:fld id="{FBBFB238-21D5-4FE6-8071-315C349AA1FE}" type="datetimeFigureOut">
              <a:rPr lang="en-US" smtClean="0"/>
              <a:t>11/4/2026</a:t>
            </a:fld>
            <a:endParaRPr lang="en-US"/>
          </a:p>
        </p:txBody>
      </p:sp>
      <p:sp>
        <p:nvSpPr>
          <p:cNvPr id="4" name="Footer Placeholder 3">
            <a:extLst>
              <a:ext uri="{FF2B5EF4-FFF2-40B4-BE49-F238E27FC236}">
                <a16:creationId xmlns:a16="http://schemas.microsoft.com/office/drawing/2014/main" id="{958BD070-BDE9-4236-2397-038F06D56DF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760D47-DF35-8AC2-5ABF-F9111D30CE3B}"/>
              </a:ext>
            </a:extLst>
          </p:cNvPr>
          <p:cNvSpPr>
            <a:spLocks noGrp="1"/>
          </p:cNvSpPr>
          <p:nvPr>
            <p:ph type="sldNum" sz="quarter" idx="12"/>
          </p:nvPr>
        </p:nvSpPr>
        <p:spPr/>
        <p:txBody>
          <a:bodyPr/>
          <a:lstStyle/>
          <a:p>
            <a:fld id="{FAA7D132-E7E7-44BB-8419-4214914029B0}" type="slidenum">
              <a:rPr lang="en-US" smtClean="0"/>
              <a:t>‹#›</a:t>
            </a:fld>
            <a:endParaRPr lang="en-US"/>
          </a:p>
        </p:txBody>
      </p:sp>
    </p:spTree>
    <p:extLst>
      <p:ext uri="{BB962C8B-B14F-4D97-AF65-F5344CB8AC3E}">
        <p14:creationId xmlns:p14="http://schemas.microsoft.com/office/powerpoint/2010/main" val="443134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AD81F29-848C-A710-69AC-B39F6E01C973}"/>
              </a:ext>
            </a:extLst>
          </p:cNvPr>
          <p:cNvSpPr>
            <a:spLocks noGrp="1"/>
          </p:cNvSpPr>
          <p:nvPr>
            <p:ph type="dt" sz="half" idx="10"/>
          </p:nvPr>
        </p:nvSpPr>
        <p:spPr/>
        <p:txBody>
          <a:bodyPr/>
          <a:lstStyle/>
          <a:p>
            <a:fld id="{FBBFB238-21D5-4FE6-8071-315C349AA1FE}" type="datetimeFigureOut">
              <a:rPr lang="en-US" smtClean="0"/>
              <a:t>11/4/2026</a:t>
            </a:fld>
            <a:endParaRPr lang="en-US"/>
          </a:p>
        </p:txBody>
      </p:sp>
      <p:sp>
        <p:nvSpPr>
          <p:cNvPr id="3" name="Footer Placeholder 2">
            <a:extLst>
              <a:ext uri="{FF2B5EF4-FFF2-40B4-BE49-F238E27FC236}">
                <a16:creationId xmlns:a16="http://schemas.microsoft.com/office/drawing/2014/main" id="{BF0EC94F-736E-6B35-053F-0453CBB8EB2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2BEF74D-81E4-8A47-09EF-15E34E13357B}"/>
              </a:ext>
            </a:extLst>
          </p:cNvPr>
          <p:cNvSpPr>
            <a:spLocks noGrp="1"/>
          </p:cNvSpPr>
          <p:nvPr>
            <p:ph type="sldNum" sz="quarter" idx="12"/>
          </p:nvPr>
        </p:nvSpPr>
        <p:spPr/>
        <p:txBody>
          <a:bodyPr/>
          <a:lstStyle/>
          <a:p>
            <a:fld id="{FAA7D132-E7E7-44BB-8419-4214914029B0}" type="slidenum">
              <a:rPr lang="en-US" smtClean="0"/>
              <a:t>‹#›</a:t>
            </a:fld>
            <a:endParaRPr lang="en-US"/>
          </a:p>
        </p:txBody>
      </p:sp>
    </p:spTree>
    <p:extLst>
      <p:ext uri="{BB962C8B-B14F-4D97-AF65-F5344CB8AC3E}">
        <p14:creationId xmlns:p14="http://schemas.microsoft.com/office/powerpoint/2010/main" val="3458159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735B5-4A91-A075-9DE2-CB6D7E13E73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F7A07A5-B67C-988E-1455-686D0643F06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0D45992-5B34-7023-8A88-30D98C8BA2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EE480F-CB8D-6153-1D2C-A6BE634B8146}"/>
              </a:ext>
            </a:extLst>
          </p:cNvPr>
          <p:cNvSpPr>
            <a:spLocks noGrp="1"/>
          </p:cNvSpPr>
          <p:nvPr>
            <p:ph type="dt" sz="half" idx="10"/>
          </p:nvPr>
        </p:nvSpPr>
        <p:spPr/>
        <p:txBody>
          <a:bodyPr/>
          <a:lstStyle/>
          <a:p>
            <a:fld id="{FBBFB238-21D5-4FE6-8071-315C349AA1FE}" type="datetimeFigureOut">
              <a:rPr lang="en-US" smtClean="0"/>
              <a:t>11/4/2026</a:t>
            </a:fld>
            <a:endParaRPr lang="en-US"/>
          </a:p>
        </p:txBody>
      </p:sp>
      <p:sp>
        <p:nvSpPr>
          <p:cNvPr id="6" name="Footer Placeholder 5">
            <a:extLst>
              <a:ext uri="{FF2B5EF4-FFF2-40B4-BE49-F238E27FC236}">
                <a16:creationId xmlns:a16="http://schemas.microsoft.com/office/drawing/2014/main" id="{A4E60773-E249-7449-4E25-268371CBDC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0F05D7-5708-3D09-D294-7F6C1769F9DB}"/>
              </a:ext>
            </a:extLst>
          </p:cNvPr>
          <p:cNvSpPr>
            <a:spLocks noGrp="1"/>
          </p:cNvSpPr>
          <p:nvPr>
            <p:ph type="sldNum" sz="quarter" idx="12"/>
          </p:nvPr>
        </p:nvSpPr>
        <p:spPr/>
        <p:txBody>
          <a:bodyPr/>
          <a:lstStyle/>
          <a:p>
            <a:fld id="{FAA7D132-E7E7-44BB-8419-4214914029B0}" type="slidenum">
              <a:rPr lang="en-US" smtClean="0"/>
              <a:t>‹#›</a:t>
            </a:fld>
            <a:endParaRPr lang="en-US"/>
          </a:p>
        </p:txBody>
      </p:sp>
    </p:spTree>
    <p:extLst>
      <p:ext uri="{BB962C8B-B14F-4D97-AF65-F5344CB8AC3E}">
        <p14:creationId xmlns:p14="http://schemas.microsoft.com/office/powerpoint/2010/main" val="1521676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70731-A988-D5F0-BE80-3E0CB004BF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45BA5B4-9439-2AB3-5B34-74EC8569D98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A93E349-5CC2-6657-E26B-49D9EA7FD2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68DF0A-BBC2-D41C-0877-34250750ADD2}"/>
              </a:ext>
            </a:extLst>
          </p:cNvPr>
          <p:cNvSpPr>
            <a:spLocks noGrp="1"/>
          </p:cNvSpPr>
          <p:nvPr>
            <p:ph type="dt" sz="half" idx="10"/>
          </p:nvPr>
        </p:nvSpPr>
        <p:spPr/>
        <p:txBody>
          <a:bodyPr/>
          <a:lstStyle/>
          <a:p>
            <a:fld id="{FBBFB238-21D5-4FE6-8071-315C349AA1FE}" type="datetimeFigureOut">
              <a:rPr lang="en-US" smtClean="0"/>
              <a:t>11/4/2026</a:t>
            </a:fld>
            <a:endParaRPr lang="en-US"/>
          </a:p>
        </p:txBody>
      </p:sp>
      <p:sp>
        <p:nvSpPr>
          <p:cNvPr id="6" name="Footer Placeholder 5">
            <a:extLst>
              <a:ext uri="{FF2B5EF4-FFF2-40B4-BE49-F238E27FC236}">
                <a16:creationId xmlns:a16="http://schemas.microsoft.com/office/drawing/2014/main" id="{D5A9D535-916A-85C4-6F77-6E1EF5843E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7A65847-AF92-60BE-B604-616692983A97}"/>
              </a:ext>
            </a:extLst>
          </p:cNvPr>
          <p:cNvSpPr>
            <a:spLocks noGrp="1"/>
          </p:cNvSpPr>
          <p:nvPr>
            <p:ph type="sldNum" sz="quarter" idx="12"/>
          </p:nvPr>
        </p:nvSpPr>
        <p:spPr/>
        <p:txBody>
          <a:bodyPr/>
          <a:lstStyle/>
          <a:p>
            <a:fld id="{FAA7D132-E7E7-44BB-8419-4214914029B0}" type="slidenum">
              <a:rPr lang="en-US" smtClean="0"/>
              <a:t>‹#›</a:t>
            </a:fld>
            <a:endParaRPr lang="en-US"/>
          </a:p>
        </p:txBody>
      </p:sp>
    </p:spTree>
    <p:extLst>
      <p:ext uri="{BB962C8B-B14F-4D97-AF65-F5344CB8AC3E}">
        <p14:creationId xmlns:p14="http://schemas.microsoft.com/office/powerpoint/2010/main" val="37705134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29DB3-DFB0-CEC5-D4BC-C2B69AC90F4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B69F3F4-B5BC-6EC1-D350-E87EBFDBB69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A778AB-0E3D-B6ED-EA2E-4B3E4F2039CA}"/>
              </a:ext>
            </a:extLst>
          </p:cNvPr>
          <p:cNvSpPr>
            <a:spLocks noGrp="1"/>
          </p:cNvSpPr>
          <p:nvPr>
            <p:ph type="dt" sz="half" idx="10"/>
          </p:nvPr>
        </p:nvSpPr>
        <p:spPr/>
        <p:txBody>
          <a:bodyPr/>
          <a:lstStyle/>
          <a:p>
            <a:fld id="{FBBFB238-21D5-4FE6-8071-315C349AA1FE}" type="datetimeFigureOut">
              <a:rPr lang="en-US" smtClean="0"/>
              <a:t>11/4/2026</a:t>
            </a:fld>
            <a:endParaRPr lang="en-US"/>
          </a:p>
        </p:txBody>
      </p:sp>
      <p:sp>
        <p:nvSpPr>
          <p:cNvPr id="5" name="Footer Placeholder 4">
            <a:extLst>
              <a:ext uri="{FF2B5EF4-FFF2-40B4-BE49-F238E27FC236}">
                <a16:creationId xmlns:a16="http://schemas.microsoft.com/office/drawing/2014/main" id="{02D1AFAC-156C-F3B4-759E-CD07FC3480C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DC0F70-4C39-2B9B-1756-0656B7DE674C}"/>
              </a:ext>
            </a:extLst>
          </p:cNvPr>
          <p:cNvSpPr>
            <a:spLocks noGrp="1"/>
          </p:cNvSpPr>
          <p:nvPr>
            <p:ph type="sldNum" sz="quarter" idx="12"/>
          </p:nvPr>
        </p:nvSpPr>
        <p:spPr/>
        <p:txBody>
          <a:bodyPr/>
          <a:lstStyle/>
          <a:p>
            <a:fld id="{FAA7D132-E7E7-44BB-8419-4214914029B0}" type="slidenum">
              <a:rPr lang="en-US" smtClean="0"/>
              <a:t>‹#›</a:t>
            </a:fld>
            <a:endParaRPr lang="en-US"/>
          </a:p>
        </p:txBody>
      </p:sp>
    </p:spTree>
    <p:extLst>
      <p:ext uri="{BB962C8B-B14F-4D97-AF65-F5344CB8AC3E}">
        <p14:creationId xmlns:p14="http://schemas.microsoft.com/office/powerpoint/2010/main" val="535073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BC99305-7402-C29F-5A5F-FA05D95A84C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446E867-A042-D499-DD01-014BAA666A0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3C8897-68FF-85DB-08B8-3199035D92CC}"/>
              </a:ext>
            </a:extLst>
          </p:cNvPr>
          <p:cNvSpPr>
            <a:spLocks noGrp="1"/>
          </p:cNvSpPr>
          <p:nvPr>
            <p:ph type="dt" sz="half" idx="10"/>
          </p:nvPr>
        </p:nvSpPr>
        <p:spPr/>
        <p:txBody>
          <a:bodyPr/>
          <a:lstStyle/>
          <a:p>
            <a:fld id="{FBBFB238-21D5-4FE6-8071-315C349AA1FE}" type="datetimeFigureOut">
              <a:rPr lang="en-US" smtClean="0"/>
              <a:t>11/4/2026</a:t>
            </a:fld>
            <a:endParaRPr lang="en-US"/>
          </a:p>
        </p:txBody>
      </p:sp>
      <p:sp>
        <p:nvSpPr>
          <p:cNvPr id="5" name="Footer Placeholder 4">
            <a:extLst>
              <a:ext uri="{FF2B5EF4-FFF2-40B4-BE49-F238E27FC236}">
                <a16:creationId xmlns:a16="http://schemas.microsoft.com/office/drawing/2014/main" id="{9B4A3967-06E5-373E-372A-0113DDF093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E5A7B6-6F28-66F7-15B6-A5CF6800EEE5}"/>
              </a:ext>
            </a:extLst>
          </p:cNvPr>
          <p:cNvSpPr>
            <a:spLocks noGrp="1"/>
          </p:cNvSpPr>
          <p:nvPr>
            <p:ph type="sldNum" sz="quarter" idx="12"/>
          </p:nvPr>
        </p:nvSpPr>
        <p:spPr/>
        <p:txBody>
          <a:bodyPr/>
          <a:lstStyle/>
          <a:p>
            <a:fld id="{FAA7D132-E7E7-44BB-8419-4214914029B0}" type="slidenum">
              <a:rPr lang="en-US" smtClean="0"/>
              <a:t>‹#›</a:t>
            </a:fld>
            <a:endParaRPr lang="en-US"/>
          </a:p>
        </p:txBody>
      </p:sp>
    </p:spTree>
    <p:extLst>
      <p:ext uri="{BB962C8B-B14F-4D97-AF65-F5344CB8AC3E}">
        <p14:creationId xmlns:p14="http://schemas.microsoft.com/office/powerpoint/2010/main" val="37427352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EE00D9-ECC4-0C63-343D-FB43095268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9BF177F-4599-C7AB-732B-70839E32636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B87A29-0D60-BEE2-7690-A34EF8275B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BBFB238-21D5-4FE6-8071-315C349AA1FE}" type="datetimeFigureOut">
              <a:rPr lang="en-US" smtClean="0"/>
              <a:t>11/4/2026</a:t>
            </a:fld>
            <a:endParaRPr lang="en-US"/>
          </a:p>
        </p:txBody>
      </p:sp>
      <p:sp>
        <p:nvSpPr>
          <p:cNvPr id="5" name="Footer Placeholder 4">
            <a:extLst>
              <a:ext uri="{FF2B5EF4-FFF2-40B4-BE49-F238E27FC236}">
                <a16:creationId xmlns:a16="http://schemas.microsoft.com/office/drawing/2014/main" id="{75669D4F-F6C2-045D-AC5C-F9558BBA32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C08D1141-0A01-E418-AE09-FA9F593B8A5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AA7D132-E7E7-44BB-8419-4214914029B0}" type="slidenum">
              <a:rPr lang="en-US" smtClean="0"/>
              <a:t>‹#›</a:t>
            </a:fld>
            <a:endParaRPr lang="en-US"/>
          </a:p>
        </p:txBody>
      </p:sp>
    </p:spTree>
    <p:extLst>
      <p:ext uri="{BB962C8B-B14F-4D97-AF65-F5344CB8AC3E}">
        <p14:creationId xmlns:p14="http://schemas.microsoft.com/office/powerpoint/2010/main" val="17495333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g"/><Relationship Id="rId9" Type="http://schemas.openxmlformats.org/officeDocument/2006/relationships/image" Target="../media/image8.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5C97B-2D5A-017C-B427-E01303F42D9F}"/>
              </a:ext>
            </a:extLst>
          </p:cNvPr>
          <p:cNvSpPr>
            <a:spLocks noGrp="1"/>
          </p:cNvSpPr>
          <p:nvPr>
            <p:ph type="ctrTitle"/>
          </p:nvPr>
        </p:nvSpPr>
        <p:spPr>
          <a:xfrm>
            <a:off x="351235" y="1143091"/>
            <a:ext cx="11043444" cy="1545246"/>
          </a:xfrm>
        </p:spPr>
        <p:txBody>
          <a:bodyPr>
            <a:normAutofit/>
          </a:bodyPr>
          <a:lstStyle/>
          <a:p>
            <a:r>
              <a:rPr lang="en-US" sz="3300" b="1" kern="100" dirty="0">
                <a:solidFill>
                  <a:srgbClr val="C00000"/>
                </a:solidFill>
                <a:effectLst/>
                <a:latin typeface="Aptos" panose="020B0004020202020204" pitchFamily="34" charset="0"/>
                <a:ea typeface="Aptos" panose="020B0004020202020204" pitchFamily="34" charset="0"/>
                <a:cs typeface="Arial" panose="020B0604020202020204" pitchFamily="34" charset="0"/>
              </a:rPr>
              <a:t>Apixaban vs Placebo to Prevent Recurrences in Provoked Venous Thromboembolism With Enduring Risk Factors: One-Year Extension Results From the HI-PRO Trial</a:t>
            </a:r>
            <a:endParaRPr lang="en-US" sz="3300" dirty="0">
              <a:solidFill>
                <a:srgbClr val="C00000"/>
              </a:solidFill>
            </a:endParaRPr>
          </a:p>
        </p:txBody>
      </p:sp>
      <p:pic>
        <p:nvPicPr>
          <p:cNvPr id="4" name="Picture 3">
            <a:extLst>
              <a:ext uri="{FF2B5EF4-FFF2-40B4-BE49-F238E27FC236}">
                <a16:creationId xmlns:a16="http://schemas.microsoft.com/office/drawing/2014/main" id="{374A6060-C950-4026-C1D3-AC6EC94A6518}"/>
              </a:ext>
            </a:extLst>
          </p:cNvPr>
          <p:cNvPicPr>
            <a:picLocks noChangeAspect="1"/>
          </p:cNvPicPr>
          <p:nvPr/>
        </p:nvPicPr>
        <p:blipFill rotWithShape="1">
          <a:blip r:embed="rId2"/>
          <a:srcRect l="8576" t="14343" r="73286" b="18522"/>
          <a:stretch/>
        </p:blipFill>
        <p:spPr>
          <a:xfrm>
            <a:off x="11170150" y="101317"/>
            <a:ext cx="635929" cy="768585"/>
          </a:xfrm>
          <a:prstGeom prst="rect">
            <a:avLst/>
          </a:prstGeom>
        </p:spPr>
      </p:pic>
      <p:pic>
        <p:nvPicPr>
          <p:cNvPr id="5" name="Picture 4">
            <a:extLst>
              <a:ext uri="{FF2B5EF4-FFF2-40B4-BE49-F238E27FC236}">
                <a16:creationId xmlns:a16="http://schemas.microsoft.com/office/drawing/2014/main" id="{2E9B9A05-04A9-7A11-72E5-C242D8874D79}"/>
              </a:ext>
            </a:extLst>
          </p:cNvPr>
          <p:cNvPicPr>
            <a:picLocks noChangeAspect="1"/>
          </p:cNvPicPr>
          <p:nvPr/>
        </p:nvPicPr>
        <p:blipFill rotWithShape="1">
          <a:blip r:embed="rId2"/>
          <a:srcRect l="28938" t="20813" r="7223" b="19917"/>
          <a:stretch/>
        </p:blipFill>
        <p:spPr>
          <a:xfrm>
            <a:off x="11116361" y="948299"/>
            <a:ext cx="886381" cy="268716"/>
          </a:xfrm>
          <a:prstGeom prst="rect">
            <a:avLst/>
          </a:prstGeom>
        </p:spPr>
      </p:pic>
      <p:pic>
        <p:nvPicPr>
          <p:cNvPr id="7" name="Picture 2" descr="Careers Logo 2.24">
            <a:extLst>
              <a:ext uri="{FF2B5EF4-FFF2-40B4-BE49-F238E27FC236}">
                <a16:creationId xmlns:a16="http://schemas.microsoft.com/office/drawing/2014/main" id="{9CFF72D0-CEA2-E34F-776A-BDC109C820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97004" y="5376942"/>
            <a:ext cx="995102" cy="99510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A black and white logo&#10;&#10;Description automatically generated">
            <a:extLst>
              <a:ext uri="{FF2B5EF4-FFF2-40B4-BE49-F238E27FC236}">
                <a16:creationId xmlns:a16="http://schemas.microsoft.com/office/drawing/2014/main" id="{C54B7F2D-A20A-E653-0877-2FB1782852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1235" y="5376942"/>
            <a:ext cx="2297121" cy="816127"/>
          </a:xfrm>
          <a:prstGeom prst="rect">
            <a:avLst/>
          </a:prstGeom>
        </p:spPr>
      </p:pic>
      <p:sp>
        <p:nvSpPr>
          <p:cNvPr id="10" name="TextBox 9">
            <a:extLst>
              <a:ext uri="{FF2B5EF4-FFF2-40B4-BE49-F238E27FC236}">
                <a16:creationId xmlns:a16="http://schemas.microsoft.com/office/drawing/2014/main" id="{0F316B46-D3BE-5BE6-5E6A-E41EEE5B42AB}"/>
              </a:ext>
            </a:extLst>
          </p:cNvPr>
          <p:cNvSpPr txBox="1"/>
          <p:nvPr/>
        </p:nvSpPr>
        <p:spPr>
          <a:xfrm>
            <a:off x="3820452" y="4461333"/>
            <a:ext cx="4857750" cy="369332"/>
          </a:xfrm>
          <a:prstGeom prst="rect">
            <a:avLst/>
          </a:prstGeom>
          <a:noFill/>
        </p:spPr>
        <p:txBody>
          <a:bodyPr wrap="square">
            <a:spAutoFit/>
          </a:bodyPr>
          <a:lstStyle/>
          <a:p>
            <a:pPr algn="ctr"/>
            <a:r>
              <a:rPr lang="en-US" sz="1800" b="1" kern="100" dirty="0">
                <a:effectLst/>
                <a:latin typeface="Aptos" panose="020B0004020202020204" pitchFamily="34" charset="0"/>
                <a:ea typeface="Aptos" panose="020B0004020202020204" pitchFamily="34" charset="0"/>
                <a:cs typeface="Arial" panose="020B0604020202020204" pitchFamily="34" charset="0"/>
              </a:rPr>
              <a:t>Behnood Bikdeli, MD, MS</a:t>
            </a:r>
          </a:p>
        </p:txBody>
      </p:sp>
      <p:pic>
        <p:nvPicPr>
          <p:cNvPr id="13" name="Picture 12">
            <a:extLst>
              <a:ext uri="{FF2B5EF4-FFF2-40B4-BE49-F238E27FC236}">
                <a16:creationId xmlns:a16="http://schemas.microsoft.com/office/drawing/2014/main" id="{CA2926FD-29B5-3A71-39A4-BD25E418DC48}"/>
              </a:ext>
            </a:extLst>
          </p:cNvPr>
          <p:cNvPicPr>
            <a:picLocks noChangeAspect="1"/>
          </p:cNvPicPr>
          <p:nvPr/>
        </p:nvPicPr>
        <p:blipFill>
          <a:blip r:embed="rId5"/>
          <a:stretch>
            <a:fillRect/>
          </a:stretch>
        </p:blipFill>
        <p:spPr>
          <a:xfrm>
            <a:off x="0" y="50563"/>
            <a:ext cx="3120993" cy="614368"/>
          </a:xfrm>
          <a:prstGeom prst="rect">
            <a:avLst/>
          </a:prstGeom>
        </p:spPr>
      </p:pic>
      <p:pic>
        <p:nvPicPr>
          <p:cNvPr id="15" name="Picture 2" descr="Brigham and Women's Hospital - Wikipedia">
            <a:extLst>
              <a:ext uri="{FF2B5EF4-FFF2-40B4-BE49-F238E27FC236}">
                <a16:creationId xmlns:a16="http://schemas.microsoft.com/office/drawing/2014/main" id="{5D8F5E5E-0D6A-7DF8-47A9-BDD3EFD7E4D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2448" y="548227"/>
            <a:ext cx="290107" cy="338923"/>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4DA4C93C-153F-8BDC-96F5-7C5D2E0FC447}"/>
              </a:ext>
            </a:extLst>
          </p:cNvPr>
          <p:cNvSpPr txBox="1"/>
          <p:nvPr/>
        </p:nvSpPr>
        <p:spPr>
          <a:xfrm>
            <a:off x="6503943" y="5935769"/>
            <a:ext cx="1135157" cy="307777"/>
          </a:xfrm>
          <a:prstGeom prst="rect">
            <a:avLst/>
          </a:prstGeom>
          <a:noFill/>
        </p:spPr>
        <p:txBody>
          <a:bodyPr wrap="square">
            <a:spAutoFit/>
          </a:bodyPr>
          <a:lstStyle/>
          <a:p>
            <a:r>
              <a:rPr lang="en-US" sz="1400" dirty="0">
                <a:latin typeface="Arial" panose="020B0604020202020204" pitchFamily="34" charset="0"/>
                <a:ea typeface="Calibri" panose="020F0502020204030204" pitchFamily="34" charset="0"/>
                <a:cs typeface="Arial" panose="020B0604020202020204" pitchFamily="34" charset="0"/>
              </a:rPr>
              <a:t>@bbikdeli</a:t>
            </a:r>
            <a:endParaRPr lang="en-US" sz="1400" dirty="0">
              <a:latin typeface="Arial" panose="020B0604020202020204" pitchFamily="34" charset="0"/>
              <a:cs typeface="Arial" panose="020B0604020202020204" pitchFamily="34" charset="0"/>
            </a:endParaRPr>
          </a:p>
        </p:txBody>
      </p:sp>
      <p:pic>
        <p:nvPicPr>
          <p:cNvPr id="19" name="Picture 2">
            <a:extLst>
              <a:ext uri="{FF2B5EF4-FFF2-40B4-BE49-F238E27FC236}">
                <a16:creationId xmlns:a16="http://schemas.microsoft.com/office/drawing/2014/main" id="{52DEDE52-85DC-CB2D-291E-DC5FECCFBF2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56223" y="5878070"/>
            <a:ext cx="647720" cy="423177"/>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3AF9601E-2847-3D76-6C2F-1EAA02816F3A}"/>
              </a:ext>
            </a:extLst>
          </p:cNvPr>
          <p:cNvSpPr txBox="1"/>
          <p:nvPr/>
        </p:nvSpPr>
        <p:spPr>
          <a:xfrm>
            <a:off x="3355657" y="4881650"/>
            <a:ext cx="6094562" cy="938719"/>
          </a:xfrm>
          <a:prstGeom prst="rect">
            <a:avLst/>
          </a:prstGeom>
          <a:noFill/>
        </p:spPr>
        <p:txBody>
          <a:bodyPr wrap="square">
            <a:spAutoFit/>
          </a:bodyPr>
          <a:lstStyle/>
          <a:p>
            <a:pPr algn="ctr"/>
            <a:r>
              <a:rPr lang="en-US" sz="1100" dirty="0">
                <a:solidFill>
                  <a:srgbClr val="0070C0"/>
                </a:solidFill>
                <a:effectLst/>
                <a:latin typeface="Arial" panose="020B0604020202020204" pitchFamily="34" charset="0"/>
                <a:ea typeface="Calibri" panose="020F0502020204030204" pitchFamily="34" charset="0"/>
                <a:cs typeface="Arial" panose="020B0604020202020204" pitchFamily="34" charset="0"/>
              </a:rPr>
              <a:t>Division of Cardiovascular Medicine, Heart and Vascular Institute, Mass General Brigham, Thrombosis Research Group, Brigham and Women’s Hospital</a:t>
            </a:r>
            <a:endParaRPr lang="en-US" sz="1100" dirty="0">
              <a:solidFill>
                <a:srgbClr val="0070C0"/>
              </a:solidFill>
              <a:latin typeface="Arial" panose="020B0604020202020204" pitchFamily="34" charset="0"/>
              <a:ea typeface="Calibri" panose="020F0502020204030204" pitchFamily="34" charset="0"/>
              <a:cs typeface="Arial" panose="020B0604020202020204" pitchFamily="34" charset="0"/>
            </a:endParaRPr>
          </a:p>
          <a:p>
            <a:pPr algn="ctr"/>
            <a:r>
              <a:rPr lang="en-US" sz="1100" dirty="0">
                <a:solidFill>
                  <a:srgbClr val="0070C0"/>
                </a:solidFill>
                <a:effectLst/>
                <a:latin typeface="Arial" panose="020B0604020202020204" pitchFamily="34" charset="0"/>
                <a:ea typeface="Calibri" panose="020F0502020204030204" pitchFamily="34" charset="0"/>
                <a:cs typeface="Arial" panose="020B0604020202020204" pitchFamily="34" charset="0"/>
              </a:rPr>
              <a:t>Harvard Medical School</a:t>
            </a:r>
            <a:br>
              <a:rPr lang="en-US" sz="1100" dirty="0">
                <a:solidFill>
                  <a:srgbClr val="0070C0"/>
                </a:solidFill>
                <a:effectLst/>
                <a:latin typeface="Arial" panose="020B0604020202020204" pitchFamily="34" charset="0"/>
                <a:ea typeface="Calibri" panose="020F0502020204030204" pitchFamily="34" charset="0"/>
                <a:cs typeface="Arial" panose="020B0604020202020204" pitchFamily="34" charset="0"/>
              </a:rPr>
            </a:br>
            <a:r>
              <a:rPr lang="en-US" sz="1100" dirty="0">
                <a:solidFill>
                  <a:srgbClr val="0070C0"/>
                </a:solidFill>
                <a:effectLst/>
                <a:latin typeface="Arial" panose="020B0604020202020204" pitchFamily="34" charset="0"/>
                <a:ea typeface="Calibri" panose="020F0502020204030204" pitchFamily="34" charset="0"/>
                <a:cs typeface="Arial" panose="020B0604020202020204" pitchFamily="34" charset="0"/>
              </a:rPr>
              <a:t>Yale/ YNHH Center for Outcomes Research and Evaluation (CORE)</a:t>
            </a:r>
          </a:p>
          <a:p>
            <a:pPr algn="ctr"/>
            <a:endParaRPr lang="en-US" sz="1100" dirty="0">
              <a:solidFill>
                <a:srgbClr val="0070C0"/>
              </a:solidFill>
              <a:latin typeface="Arial" panose="020B060402020202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9D2E9567-769B-3FD8-E887-D06A49B099FD}"/>
              </a:ext>
            </a:extLst>
          </p:cNvPr>
          <p:cNvPicPr>
            <a:picLocks noChangeAspect="1"/>
          </p:cNvPicPr>
          <p:nvPr/>
        </p:nvPicPr>
        <p:blipFill>
          <a:blip r:embed="rId8"/>
          <a:stretch>
            <a:fillRect/>
          </a:stretch>
        </p:blipFill>
        <p:spPr>
          <a:xfrm>
            <a:off x="4439379" y="3288895"/>
            <a:ext cx="3481406" cy="851525"/>
          </a:xfrm>
          <a:prstGeom prst="rect">
            <a:avLst/>
          </a:prstGeom>
        </p:spPr>
      </p:pic>
      <p:pic>
        <p:nvPicPr>
          <p:cNvPr id="14" name="Picture 13">
            <a:extLst>
              <a:ext uri="{FF2B5EF4-FFF2-40B4-BE49-F238E27FC236}">
                <a16:creationId xmlns:a16="http://schemas.microsoft.com/office/drawing/2014/main" id="{2109889A-19E5-262B-1196-F41483DDC7B7}"/>
              </a:ext>
            </a:extLst>
          </p:cNvPr>
          <p:cNvPicPr>
            <a:picLocks noChangeAspect="1"/>
          </p:cNvPicPr>
          <p:nvPr/>
        </p:nvPicPr>
        <p:blipFill rotWithShape="1">
          <a:blip r:embed="rId9">
            <a:extLst>
              <a:ext uri="{28A0092B-C50C-407E-A947-70E740481C1C}">
                <a14:useLocalDpi xmlns:a14="http://schemas.microsoft.com/office/drawing/2010/main" val="0"/>
              </a:ext>
            </a:extLst>
          </a:blip>
          <a:srcRect l="31991" t="9086" r="30775" b="18112"/>
          <a:stretch/>
        </p:blipFill>
        <p:spPr>
          <a:xfrm>
            <a:off x="5801009" y="2595174"/>
            <a:ext cx="758147" cy="833826"/>
          </a:xfrm>
          <a:prstGeom prst="rect">
            <a:avLst/>
          </a:prstGeom>
          <a:ln>
            <a:noFill/>
          </a:ln>
          <a:effectLst/>
        </p:spPr>
      </p:pic>
    </p:spTree>
    <p:extLst>
      <p:ext uri="{BB962C8B-B14F-4D97-AF65-F5344CB8AC3E}">
        <p14:creationId xmlns:p14="http://schemas.microsoft.com/office/powerpoint/2010/main" val="24396750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5FD1C-4452-4244-AD21-03DEA3D63785}"/>
              </a:ext>
            </a:extLst>
          </p:cNvPr>
          <p:cNvSpPr>
            <a:spLocks noGrp="1"/>
          </p:cNvSpPr>
          <p:nvPr>
            <p:ph type="title"/>
          </p:nvPr>
        </p:nvSpPr>
        <p:spPr>
          <a:xfrm>
            <a:off x="883024" y="149973"/>
            <a:ext cx="10515600" cy="729792"/>
          </a:xfrm>
        </p:spPr>
        <p:txBody>
          <a:bodyPr/>
          <a:lstStyle/>
          <a:p>
            <a:r>
              <a:rPr lang="en-US" sz="4400" b="1" dirty="0">
                <a:solidFill>
                  <a:srgbClr val="0070C0"/>
                </a:solidFill>
                <a:latin typeface="Arial" panose="020B0604020202020204" pitchFamily="34" charset="0"/>
                <a:cs typeface="Arial" panose="020B0604020202020204" pitchFamily="34" charset="0"/>
              </a:rPr>
              <a:t>Disclosures</a:t>
            </a:r>
            <a:endParaRPr lang="en-US" b="1" dirty="0"/>
          </a:p>
        </p:txBody>
      </p:sp>
      <p:cxnSp>
        <p:nvCxnSpPr>
          <p:cNvPr id="3" name="Straight Connector 2">
            <a:extLst>
              <a:ext uri="{FF2B5EF4-FFF2-40B4-BE49-F238E27FC236}">
                <a16:creationId xmlns:a16="http://schemas.microsoft.com/office/drawing/2014/main" id="{659C178A-1333-A866-DD13-C40419CE2EFA}"/>
              </a:ext>
            </a:extLst>
          </p:cNvPr>
          <p:cNvCxnSpPr>
            <a:cxnSpLocks/>
          </p:cNvCxnSpPr>
          <p:nvPr/>
        </p:nvCxnSpPr>
        <p:spPr>
          <a:xfrm>
            <a:off x="697247" y="773926"/>
            <a:ext cx="10967259" cy="0"/>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sp>
        <p:nvSpPr>
          <p:cNvPr id="7" name="Content Placeholder 2">
            <a:extLst>
              <a:ext uri="{FF2B5EF4-FFF2-40B4-BE49-F238E27FC236}">
                <a16:creationId xmlns:a16="http://schemas.microsoft.com/office/drawing/2014/main" id="{9C5FEAB5-78E5-5597-1E43-113F6987B997}"/>
              </a:ext>
            </a:extLst>
          </p:cNvPr>
          <p:cNvSpPr txBox="1">
            <a:spLocks/>
          </p:cNvSpPr>
          <p:nvPr/>
        </p:nvSpPr>
        <p:spPr>
          <a:xfrm>
            <a:off x="708803" y="1915994"/>
            <a:ext cx="10515600" cy="4640254"/>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t>Career Development Award from the American Heart Association and VIVA Physicians (#938814) and (# 26BCDA1622734). </a:t>
            </a:r>
          </a:p>
          <a:p>
            <a:endParaRPr lang="en-US" sz="900" dirty="0"/>
          </a:p>
          <a:p>
            <a:r>
              <a:rPr lang="en-US" sz="1600" dirty="0"/>
              <a:t>Scott Schoen and Nancy Adams IGNITE Award (past) and the Mary Ann Tynan Research Scientist award (current) from the Mary Horrigan Connors Center for Women’s Health and Gender Biology at Brigham and Women’s Hospital.</a:t>
            </a:r>
          </a:p>
          <a:p>
            <a:endParaRPr lang="en-US" sz="900" dirty="0"/>
          </a:p>
          <a:p>
            <a:r>
              <a:rPr lang="en-US" sz="1600" dirty="0"/>
              <a:t>Member of the Medical Advisory Board for the </a:t>
            </a:r>
            <a:r>
              <a:rPr lang="en-US" sz="1600" dirty="0" err="1"/>
              <a:t>VascuLearn</a:t>
            </a:r>
            <a:r>
              <a:rPr lang="en-US" sz="1600" dirty="0"/>
              <a:t> Network</a:t>
            </a:r>
          </a:p>
          <a:p>
            <a:endParaRPr lang="en-US" sz="900" dirty="0"/>
          </a:p>
          <a:p>
            <a:r>
              <a:rPr lang="en-US" sz="1600" dirty="0"/>
              <a:t>Data Safety and Monitory Board of the NAIL-IT trial funded by the National Heart, Lung, and Blood Institute, and Translational Sciences.</a:t>
            </a:r>
          </a:p>
          <a:p>
            <a:endParaRPr lang="en-US" sz="900" dirty="0"/>
          </a:p>
          <a:p>
            <a:r>
              <a:rPr lang="en-US" sz="1600" dirty="0"/>
              <a:t>Editor fees from Mass Medical Society (NEJM Clinician) and Elsevier (Thrombosis Research, JACC)</a:t>
            </a:r>
          </a:p>
          <a:p>
            <a:endParaRPr lang="en-US" sz="1600" dirty="0"/>
          </a:p>
          <a:p>
            <a:r>
              <a:rPr lang="en-US" sz="1600" dirty="0"/>
              <a:t>Eleanor and Miles Shore Award (BWH).</a:t>
            </a:r>
          </a:p>
          <a:p>
            <a:endParaRPr lang="en-US" sz="1600" dirty="0"/>
          </a:p>
          <a:p>
            <a:r>
              <a:rPr lang="en-US" sz="1600" dirty="0"/>
              <a:t>Co-investigator, STAT-CAT trial (NHLBI)</a:t>
            </a:r>
          </a:p>
          <a:p>
            <a:endParaRPr lang="en-US" sz="1600" dirty="0"/>
          </a:p>
          <a:p>
            <a:pPr marL="0" indent="0">
              <a:buFont typeface="Arial" panose="020B0604020202020204" pitchFamily="34" charset="0"/>
              <a:buNone/>
            </a:pPr>
            <a:endParaRPr lang="en-US" sz="1600" dirty="0"/>
          </a:p>
        </p:txBody>
      </p:sp>
      <p:sp>
        <p:nvSpPr>
          <p:cNvPr id="9" name="TextBox 8">
            <a:extLst>
              <a:ext uri="{FF2B5EF4-FFF2-40B4-BE49-F238E27FC236}">
                <a16:creationId xmlns:a16="http://schemas.microsoft.com/office/drawing/2014/main" id="{F9107189-4DD3-7EAD-C484-6FFE2BEB1C73}"/>
              </a:ext>
            </a:extLst>
          </p:cNvPr>
          <p:cNvSpPr txBox="1"/>
          <p:nvPr/>
        </p:nvSpPr>
        <p:spPr>
          <a:xfrm>
            <a:off x="708803" y="1105492"/>
            <a:ext cx="9706213" cy="584775"/>
          </a:xfrm>
          <a:prstGeom prst="rect">
            <a:avLst/>
          </a:prstGeom>
          <a:noFill/>
        </p:spPr>
        <p:txBody>
          <a:bodyPr wrap="square">
            <a:spAutoFit/>
          </a:bodyPr>
          <a:lstStyle/>
          <a:p>
            <a:pPr marL="285750" indent="-285750">
              <a:buFont typeface="Arial" panose="020B0604020202020204" pitchFamily="34" charset="0"/>
              <a:buChar char="•"/>
            </a:pPr>
            <a:r>
              <a:rPr lang="en-US" sz="1600" dirty="0"/>
              <a:t>HI-PRO was an investigator-initiated randomized trials (PI: Dr. Piazza), funded by BWH/Pfizer alliance. No investigator effort or consultant fees to Dr. Bikdeli.</a:t>
            </a:r>
          </a:p>
        </p:txBody>
      </p:sp>
    </p:spTree>
    <p:extLst>
      <p:ext uri="{BB962C8B-B14F-4D97-AF65-F5344CB8AC3E}">
        <p14:creationId xmlns:p14="http://schemas.microsoft.com/office/powerpoint/2010/main" val="10267392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828A74EC-BD89-67C0-C136-B127C1A396B6}"/>
              </a:ext>
            </a:extLst>
          </p:cNvPr>
          <p:cNvSpPr txBox="1">
            <a:spLocks/>
          </p:cNvSpPr>
          <p:nvPr/>
        </p:nvSpPr>
        <p:spPr>
          <a:xfrm>
            <a:off x="838200" y="286671"/>
            <a:ext cx="10515600" cy="529323"/>
          </a:xfrm>
          <a:prstGeom prst="rect">
            <a:avLst/>
          </a:prstGeom>
        </p:spPr>
        <p:txBody>
          <a:bodyPr vert="horz" lIns="91440" tIns="45720" rIns="91440" bIns="45720" rtlCol="0" anchor="ctr">
            <a:normAutofit fontScale="6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0070C0"/>
                </a:solidFill>
                <a:latin typeface="Arial" panose="020B0604020202020204" pitchFamily="34" charset="0"/>
                <a:cs typeface="Arial" panose="020B0604020202020204" pitchFamily="34" charset="0"/>
              </a:rPr>
              <a:t>Duration of anticoagulation of anticoagulation after VTE</a:t>
            </a:r>
            <a:endParaRPr lang="en-US" b="1" dirty="0"/>
          </a:p>
        </p:txBody>
      </p:sp>
      <p:cxnSp>
        <p:nvCxnSpPr>
          <p:cNvPr id="10" name="Straight Connector 9">
            <a:extLst>
              <a:ext uri="{FF2B5EF4-FFF2-40B4-BE49-F238E27FC236}">
                <a16:creationId xmlns:a16="http://schemas.microsoft.com/office/drawing/2014/main" id="{A29B02ED-B37F-1A80-781A-60599610036D}"/>
              </a:ext>
            </a:extLst>
          </p:cNvPr>
          <p:cNvCxnSpPr>
            <a:cxnSpLocks/>
          </p:cNvCxnSpPr>
          <p:nvPr/>
        </p:nvCxnSpPr>
        <p:spPr>
          <a:xfrm>
            <a:off x="697247" y="773926"/>
            <a:ext cx="10967259" cy="0"/>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46AD31BB-3407-588E-BBB2-D7376394735E}"/>
              </a:ext>
            </a:extLst>
          </p:cNvPr>
          <p:cNvSpPr>
            <a:spLocks noGrp="1"/>
          </p:cNvSpPr>
          <p:nvPr>
            <p:ph idx="1"/>
          </p:nvPr>
        </p:nvSpPr>
        <p:spPr>
          <a:xfrm>
            <a:off x="697247" y="1261182"/>
            <a:ext cx="5904721" cy="3927474"/>
          </a:xfrm>
        </p:spPr>
        <p:txBody>
          <a:bodyPr/>
          <a:lstStyle/>
          <a:p>
            <a:pPr marL="57150" indent="-285750">
              <a:lnSpc>
                <a:spcPct val="115000"/>
              </a:lnSpc>
              <a:spcAft>
                <a:spcPts val="800"/>
              </a:spcAft>
            </a:pPr>
            <a:r>
              <a:rPr lang="en-US" sz="1800" kern="100" dirty="0">
                <a:effectLst/>
                <a:latin typeface="Arial" panose="020B0604020202020204" pitchFamily="34" charset="0"/>
                <a:ea typeface="Aptos" panose="020B0004020202020204" pitchFamily="34" charset="0"/>
                <a:cs typeface="Arial" panose="020B0604020202020204" pitchFamily="34" charset="0"/>
              </a:rPr>
              <a:t>Cancer-associated, unprovoked, or provoked</a:t>
            </a:r>
          </a:p>
          <a:p>
            <a:pPr marL="57150" indent="-285750">
              <a:lnSpc>
                <a:spcPct val="115000"/>
              </a:lnSpc>
              <a:spcAft>
                <a:spcPts val="800"/>
              </a:spcAft>
            </a:pPr>
            <a:r>
              <a:rPr lang="en-US" sz="1800" kern="100" dirty="0">
                <a:latin typeface="Arial" panose="020B0604020202020204" pitchFamily="34" charset="0"/>
                <a:cs typeface="Arial" panose="020B0604020202020204" pitchFamily="34" charset="0"/>
              </a:rPr>
              <a:t>What about enduring risk factors?</a:t>
            </a:r>
          </a:p>
          <a:p>
            <a:pPr marL="57150" indent="-285750">
              <a:lnSpc>
                <a:spcPct val="115000"/>
              </a:lnSpc>
              <a:spcAft>
                <a:spcPts val="800"/>
              </a:spcAft>
            </a:pPr>
            <a:endParaRPr lang="en-US" dirty="0"/>
          </a:p>
        </p:txBody>
      </p:sp>
      <p:pic>
        <p:nvPicPr>
          <p:cNvPr id="12" name="Picture 11">
            <a:extLst>
              <a:ext uri="{FF2B5EF4-FFF2-40B4-BE49-F238E27FC236}">
                <a16:creationId xmlns:a16="http://schemas.microsoft.com/office/drawing/2014/main" id="{3F5BB5EB-FB09-D541-AB47-261D2E4E25C6}"/>
              </a:ext>
            </a:extLst>
          </p:cNvPr>
          <p:cNvPicPr>
            <a:picLocks noChangeAspect="1"/>
          </p:cNvPicPr>
          <p:nvPr/>
        </p:nvPicPr>
        <p:blipFill>
          <a:blip r:embed="rId2"/>
          <a:stretch>
            <a:fillRect/>
          </a:stretch>
        </p:blipFill>
        <p:spPr>
          <a:xfrm>
            <a:off x="838200" y="2345436"/>
            <a:ext cx="5440202" cy="3122676"/>
          </a:xfrm>
          <a:prstGeom prst="rect">
            <a:avLst/>
          </a:prstGeom>
        </p:spPr>
      </p:pic>
      <p:sp>
        <p:nvSpPr>
          <p:cNvPr id="14" name="TextBox 13">
            <a:extLst>
              <a:ext uri="{FF2B5EF4-FFF2-40B4-BE49-F238E27FC236}">
                <a16:creationId xmlns:a16="http://schemas.microsoft.com/office/drawing/2014/main" id="{3ACECB54-DCEA-7275-58A2-ABFF3097D731}"/>
              </a:ext>
            </a:extLst>
          </p:cNvPr>
          <p:cNvSpPr txBox="1"/>
          <p:nvPr/>
        </p:nvSpPr>
        <p:spPr>
          <a:xfrm>
            <a:off x="907542" y="6263552"/>
            <a:ext cx="6094476" cy="307777"/>
          </a:xfrm>
          <a:prstGeom prst="rect">
            <a:avLst/>
          </a:prstGeom>
          <a:noFill/>
        </p:spPr>
        <p:txBody>
          <a:bodyPr wrap="square">
            <a:spAutoFit/>
          </a:bodyPr>
          <a:lstStyle/>
          <a:p>
            <a:r>
              <a:rPr lang="fr-FR" sz="1400" b="1" dirty="0">
                <a:solidFill>
                  <a:schemeClr val="accent2"/>
                </a:solidFill>
                <a:latin typeface="Arial" panose="020B0604020202020204" pitchFamily="34" charset="0"/>
                <a:cs typeface="Arial" panose="020B0604020202020204" pitchFamily="34" charset="0"/>
              </a:rPr>
              <a:t>Albertsen IE, et al. Circulation. 2018; 138: 2591-2593.</a:t>
            </a:r>
            <a:endParaRPr lang="en-US" sz="1400" b="1" dirty="0">
              <a:solidFill>
                <a:schemeClr val="accent2"/>
              </a:solidFill>
              <a:latin typeface="Arial" panose="020B0604020202020204" pitchFamily="34" charset="0"/>
              <a:cs typeface="Arial" panose="020B0604020202020204" pitchFamily="34" charset="0"/>
            </a:endParaRPr>
          </a:p>
        </p:txBody>
      </p:sp>
      <p:sp>
        <p:nvSpPr>
          <p:cNvPr id="16" name="TextBox 15">
            <a:extLst>
              <a:ext uri="{FF2B5EF4-FFF2-40B4-BE49-F238E27FC236}">
                <a16:creationId xmlns:a16="http://schemas.microsoft.com/office/drawing/2014/main" id="{F379CC3D-10AF-2584-172E-2F487D8F09B5}"/>
              </a:ext>
            </a:extLst>
          </p:cNvPr>
          <p:cNvSpPr txBox="1"/>
          <p:nvPr/>
        </p:nvSpPr>
        <p:spPr>
          <a:xfrm>
            <a:off x="7735824" y="2505670"/>
            <a:ext cx="3928682" cy="1200329"/>
          </a:xfrm>
          <a:prstGeom prst="rect">
            <a:avLst/>
          </a:prstGeom>
          <a:noFill/>
        </p:spPr>
        <p:txBody>
          <a:bodyPr wrap="square">
            <a:spAutoFit/>
          </a:bodyPr>
          <a:lstStyle/>
          <a:p>
            <a:pPr marL="285750" indent="-285750" algn="l">
              <a:buFont typeface="Arial" panose="020B0604020202020204" pitchFamily="34" charset="0"/>
              <a:buChar char="•"/>
            </a:pPr>
            <a:r>
              <a:rPr lang="en-US" sz="1800" b="0" i="0" dirty="0">
                <a:solidFill>
                  <a:schemeClr val="tx1"/>
                </a:solidFill>
                <a:effectLst/>
                <a:latin typeface="+mn-lt"/>
              </a:rPr>
              <a:t>Bleeding risk</a:t>
            </a:r>
          </a:p>
          <a:p>
            <a:pPr marL="285750" indent="-285750" algn="l">
              <a:buFont typeface="Arial" panose="020B0604020202020204" pitchFamily="34" charset="0"/>
              <a:buChar char="•"/>
            </a:pPr>
            <a:endParaRPr lang="en-US" sz="1800" b="0" i="0" dirty="0">
              <a:solidFill>
                <a:schemeClr val="tx1"/>
              </a:solidFill>
              <a:effectLst/>
              <a:latin typeface="+mn-lt"/>
            </a:endParaRPr>
          </a:p>
          <a:p>
            <a:pPr marL="285750" indent="-285750" algn="l">
              <a:buFont typeface="Arial" panose="020B0604020202020204" pitchFamily="34" charset="0"/>
              <a:buChar char="•"/>
            </a:pPr>
            <a:r>
              <a:rPr lang="en-US" dirty="0"/>
              <a:t>Patient preferences and life choices</a:t>
            </a:r>
          </a:p>
        </p:txBody>
      </p:sp>
    </p:spTree>
    <p:extLst>
      <p:ext uri="{BB962C8B-B14F-4D97-AF65-F5344CB8AC3E}">
        <p14:creationId xmlns:p14="http://schemas.microsoft.com/office/powerpoint/2010/main" val="3084460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Effect transition="in" filter="fade">
                                      <p:cBhvr>
                                        <p:cTn id="7" dur="500"/>
                                        <p:tgtEl>
                                          <p:spTgt spid="1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5415C7-E40E-9B21-47F6-92ED5DF3A9B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164E00DC-9194-D1E4-A3D6-0841FF0044CA}"/>
              </a:ext>
            </a:extLst>
          </p:cNvPr>
          <p:cNvSpPr txBox="1"/>
          <p:nvPr/>
        </p:nvSpPr>
        <p:spPr>
          <a:xfrm>
            <a:off x="6858000" y="1668671"/>
            <a:ext cx="5044163" cy="369332"/>
          </a:xfrm>
          <a:prstGeom prst="rect">
            <a:avLst/>
          </a:prstGeom>
          <a:noFill/>
        </p:spPr>
        <p:txBody>
          <a:bodyPr wrap="square">
            <a:spAutoFit/>
          </a:bodyPr>
          <a:lstStyle/>
          <a:p>
            <a:r>
              <a:rPr lang="en-US" b="1" dirty="0">
                <a:solidFill>
                  <a:schemeClr val="tx2">
                    <a:lumMod val="50000"/>
                    <a:lumOff val="50000"/>
                  </a:schemeClr>
                </a:solidFill>
                <a:latin typeface="Arial" panose="020B0604020202020204" pitchFamily="34" charset="0"/>
                <a:cs typeface="Arial" panose="020B0604020202020204" pitchFamily="34" charset="0"/>
              </a:rPr>
              <a:t>4.2 (95% CI, 2.8-5.6) per 100 PYs</a:t>
            </a:r>
          </a:p>
        </p:txBody>
      </p:sp>
      <p:sp>
        <p:nvSpPr>
          <p:cNvPr id="5" name="TextBox 4">
            <a:extLst>
              <a:ext uri="{FF2B5EF4-FFF2-40B4-BE49-F238E27FC236}">
                <a16:creationId xmlns:a16="http://schemas.microsoft.com/office/drawing/2014/main" id="{7BB1CB01-331B-F411-EC51-726A84937987}"/>
              </a:ext>
            </a:extLst>
          </p:cNvPr>
          <p:cNvSpPr txBox="1"/>
          <p:nvPr/>
        </p:nvSpPr>
        <p:spPr>
          <a:xfrm>
            <a:off x="724679" y="1668671"/>
            <a:ext cx="4549833" cy="369332"/>
          </a:xfrm>
          <a:prstGeom prst="rect">
            <a:avLst/>
          </a:prstGeom>
          <a:noFill/>
        </p:spPr>
        <p:txBody>
          <a:bodyPr wrap="square">
            <a:spAutoFit/>
          </a:bodyPr>
          <a:lstStyle/>
          <a:p>
            <a:pPr algn="ctr"/>
            <a:r>
              <a:rPr lang="en-US" b="1" dirty="0">
                <a:solidFill>
                  <a:schemeClr val="tx2">
                    <a:lumMod val="50000"/>
                    <a:lumOff val="50000"/>
                  </a:schemeClr>
                </a:solidFill>
                <a:latin typeface="Arial" panose="020B0604020202020204" pitchFamily="34" charset="0"/>
                <a:cs typeface="Arial" panose="020B0604020202020204" pitchFamily="34" charset="0"/>
              </a:rPr>
              <a:t>SRMA for non-surgical provoked VTE</a:t>
            </a:r>
            <a:endParaRPr lang="en-US" dirty="0">
              <a:solidFill>
                <a:schemeClr val="tx2">
                  <a:lumMod val="50000"/>
                  <a:lumOff val="50000"/>
                </a:schemeClr>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88A68290-4D47-2612-057A-EF4BD31620A0}"/>
              </a:ext>
            </a:extLst>
          </p:cNvPr>
          <p:cNvSpPr txBox="1"/>
          <p:nvPr/>
        </p:nvSpPr>
        <p:spPr>
          <a:xfrm>
            <a:off x="6748271" y="2706014"/>
            <a:ext cx="4315968" cy="369332"/>
          </a:xfrm>
          <a:prstGeom prst="rect">
            <a:avLst/>
          </a:prstGeom>
          <a:noFill/>
        </p:spPr>
        <p:txBody>
          <a:bodyPr wrap="square">
            <a:spAutoFit/>
          </a:bodyPr>
          <a:lstStyle/>
          <a:p>
            <a:r>
              <a:rPr lang="en-US" b="1" i="0" dirty="0">
                <a:solidFill>
                  <a:schemeClr val="tx2">
                    <a:lumMod val="90000"/>
                    <a:lumOff val="10000"/>
                  </a:schemeClr>
                </a:solidFill>
                <a:effectLst/>
                <a:latin typeface="Arial" panose="020B0604020202020204" pitchFamily="34" charset="0"/>
                <a:cs typeface="Arial" panose="020B0604020202020204" pitchFamily="34" charset="0"/>
              </a:rPr>
              <a:t>10.3 (95% CI: 8.6-12.1) per 100 PYs</a:t>
            </a:r>
            <a:endParaRPr lang="en-US" b="1" dirty="0">
              <a:solidFill>
                <a:schemeClr val="tx2">
                  <a:lumMod val="90000"/>
                  <a:lumOff val="10000"/>
                </a:schemeClr>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F1F9E2BF-14E3-F075-BC42-CBDFF17A3940}"/>
              </a:ext>
            </a:extLst>
          </p:cNvPr>
          <p:cNvSpPr txBox="1"/>
          <p:nvPr/>
        </p:nvSpPr>
        <p:spPr>
          <a:xfrm>
            <a:off x="838200" y="2626559"/>
            <a:ext cx="3962678" cy="369332"/>
          </a:xfrm>
          <a:prstGeom prst="rect">
            <a:avLst/>
          </a:prstGeom>
          <a:noFill/>
        </p:spPr>
        <p:txBody>
          <a:bodyPr wrap="square">
            <a:spAutoFit/>
          </a:bodyPr>
          <a:lstStyle/>
          <a:p>
            <a:r>
              <a:rPr lang="en-US" b="1" dirty="0">
                <a:solidFill>
                  <a:schemeClr val="tx2">
                    <a:lumMod val="90000"/>
                    <a:lumOff val="10000"/>
                  </a:schemeClr>
                </a:solidFill>
                <a:latin typeface="Arial" panose="020B0604020202020204" pitchFamily="34" charset="0"/>
                <a:cs typeface="Arial" panose="020B0604020202020204" pitchFamily="34" charset="0"/>
              </a:rPr>
              <a:t>SRMA for  unprovoked VTE</a:t>
            </a:r>
            <a:endParaRPr lang="en-US" dirty="0">
              <a:solidFill>
                <a:schemeClr val="tx2">
                  <a:lumMod val="90000"/>
                  <a:lumOff val="10000"/>
                </a:schemeClr>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DEC756E3-C055-A1C5-A2AF-478E7BF5D76E}"/>
              </a:ext>
            </a:extLst>
          </p:cNvPr>
          <p:cNvSpPr txBox="1"/>
          <p:nvPr/>
        </p:nvSpPr>
        <p:spPr>
          <a:xfrm>
            <a:off x="7080503" y="5930997"/>
            <a:ext cx="4544291" cy="523220"/>
          </a:xfrm>
          <a:prstGeom prst="rect">
            <a:avLst/>
          </a:prstGeom>
          <a:noFill/>
        </p:spPr>
        <p:txBody>
          <a:bodyPr wrap="square">
            <a:spAutoFit/>
          </a:bodyPr>
          <a:lstStyle/>
          <a:p>
            <a:r>
              <a:rPr lang="en-US" sz="1400" b="1" dirty="0" err="1">
                <a:solidFill>
                  <a:schemeClr val="accent2"/>
                </a:solidFill>
                <a:latin typeface="Arial" panose="020B0604020202020204" pitchFamily="34" charset="0"/>
                <a:cs typeface="Arial" panose="020B0604020202020204" pitchFamily="34" charset="0"/>
              </a:rPr>
              <a:t>Lorio</a:t>
            </a:r>
            <a:r>
              <a:rPr lang="en-US" sz="1400" b="1" dirty="0">
                <a:solidFill>
                  <a:schemeClr val="accent2"/>
                </a:solidFill>
                <a:latin typeface="Arial" panose="020B0604020202020204" pitchFamily="34" charset="0"/>
                <a:cs typeface="Arial" panose="020B0604020202020204" pitchFamily="34" charset="0"/>
              </a:rPr>
              <a:t> A, et al. Arch Intern Med. 2010; 170: 1710-6.</a:t>
            </a:r>
          </a:p>
          <a:p>
            <a:r>
              <a:rPr lang="en-US" sz="1400" b="1" dirty="0">
                <a:solidFill>
                  <a:schemeClr val="accent2"/>
                </a:solidFill>
                <a:latin typeface="Arial" panose="020B0604020202020204" pitchFamily="34" charset="0"/>
                <a:cs typeface="Arial" panose="020B0604020202020204" pitchFamily="34" charset="0"/>
              </a:rPr>
              <a:t>Khan F, et al. BMJ. 2019 ; 366: 4363. </a:t>
            </a:r>
          </a:p>
        </p:txBody>
      </p:sp>
      <p:sp>
        <p:nvSpPr>
          <p:cNvPr id="9" name="Title 1">
            <a:extLst>
              <a:ext uri="{FF2B5EF4-FFF2-40B4-BE49-F238E27FC236}">
                <a16:creationId xmlns:a16="http://schemas.microsoft.com/office/drawing/2014/main" id="{E3CE73A1-2A6E-2C84-ABA2-F05E2CDDB960}"/>
              </a:ext>
            </a:extLst>
          </p:cNvPr>
          <p:cNvSpPr txBox="1">
            <a:spLocks/>
          </p:cNvSpPr>
          <p:nvPr/>
        </p:nvSpPr>
        <p:spPr>
          <a:xfrm>
            <a:off x="838200" y="286671"/>
            <a:ext cx="10515600" cy="529323"/>
          </a:xfrm>
          <a:prstGeom prst="rect">
            <a:avLst/>
          </a:prstGeom>
        </p:spPr>
        <p:txBody>
          <a:bodyPr vert="horz" lIns="91440" tIns="45720" rIns="91440" bIns="45720" rtlCol="0" anchor="ctr">
            <a:normAutofit fontScale="67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0070C0"/>
                </a:solidFill>
                <a:latin typeface="Arial" panose="020B0604020202020204" pitchFamily="34" charset="0"/>
                <a:cs typeface="Arial" panose="020B0604020202020204" pitchFamily="34" charset="0"/>
              </a:rPr>
              <a:t>Duration of anticoagulation of anticoagulation after VTE</a:t>
            </a:r>
            <a:endParaRPr lang="en-US" b="1" dirty="0"/>
          </a:p>
        </p:txBody>
      </p:sp>
      <p:cxnSp>
        <p:nvCxnSpPr>
          <p:cNvPr id="10" name="Straight Connector 9">
            <a:extLst>
              <a:ext uri="{FF2B5EF4-FFF2-40B4-BE49-F238E27FC236}">
                <a16:creationId xmlns:a16="http://schemas.microsoft.com/office/drawing/2014/main" id="{82AAC058-1CF0-18A1-4FE2-19874777B636}"/>
              </a:ext>
            </a:extLst>
          </p:cNvPr>
          <p:cNvCxnSpPr>
            <a:cxnSpLocks/>
          </p:cNvCxnSpPr>
          <p:nvPr/>
        </p:nvCxnSpPr>
        <p:spPr>
          <a:xfrm>
            <a:off x="697247" y="773926"/>
            <a:ext cx="10967259" cy="0"/>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5D9E520C-C75D-1C9E-6D6F-AA2AE67F0AE5}"/>
              </a:ext>
            </a:extLst>
          </p:cNvPr>
          <p:cNvSpPr txBox="1"/>
          <p:nvPr/>
        </p:nvSpPr>
        <p:spPr>
          <a:xfrm>
            <a:off x="4418959" y="3862110"/>
            <a:ext cx="7483204" cy="1627818"/>
          </a:xfrm>
          <a:prstGeom prst="rect">
            <a:avLst/>
          </a:prstGeom>
          <a:noFill/>
        </p:spPr>
        <p:txBody>
          <a:bodyPr wrap="square">
            <a:spAutoFit/>
          </a:bodyPr>
          <a:lstStyle/>
          <a:p>
            <a:pPr marL="57150" indent="-285750">
              <a:lnSpc>
                <a:spcPct val="115000"/>
              </a:lnSpc>
              <a:spcAft>
                <a:spcPts val="800"/>
              </a:spcAft>
            </a:pPr>
            <a:r>
              <a:rPr lang="en-US" sz="1800" kern="100" dirty="0">
                <a:effectLst/>
                <a:latin typeface="Arial" panose="020B0604020202020204" pitchFamily="34" charset="0"/>
                <a:ea typeface="Aptos" panose="020B0004020202020204" pitchFamily="34" charset="0"/>
                <a:cs typeface="Arial" panose="020B0604020202020204" pitchFamily="34" charset="0"/>
              </a:rPr>
              <a:t>“provoked” is a very heterogenous group. </a:t>
            </a:r>
          </a:p>
          <a:p>
            <a:pPr marL="57150" indent="-285750">
              <a:lnSpc>
                <a:spcPct val="115000"/>
              </a:lnSpc>
              <a:spcAft>
                <a:spcPts val="800"/>
              </a:spcAft>
            </a:pPr>
            <a:endParaRPr lang="en-US" sz="500" kern="100" dirty="0">
              <a:effectLst/>
              <a:latin typeface="Arial" panose="020B0604020202020204" pitchFamily="34" charset="0"/>
              <a:ea typeface="Aptos" panose="020B0004020202020204" pitchFamily="34" charset="0"/>
              <a:cs typeface="Arial" panose="020B0604020202020204" pitchFamily="34" charset="0"/>
            </a:endParaRPr>
          </a:p>
          <a:p>
            <a:pPr marL="57150" indent="-285750">
              <a:lnSpc>
                <a:spcPct val="115000"/>
              </a:lnSpc>
              <a:spcAft>
                <a:spcPts val="800"/>
              </a:spcAft>
              <a:buFont typeface="Arial" panose="020B0604020202020204" pitchFamily="34" charset="0"/>
              <a:buChar char="•"/>
            </a:pPr>
            <a:r>
              <a:rPr lang="en-US" sz="1800" kern="100" dirty="0">
                <a:effectLst/>
                <a:latin typeface="Arial" panose="020B0604020202020204" pitchFamily="34" charset="0"/>
                <a:ea typeface="Aptos" panose="020B0004020202020204" pitchFamily="34" charset="0"/>
                <a:cs typeface="Arial" panose="020B0604020202020204" pitchFamily="34" charset="0"/>
              </a:rPr>
              <a:t> 25 year-old otherwise healthy individual with DVT after sports injury</a:t>
            </a:r>
          </a:p>
          <a:p>
            <a:pPr marL="57150" indent="-285750">
              <a:lnSpc>
                <a:spcPct val="115000"/>
              </a:lnSpc>
              <a:spcAft>
                <a:spcPts val="800"/>
              </a:spcAft>
              <a:buFont typeface="Arial" panose="020B0604020202020204" pitchFamily="34" charset="0"/>
              <a:buChar char="•"/>
            </a:pPr>
            <a:r>
              <a:rPr lang="en-US" sz="1800" kern="100" dirty="0">
                <a:effectLst/>
                <a:latin typeface="Arial" panose="020B0604020202020204" pitchFamily="34" charset="0"/>
                <a:ea typeface="Aptos" panose="020B0004020202020204" pitchFamily="34" charset="0"/>
                <a:cs typeface="Arial" panose="020B0604020202020204" pitchFamily="34" charset="0"/>
              </a:rPr>
              <a:t> 75 year-old individual with COPD and IBD</a:t>
            </a:r>
          </a:p>
          <a:p>
            <a:pPr marL="57150" indent="-285750">
              <a:lnSpc>
                <a:spcPct val="115000"/>
              </a:lnSpc>
              <a:spcAft>
                <a:spcPts val="800"/>
              </a:spcAft>
            </a:pPr>
            <a:endParaRPr lang="en-US" sz="500" kern="100" dirty="0">
              <a:effectLst/>
              <a:latin typeface="Arial" panose="020B0604020202020204" pitchFamily="34" charset="0"/>
              <a:ea typeface="Aptos" panose="020B0004020202020204" pitchFamily="34" charset="0"/>
              <a:cs typeface="Arial" panose="020B0604020202020204" pitchFamily="34" charset="0"/>
            </a:endParaRPr>
          </a:p>
        </p:txBody>
      </p:sp>
      <p:pic>
        <p:nvPicPr>
          <p:cNvPr id="12" name="Picture 11" descr="Selected generated image">
            <a:extLst>
              <a:ext uri="{FF2B5EF4-FFF2-40B4-BE49-F238E27FC236}">
                <a16:creationId xmlns:a16="http://schemas.microsoft.com/office/drawing/2014/main" id="{F1506A30-1DA5-F006-ADD8-E85F4E938D75}"/>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20000"/>
                    </a14:imgEffect>
                  </a14:imgLayer>
                </a14:imgProps>
              </a:ext>
            </a:extLst>
          </a:blip>
          <a:srcRect l="13384" t="5932" r="11237" b="6522"/>
          <a:stretch>
            <a:fillRect/>
          </a:stretch>
        </p:blipFill>
        <p:spPr>
          <a:xfrm>
            <a:off x="697247" y="3204135"/>
            <a:ext cx="3627865" cy="3160090"/>
          </a:xfrm>
          <a:prstGeom prst="rect">
            <a:avLst/>
          </a:prstGeom>
        </p:spPr>
      </p:pic>
      <p:sp>
        <p:nvSpPr>
          <p:cNvPr id="14" name="TextBox 13">
            <a:extLst>
              <a:ext uri="{FF2B5EF4-FFF2-40B4-BE49-F238E27FC236}">
                <a16:creationId xmlns:a16="http://schemas.microsoft.com/office/drawing/2014/main" id="{F21CCF73-C736-61AE-53E0-607C23430227}"/>
              </a:ext>
            </a:extLst>
          </p:cNvPr>
          <p:cNvSpPr txBox="1"/>
          <p:nvPr/>
        </p:nvSpPr>
        <p:spPr>
          <a:xfrm>
            <a:off x="4561489" y="5518551"/>
            <a:ext cx="5951945" cy="383823"/>
          </a:xfrm>
          <a:prstGeom prst="rect">
            <a:avLst/>
          </a:prstGeom>
          <a:noFill/>
        </p:spPr>
        <p:txBody>
          <a:bodyPr wrap="square">
            <a:spAutoFit/>
          </a:bodyPr>
          <a:lstStyle/>
          <a:p>
            <a:pPr marL="57150" indent="-285750">
              <a:lnSpc>
                <a:spcPct val="115000"/>
              </a:lnSpc>
              <a:spcAft>
                <a:spcPts val="800"/>
              </a:spcAft>
            </a:pPr>
            <a:r>
              <a:rPr lang="en-US" sz="1800" kern="100" dirty="0">
                <a:effectLst/>
                <a:latin typeface="Arial" panose="020B0604020202020204" pitchFamily="34" charset="0"/>
                <a:ea typeface="Aptos" panose="020B0004020202020204" pitchFamily="34" charset="0"/>
                <a:cs typeface="Arial" panose="020B0604020202020204" pitchFamily="34" charset="0"/>
              </a:rPr>
              <a:t>Same recs?</a:t>
            </a:r>
          </a:p>
        </p:txBody>
      </p:sp>
    </p:spTree>
    <p:extLst>
      <p:ext uri="{BB962C8B-B14F-4D97-AF65-F5344CB8AC3E}">
        <p14:creationId xmlns:p14="http://schemas.microsoft.com/office/powerpoint/2010/main" val="616410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500"/>
                                        <p:tgtEl>
                                          <p:spTgt spid="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3"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AB9D42E-68D6-0ADD-3055-880238ADB9E7}"/>
              </a:ext>
            </a:extLst>
          </p:cNvPr>
          <p:cNvPicPr>
            <a:picLocks noChangeAspect="1"/>
          </p:cNvPicPr>
          <p:nvPr/>
        </p:nvPicPr>
        <p:blipFill rotWithShape="1">
          <a:blip r:embed="rId2"/>
          <a:srcRect t="2395"/>
          <a:stretch/>
        </p:blipFill>
        <p:spPr>
          <a:xfrm>
            <a:off x="3596790" y="979777"/>
            <a:ext cx="6122786" cy="5170971"/>
          </a:xfrm>
          <a:prstGeom prst="rect">
            <a:avLst/>
          </a:prstGeom>
        </p:spPr>
      </p:pic>
      <p:sp>
        <p:nvSpPr>
          <p:cNvPr id="5" name="TextBox 4">
            <a:extLst>
              <a:ext uri="{FF2B5EF4-FFF2-40B4-BE49-F238E27FC236}">
                <a16:creationId xmlns:a16="http://schemas.microsoft.com/office/drawing/2014/main" id="{C4DB2E5C-7B0F-8FAF-5DDB-1663B94E0AD5}"/>
              </a:ext>
            </a:extLst>
          </p:cNvPr>
          <p:cNvSpPr txBox="1"/>
          <p:nvPr/>
        </p:nvSpPr>
        <p:spPr>
          <a:xfrm>
            <a:off x="4208405" y="6344143"/>
            <a:ext cx="9791141" cy="307777"/>
          </a:xfrm>
          <a:prstGeom prst="rect">
            <a:avLst/>
          </a:prstGeom>
          <a:noFill/>
        </p:spPr>
        <p:txBody>
          <a:bodyPr wrap="square">
            <a:spAutoFit/>
          </a:bodyPr>
          <a:lstStyle/>
          <a:p>
            <a:r>
              <a:rPr lang="en-US" sz="1400" b="1" dirty="0">
                <a:solidFill>
                  <a:schemeClr val="accent2"/>
                </a:solidFill>
                <a:latin typeface="Arial" panose="020B0604020202020204" pitchFamily="34" charset="0"/>
                <a:cs typeface="Arial" panose="020B0604020202020204" pitchFamily="34" charset="0"/>
              </a:rPr>
              <a:t>Bikdeli B, et al. </a:t>
            </a:r>
            <a:r>
              <a:rPr lang="en-US" sz="1400" b="1" dirty="0" err="1">
                <a:solidFill>
                  <a:schemeClr val="accent2"/>
                </a:solidFill>
                <a:latin typeface="Arial" panose="020B0604020202020204" pitchFamily="34" charset="0"/>
                <a:cs typeface="Arial" panose="020B0604020202020204" pitchFamily="34" charset="0"/>
              </a:rPr>
              <a:t>Thromb</a:t>
            </a:r>
            <a:r>
              <a:rPr lang="en-US" sz="1400" b="1" dirty="0">
                <a:solidFill>
                  <a:schemeClr val="accent2"/>
                </a:solidFill>
                <a:latin typeface="Arial" panose="020B0604020202020204" pitchFamily="34" charset="0"/>
                <a:cs typeface="Arial" panose="020B0604020202020204" pitchFamily="34" charset="0"/>
              </a:rPr>
              <a:t> </a:t>
            </a:r>
            <a:r>
              <a:rPr lang="en-US" sz="1400" b="1" dirty="0" err="1">
                <a:solidFill>
                  <a:schemeClr val="accent2"/>
                </a:solidFill>
                <a:latin typeface="Arial" panose="020B0604020202020204" pitchFamily="34" charset="0"/>
                <a:cs typeface="Arial" panose="020B0604020202020204" pitchFamily="34" charset="0"/>
              </a:rPr>
              <a:t>Haemost</a:t>
            </a:r>
            <a:r>
              <a:rPr lang="en-US" sz="1400" b="1" dirty="0">
                <a:solidFill>
                  <a:schemeClr val="accent2"/>
                </a:solidFill>
                <a:latin typeface="Arial" panose="020B0604020202020204" pitchFamily="34" charset="0"/>
                <a:cs typeface="Arial" panose="020B0604020202020204" pitchFamily="34" charset="0"/>
              </a:rPr>
              <a:t> 2022;122:1061–1070.</a:t>
            </a:r>
          </a:p>
        </p:txBody>
      </p:sp>
      <p:sp>
        <p:nvSpPr>
          <p:cNvPr id="7" name="Title 1">
            <a:extLst>
              <a:ext uri="{FF2B5EF4-FFF2-40B4-BE49-F238E27FC236}">
                <a16:creationId xmlns:a16="http://schemas.microsoft.com/office/drawing/2014/main" id="{D151D052-E6CD-366A-BB58-F4BFFEE02AA6}"/>
              </a:ext>
            </a:extLst>
          </p:cNvPr>
          <p:cNvSpPr txBox="1">
            <a:spLocks/>
          </p:cNvSpPr>
          <p:nvPr/>
        </p:nvSpPr>
        <p:spPr>
          <a:xfrm>
            <a:off x="883024" y="149973"/>
            <a:ext cx="10515600" cy="623952"/>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0070C0"/>
                </a:solidFill>
                <a:latin typeface="Arial" panose="020B0604020202020204" pitchFamily="34" charset="0"/>
                <a:cs typeface="Arial" panose="020B0604020202020204" pitchFamily="34" charset="0"/>
              </a:rPr>
              <a:t>HI-PRO Design</a:t>
            </a:r>
            <a:endParaRPr lang="en-US" b="1" dirty="0"/>
          </a:p>
        </p:txBody>
      </p:sp>
      <p:cxnSp>
        <p:nvCxnSpPr>
          <p:cNvPr id="8" name="Straight Connector 7">
            <a:extLst>
              <a:ext uri="{FF2B5EF4-FFF2-40B4-BE49-F238E27FC236}">
                <a16:creationId xmlns:a16="http://schemas.microsoft.com/office/drawing/2014/main" id="{492E87A4-7442-3CE9-3B66-750BAE003A48}"/>
              </a:ext>
            </a:extLst>
          </p:cNvPr>
          <p:cNvCxnSpPr>
            <a:cxnSpLocks/>
          </p:cNvCxnSpPr>
          <p:nvPr/>
        </p:nvCxnSpPr>
        <p:spPr>
          <a:xfrm>
            <a:off x="733823" y="761467"/>
            <a:ext cx="10967259" cy="0"/>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9153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847162-10B7-F7C5-0BE2-349891694BD0}"/>
              </a:ext>
            </a:extLst>
          </p:cNvPr>
          <p:cNvPicPr>
            <a:picLocks noChangeAspect="1"/>
          </p:cNvPicPr>
          <p:nvPr/>
        </p:nvPicPr>
        <p:blipFill>
          <a:blip r:embed="rId2"/>
          <a:srcRect b="50425"/>
          <a:stretch>
            <a:fillRect/>
          </a:stretch>
        </p:blipFill>
        <p:spPr>
          <a:xfrm>
            <a:off x="420368" y="1544967"/>
            <a:ext cx="5717781" cy="3768065"/>
          </a:xfrm>
          <a:prstGeom prst="rect">
            <a:avLst/>
          </a:prstGeom>
        </p:spPr>
      </p:pic>
      <p:pic>
        <p:nvPicPr>
          <p:cNvPr id="6" name="Picture 5">
            <a:extLst>
              <a:ext uri="{FF2B5EF4-FFF2-40B4-BE49-F238E27FC236}">
                <a16:creationId xmlns:a16="http://schemas.microsoft.com/office/drawing/2014/main" id="{86E24A92-F3CC-49C9-5A04-E5C10A64B47B}"/>
              </a:ext>
            </a:extLst>
          </p:cNvPr>
          <p:cNvPicPr>
            <a:picLocks noChangeAspect="1"/>
          </p:cNvPicPr>
          <p:nvPr/>
        </p:nvPicPr>
        <p:blipFill>
          <a:blip r:embed="rId2"/>
          <a:srcRect t="49064" b="1223"/>
          <a:stretch>
            <a:fillRect/>
          </a:stretch>
        </p:blipFill>
        <p:spPr>
          <a:xfrm>
            <a:off x="6206671" y="1544969"/>
            <a:ext cx="5701847" cy="3768060"/>
          </a:xfrm>
          <a:prstGeom prst="rect">
            <a:avLst/>
          </a:prstGeom>
        </p:spPr>
      </p:pic>
      <p:sp>
        <p:nvSpPr>
          <p:cNvPr id="10" name="TextBox 9">
            <a:extLst>
              <a:ext uri="{FF2B5EF4-FFF2-40B4-BE49-F238E27FC236}">
                <a16:creationId xmlns:a16="http://schemas.microsoft.com/office/drawing/2014/main" id="{EE290F93-D12F-D882-A5CA-9E4E3E66FC16}"/>
              </a:ext>
            </a:extLst>
          </p:cNvPr>
          <p:cNvSpPr txBox="1"/>
          <p:nvPr/>
        </p:nvSpPr>
        <p:spPr>
          <a:xfrm>
            <a:off x="4133839" y="6143879"/>
            <a:ext cx="4640292" cy="307777"/>
          </a:xfrm>
          <a:prstGeom prst="rect">
            <a:avLst/>
          </a:prstGeom>
          <a:noFill/>
        </p:spPr>
        <p:txBody>
          <a:bodyPr wrap="square">
            <a:spAutoFit/>
          </a:bodyPr>
          <a:lstStyle/>
          <a:p>
            <a:r>
              <a:rPr lang="en-US" sz="1400" b="1" dirty="0">
                <a:solidFill>
                  <a:schemeClr val="accent2"/>
                </a:solidFill>
                <a:latin typeface="Arial" panose="020B0604020202020204" pitchFamily="34" charset="0"/>
                <a:cs typeface="Arial" panose="020B0604020202020204" pitchFamily="34" charset="0"/>
              </a:rPr>
              <a:t>Piazza G, et al. N Engl J Med. 2025; 393: 1166-1176.</a:t>
            </a:r>
          </a:p>
        </p:txBody>
      </p:sp>
      <p:sp>
        <p:nvSpPr>
          <p:cNvPr id="2" name="Title 1">
            <a:extLst>
              <a:ext uri="{FF2B5EF4-FFF2-40B4-BE49-F238E27FC236}">
                <a16:creationId xmlns:a16="http://schemas.microsoft.com/office/drawing/2014/main" id="{6AFD4F27-75BC-9F10-E0E5-9F4A59C79D82}"/>
              </a:ext>
            </a:extLst>
          </p:cNvPr>
          <p:cNvSpPr txBox="1">
            <a:spLocks/>
          </p:cNvSpPr>
          <p:nvPr/>
        </p:nvSpPr>
        <p:spPr>
          <a:xfrm>
            <a:off x="883024" y="149973"/>
            <a:ext cx="10515600" cy="623952"/>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0070C0"/>
                </a:solidFill>
                <a:latin typeface="Arial" panose="020B0604020202020204" pitchFamily="34" charset="0"/>
                <a:cs typeface="Arial" panose="020B0604020202020204" pitchFamily="34" charset="0"/>
              </a:rPr>
              <a:t>HI-PRO, 12-month results</a:t>
            </a:r>
            <a:endParaRPr lang="en-US" b="1" dirty="0"/>
          </a:p>
        </p:txBody>
      </p:sp>
      <p:cxnSp>
        <p:nvCxnSpPr>
          <p:cNvPr id="3" name="Straight Connector 2">
            <a:extLst>
              <a:ext uri="{FF2B5EF4-FFF2-40B4-BE49-F238E27FC236}">
                <a16:creationId xmlns:a16="http://schemas.microsoft.com/office/drawing/2014/main" id="{AD571982-321D-91E9-BC81-1181D9577D1B}"/>
              </a:ext>
            </a:extLst>
          </p:cNvPr>
          <p:cNvCxnSpPr>
            <a:cxnSpLocks/>
          </p:cNvCxnSpPr>
          <p:nvPr/>
        </p:nvCxnSpPr>
        <p:spPr>
          <a:xfrm>
            <a:off x="733823" y="761467"/>
            <a:ext cx="10967259" cy="0"/>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5160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48788A4C-701D-71F2-C660-86B9445E235E}"/>
              </a:ext>
            </a:extLst>
          </p:cNvPr>
          <p:cNvSpPr>
            <a:spLocks noGrp="1"/>
          </p:cNvSpPr>
          <p:nvPr>
            <p:ph type="title"/>
          </p:nvPr>
        </p:nvSpPr>
        <p:spPr>
          <a:xfrm>
            <a:off x="838200" y="150305"/>
            <a:ext cx="10515600" cy="529323"/>
          </a:xfrm>
        </p:spPr>
        <p:txBody>
          <a:bodyPr>
            <a:normAutofit fontScale="90000"/>
          </a:bodyPr>
          <a:lstStyle/>
          <a:p>
            <a:pPr algn="ctr"/>
            <a:r>
              <a:rPr lang="en-US" sz="4400" b="1" dirty="0">
                <a:solidFill>
                  <a:srgbClr val="0070C0"/>
                </a:solidFill>
                <a:latin typeface="Arial" panose="020B0604020202020204" pitchFamily="34" charset="0"/>
                <a:cs typeface="Arial" panose="020B0604020202020204" pitchFamily="34" charset="0"/>
              </a:rPr>
              <a:t>Extension Reports of RCTs</a:t>
            </a:r>
            <a:endParaRPr lang="en-US" b="1" dirty="0"/>
          </a:p>
        </p:txBody>
      </p:sp>
      <p:cxnSp>
        <p:nvCxnSpPr>
          <p:cNvPr id="3" name="Straight Connector 2">
            <a:extLst>
              <a:ext uri="{FF2B5EF4-FFF2-40B4-BE49-F238E27FC236}">
                <a16:creationId xmlns:a16="http://schemas.microsoft.com/office/drawing/2014/main" id="{EF186BDF-468A-0EC2-2BB9-2058860BA74A}"/>
              </a:ext>
            </a:extLst>
          </p:cNvPr>
          <p:cNvCxnSpPr>
            <a:cxnSpLocks/>
          </p:cNvCxnSpPr>
          <p:nvPr/>
        </p:nvCxnSpPr>
        <p:spPr>
          <a:xfrm>
            <a:off x="697247" y="773926"/>
            <a:ext cx="10967259" cy="0"/>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pic>
        <p:nvPicPr>
          <p:cNvPr id="11" name="Content Placeholder 10">
            <a:extLst>
              <a:ext uri="{FF2B5EF4-FFF2-40B4-BE49-F238E27FC236}">
                <a16:creationId xmlns:a16="http://schemas.microsoft.com/office/drawing/2014/main" id="{30A75EDD-C122-CB53-D79E-D7C00BC6ABF7}"/>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084947" y="1040961"/>
            <a:ext cx="6579560" cy="4960446"/>
          </a:xfrm>
          <a:prstGeom prst="rect">
            <a:avLst/>
          </a:prstGeom>
        </p:spPr>
      </p:pic>
      <p:sp>
        <p:nvSpPr>
          <p:cNvPr id="12" name="Content Placeholder 2">
            <a:extLst>
              <a:ext uri="{FF2B5EF4-FFF2-40B4-BE49-F238E27FC236}">
                <a16:creationId xmlns:a16="http://schemas.microsoft.com/office/drawing/2014/main" id="{79F58F81-EF85-F4D1-C083-3CA09A43E435}"/>
              </a:ext>
            </a:extLst>
          </p:cNvPr>
          <p:cNvSpPr txBox="1">
            <a:spLocks/>
          </p:cNvSpPr>
          <p:nvPr/>
        </p:nvSpPr>
        <p:spPr>
          <a:xfrm>
            <a:off x="607007" y="1282699"/>
            <a:ext cx="4870249" cy="169824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7150" indent="-285750">
              <a:lnSpc>
                <a:spcPct val="115000"/>
              </a:lnSpc>
              <a:spcAft>
                <a:spcPts val="800"/>
              </a:spcAft>
            </a:pPr>
            <a:r>
              <a:rPr lang="en-US" sz="1800" kern="100" dirty="0">
                <a:latin typeface="Arial" panose="020B0604020202020204" pitchFamily="34" charset="0"/>
                <a:ea typeface="Aptos" panose="020B0004020202020204" pitchFamily="34" charset="0"/>
                <a:cs typeface="Arial" panose="020B0604020202020204" pitchFamily="34" charset="0"/>
              </a:rPr>
              <a:t>Legacy effect vs continued benefit</a:t>
            </a:r>
            <a:endParaRPr lang="en-US" sz="1800" kern="100" dirty="0">
              <a:latin typeface="Arial" panose="020B0604020202020204" pitchFamily="34" charset="0"/>
              <a:cs typeface="Arial" panose="020B0604020202020204" pitchFamily="34" charset="0"/>
            </a:endParaRPr>
          </a:p>
          <a:p>
            <a:pPr marL="57150" indent="-285750">
              <a:lnSpc>
                <a:spcPct val="115000"/>
              </a:lnSpc>
              <a:spcAft>
                <a:spcPts val="800"/>
              </a:spcAft>
            </a:pPr>
            <a:r>
              <a:rPr lang="en-US" sz="1800" kern="100" dirty="0">
                <a:latin typeface="Arial" panose="020B0604020202020204" pitchFamily="34" charset="0"/>
                <a:cs typeface="Arial" panose="020B0604020202020204" pitchFamily="34" charset="0"/>
              </a:rPr>
              <a:t>Regression to the mean</a:t>
            </a:r>
          </a:p>
          <a:p>
            <a:pPr marL="57150" indent="-285750">
              <a:lnSpc>
                <a:spcPct val="115000"/>
              </a:lnSpc>
              <a:spcAft>
                <a:spcPts val="800"/>
              </a:spcAft>
            </a:pPr>
            <a:endParaRPr lang="en-US" dirty="0"/>
          </a:p>
        </p:txBody>
      </p:sp>
      <p:sp>
        <p:nvSpPr>
          <p:cNvPr id="2" name="Content Placeholder 2">
            <a:extLst>
              <a:ext uri="{FF2B5EF4-FFF2-40B4-BE49-F238E27FC236}">
                <a16:creationId xmlns:a16="http://schemas.microsoft.com/office/drawing/2014/main" id="{A3FB5467-9080-1DA2-653C-D6261EA35826}"/>
              </a:ext>
            </a:extLst>
          </p:cNvPr>
          <p:cNvSpPr txBox="1">
            <a:spLocks/>
          </p:cNvSpPr>
          <p:nvPr/>
        </p:nvSpPr>
        <p:spPr>
          <a:xfrm>
            <a:off x="607006" y="2730497"/>
            <a:ext cx="4870249" cy="1698243"/>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5000"/>
              </a:lnSpc>
              <a:spcAft>
                <a:spcPts val="800"/>
              </a:spcAft>
              <a:buNone/>
            </a:pPr>
            <a:r>
              <a:rPr lang="en-US" sz="1800" b="1" kern="100" dirty="0">
                <a:latin typeface="Arial" panose="020B0604020202020204" pitchFamily="34" charset="0"/>
                <a:ea typeface="Aptos" panose="020B0004020202020204" pitchFamily="34" charset="0"/>
                <a:cs typeface="Arial" panose="020B0604020202020204" pitchFamily="34" charset="0"/>
              </a:rPr>
              <a:t>Extension in a VTE anticoagulation trial?</a:t>
            </a:r>
          </a:p>
          <a:p>
            <a:pPr marL="57150" indent="-285750">
              <a:spcAft>
                <a:spcPts val="800"/>
              </a:spcAft>
            </a:pPr>
            <a:r>
              <a:rPr lang="en-US" sz="1600" kern="100" dirty="0">
                <a:latin typeface="Arial" panose="020B0604020202020204" pitchFamily="34" charset="0"/>
                <a:cs typeface="Arial" panose="020B0604020202020204" pitchFamily="34" charset="0"/>
              </a:rPr>
              <a:t>Legacy: vascular remodeling, </a:t>
            </a:r>
            <a:r>
              <a:rPr lang="en-US" sz="1600" dirty="0"/>
              <a:t>↓ fibrosis</a:t>
            </a:r>
          </a:p>
          <a:p>
            <a:pPr marL="0" indent="0">
              <a:spcAft>
                <a:spcPts val="800"/>
              </a:spcAft>
              <a:buNone/>
            </a:pPr>
            <a:r>
              <a:rPr lang="en-US" sz="1600" dirty="0"/>
              <a:t>                                                 VS</a:t>
            </a:r>
          </a:p>
          <a:p>
            <a:pPr marL="57150" indent="-285750">
              <a:spcAft>
                <a:spcPts val="800"/>
              </a:spcAft>
            </a:pPr>
            <a:r>
              <a:rPr lang="en-US" sz="1600" dirty="0"/>
              <a:t>Loss of protection from a short-acting drug</a:t>
            </a:r>
          </a:p>
          <a:p>
            <a:pPr marL="57150" indent="-285750">
              <a:lnSpc>
                <a:spcPct val="115000"/>
              </a:lnSpc>
              <a:spcAft>
                <a:spcPts val="800"/>
              </a:spcAft>
            </a:pPr>
            <a:endParaRPr lang="en-US" sz="1800" kern="100" dirty="0">
              <a:latin typeface="Arial" panose="020B0604020202020204" pitchFamily="34" charset="0"/>
              <a:cs typeface="Arial" panose="020B0604020202020204" pitchFamily="34" charset="0"/>
            </a:endParaRPr>
          </a:p>
          <a:p>
            <a:pPr marL="57150" indent="-285750">
              <a:lnSpc>
                <a:spcPct val="115000"/>
              </a:lnSpc>
              <a:spcAft>
                <a:spcPts val="800"/>
              </a:spcAft>
            </a:pPr>
            <a:endParaRPr lang="en-US" dirty="0"/>
          </a:p>
        </p:txBody>
      </p:sp>
    </p:spTree>
    <p:extLst>
      <p:ext uri="{BB962C8B-B14F-4D97-AF65-F5344CB8AC3E}">
        <p14:creationId xmlns:p14="http://schemas.microsoft.com/office/powerpoint/2010/main" val="381532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12">
                                            <p:txEl>
                                              <p:pRg st="1" end="1"/>
                                            </p:txEl>
                                          </p:spTgt>
                                        </p:tgtEl>
                                        <p:attrNameLst>
                                          <p:attrName>style.visibility</p:attrName>
                                        </p:attrNameLst>
                                      </p:cBhvr>
                                      <p:to>
                                        <p:strVal val="visible"/>
                                      </p:to>
                                    </p:set>
                                    <p:animEffect transition="in" filter="fade">
                                      <p:cBhvr>
                                        <p:cTn id="10" dur="500"/>
                                        <p:tgtEl>
                                          <p:spTgt spid="1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Effect transition="in" filter="fade">
                                      <p:cBhvr>
                                        <p:cTn id="15" dur="500"/>
                                        <p:tgtEl>
                                          <p:spTgt spid="2">
                                            <p:txEl>
                                              <p:pRg st="0" end="0"/>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Effect transition="in" filter="fade">
                                      <p:cBhvr>
                                        <p:cTn id="18" dur="500"/>
                                        <p:tgtEl>
                                          <p:spTgt spid="2">
                                            <p:txEl>
                                              <p:pRg st="1" end="1"/>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500"/>
                                        <p:tgtEl>
                                          <p:spTgt spid="2">
                                            <p:txEl>
                                              <p:pRg st="2" end="2"/>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Effect transition="in" filter="fade">
                                      <p:cBhvr>
                                        <p:cTn id="24"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E14A7-42AF-38BC-CC71-0C73DF0819E7}"/>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370CC49F-C17D-05D9-4B2E-3616220A5080}"/>
              </a:ext>
            </a:extLst>
          </p:cNvPr>
          <p:cNvSpPr>
            <a:spLocks noGrp="1"/>
          </p:cNvSpPr>
          <p:nvPr>
            <p:ph type="title"/>
          </p:nvPr>
        </p:nvSpPr>
        <p:spPr>
          <a:xfrm>
            <a:off x="838200" y="286671"/>
            <a:ext cx="10515600" cy="529323"/>
          </a:xfrm>
        </p:spPr>
        <p:txBody>
          <a:bodyPr>
            <a:normAutofit fontScale="90000"/>
          </a:bodyPr>
          <a:lstStyle/>
          <a:p>
            <a:pPr algn="ctr"/>
            <a:r>
              <a:rPr lang="en-US" b="1" dirty="0">
                <a:solidFill>
                  <a:srgbClr val="0070C0"/>
                </a:solidFill>
                <a:latin typeface="Arial" panose="020B0604020202020204" pitchFamily="34" charset="0"/>
                <a:cs typeface="Arial" panose="020B0604020202020204" pitchFamily="34" charset="0"/>
              </a:rPr>
              <a:t>HI-PRO</a:t>
            </a:r>
            <a:endParaRPr lang="en-US" b="1" dirty="0"/>
          </a:p>
        </p:txBody>
      </p:sp>
      <p:sp>
        <p:nvSpPr>
          <p:cNvPr id="2" name="Rectangle 1">
            <a:extLst>
              <a:ext uri="{FF2B5EF4-FFF2-40B4-BE49-F238E27FC236}">
                <a16:creationId xmlns:a16="http://schemas.microsoft.com/office/drawing/2014/main" id="{EA3D7709-D000-66E7-1ABB-5FD4B09F11F5}"/>
              </a:ext>
            </a:extLst>
          </p:cNvPr>
          <p:cNvSpPr/>
          <p:nvPr/>
        </p:nvSpPr>
        <p:spPr>
          <a:xfrm>
            <a:off x="678425" y="4546242"/>
            <a:ext cx="11159613" cy="207807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 name="Straight Connector 2">
            <a:extLst>
              <a:ext uri="{FF2B5EF4-FFF2-40B4-BE49-F238E27FC236}">
                <a16:creationId xmlns:a16="http://schemas.microsoft.com/office/drawing/2014/main" id="{ED666EDD-F03D-97F6-BF9F-18A1928BEB20}"/>
              </a:ext>
            </a:extLst>
          </p:cNvPr>
          <p:cNvCxnSpPr>
            <a:cxnSpLocks/>
          </p:cNvCxnSpPr>
          <p:nvPr/>
        </p:nvCxnSpPr>
        <p:spPr>
          <a:xfrm>
            <a:off x="697247" y="773926"/>
            <a:ext cx="10967259" cy="0"/>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C6962AF9-C84B-4408-5C9F-1DF0D0059C30}"/>
              </a:ext>
            </a:extLst>
          </p:cNvPr>
          <p:cNvPicPr>
            <a:picLocks noChangeAspect="1"/>
          </p:cNvPicPr>
          <p:nvPr/>
        </p:nvPicPr>
        <p:blipFill>
          <a:blip r:embed="rId2"/>
          <a:stretch>
            <a:fillRect/>
          </a:stretch>
        </p:blipFill>
        <p:spPr>
          <a:xfrm>
            <a:off x="677773" y="861834"/>
            <a:ext cx="11159613" cy="4926316"/>
          </a:xfrm>
          <a:prstGeom prst="rect">
            <a:avLst/>
          </a:prstGeom>
        </p:spPr>
      </p:pic>
      <p:sp>
        <p:nvSpPr>
          <p:cNvPr id="10" name="Rectangle 9">
            <a:extLst>
              <a:ext uri="{FF2B5EF4-FFF2-40B4-BE49-F238E27FC236}">
                <a16:creationId xmlns:a16="http://schemas.microsoft.com/office/drawing/2014/main" id="{A41B3663-6DC1-DAF4-84A9-1BB0E2828034}"/>
              </a:ext>
            </a:extLst>
          </p:cNvPr>
          <p:cNvSpPr/>
          <p:nvPr/>
        </p:nvSpPr>
        <p:spPr>
          <a:xfrm>
            <a:off x="512064" y="4546242"/>
            <a:ext cx="11325974" cy="173568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87EEA28-CDA3-4ADA-2F47-2FDF10FE36C2}"/>
              </a:ext>
            </a:extLst>
          </p:cNvPr>
          <p:cNvSpPr/>
          <p:nvPr/>
        </p:nvSpPr>
        <p:spPr>
          <a:xfrm>
            <a:off x="8394032" y="861834"/>
            <a:ext cx="3596406" cy="5572494"/>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The New England Journal of Medicine (NEJM) Logo Vector - (.SVG + .PNG) - Tukuz.Com">
            <a:extLst>
              <a:ext uri="{FF2B5EF4-FFF2-40B4-BE49-F238E27FC236}">
                <a16:creationId xmlns:a16="http://schemas.microsoft.com/office/drawing/2014/main" id="{33575FD8-FE46-70B1-D76B-8E291FB7E81B}"/>
              </a:ext>
            </a:extLst>
          </p:cNvPr>
          <p:cNvPicPr>
            <a:picLocks noChangeAspect="1"/>
          </p:cNvPicPr>
          <p:nvPr/>
        </p:nvPicPr>
        <p:blipFill>
          <a:blip r:embed="rId3"/>
          <a:srcRect t="34484" b="34498"/>
          <a:stretch>
            <a:fillRect/>
          </a:stretch>
        </p:blipFill>
        <p:spPr>
          <a:xfrm>
            <a:off x="8799989" y="1292730"/>
            <a:ext cx="2775334" cy="478572"/>
          </a:xfrm>
          <a:prstGeom prst="rect">
            <a:avLst/>
          </a:prstGeom>
        </p:spPr>
      </p:pic>
      <p:pic>
        <p:nvPicPr>
          <p:cNvPr id="8" name="Picture 7">
            <a:extLst>
              <a:ext uri="{FF2B5EF4-FFF2-40B4-BE49-F238E27FC236}">
                <a16:creationId xmlns:a16="http://schemas.microsoft.com/office/drawing/2014/main" id="{CCFD8C0B-2BE5-A205-882F-6DD6119F3883}"/>
              </a:ext>
            </a:extLst>
          </p:cNvPr>
          <p:cNvPicPr>
            <a:picLocks noChangeAspect="1"/>
          </p:cNvPicPr>
          <p:nvPr/>
        </p:nvPicPr>
        <p:blipFill>
          <a:blip r:embed="rId4"/>
          <a:srcRect b="50425"/>
          <a:stretch>
            <a:fillRect/>
          </a:stretch>
        </p:blipFill>
        <p:spPr>
          <a:xfrm>
            <a:off x="8569008" y="1911028"/>
            <a:ext cx="3344904" cy="2204319"/>
          </a:xfrm>
          <a:prstGeom prst="rect">
            <a:avLst/>
          </a:prstGeom>
        </p:spPr>
      </p:pic>
    </p:spTree>
    <p:extLst>
      <p:ext uri="{BB962C8B-B14F-4D97-AF65-F5344CB8AC3E}">
        <p14:creationId xmlns:p14="http://schemas.microsoft.com/office/powerpoint/2010/main" val="213509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41D29B-3EAB-6A05-9B63-C99F5E28AE40}"/>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A5F93B18-5E09-3B6A-602D-7120335BA792}"/>
              </a:ext>
            </a:extLst>
          </p:cNvPr>
          <p:cNvSpPr>
            <a:spLocks noGrp="1"/>
          </p:cNvSpPr>
          <p:nvPr>
            <p:ph type="title"/>
          </p:nvPr>
        </p:nvSpPr>
        <p:spPr>
          <a:xfrm>
            <a:off x="838200" y="286671"/>
            <a:ext cx="10515600" cy="529323"/>
          </a:xfrm>
        </p:spPr>
        <p:txBody>
          <a:bodyPr>
            <a:normAutofit fontScale="90000"/>
          </a:bodyPr>
          <a:lstStyle/>
          <a:p>
            <a:pPr algn="ctr"/>
            <a:r>
              <a:rPr lang="en-US" b="1" dirty="0">
                <a:solidFill>
                  <a:srgbClr val="0070C0"/>
                </a:solidFill>
                <a:latin typeface="Arial" panose="020B0604020202020204" pitchFamily="34" charset="0"/>
                <a:cs typeface="Arial" panose="020B0604020202020204" pitchFamily="34" charset="0"/>
              </a:rPr>
              <a:t>HI-PRO Extension Study</a:t>
            </a:r>
            <a:endParaRPr lang="en-US" b="1" dirty="0"/>
          </a:p>
        </p:txBody>
      </p:sp>
      <p:sp>
        <p:nvSpPr>
          <p:cNvPr id="2" name="Rectangle 1">
            <a:extLst>
              <a:ext uri="{FF2B5EF4-FFF2-40B4-BE49-F238E27FC236}">
                <a16:creationId xmlns:a16="http://schemas.microsoft.com/office/drawing/2014/main" id="{55609435-E518-0212-9C5A-3DDC52B045B9}"/>
              </a:ext>
            </a:extLst>
          </p:cNvPr>
          <p:cNvSpPr/>
          <p:nvPr/>
        </p:nvSpPr>
        <p:spPr>
          <a:xfrm>
            <a:off x="678425" y="4546242"/>
            <a:ext cx="11159613" cy="207807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 name="Straight Connector 2">
            <a:extLst>
              <a:ext uri="{FF2B5EF4-FFF2-40B4-BE49-F238E27FC236}">
                <a16:creationId xmlns:a16="http://schemas.microsoft.com/office/drawing/2014/main" id="{1267E529-29CD-05CE-BD70-D5EDFA549FC4}"/>
              </a:ext>
            </a:extLst>
          </p:cNvPr>
          <p:cNvCxnSpPr>
            <a:cxnSpLocks/>
          </p:cNvCxnSpPr>
          <p:nvPr/>
        </p:nvCxnSpPr>
        <p:spPr>
          <a:xfrm>
            <a:off x="697247" y="773926"/>
            <a:ext cx="10967259" cy="0"/>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6CF97B15-7D59-BC10-B271-DE75BB97D3EE}"/>
              </a:ext>
            </a:extLst>
          </p:cNvPr>
          <p:cNvPicPr>
            <a:picLocks noChangeAspect="1"/>
          </p:cNvPicPr>
          <p:nvPr/>
        </p:nvPicPr>
        <p:blipFill>
          <a:blip r:embed="rId2"/>
          <a:stretch>
            <a:fillRect/>
          </a:stretch>
        </p:blipFill>
        <p:spPr>
          <a:xfrm>
            <a:off x="697247" y="815994"/>
            <a:ext cx="11159613" cy="4926316"/>
          </a:xfrm>
          <a:prstGeom prst="rect">
            <a:avLst/>
          </a:prstGeom>
        </p:spPr>
      </p:pic>
      <p:sp>
        <p:nvSpPr>
          <p:cNvPr id="10" name="Rectangle 9">
            <a:extLst>
              <a:ext uri="{FF2B5EF4-FFF2-40B4-BE49-F238E27FC236}">
                <a16:creationId xmlns:a16="http://schemas.microsoft.com/office/drawing/2014/main" id="{B12CFF61-ABD7-831F-3F35-0FC998C3DF17}"/>
              </a:ext>
            </a:extLst>
          </p:cNvPr>
          <p:cNvSpPr/>
          <p:nvPr/>
        </p:nvSpPr>
        <p:spPr>
          <a:xfrm>
            <a:off x="512064" y="4588309"/>
            <a:ext cx="11325974" cy="169361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322483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87FE8-8765-EDD3-0E6F-AE55D8EE2D0C}"/>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B4A0E81A-7EFA-A078-65CD-B9EE4D3B3251}"/>
              </a:ext>
            </a:extLst>
          </p:cNvPr>
          <p:cNvSpPr>
            <a:spLocks noGrp="1"/>
          </p:cNvSpPr>
          <p:nvPr>
            <p:ph type="title"/>
          </p:nvPr>
        </p:nvSpPr>
        <p:spPr>
          <a:xfrm>
            <a:off x="838200" y="286671"/>
            <a:ext cx="10515600" cy="529323"/>
          </a:xfrm>
        </p:spPr>
        <p:txBody>
          <a:bodyPr>
            <a:normAutofit fontScale="90000"/>
          </a:bodyPr>
          <a:lstStyle/>
          <a:p>
            <a:pPr algn="ctr"/>
            <a:r>
              <a:rPr lang="en-US" b="1" dirty="0">
                <a:solidFill>
                  <a:srgbClr val="0070C0"/>
                </a:solidFill>
                <a:latin typeface="Arial" panose="020B0604020202020204" pitchFamily="34" charset="0"/>
                <a:cs typeface="Arial" panose="020B0604020202020204" pitchFamily="34" charset="0"/>
              </a:rPr>
              <a:t>HI-PRO Extension Study</a:t>
            </a:r>
            <a:endParaRPr lang="en-US" b="1" dirty="0"/>
          </a:p>
        </p:txBody>
      </p:sp>
      <p:sp>
        <p:nvSpPr>
          <p:cNvPr id="2" name="Rectangle 1">
            <a:extLst>
              <a:ext uri="{FF2B5EF4-FFF2-40B4-BE49-F238E27FC236}">
                <a16:creationId xmlns:a16="http://schemas.microsoft.com/office/drawing/2014/main" id="{1F4244A7-51A0-F5AF-3C7F-E638F559A716}"/>
              </a:ext>
            </a:extLst>
          </p:cNvPr>
          <p:cNvSpPr/>
          <p:nvPr/>
        </p:nvSpPr>
        <p:spPr>
          <a:xfrm>
            <a:off x="678425" y="4546242"/>
            <a:ext cx="11159613" cy="207807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 name="Straight Connector 2">
            <a:extLst>
              <a:ext uri="{FF2B5EF4-FFF2-40B4-BE49-F238E27FC236}">
                <a16:creationId xmlns:a16="http://schemas.microsoft.com/office/drawing/2014/main" id="{B6912009-8486-4885-0B98-EB29F6F0F166}"/>
              </a:ext>
            </a:extLst>
          </p:cNvPr>
          <p:cNvCxnSpPr>
            <a:cxnSpLocks/>
          </p:cNvCxnSpPr>
          <p:nvPr/>
        </p:nvCxnSpPr>
        <p:spPr>
          <a:xfrm>
            <a:off x="697247" y="773926"/>
            <a:ext cx="10967259" cy="0"/>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99D24F33-FB31-4DCC-46E6-11B18B854F96}"/>
              </a:ext>
            </a:extLst>
          </p:cNvPr>
          <p:cNvPicPr>
            <a:picLocks noChangeAspect="1"/>
          </p:cNvPicPr>
          <p:nvPr/>
        </p:nvPicPr>
        <p:blipFill>
          <a:blip r:embed="rId2"/>
          <a:stretch>
            <a:fillRect/>
          </a:stretch>
        </p:blipFill>
        <p:spPr>
          <a:xfrm>
            <a:off x="678425" y="815994"/>
            <a:ext cx="11159613" cy="4926316"/>
          </a:xfrm>
          <a:prstGeom prst="rect">
            <a:avLst/>
          </a:prstGeom>
        </p:spPr>
      </p:pic>
      <p:sp>
        <p:nvSpPr>
          <p:cNvPr id="4" name="TextBox 3">
            <a:extLst>
              <a:ext uri="{FF2B5EF4-FFF2-40B4-BE49-F238E27FC236}">
                <a16:creationId xmlns:a16="http://schemas.microsoft.com/office/drawing/2014/main" id="{37CE851B-B9D1-BCA3-D0E9-D20FAF67C5C2}"/>
              </a:ext>
            </a:extLst>
          </p:cNvPr>
          <p:cNvSpPr txBox="1"/>
          <p:nvPr/>
        </p:nvSpPr>
        <p:spPr>
          <a:xfrm>
            <a:off x="4319751" y="5813979"/>
            <a:ext cx="4319752" cy="369332"/>
          </a:xfrm>
          <a:prstGeom prst="rect">
            <a:avLst/>
          </a:prstGeom>
          <a:noFill/>
        </p:spPr>
        <p:txBody>
          <a:bodyPr wrap="square" rtlCol="0">
            <a:spAutoFit/>
          </a:bodyPr>
          <a:lstStyle/>
          <a:p>
            <a:r>
              <a:rPr lang="en-US" dirty="0"/>
              <a:t>SAP prepared in advance of analyses</a:t>
            </a:r>
          </a:p>
        </p:txBody>
      </p:sp>
    </p:spTree>
    <p:extLst>
      <p:ext uri="{BB962C8B-B14F-4D97-AF65-F5344CB8AC3E}">
        <p14:creationId xmlns:p14="http://schemas.microsoft.com/office/powerpoint/2010/main" val="2423884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F6F6E8-B6F2-544D-2AF5-EE5C90EAC962}"/>
            </a:ext>
          </a:extLst>
        </p:cNvPr>
        <p:cNvGrpSpPr/>
        <p:nvPr/>
      </p:nvGrpSpPr>
      <p:grpSpPr>
        <a:xfrm>
          <a:off x="0" y="0"/>
          <a:ext cx="0" cy="0"/>
          <a:chOff x="0" y="0"/>
          <a:chExt cx="0" cy="0"/>
        </a:xfrm>
      </p:grpSpPr>
      <p:grpSp>
        <p:nvGrpSpPr>
          <p:cNvPr id="6" name="Group 5">
            <a:extLst>
              <a:ext uri="{FF2B5EF4-FFF2-40B4-BE49-F238E27FC236}">
                <a16:creationId xmlns:a16="http://schemas.microsoft.com/office/drawing/2014/main" id="{B66F2B23-B10A-4309-C70A-D751419D2282}"/>
              </a:ext>
            </a:extLst>
          </p:cNvPr>
          <p:cNvGrpSpPr/>
          <p:nvPr/>
        </p:nvGrpSpPr>
        <p:grpSpPr>
          <a:xfrm>
            <a:off x="1587315" y="1049490"/>
            <a:ext cx="9913998" cy="3707081"/>
            <a:chOff x="0" y="0"/>
            <a:chExt cx="8775064" cy="3062107"/>
          </a:xfrm>
        </p:grpSpPr>
        <p:grpSp>
          <p:nvGrpSpPr>
            <p:cNvPr id="7" name="Group 6">
              <a:extLst>
                <a:ext uri="{FF2B5EF4-FFF2-40B4-BE49-F238E27FC236}">
                  <a16:creationId xmlns:a16="http://schemas.microsoft.com/office/drawing/2014/main" id="{D35390B6-563F-00DC-4E5C-61D7CEB9336E}"/>
                </a:ext>
              </a:extLst>
            </p:cNvPr>
            <p:cNvGrpSpPr/>
            <p:nvPr/>
          </p:nvGrpSpPr>
          <p:grpSpPr>
            <a:xfrm>
              <a:off x="0" y="0"/>
              <a:ext cx="8775064" cy="3062107"/>
              <a:chOff x="0" y="0"/>
              <a:chExt cx="8775064" cy="3062107"/>
            </a:xfrm>
          </p:grpSpPr>
          <p:cxnSp>
            <p:nvCxnSpPr>
              <p:cNvPr id="10" name="Straight Connector 9">
                <a:extLst>
                  <a:ext uri="{FF2B5EF4-FFF2-40B4-BE49-F238E27FC236}">
                    <a16:creationId xmlns:a16="http://schemas.microsoft.com/office/drawing/2014/main" id="{EE6C9A52-EC04-0430-A093-944CE95C0FFF}"/>
                  </a:ext>
                </a:extLst>
              </p:cNvPr>
              <p:cNvCxnSpPr>
                <a:cxnSpLocks/>
              </p:cNvCxnSpPr>
              <p:nvPr/>
            </p:nvCxnSpPr>
            <p:spPr>
              <a:xfrm>
                <a:off x="3308238" y="390735"/>
                <a:ext cx="0" cy="224034"/>
              </a:xfrm>
              <a:prstGeom prst="line">
                <a:avLst/>
              </a:prstGeom>
              <a:noFill/>
              <a:ln w="6350" cap="flat" cmpd="sng" algn="ctr">
                <a:solidFill>
                  <a:sysClr val="windowText" lastClr="000000"/>
                </a:solidFill>
                <a:prstDash val="solid"/>
                <a:miter lim="800000"/>
              </a:ln>
              <a:effectLst/>
            </p:spPr>
          </p:cxnSp>
          <p:grpSp>
            <p:nvGrpSpPr>
              <p:cNvPr id="11" name="Group 10">
                <a:extLst>
                  <a:ext uri="{FF2B5EF4-FFF2-40B4-BE49-F238E27FC236}">
                    <a16:creationId xmlns:a16="http://schemas.microsoft.com/office/drawing/2014/main" id="{3A18D69B-7FF0-CE84-22A1-C7535E65A0B2}"/>
                  </a:ext>
                </a:extLst>
              </p:cNvPr>
              <p:cNvGrpSpPr/>
              <p:nvPr/>
            </p:nvGrpSpPr>
            <p:grpSpPr>
              <a:xfrm>
                <a:off x="0" y="0"/>
                <a:ext cx="8775064" cy="3062107"/>
                <a:chOff x="0" y="0"/>
                <a:chExt cx="8775064" cy="3062107"/>
              </a:xfrm>
            </p:grpSpPr>
            <p:sp>
              <p:nvSpPr>
                <p:cNvPr id="12" name="Rectangle 11">
                  <a:extLst>
                    <a:ext uri="{FF2B5EF4-FFF2-40B4-BE49-F238E27FC236}">
                      <a16:creationId xmlns:a16="http://schemas.microsoft.com/office/drawing/2014/main" id="{58618503-0D45-41F3-FF34-776D2E3E7C22}"/>
                    </a:ext>
                  </a:extLst>
                </p:cNvPr>
                <p:cNvSpPr/>
                <p:nvPr/>
              </p:nvSpPr>
              <p:spPr>
                <a:xfrm>
                  <a:off x="2394636" y="617838"/>
                  <a:ext cx="1902218" cy="394279"/>
                </a:xfrm>
                <a:prstGeom prst="rect">
                  <a:avLst/>
                </a:prstGeom>
                <a:noFill/>
                <a:ln w="6350" cap="flat" cmpd="sng" algn="ctr">
                  <a:solidFill>
                    <a:sysClr val="windowText" lastClr="000000"/>
                  </a:solidFill>
                  <a:prstDash val="solid"/>
                  <a:miter lim="800000"/>
                </a:ln>
                <a:effectLst/>
              </p:spPr>
              <p:txBody>
                <a:bodyPr rot="0" spcFirstLastPara="0" vert="horz" wrap="square" lIns="82296" tIns="41148" rIns="82296" bIns="41148" numCol="1" spcCol="0" rtlCol="0" fromWordArt="0" anchor="ctr" anchorCtr="0" forceAA="0" compatLnSpc="1">
                  <a:prstTxWarp prst="textNoShape">
                    <a:avLst/>
                  </a:prstTxWarp>
                  <a:noAutofit/>
                </a:bodyPr>
                <a:lstStyle/>
                <a:p>
                  <a:pPr marL="0" marR="0" algn="ctr">
                    <a:lnSpc>
                      <a:spcPct val="115000"/>
                    </a:lnSpc>
                    <a:spcAft>
                      <a:spcPts val="800"/>
                    </a:spcAft>
                    <a:buNone/>
                  </a:pPr>
                  <a:r>
                    <a:rPr lang="en-US" sz="900" kern="1200">
                      <a:solidFill>
                        <a:srgbClr val="000000"/>
                      </a:solidFill>
                      <a:effectLst/>
                      <a:latin typeface="Arial" panose="020B0604020202020204" pitchFamily="34" charset="0"/>
                      <a:ea typeface="Aptos" panose="020B0004020202020204" pitchFamily="34" charset="0"/>
                      <a:cs typeface="Arial" panose="020B0604020202020204" pitchFamily="34" charset="0"/>
                    </a:rPr>
                    <a:t>600 patients underwent randomization</a:t>
                  </a:r>
                  <a:endParaRPr lang="en-US" sz="1200" kern="100">
                    <a:effectLst/>
                    <a:latin typeface="Aptos" panose="020B0004020202020204" pitchFamily="34" charset="0"/>
                    <a:ea typeface="Aptos" panose="020B00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FE11FFD5-0080-41BF-A4EF-74D7A79BE600}"/>
                    </a:ext>
                  </a:extLst>
                </p:cNvPr>
                <p:cNvSpPr/>
                <p:nvPr/>
              </p:nvSpPr>
              <p:spPr>
                <a:xfrm>
                  <a:off x="0" y="1501861"/>
                  <a:ext cx="1962580" cy="522497"/>
                </a:xfrm>
                <a:prstGeom prst="rect">
                  <a:avLst/>
                </a:prstGeom>
                <a:noFill/>
                <a:ln w="12700" cap="flat" cmpd="sng" algn="ctr">
                  <a:solidFill>
                    <a:sysClr val="windowText" lastClr="000000"/>
                  </a:solidFill>
                  <a:prstDash val="solid"/>
                  <a:miter lim="800000"/>
                </a:ln>
                <a:effectLst/>
              </p:spPr>
              <p:txBody>
                <a:bodyPr rot="0" spcFirstLastPara="0" vert="horz" wrap="square" lIns="82296" tIns="41148" rIns="82296" bIns="41148" numCol="1" spcCol="0" rtlCol="0" fromWordArt="0" anchor="ctr" anchorCtr="0" forceAA="0" compatLnSpc="1">
                  <a:prstTxWarp prst="textNoShape">
                    <a:avLst/>
                  </a:prstTxWarp>
                  <a:noAutofit/>
                </a:bodyPr>
                <a:lstStyle/>
                <a:p>
                  <a:pPr marL="0" marR="0" algn="ctr">
                    <a:lnSpc>
                      <a:spcPct val="115000"/>
                    </a:lnSpc>
                    <a:spcAft>
                      <a:spcPts val="800"/>
                    </a:spcAft>
                    <a:buNone/>
                  </a:pPr>
                  <a:r>
                    <a:rPr lang="en-US" sz="900" kern="1200">
                      <a:solidFill>
                        <a:srgbClr val="000000"/>
                      </a:solidFill>
                      <a:effectLst/>
                      <a:latin typeface="Arial" panose="020B0604020202020204" pitchFamily="34" charset="0"/>
                      <a:ea typeface="Aptos" panose="020B0004020202020204" pitchFamily="34" charset="0"/>
                      <a:cs typeface="Arial" panose="020B0604020202020204" pitchFamily="34" charset="0"/>
                    </a:rPr>
                    <a:t>300 patients were assigned to receive apixaban 2.5 mg twice daily</a:t>
                  </a:r>
                  <a:endParaRPr lang="en-US" sz="1200" kern="100">
                    <a:effectLst/>
                    <a:latin typeface="Aptos" panose="020B0004020202020204" pitchFamily="34" charset="0"/>
                    <a:ea typeface="Aptos" panose="020B0004020202020204" pitchFamily="34" charset="0"/>
                    <a:cs typeface="Arial" panose="020B0604020202020204" pitchFamily="34" charset="0"/>
                  </a:endParaRPr>
                </a:p>
              </p:txBody>
            </p:sp>
            <p:grpSp>
              <p:nvGrpSpPr>
                <p:cNvPr id="14" name="Group 13">
                  <a:extLst>
                    <a:ext uri="{FF2B5EF4-FFF2-40B4-BE49-F238E27FC236}">
                      <a16:creationId xmlns:a16="http://schemas.microsoft.com/office/drawing/2014/main" id="{3727851A-9951-7191-29E6-F49E1CFD4D53}"/>
                    </a:ext>
                  </a:extLst>
                </p:cNvPr>
                <p:cNvGrpSpPr/>
                <p:nvPr/>
              </p:nvGrpSpPr>
              <p:grpSpPr>
                <a:xfrm>
                  <a:off x="979788" y="1005016"/>
                  <a:ext cx="4670546" cy="491592"/>
                  <a:chOff x="1128247" y="1168251"/>
                  <a:chExt cx="5046012" cy="546289"/>
                </a:xfrm>
              </p:grpSpPr>
              <p:grpSp>
                <p:nvGrpSpPr>
                  <p:cNvPr id="34" name="Group 33">
                    <a:extLst>
                      <a:ext uri="{FF2B5EF4-FFF2-40B4-BE49-F238E27FC236}">
                        <a16:creationId xmlns:a16="http://schemas.microsoft.com/office/drawing/2014/main" id="{5862F529-C90E-AD77-BDA6-739553CADE86}"/>
                      </a:ext>
                    </a:extLst>
                  </p:cNvPr>
                  <p:cNvGrpSpPr/>
                  <p:nvPr/>
                </p:nvGrpSpPr>
                <p:grpSpPr>
                  <a:xfrm>
                    <a:off x="1128247" y="1415902"/>
                    <a:ext cx="5046012" cy="298638"/>
                    <a:chOff x="1128247" y="1415902"/>
                    <a:chExt cx="4131980" cy="400047"/>
                  </a:xfrm>
                </p:grpSpPr>
                <p:cxnSp>
                  <p:nvCxnSpPr>
                    <p:cNvPr id="36" name="Connector: Elbow 35">
                      <a:extLst>
                        <a:ext uri="{FF2B5EF4-FFF2-40B4-BE49-F238E27FC236}">
                          <a16:creationId xmlns:a16="http://schemas.microsoft.com/office/drawing/2014/main" id="{B41EB0D1-8D0E-B28A-AE95-FCF2C7CB1A5B}"/>
                        </a:ext>
                      </a:extLst>
                    </p:cNvPr>
                    <p:cNvCxnSpPr>
                      <a:cxnSpLocks noChangeShapeType="1"/>
                    </p:cNvCxnSpPr>
                    <p:nvPr/>
                  </p:nvCxnSpPr>
                  <p:spPr bwMode="auto">
                    <a:xfrm rot="10800000" flipV="1">
                      <a:off x="1128247" y="1415902"/>
                      <a:ext cx="2502526" cy="400047"/>
                    </a:xfrm>
                    <a:prstGeom prst="bentConnector2">
                      <a:avLst/>
                    </a:prstGeom>
                    <a:noFill/>
                    <a:ln w="6350" cap="flat" cmpd="sng" algn="ctr">
                      <a:solidFill>
                        <a:sysClr val="windowText" lastClr="000000"/>
                      </a:solidFill>
                      <a:prstDash val="solid"/>
                      <a:miter lim="800000"/>
                      <a:headEnd/>
                      <a:tailEnd type="triangle" w="med" len="med"/>
                    </a:ln>
                    <a:effectLst/>
                  </p:spPr>
                </p:cxnSp>
                <p:cxnSp>
                  <p:nvCxnSpPr>
                    <p:cNvPr id="37" name="Connector: Elbow 36">
                      <a:extLst>
                        <a:ext uri="{FF2B5EF4-FFF2-40B4-BE49-F238E27FC236}">
                          <a16:creationId xmlns:a16="http://schemas.microsoft.com/office/drawing/2014/main" id="{2156D2C6-41A1-E609-9C4F-00E0045C34D8}"/>
                        </a:ext>
                      </a:extLst>
                    </p:cNvPr>
                    <p:cNvCxnSpPr>
                      <a:cxnSpLocks noChangeShapeType="1"/>
                    </p:cNvCxnSpPr>
                    <p:nvPr/>
                  </p:nvCxnSpPr>
                  <p:spPr bwMode="auto">
                    <a:xfrm>
                      <a:off x="2937347" y="1415902"/>
                      <a:ext cx="2322880" cy="400047"/>
                    </a:xfrm>
                    <a:prstGeom prst="bentConnector2">
                      <a:avLst/>
                    </a:prstGeom>
                    <a:noFill/>
                    <a:ln w="6350" cap="flat" cmpd="sng" algn="ctr">
                      <a:solidFill>
                        <a:sysClr val="windowText" lastClr="000000"/>
                      </a:solidFill>
                      <a:prstDash val="solid"/>
                      <a:miter lim="800000"/>
                      <a:headEnd/>
                      <a:tailEnd type="triangle" w="med" len="med"/>
                    </a:ln>
                    <a:effectLst/>
                  </p:spPr>
                </p:cxnSp>
              </p:grpSp>
              <p:cxnSp>
                <p:nvCxnSpPr>
                  <p:cNvPr id="35" name="Straight Connector 34">
                    <a:extLst>
                      <a:ext uri="{FF2B5EF4-FFF2-40B4-BE49-F238E27FC236}">
                        <a16:creationId xmlns:a16="http://schemas.microsoft.com/office/drawing/2014/main" id="{45E0150D-63AD-AF70-53C9-FC9DDC711BF9}"/>
                      </a:ext>
                    </a:extLst>
                  </p:cNvPr>
                  <p:cNvCxnSpPr>
                    <a:cxnSpLocks/>
                  </p:cNvCxnSpPr>
                  <p:nvPr/>
                </p:nvCxnSpPr>
                <p:spPr>
                  <a:xfrm flipV="1">
                    <a:off x="3676809" y="1168251"/>
                    <a:ext cx="0" cy="247651"/>
                  </a:xfrm>
                  <a:prstGeom prst="line">
                    <a:avLst/>
                  </a:prstGeom>
                  <a:noFill/>
                  <a:ln w="6350" cap="flat" cmpd="sng" algn="ctr">
                    <a:solidFill>
                      <a:sysClr val="windowText" lastClr="000000"/>
                    </a:solidFill>
                    <a:prstDash val="solid"/>
                    <a:miter lim="800000"/>
                  </a:ln>
                  <a:effectLst/>
                </p:spPr>
              </p:cxnSp>
            </p:grpSp>
            <p:sp>
              <p:nvSpPr>
                <p:cNvPr id="15" name="Rectangle 14">
                  <a:extLst>
                    <a:ext uri="{FF2B5EF4-FFF2-40B4-BE49-F238E27FC236}">
                      <a16:creationId xmlns:a16="http://schemas.microsoft.com/office/drawing/2014/main" id="{B39B8D29-D330-3770-B3E1-B5CA3296C197}"/>
                    </a:ext>
                  </a:extLst>
                </p:cNvPr>
                <p:cNvSpPr/>
                <p:nvPr/>
              </p:nvSpPr>
              <p:spPr>
                <a:xfrm>
                  <a:off x="2081486" y="2051207"/>
                  <a:ext cx="1960476" cy="476250"/>
                </a:xfrm>
                <a:prstGeom prst="rect">
                  <a:avLst/>
                </a:prstGeom>
                <a:noFill/>
                <a:ln w="6350" cap="flat" cmpd="sng" algn="ctr">
                  <a:solidFill>
                    <a:sysClr val="windowText" lastClr="000000"/>
                  </a:solidFill>
                  <a:prstDash val="solid"/>
                  <a:miter lim="800000"/>
                </a:ln>
                <a:effectLst/>
              </p:spPr>
              <p:txBody>
                <a:bodyPr rot="0" spcFirstLastPara="0" vert="horz" wrap="square" lIns="82296" tIns="41148" rIns="82296" bIns="41148" numCol="1" spcCol="0" rtlCol="0" fromWordArt="0" anchor="ctr" anchorCtr="0" forceAA="0" compatLnSpc="1">
                  <a:prstTxWarp prst="textNoShape">
                    <a:avLst/>
                  </a:prstTxWarp>
                  <a:noAutofit/>
                </a:bodyPr>
                <a:lstStyle/>
                <a:p>
                  <a:pPr marL="0" marR="0" algn="ctr">
                    <a:lnSpc>
                      <a:spcPct val="115000"/>
                    </a:lnSpc>
                    <a:spcAft>
                      <a:spcPts val="800"/>
                    </a:spcAft>
                    <a:buNone/>
                  </a:pPr>
                  <a:r>
                    <a:rPr lang="en-US" sz="900" kern="1200">
                      <a:solidFill>
                        <a:srgbClr val="000000"/>
                      </a:solidFill>
                      <a:effectLst/>
                      <a:latin typeface="Arial" panose="020B0604020202020204" pitchFamily="34" charset="0"/>
                      <a:ea typeface="Aptos" panose="020B0004020202020204" pitchFamily="34" charset="0"/>
                      <a:cs typeface="Arial" panose="020B0604020202020204" pitchFamily="34" charset="0"/>
                    </a:rPr>
                    <a:t>6 did not take any doses of the assigned medication during the one-year randomized trial</a:t>
                  </a:r>
                  <a:endParaRPr lang="en-US" sz="1200" kern="100">
                    <a:effectLst/>
                    <a:latin typeface="Aptos" panose="020B0004020202020204" pitchFamily="34" charset="0"/>
                    <a:ea typeface="Aptos" panose="020B0004020202020204" pitchFamily="34" charset="0"/>
                    <a:cs typeface="Arial" panose="020B0604020202020204" pitchFamily="34" charset="0"/>
                  </a:endParaRPr>
                </a:p>
              </p:txBody>
            </p:sp>
            <p:cxnSp>
              <p:nvCxnSpPr>
                <p:cNvPr id="16" name="Straight Arrow Connector 15">
                  <a:extLst>
                    <a:ext uri="{FF2B5EF4-FFF2-40B4-BE49-F238E27FC236}">
                      <a16:creationId xmlns:a16="http://schemas.microsoft.com/office/drawing/2014/main" id="{8AD65501-89E2-1E53-FF36-9E2D7B3AF351}"/>
                    </a:ext>
                  </a:extLst>
                </p:cNvPr>
                <p:cNvCxnSpPr>
                  <a:cxnSpLocks/>
                </p:cNvCxnSpPr>
                <p:nvPr/>
              </p:nvCxnSpPr>
              <p:spPr>
                <a:xfrm flipH="1">
                  <a:off x="979788" y="2026508"/>
                  <a:ext cx="1033" cy="515440"/>
                </a:xfrm>
                <a:prstGeom prst="straightConnector1">
                  <a:avLst/>
                </a:prstGeom>
                <a:noFill/>
                <a:ln w="6350" cap="flat" cmpd="sng" algn="ctr">
                  <a:solidFill>
                    <a:sysClr val="windowText" lastClr="000000"/>
                  </a:solidFill>
                  <a:prstDash val="solid"/>
                  <a:miter lim="800000"/>
                  <a:tailEnd type="triangle"/>
                </a:ln>
                <a:effectLst/>
              </p:spPr>
            </p:cxnSp>
            <p:cxnSp>
              <p:nvCxnSpPr>
                <p:cNvPr id="17" name="Straight Arrow Connector 16">
                  <a:extLst>
                    <a:ext uri="{FF2B5EF4-FFF2-40B4-BE49-F238E27FC236}">
                      <a16:creationId xmlns:a16="http://schemas.microsoft.com/office/drawing/2014/main" id="{69D95715-244F-2B06-83D5-975FC0DBEA05}"/>
                    </a:ext>
                  </a:extLst>
                </p:cNvPr>
                <p:cNvCxnSpPr>
                  <a:cxnSpLocks/>
                </p:cNvCxnSpPr>
                <p:nvPr/>
              </p:nvCxnSpPr>
              <p:spPr>
                <a:xfrm flipV="1">
                  <a:off x="985966" y="2283941"/>
                  <a:ext cx="1100494" cy="2845"/>
                </a:xfrm>
                <a:prstGeom prst="straightConnector1">
                  <a:avLst/>
                </a:prstGeom>
                <a:noFill/>
                <a:ln w="6350" cap="flat" cmpd="sng" algn="ctr">
                  <a:solidFill>
                    <a:sysClr val="windowText" lastClr="000000"/>
                  </a:solidFill>
                  <a:prstDash val="solid"/>
                  <a:miter lim="800000"/>
                  <a:tailEnd type="triangle"/>
                </a:ln>
                <a:effectLst/>
              </p:spPr>
            </p:cxnSp>
            <p:sp>
              <p:nvSpPr>
                <p:cNvPr id="19" name="Rectangle 18">
                  <a:extLst>
                    <a:ext uri="{FF2B5EF4-FFF2-40B4-BE49-F238E27FC236}">
                      <a16:creationId xmlns:a16="http://schemas.microsoft.com/office/drawing/2014/main" id="{059AE451-05E3-4D21-F038-58FC5D4E572D}"/>
                    </a:ext>
                  </a:extLst>
                </p:cNvPr>
                <p:cNvSpPr/>
                <p:nvPr/>
              </p:nvSpPr>
              <p:spPr>
                <a:xfrm>
                  <a:off x="2394636" y="0"/>
                  <a:ext cx="1901825" cy="393709"/>
                </a:xfrm>
                <a:prstGeom prst="rect">
                  <a:avLst/>
                </a:prstGeom>
                <a:noFill/>
                <a:ln w="6350" cap="flat" cmpd="sng" algn="ctr">
                  <a:solidFill>
                    <a:sysClr val="windowText" lastClr="000000"/>
                  </a:solidFill>
                  <a:prstDash val="solid"/>
                  <a:miter lim="800000"/>
                </a:ln>
                <a:effectLst/>
              </p:spPr>
              <p:txBody>
                <a:bodyPr rot="0" spcFirstLastPara="0" vert="horz" wrap="square" lIns="82296" tIns="41148" rIns="82296" bIns="41148" numCol="1" spcCol="0" rtlCol="0" fromWordArt="0" anchor="ctr" anchorCtr="0" forceAA="0" compatLnSpc="1">
                  <a:prstTxWarp prst="textNoShape">
                    <a:avLst/>
                  </a:prstTxWarp>
                  <a:noAutofit/>
                </a:bodyPr>
                <a:lstStyle/>
                <a:p>
                  <a:pPr marL="0" marR="0" algn="ctr">
                    <a:lnSpc>
                      <a:spcPct val="115000"/>
                    </a:lnSpc>
                    <a:spcAft>
                      <a:spcPts val="800"/>
                    </a:spcAft>
                    <a:buNone/>
                  </a:pPr>
                  <a:r>
                    <a:rPr lang="en-US" sz="900" kern="1200">
                      <a:solidFill>
                        <a:srgbClr val="000000"/>
                      </a:solidFill>
                      <a:effectLst/>
                      <a:latin typeface="Arial" panose="020B0604020202020204" pitchFamily="34" charset="0"/>
                      <a:ea typeface="Aptos" panose="020B0004020202020204" pitchFamily="34" charset="0"/>
                      <a:cs typeface="Arial" panose="020B0604020202020204" pitchFamily="34" charset="0"/>
                    </a:rPr>
                    <a:t>1,195 assessed for eligibility</a:t>
                  </a:r>
                  <a:endParaRPr lang="en-US" sz="1200" kern="100">
                    <a:effectLst/>
                    <a:latin typeface="Aptos" panose="020B0004020202020204" pitchFamily="34" charset="0"/>
                    <a:ea typeface="Aptos" panose="020B0004020202020204" pitchFamily="34" charset="0"/>
                    <a:cs typeface="Arial" panose="020B0604020202020204" pitchFamily="34" charset="0"/>
                  </a:endParaRPr>
                </a:p>
              </p:txBody>
            </p:sp>
            <p:cxnSp>
              <p:nvCxnSpPr>
                <p:cNvPr id="20" name="Straight Arrow Connector 19">
                  <a:extLst>
                    <a:ext uri="{FF2B5EF4-FFF2-40B4-BE49-F238E27FC236}">
                      <a16:creationId xmlns:a16="http://schemas.microsoft.com/office/drawing/2014/main" id="{79B4F2FD-9721-75BA-ABC6-A134B60EDBF1}"/>
                    </a:ext>
                  </a:extLst>
                </p:cNvPr>
                <p:cNvCxnSpPr/>
                <p:nvPr/>
              </p:nvCxnSpPr>
              <p:spPr>
                <a:xfrm>
                  <a:off x="3309036" y="496330"/>
                  <a:ext cx="2142470" cy="0"/>
                </a:xfrm>
                <a:prstGeom prst="straightConnector1">
                  <a:avLst/>
                </a:prstGeom>
                <a:noFill/>
                <a:ln w="6350" cap="flat" cmpd="sng" algn="ctr">
                  <a:solidFill>
                    <a:sysClr val="windowText" lastClr="000000"/>
                  </a:solidFill>
                  <a:prstDash val="solid"/>
                  <a:miter lim="800000"/>
                  <a:tailEnd type="triangle"/>
                </a:ln>
                <a:effectLst/>
              </p:spPr>
            </p:cxnSp>
            <p:sp>
              <p:nvSpPr>
                <p:cNvPr id="21" name="Rectangle 20">
                  <a:extLst>
                    <a:ext uri="{FF2B5EF4-FFF2-40B4-BE49-F238E27FC236}">
                      <a16:creationId xmlns:a16="http://schemas.microsoft.com/office/drawing/2014/main" id="{B0B3410E-2290-0A0B-01AC-B78305A43F7F}"/>
                    </a:ext>
                  </a:extLst>
                </p:cNvPr>
                <p:cNvSpPr/>
                <p:nvPr/>
              </p:nvSpPr>
              <p:spPr>
                <a:xfrm>
                  <a:off x="5450874" y="313038"/>
                  <a:ext cx="2107617" cy="393137"/>
                </a:xfrm>
                <a:prstGeom prst="rect">
                  <a:avLst/>
                </a:prstGeom>
                <a:noFill/>
                <a:ln w="6350" cap="flat" cmpd="sng" algn="ctr">
                  <a:solidFill>
                    <a:sysClr val="windowText" lastClr="000000"/>
                  </a:solidFill>
                  <a:prstDash val="solid"/>
                  <a:miter lim="800000"/>
                </a:ln>
                <a:effectLst/>
              </p:spPr>
              <p:txBody>
                <a:bodyPr rot="0" spcFirstLastPara="0" vert="horz" wrap="square" lIns="82296" tIns="41148" rIns="82296" bIns="41148" numCol="1" spcCol="0" rtlCol="0" fromWordArt="0" anchor="ctr" anchorCtr="0" forceAA="0" compatLnSpc="1">
                  <a:prstTxWarp prst="textNoShape">
                    <a:avLst/>
                  </a:prstTxWarp>
                  <a:noAutofit/>
                </a:bodyPr>
                <a:lstStyle/>
                <a:p>
                  <a:pPr marL="0" marR="0">
                    <a:lnSpc>
                      <a:spcPct val="115000"/>
                    </a:lnSpc>
                    <a:spcAft>
                      <a:spcPts val="800"/>
                    </a:spcAft>
                    <a:buNone/>
                  </a:pPr>
                  <a:r>
                    <a:rPr lang="en-US" sz="900" kern="1200">
                      <a:solidFill>
                        <a:srgbClr val="000000"/>
                      </a:solidFill>
                      <a:effectLst/>
                      <a:latin typeface="Arial" panose="020B0604020202020204" pitchFamily="34" charset="0"/>
                      <a:ea typeface="Aptos" panose="020B0004020202020204" pitchFamily="34" charset="0"/>
                      <a:cs typeface="Arial" panose="020B0604020202020204" pitchFamily="34" charset="0"/>
                    </a:rPr>
                    <a:t>209 patients declined</a:t>
                  </a:r>
                  <a:endParaRPr lang="en-US" sz="1200" kern="10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900" kern="1200">
                      <a:solidFill>
                        <a:srgbClr val="000000"/>
                      </a:solidFill>
                      <a:effectLst/>
                      <a:latin typeface="Arial" panose="020B0604020202020204" pitchFamily="34" charset="0"/>
                      <a:ea typeface="Aptos" panose="020B0004020202020204" pitchFamily="34" charset="0"/>
                      <a:cs typeface="Arial" panose="020B0604020202020204" pitchFamily="34" charset="0"/>
                    </a:rPr>
                    <a:t>386 did not meet the eligibility criteria</a:t>
                  </a:r>
                  <a:endParaRPr lang="en-US" sz="1200" kern="100">
                    <a:effectLst/>
                    <a:latin typeface="Aptos" panose="020B0004020202020204" pitchFamily="34" charset="0"/>
                    <a:ea typeface="Aptos" panose="020B0004020202020204" pitchFamily="34" charset="0"/>
                    <a:cs typeface="Arial" panose="020B0604020202020204" pitchFamily="34" charset="0"/>
                  </a:endParaRPr>
                </a:p>
              </p:txBody>
            </p:sp>
            <p:sp>
              <p:nvSpPr>
                <p:cNvPr id="22" name="Rectangle 21">
                  <a:extLst>
                    <a:ext uri="{FF2B5EF4-FFF2-40B4-BE49-F238E27FC236}">
                      <a16:creationId xmlns:a16="http://schemas.microsoft.com/office/drawing/2014/main" id="{2D092039-F2E9-28F7-BF5B-07FE8FB41169}"/>
                    </a:ext>
                  </a:extLst>
                </p:cNvPr>
                <p:cNvSpPr/>
                <p:nvPr/>
              </p:nvSpPr>
              <p:spPr>
                <a:xfrm>
                  <a:off x="0" y="2539829"/>
                  <a:ext cx="1960516" cy="522278"/>
                </a:xfrm>
                <a:prstGeom prst="rect">
                  <a:avLst/>
                </a:prstGeom>
                <a:noFill/>
                <a:ln w="28575" cap="flat" cmpd="sng" algn="ctr">
                  <a:solidFill>
                    <a:srgbClr val="FF7C80"/>
                  </a:solidFill>
                  <a:prstDash val="solid"/>
                  <a:miter lim="800000"/>
                </a:ln>
                <a:effectLst/>
              </p:spPr>
              <p:txBody>
                <a:bodyPr rot="0" spcFirstLastPara="0" vert="horz" wrap="square" lIns="82296" tIns="41148" rIns="82296" bIns="41148" numCol="1" spcCol="0" rtlCol="0" fromWordArt="0" anchor="ctr" anchorCtr="0" forceAA="0" compatLnSpc="1">
                  <a:prstTxWarp prst="textNoShape">
                    <a:avLst/>
                  </a:prstTxWarp>
                  <a:noAutofit/>
                </a:bodyPr>
                <a:lstStyle/>
                <a:p>
                  <a:pPr marL="0" marR="0" algn="ctr">
                    <a:lnSpc>
                      <a:spcPct val="115000"/>
                    </a:lnSpc>
                    <a:spcAft>
                      <a:spcPts val="800"/>
                    </a:spcAft>
                    <a:buNone/>
                  </a:pPr>
                  <a:r>
                    <a:rPr lang="en-US" sz="900" kern="1200" dirty="0">
                      <a:solidFill>
                        <a:srgbClr val="000000"/>
                      </a:solidFill>
                      <a:effectLst/>
                      <a:latin typeface="Arial" panose="020B0604020202020204" pitchFamily="34" charset="0"/>
                      <a:ea typeface="Aptos" panose="020B0004020202020204" pitchFamily="34" charset="0"/>
                      <a:cs typeface="Arial" panose="020B0604020202020204" pitchFamily="34" charset="0"/>
                    </a:rPr>
                    <a:t>294 were included in</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p>
                  <a:pPr marL="0" marR="0" algn="ctr">
                    <a:lnSpc>
                      <a:spcPct val="115000"/>
                    </a:lnSpc>
                    <a:spcAft>
                      <a:spcPts val="800"/>
                    </a:spcAft>
                    <a:buNone/>
                  </a:pPr>
                  <a:r>
                    <a:rPr lang="en-US" sz="900" kern="1200" dirty="0">
                      <a:solidFill>
                        <a:srgbClr val="000000"/>
                      </a:solidFill>
                      <a:effectLst/>
                      <a:latin typeface="Arial" panose="020B0604020202020204" pitchFamily="34" charset="0"/>
                      <a:ea typeface="Aptos" panose="020B0004020202020204" pitchFamily="34" charset="0"/>
                      <a:cs typeface="Arial" panose="020B0604020202020204" pitchFamily="34" charset="0"/>
                    </a:rPr>
                    <a:t>The modified intention-to-treat analysis</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25" name="Rectangle 24">
                  <a:extLst>
                    <a:ext uri="{FF2B5EF4-FFF2-40B4-BE49-F238E27FC236}">
                      <a16:creationId xmlns:a16="http://schemas.microsoft.com/office/drawing/2014/main" id="{15588C05-F384-FD83-C7DD-F104713617D5}"/>
                    </a:ext>
                  </a:extLst>
                </p:cNvPr>
                <p:cNvSpPr/>
                <p:nvPr/>
              </p:nvSpPr>
              <p:spPr>
                <a:xfrm>
                  <a:off x="4670854" y="1501861"/>
                  <a:ext cx="1962580" cy="522497"/>
                </a:xfrm>
                <a:prstGeom prst="rect">
                  <a:avLst/>
                </a:prstGeom>
                <a:noFill/>
                <a:ln w="12700" cap="flat" cmpd="sng" algn="ctr">
                  <a:solidFill>
                    <a:sysClr val="windowText" lastClr="000000"/>
                  </a:solidFill>
                  <a:prstDash val="solid"/>
                  <a:miter lim="800000"/>
                </a:ln>
                <a:effectLst/>
              </p:spPr>
              <p:txBody>
                <a:bodyPr rot="0" spcFirstLastPara="0" vert="horz" wrap="square" lIns="82296" tIns="41148" rIns="82296" bIns="41148" numCol="1" spcCol="0" rtlCol="0" fromWordArt="0" anchor="ctr" anchorCtr="0" forceAA="0" compatLnSpc="1">
                  <a:prstTxWarp prst="textNoShape">
                    <a:avLst/>
                  </a:prstTxWarp>
                  <a:noAutofit/>
                </a:bodyPr>
                <a:lstStyle/>
                <a:p>
                  <a:pPr marL="0" marR="0" algn="ctr">
                    <a:lnSpc>
                      <a:spcPct val="115000"/>
                    </a:lnSpc>
                    <a:spcAft>
                      <a:spcPts val="800"/>
                    </a:spcAft>
                    <a:buNone/>
                  </a:pPr>
                  <a:r>
                    <a:rPr lang="en-US" sz="900" kern="1200">
                      <a:solidFill>
                        <a:srgbClr val="000000"/>
                      </a:solidFill>
                      <a:effectLst/>
                      <a:latin typeface="Arial" panose="020B0604020202020204" pitchFamily="34" charset="0"/>
                      <a:ea typeface="Aptos" panose="020B0004020202020204" pitchFamily="34" charset="0"/>
                      <a:cs typeface="Arial" panose="020B0604020202020204" pitchFamily="34" charset="0"/>
                    </a:rPr>
                    <a:t>300 patients were assigned to receive a placebo twice daily</a:t>
                  </a:r>
                  <a:endParaRPr lang="en-US" sz="1200" kern="100">
                    <a:effectLst/>
                    <a:latin typeface="Aptos" panose="020B0004020202020204" pitchFamily="34" charset="0"/>
                    <a:ea typeface="Aptos" panose="020B0004020202020204" pitchFamily="34" charset="0"/>
                    <a:cs typeface="Arial" panose="020B0604020202020204" pitchFamily="34" charset="0"/>
                  </a:endParaRPr>
                </a:p>
              </p:txBody>
            </p:sp>
            <p:cxnSp>
              <p:nvCxnSpPr>
                <p:cNvPr id="26" name="Straight Arrow Connector 25">
                  <a:extLst>
                    <a:ext uri="{FF2B5EF4-FFF2-40B4-BE49-F238E27FC236}">
                      <a16:creationId xmlns:a16="http://schemas.microsoft.com/office/drawing/2014/main" id="{6499C8E2-3F00-DC84-F587-095C9BCBC2F8}"/>
                    </a:ext>
                  </a:extLst>
                </p:cNvPr>
                <p:cNvCxnSpPr>
                  <a:cxnSpLocks/>
                </p:cNvCxnSpPr>
                <p:nvPr/>
              </p:nvCxnSpPr>
              <p:spPr>
                <a:xfrm flipH="1">
                  <a:off x="5650642" y="2026508"/>
                  <a:ext cx="1033" cy="515440"/>
                </a:xfrm>
                <a:prstGeom prst="straightConnector1">
                  <a:avLst/>
                </a:prstGeom>
                <a:noFill/>
                <a:ln w="6350" cap="flat" cmpd="sng" algn="ctr">
                  <a:solidFill>
                    <a:sysClr val="windowText" lastClr="000000"/>
                  </a:solidFill>
                  <a:prstDash val="solid"/>
                  <a:miter lim="800000"/>
                  <a:tailEnd type="triangle"/>
                </a:ln>
                <a:effectLst/>
              </p:spPr>
            </p:cxnSp>
            <p:cxnSp>
              <p:nvCxnSpPr>
                <p:cNvPr id="27" name="Straight Arrow Connector 26">
                  <a:extLst>
                    <a:ext uri="{FF2B5EF4-FFF2-40B4-BE49-F238E27FC236}">
                      <a16:creationId xmlns:a16="http://schemas.microsoft.com/office/drawing/2014/main" id="{ECF15427-BCC2-9302-846E-2D4BFA120949}"/>
                    </a:ext>
                  </a:extLst>
                </p:cNvPr>
                <p:cNvCxnSpPr>
                  <a:cxnSpLocks/>
                </p:cNvCxnSpPr>
                <p:nvPr/>
              </p:nvCxnSpPr>
              <p:spPr>
                <a:xfrm flipV="1">
                  <a:off x="5656820" y="2283941"/>
                  <a:ext cx="1101527" cy="2845"/>
                </a:xfrm>
                <a:prstGeom prst="straightConnector1">
                  <a:avLst/>
                </a:prstGeom>
                <a:noFill/>
                <a:ln w="6350" cap="flat" cmpd="sng" algn="ctr">
                  <a:solidFill>
                    <a:sysClr val="windowText" lastClr="000000"/>
                  </a:solidFill>
                  <a:prstDash val="solid"/>
                  <a:miter lim="800000"/>
                  <a:tailEnd type="triangle"/>
                </a:ln>
                <a:effectLst/>
              </p:spPr>
            </p:cxnSp>
            <p:sp>
              <p:nvSpPr>
                <p:cNvPr id="29" name="Rectangle 28">
                  <a:extLst>
                    <a:ext uri="{FF2B5EF4-FFF2-40B4-BE49-F238E27FC236}">
                      <a16:creationId xmlns:a16="http://schemas.microsoft.com/office/drawing/2014/main" id="{0B087E93-477B-27C8-6E1F-EE63C122CF8D}"/>
                    </a:ext>
                  </a:extLst>
                </p:cNvPr>
                <p:cNvSpPr/>
                <p:nvPr/>
              </p:nvSpPr>
              <p:spPr>
                <a:xfrm>
                  <a:off x="4670854" y="2539829"/>
                  <a:ext cx="1960516" cy="522278"/>
                </a:xfrm>
                <a:prstGeom prst="rect">
                  <a:avLst/>
                </a:prstGeom>
                <a:noFill/>
                <a:ln w="28575" cap="flat" cmpd="sng" algn="ctr">
                  <a:solidFill>
                    <a:srgbClr val="33CCCC"/>
                  </a:solidFill>
                  <a:prstDash val="solid"/>
                  <a:miter lim="800000"/>
                </a:ln>
                <a:effectLst/>
              </p:spPr>
              <p:txBody>
                <a:bodyPr rot="0" spcFirstLastPara="0" vert="horz" wrap="square" lIns="82296" tIns="41148" rIns="82296" bIns="41148" numCol="1" spcCol="0" rtlCol="0" fromWordArt="0" anchor="ctr" anchorCtr="0" forceAA="0" compatLnSpc="1">
                  <a:prstTxWarp prst="textNoShape">
                    <a:avLst/>
                  </a:prstTxWarp>
                  <a:noAutofit/>
                </a:bodyPr>
                <a:lstStyle/>
                <a:p>
                  <a:pPr marL="0" marR="0" algn="ctr">
                    <a:lnSpc>
                      <a:spcPct val="115000"/>
                    </a:lnSpc>
                    <a:spcAft>
                      <a:spcPts val="800"/>
                    </a:spcAft>
                    <a:buNone/>
                  </a:pPr>
                  <a:r>
                    <a:rPr lang="en-US" sz="900" kern="1200" dirty="0">
                      <a:solidFill>
                        <a:srgbClr val="000000"/>
                      </a:solidFill>
                      <a:effectLst/>
                      <a:latin typeface="Arial" panose="020B0604020202020204" pitchFamily="34" charset="0"/>
                      <a:ea typeface="Aptos" panose="020B0004020202020204" pitchFamily="34" charset="0"/>
                      <a:cs typeface="Arial" panose="020B0604020202020204" pitchFamily="34" charset="0"/>
                    </a:rPr>
                    <a:t>294 were included in</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p>
                  <a:pPr marL="0" marR="0" algn="ctr">
                    <a:lnSpc>
                      <a:spcPct val="115000"/>
                    </a:lnSpc>
                    <a:spcAft>
                      <a:spcPts val="800"/>
                    </a:spcAft>
                    <a:buNone/>
                  </a:pPr>
                  <a:r>
                    <a:rPr lang="en-US" sz="900" kern="1200" dirty="0">
                      <a:solidFill>
                        <a:srgbClr val="000000"/>
                      </a:solidFill>
                      <a:effectLst/>
                      <a:latin typeface="Arial" panose="020B0604020202020204" pitchFamily="34" charset="0"/>
                      <a:ea typeface="Aptos" panose="020B0004020202020204" pitchFamily="34" charset="0"/>
                      <a:cs typeface="Arial" panose="020B0604020202020204" pitchFamily="34" charset="0"/>
                    </a:rPr>
                    <a:t>the modified intention-to-treat analysis</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33" name="Rectangle 32">
                  <a:extLst>
                    <a:ext uri="{FF2B5EF4-FFF2-40B4-BE49-F238E27FC236}">
                      <a16:creationId xmlns:a16="http://schemas.microsoft.com/office/drawing/2014/main" id="{2C74D341-8BBF-BEC5-59C7-EC4F2CDCD1D3}"/>
                    </a:ext>
                  </a:extLst>
                </p:cNvPr>
                <p:cNvSpPr/>
                <p:nvPr/>
              </p:nvSpPr>
              <p:spPr>
                <a:xfrm>
                  <a:off x="6768525" y="2051192"/>
                  <a:ext cx="2006539" cy="476250"/>
                </a:xfrm>
                <a:prstGeom prst="rect">
                  <a:avLst/>
                </a:prstGeom>
                <a:noFill/>
                <a:ln w="6350" cap="flat" cmpd="sng" algn="ctr">
                  <a:solidFill>
                    <a:sysClr val="windowText" lastClr="000000"/>
                  </a:solidFill>
                  <a:prstDash val="solid"/>
                  <a:miter lim="800000"/>
                </a:ln>
                <a:effectLst/>
              </p:spPr>
              <p:txBody>
                <a:bodyPr rot="0" spcFirstLastPara="0" vert="horz" wrap="square" lIns="82296" tIns="41148" rIns="82296" bIns="41148" numCol="1" spcCol="0" rtlCol="0" fromWordArt="0" anchor="ctr" anchorCtr="0" forceAA="0" compatLnSpc="1">
                  <a:prstTxWarp prst="textNoShape">
                    <a:avLst/>
                  </a:prstTxWarp>
                  <a:noAutofit/>
                </a:bodyPr>
                <a:lstStyle/>
                <a:p>
                  <a:pPr marL="0" marR="0" algn="ctr">
                    <a:lnSpc>
                      <a:spcPct val="115000"/>
                    </a:lnSpc>
                    <a:spcAft>
                      <a:spcPts val="800"/>
                    </a:spcAft>
                    <a:buNone/>
                  </a:pPr>
                  <a:r>
                    <a:rPr lang="en-US" sz="900" kern="1200">
                      <a:solidFill>
                        <a:srgbClr val="000000"/>
                      </a:solidFill>
                      <a:effectLst/>
                      <a:latin typeface="Arial" panose="020B0604020202020204" pitchFamily="34" charset="0"/>
                      <a:ea typeface="Aptos" panose="020B0004020202020204" pitchFamily="34" charset="0"/>
                      <a:cs typeface="Arial" panose="020B0604020202020204" pitchFamily="34" charset="0"/>
                    </a:rPr>
                    <a:t>6 did not take any doses of the assigned medication during the one-year randomized trial</a:t>
                  </a:r>
                  <a:endParaRPr lang="en-US" sz="1200" kern="100">
                    <a:effectLst/>
                    <a:latin typeface="Aptos" panose="020B0004020202020204" pitchFamily="34" charset="0"/>
                    <a:ea typeface="Aptos" panose="020B0004020202020204" pitchFamily="34" charset="0"/>
                    <a:cs typeface="Arial" panose="020B0604020202020204" pitchFamily="34" charset="0"/>
                  </a:endParaRPr>
                </a:p>
              </p:txBody>
            </p:sp>
          </p:grpSp>
        </p:grpSp>
        <p:sp>
          <p:nvSpPr>
            <p:cNvPr id="8" name="Text Box 2">
              <a:extLst>
                <a:ext uri="{FF2B5EF4-FFF2-40B4-BE49-F238E27FC236}">
                  <a16:creationId xmlns:a16="http://schemas.microsoft.com/office/drawing/2014/main" id="{455E1346-8B1E-D59D-E463-3B294B74C6B7}"/>
                </a:ext>
              </a:extLst>
            </p:cNvPr>
            <p:cNvSpPr txBox="1">
              <a:spLocks noChangeArrowheads="1"/>
            </p:cNvSpPr>
            <p:nvPr/>
          </p:nvSpPr>
          <p:spPr bwMode="auto">
            <a:xfrm>
              <a:off x="52665" y="923365"/>
              <a:ext cx="1891030" cy="304800"/>
            </a:xfrm>
            <a:prstGeom prst="rect">
              <a:avLst/>
            </a:prstGeom>
            <a:noFill/>
            <a:ln w="9525">
              <a:noFill/>
              <a:miter lim="800000"/>
              <a:headEnd/>
              <a:tailEnd/>
            </a:ln>
          </p:spPr>
          <p:txBody>
            <a:bodyPr rot="0" vert="horz" wrap="square" lIns="91440" tIns="45720" rIns="91440" bIns="45720" anchor="t" anchorCtr="0">
              <a:noAutofit/>
            </a:bodyPr>
            <a:lstStyle/>
            <a:p>
              <a:pPr marL="0" marR="0" algn="ctr">
                <a:lnSpc>
                  <a:spcPct val="115000"/>
                </a:lnSpc>
                <a:spcAft>
                  <a:spcPts val="800"/>
                </a:spcAft>
                <a:buNone/>
              </a:pPr>
              <a:r>
                <a:rPr lang="en-US" sz="1200" b="1" kern="100">
                  <a:effectLst/>
                  <a:latin typeface="Arial" panose="020B0604020202020204" pitchFamily="34" charset="0"/>
                  <a:ea typeface="Aptos" panose="020B0004020202020204" pitchFamily="34" charset="0"/>
                  <a:cs typeface="Arial" panose="020B0604020202020204" pitchFamily="34" charset="0"/>
                </a:rPr>
                <a:t>Apixaban group</a:t>
              </a:r>
              <a:endParaRPr lang="en-US" sz="1200" kern="100">
                <a:effectLst/>
                <a:latin typeface="Aptos" panose="020B0004020202020204" pitchFamily="34" charset="0"/>
                <a:ea typeface="Aptos" panose="020B0004020202020204" pitchFamily="34" charset="0"/>
                <a:cs typeface="Arial" panose="020B0604020202020204" pitchFamily="34" charset="0"/>
              </a:endParaRPr>
            </a:p>
          </p:txBody>
        </p:sp>
        <p:sp>
          <p:nvSpPr>
            <p:cNvPr id="9" name="Text Box 2">
              <a:extLst>
                <a:ext uri="{FF2B5EF4-FFF2-40B4-BE49-F238E27FC236}">
                  <a16:creationId xmlns:a16="http://schemas.microsoft.com/office/drawing/2014/main" id="{4372BA2F-991B-96A3-E9FF-792133641386}"/>
                </a:ext>
              </a:extLst>
            </p:cNvPr>
            <p:cNvSpPr txBox="1">
              <a:spLocks noChangeArrowheads="1"/>
            </p:cNvSpPr>
            <p:nvPr/>
          </p:nvSpPr>
          <p:spPr bwMode="auto">
            <a:xfrm>
              <a:off x="4606737" y="932329"/>
              <a:ext cx="2115185" cy="304800"/>
            </a:xfrm>
            <a:prstGeom prst="rect">
              <a:avLst/>
            </a:prstGeom>
            <a:noFill/>
            <a:ln w="9525">
              <a:noFill/>
              <a:miter lim="800000"/>
              <a:headEnd/>
              <a:tailEnd/>
            </a:ln>
          </p:spPr>
          <p:txBody>
            <a:bodyPr rot="0" vert="horz" wrap="square" lIns="91440" tIns="45720" rIns="91440" bIns="45720" anchor="t" anchorCtr="0">
              <a:noAutofit/>
            </a:bodyPr>
            <a:lstStyle/>
            <a:p>
              <a:pPr marL="0" marR="0" algn="ctr">
                <a:lnSpc>
                  <a:spcPct val="115000"/>
                </a:lnSpc>
                <a:spcAft>
                  <a:spcPts val="800"/>
                </a:spcAft>
                <a:buNone/>
              </a:pPr>
              <a:r>
                <a:rPr lang="en-US" sz="1200" b="1" kern="100">
                  <a:effectLst/>
                  <a:latin typeface="Arial" panose="020B0604020202020204" pitchFamily="34" charset="0"/>
                  <a:ea typeface="Aptos" panose="020B0004020202020204" pitchFamily="34" charset="0"/>
                  <a:cs typeface="Arial" panose="020B0604020202020204" pitchFamily="34" charset="0"/>
                </a:rPr>
                <a:t>Placebo group</a:t>
              </a:r>
              <a:endParaRPr lang="en-US" sz="1200" kern="100">
                <a:effectLst/>
                <a:latin typeface="Aptos" panose="020B0004020202020204" pitchFamily="34" charset="0"/>
                <a:ea typeface="Aptos" panose="020B0004020202020204" pitchFamily="34" charset="0"/>
                <a:cs typeface="Arial" panose="020B0604020202020204" pitchFamily="34" charset="0"/>
              </a:endParaRPr>
            </a:p>
          </p:txBody>
        </p:sp>
      </p:grpSp>
      <p:sp>
        <p:nvSpPr>
          <p:cNvPr id="38" name="Title 1">
            <a:extLst>
              <a:ext uri="{FF2B5EF4-FFF2-40B4-BE49-F238E27FC236}">
                <a16:creationId xmlns:a16="http://schemas.microsoft.com/office/drawing/2014/main" id="{A69121EB-91B2-CB2D-7C4C-3D50DD4EDCF9}"/>
              </a:ext>
            </a:extLst>
          </p:cNvPr>
          <p:cNvSpPr>
            <a:spLocks noGrp="1"/>
          </p:cNvSpPr>
          <p:nvPr>
            <p:ph type="title"/>
          </p:nvPr>
        </p:nvSpPr>
        <p:spPr>
          <a:xfrm>
            <a:off x="838200" y="286671"/>
            <a:ext cx="10515600" cy="529323"/>
          </a:xfrm>
        </p:spPr>
        <p:txBody>
          <a:bodyPr>
            <a:normAutofit fontScale="90000"/>
          </a:bodyPr>
          <a:lstStyle/>
          <a:p>
            <a:pPr algn="ctr"/>
            <a:r>
              <a:rPr lang="en-US" b="1" dirty="0">
                <a:solidFill>
                  <a:srgbClr val="0070C0"/>
                </a:solidFill>
                <a:latin typeface="Arial" panose="020B0604020202020204" pitchFamily="34" charset="0"/>
                <a:cs typeface="Arial" panose="020B0604020202020204" pitchFamily="34" charset="0"/>
              </a:rPr>
              <a:t>CONSORT Diagram</a:t>
            </a:r>
            <a:endParaRPr lang="en-US" b="1" dirty="0"/>
          </a:p>
        </p:txBody>
      </p:sp>
      <p:cxnSp>
        <p:nvCxnSpPr>
          <p:cNvPr id="39" name="Straight Connector 38">
            <a:extLst>
              <a:ext uri="{FF2B5EF4-FFF2-40B4-BE49-F238E27FC236}">
                <a16:creationId xmlns:a16="http://schemas.microsoft.com/office/drawing/2014/main" id="{0BF6EA2A-1DEE-BB39-2D0E-3F3F0E641938}"/>
              </a:ext>
            </a:extLst>
          </p:cNvPr>
          <p:cNvCxnSpPr>
            <a:cxnSpLocks/>
          </p:cNvCxnSpPr>
          <p:nvPr/>
        </p:nvCxnSpPr>
        <p:spPr>
          <a:xfrm>
            <a:off x="697247" y="773926"/>
            <a:ext cx="10967259" cy="0"/>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1212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45C7BE14-B2ED-05D7-CEBB-85D1A3980F50}"/>
              </a:ext>
            </a:extLst>
          </p:cNvPr>
          <p:cNvGrpSpPr/>
          <p:nvPr/>
        </p:nvGrpSpPr>
        <p:grpSpPr>
          <a:xfrm>
            <a:off x="1587315" y="1049490"/>
            <a:ext cx="9914294" cy="5034584"/>
            <a:chOff x="0" y="0"/>
            <a:chExt cx="8775326" cy="4158646"/>
          </a:xfrm>
        </p:grpSpPr>
        <p:sp>
          <p:nvSpPr>
            <p:cNvPr id="5" name="Rectangle 4">
              <a:extLst>
                <a:ext uri="{FF2B5EF4-FFF2-40B4-BE49-F238E27FC236}">
                  <a16:creationId xmlns:a16="http://schemas.microsoft.com/office/drawing/2014/main" id="{8A36ECC3-C0FF-0C80-D6F0-6F43A4F51F53}"/>
                </a:ext>
              </a:extLst>
            </p:cNvPr>
            <p:cNvSpPr/>
            <p:nvPr/>
          </p:nvSpPr>
          <p:spPr>
            <a:xfrm>
              <a:off x="0" y="3581759"/>
              <a:ext cx="1962580" cy="574113"/>
            </a:xfrm>
            <a:prstGeom prst="rect">
              <a:avLst/>
            </a:prstGeom>
            <a:noFill/>
            <a:ln w="28575" cap="flat" cmpd="sng" algn="ctr">
              <a:solidFill>
                <a:srgbClr val="FF7C80"/>
              </a:solidFill>
              <a:prstDash val="sysDash"/>
              <a:miter lim="800000"/>
            </a:ln>
            <a:effectLst/>
          </p:spPr>
          <p:txBody>
            <a:bodyPr rot="0" spcFirstLastPara="0" vert="horz" wrap="square" lIns="82296" tIns="41148" rIns="82296" bIns="41148" numCol="1" spcCol="0" rtlCol="0" fromWordArt="0" anchor="ctr" anchorCtr="0" forceAA="0" compatLnSpc="1">
              <a:prstTxWarp prst="textNoShape">
                <a:avLst/>
              </a:prstTxWarp>
              <a:noAutofit/>
            </a:bodyPr>
            <a:lstStyle/>
            <a:p>
              <a:pPr marL="0" marR="0" algn="ctr">
                <a:lnSpc>
                  <a:spcPct val="115000"/>
                </a:lnSpc>
                <a:spcAft>
                  <a:spcPts val="800"/>
                </a:spcAft>
                <a:buNone/>
              </a:pPr>
              <a:r>
                <a:rPr lang="en-US" sz="900" kern="1200" dirty="0">
                  <a:solidFill>
                    <a:srgbClr val="000000"/>
                  </a:solidFill>
                  <a:effectLst/>
                  <a:latin typeface="Arial" panose="020B0604020202020204" pitchFamily="34" charset="0"/>
                  <a:ea typeface="Aptos" panose="020B0004020202020204" pitchFamily="34" charset="0"/>
                  <a:cs typeface="Arial" panose="020B0604020202020204" pitchFamily="34" charset="0"/>
                </a:rPr>
                <a:t>53 were included in the </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p>
              <a:pPr marL="0" marR="0" algn="ctr">
                <a:lnSpc>
                  <a:spcPct val="115000"/>
                </a:lnSpc>
                <a:spcAft>
                  <a:spcPts val="800"/>
                </a:spcAft>
                <a:buNone/>
              </a:pPr>
              <a:r>
                <a:rPr lang="en-US" sz="900" kern="1200" dirty="0">
                  <a:solidFill>
                    <a:srgbClr val="000000"/>
                  </a:solidFill>
                  <a:effectLst/>
                  <a:latin typeface="Arial" panose="020B0604020202020204" pitchFamily="34" charset="0"/>
                  <a:ea typeface="Aptos" panose="020B0004020202020204" pitchFamily="34" charset="0"/>
                  <a:cs typeface="Arial" panose="020B0604020202020204" pitchFamily="34" charset="0"/>
                </a:rPr>
                <a:t>per-protocol analysis</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p:txBody>
        </p:sp>
        <p:grpSp>
          <p:nvGrpSpPr>
            <p:cNvPr id="6" name="Group 5">
              <a:extLst>
                <a:ext uri="{FF2B5EF4-FFF2-40B4-BE49-F238E27FC236}">
                  <a16:creationId xmlns:a16="http://schemas.microsoft.com/office/drawing/2014/main" id="{65E5857C-D271-0192-2529-7A3900BF782D}"/>
                </a:ext>
              </a:extLst>
            </p:cNvPr>
            <p:cNvGrpSpPr/>
            <p:nvPr/>
          </p:nvGrpSpPr>
          <p:grpSpPr>
            <a:xfrm>
              <a:off x="0" y="0"/>
              <a:ext cx="8775326" cy="4158646"/>
              <a:chOff x="0" y="0"/>
              <a:chExt cx="8775326" cy="4158646"/>
            </a:xfrm>
          </p:grpSpPr>
          <p:grpSp>
            <p:nvGrpSpPr>
              <p:cNvPr id="7" name="Group 6">
                <a:extLst>
                  <a:ext uri="{FF2B5EF4-FFF2-40B4-BE49-F238E27FC236}">
                    <a16:creationId xmlns:a16="http://schemas.microsoft.com/office/drawing/2014/main" id="{81508166-B7B8-54B9-513B-FFF874CB1EE0}"/>
                  </a:ext>
                </a:extLst>
              </p:cNvPr>
              <p:cNvGrpSpPr/>
              <p:nvPr/>
            </p:nvGrpSpPr>
            <p:grpSpPr>
              <a:xfrm>
                <a:off x="0" y="0"/>
                <a:ext cx="8775326" cy="4158646"/>
                <a:chOff x="0" y="0"/>
                <a:chExt cx="8775326" cy="4158646"/>
              </a:xfrm>
            </p:grpSpPr>
            <p:cxnSp>
              <p:nvCxnSpPr>
                <p:cNvPr id="10" name="Straight Connector 9">
                  <a:extLst>
                    <a:ext uri="{FF2B5EF4-FFF2-40B4-BE49-F238E27FC236}">
                      <a16:creationId xmlns:a16="http://schemas.microsoft.com/office/drawing/2014/main" id="{76B66AD4-5FFD-3BC2-99F2-FA89E4AF09CB}"/>
                    </a:ext>
                  </a:extLst>
                </p:cNvPr>
                <p:cNvCxnSpPr>
                  <a:cxnSpLocks/>
                </p:cNvCxnSpPr>
                <p:nvPr/>
              </p:nvCxnSpPr>
              <p:spPr>
                <a:xfrm>
                  <a:off x="3308238" y="390735"/>
                  <a:ext cx="0" cy="224034"/>
                </a:xfrm>
                <a:prstGeom prst="line">
                  <a:avLst/>
                </a:prstGeom>
                <a:noFill/>
                <a:ln w="6350" cap="flat" cmpd="sng" algn="ctr">
                  <a:solidFill>
                    <a:sysClr val="windowText" lastClr="000000"/>
                  </a:solidFill>
                  <a:prstDash val="solid"/>
                  <a:miter lim="800000"/>
                </a:ln>
                <a:effectLst/>
              </p:spPr>
            </p:cxnSp>
            <p:grpSp>
              <p:nvGrpSpPr>
                <p:cNvPr id="11" name="Group 10">
                  <a:extLst>
                    <a:ext uri="{FF2B5EF4-FFF2-40B4-BE49-F238E27FC236}">
                      <a16:creationId xmlns:a16="http://schemas.microsoft.com/office/drawing/2014/main" id="{F2ED8ADB-5680-2DC5-DAEA-ED154FBE4D54}"/>
                    </a:ext>
                  </a:extLst>
                </p:cNvPr>
                <p:cNvGrpSpPr/>
                <p:nvPr/>
              </p:nvGrpSpPr>
              <p:grpSpPr>
                <a:xfrm>
                  <a:off x="0" y="0"/>
                  <a:ext cx="8775326" cy="4158646"/>
                  <a:chOff x="0" y="0"/>
                  <a:chExt cx="8775326" cy="4158646"/>
                </a:xfrm>
              </p:grpSpPr>
              <p:sp>
                <p:nvSpPr>
                  <p:cNvPr id="12" name="Rectangle 11">
                    <a:extLst>
                      <a:ext uri="{FF2B5EF4-FFF2-40B4-BE49-F238E27FC236}">
                        <a16:creationId xmlns:a16="http://schemas.microsoft.com/office/drawing/2014/main" id="{8DF1549C-50B7-2424-E4CE-1C8DE26FE5BC}"/>
                      </a:ext>
                    </a:extLst>
                  </p:cNvPr>
                  <p:cNvSpPr/>
                  <p:nvPr/>
                </p:nvSpPr>
                <p:spPr>
                  <a:xfrm>
                    <a:off x="2394636" y="617838"/>
                    <a:ext cx="1902218" cy="394279"/>
                  </a:xfrm>
                  <a:prstGeom prst="rect">
                    <a:avLst/>
                  </a:prstGeom>
                  <a:noFill/>
                  <a:ln w="6350" cap="flat" cmpd="sng" algn="ctr">
                    <a:solidFill>
                      <a:sysClr val="windowText" lastClr="000000"/>
                    </a:solidFill>
                    <a:prstDash val="solid"/>
                    <a:miter lim="800000"/>
                  </a:ln>
                  <a:effectLst/>
                </p:spPr>
                <p:txBody>
                  <a:bodyPr rot="0" spcFirstLastPara="0" vert="horz" wrap="square" lIns="82296" tIns="41148" rIns="82296" bIns="41148" numCol="1" spcCol="0" rtlCol="0" fromWordArt="0" anchor="ctr" anchorCtr="0" forceAA="0" compatLnSpc="1">
                    <a:prstTxWarp prst="textNoShape">
                      <a:avLst/>
                    </a:prstTxWarp>
                    <a:noAutofit/>
                  </a:bodyPr>
                  <a:lstStyle/>
                  <a:p>
                    <a:pPr marL="0" marR="0" algn="ctr">
                      <a:lnSpc>
                        <a:spcPct val="115000"/>
                      </a:lnSpc>
                      <a:spcAft>
                        <a:spcPts val="800"/>
                      </a:spcAft>
                      <a:buNone/>
                    </a:pPr>
                    <a:r>
                      <a:rPr lang="en-US" sz="900" kern="1200">
                        <a:solidFill>
                          <a:srgbClr val="000000"/>
                        </a:solidFill>
                        <a:effectLst/>
                        <a:latin typeface="Arial" panose="020B0604020202020204" pitchFamily="34" charset="0"/>
                        <a:ea typeface="Aptos" panose="020B0004020202020204" pitchFamily="34" charset="0"/>
                        <a:cs typeface="Arial" panose="020B0604020202020204" pitchFamily="34" charset="0"/>
                      </a:rPr>
                      <a:t>600 patients underwent randomization</a:t>
                    </a:r>
                    <a:endParaRPr lang="en-US" sz="1200" kern="100">
                      <a:effectLst/>
                      <a:latin typeface="Aptos" panose="020B0004020202020204" pitchFamily="34" charset="0"/>
                      <a:ea typeface="Aptos" panose="020B00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B522E757-B51A-DC69-1BB7-FB8FF3F442B9}"/>
                      </a:ext>
                    </a:extLst>
                  </p:cNvPr>
                  <p:cNvSpPr/>
                  <p:nvPr/>
                </p:nvSpPr>
                <p:spPr>
                  <a:xfrm>
                    <a:off x="0" y="1501861"/>
                    <a:ext cx="1962580" cy="522497"/>
                  </a:xfrm>
                  <a:prstGeom prst="rect">
                    <a:avLst/>
                  </a:prstGeom>
                  <a:noFill/>
                  <a:ln w="12700" cap="flat" cmpd="sng" algn="ctr">
                    <a:solidFill>
                      <a:sysClr val="windowText" lastClr="000000"/>
                    </a:solidFill>
                    <a:prstDash val="solid"/>
                    <a:miter lim="800000"/>
                  </a:ln>
                  <a:effectLst/>
                </p:spPr>
                <p:txBody>
                  <a:bodyPr rot="0" spcFirstLastPara="0" vert="horz" wrap="square" lIns="82296" tIns="41148" rIns="82296" bIns="41148" numCol="1" spcCol="0" rtlCol="0" fromWordArt="0" anchor="ctr" anchorCtr="0" forceAA="0" compatLnSpc="1">
                    <a:prstTxWarp prst="textNoShape">
                      <a:avLst/>
                    </a:prstTxWarp>
                    <a:noAutofit/>
                  </a:bodyPr>
                  <a:lstStyle/>
                  <a:p>
                    <a:pPr marL="0" marR="0" algn="ctr">
                      <a:lnSpc>
                        <a:spcPct val="115000"/>
                      </a:lnSpc>
                      <a:spcAft>
                        <a:spcPts val="800"/>
                      </a:spcAft>
                      <a:buNone/>
                    </a:pPr>
                    <a:r>
                      <a:rPr lang="en-US" sz="900" kern="1200">
                        <a:solidFill>
                          <a:srgbClr val="000000"/>
                        </a:solidFill>
                        <a:effectLst/>
                        <a:latin typeface="Arial" panose="020B0604020202020204" pitchFamily="34" charset="0"/>
                        <a:ea typeface="Aptos" panose="020B0004020202020204" pitchFamily="34" charset="0"/>
                        <a:cs typeface="Arial" panose="020B0604020202020204" pitchFamily="34" charset="0"/>
                      </a:rPr>
                      <a:t>300 patients were assigned to receive apixaban 2.5 mg twice daily</a:t>
                    </a:r>
                    <a:endParaRPr lang="en-US" sz="1200" kern="100">
                      <a:effectLst/>
                      <a:latin typeface="Aptos" panose="020B0004020202020204" pitchFamily="34" charset="0"/>
                      <a:ea typeface="Aptos" panose="020B0004020202020204" pitchFamily="34" charset="0"/>
                      <a:cs typeface="Arial" panose="020B0604020202020204" pitchFamily="34" charset="0"/>
                    </a:endParaRPr>
                  </a:p>
                </p:txBody>
              </p:sp>
              <p:grpSp>
                <p:nvGrpSpPr>
                  <p:cNvPr id="14" name="Group 13">
                    <a:extLst>
                      <a:ext uri="{FF2B5EF4-FFF2-40B4-BE49-F238E27FC236}">
                        <a16:creationId xmlns:a16="http://schemas.microsoft.com/office/drawing/2014/main" id="{6879BC86-68F8-1EAF-E55C-C6457B522412}"/>
                      </a:ext>
                    </a:extLst>
                  </p:cNvPr>
                  <p:cNvGrpSpPr/>
                  <p:nvPr/>
                </p:nvGrpSpPr>
                <p:grpSpPr>
                  <a:xfrm>
                    <a:off x="979788" y="1005016"/>
                    <a:ext cx="4670546" cy="491592"/>
                    <a:chOff x="1128247" y="1168251"/>
                    <a:chExt cx="5046012" cy="546289"/>
                  </a:xfrm>
                </p:grpSpPr>
                <p:grpSp>
                  <p:nvGrpSpPr>
                    <p:cNvPr id="34" name="Group 33">
                      <a:extLst>
                        <a:ext uri="{FF2B5EF4-FFF2-40B4-BE49-F238E27FC236}">
                          <a16:creationId xmlns:a16="http://schemas.microsoft.com/office/drawing/2014/main" id="{C293FA34-D69C-2D45-4A18-88456EFDEA68}"/>
                        </a:ext>
                      </a:extLst>
                    </p:cNvPr>
                    <p:cNvGrpSpPr/>
                    <p:nvPr/>
                  </p:nvGrpSpPr>
                  <p:grpSpPr>
                    <a:xfrm>
                      <a:off x="1128247" y="1415902"/>
                      <a:ext cx="5046012" cy="298638"/>
                      <a:chOff x="1128247" y="1415902"/>
                      <a:chExt cx="4131980" cy="400047"/>
                    </a:xfrm>
                  </p:grpSpPr>
                  <p:cxnSp>
                    <p:nvCxnSpPr>
                      <p:cNvPr id="36" name="Connector: Elbow 35">
                        <a:extLst>
                          <a:ext uri="{FF2B5EF4-FFF2-40B4-BE49-F238E27FC236}">
                            <a16:creationId xmlns:a16="http://schemas.microsoft.com/office/drawing/2014/main" id="{9C2520CF-36A3-125E-EA85-1C86127F8FA3}"/>
                          </a:ext>
                        </a:extLst>
                      </p:cNvPr>
                      <p:cNvCxnSpPr>
                        <a:cxnSpLocks noChangeShapeType="1"/>
                      </p:cNvCxnSpPr>
                      <p:nvPr/>
                    </p:nvCxnSpPr>
                    <p:spPr bwMode="auto">
                      <a:xfrm rot="10800000" flipV="1">
                        <a:off x="1128247" y="1415902"/>
                        <a:ext cx="2502526" cy="400047"/>
                      </a:xfrm>
                      <a:prstGeom prst="bentConnector2">
                        <a:avLst/>
                      </a:prstGeom>
                      <a:noFill/>
                      <a:ln w="6350" cap="flat" cmpd="sng" algn="ctr">
                        <a:solidFill>
                          <a:sysClr val="windowText" lastClr="000000"/>
                        </a:solidFill>
                        <a:prstDash val="solid"/>
                        <a:miter lim="800000"/>
                        <a:headEnd/>
                        <a:tailEnd type="triangle" w="med" len="med"/>
                      </a:ln>
                      <a:effectLst/>
                    </p:spPr>
                  </p:cxnSp>
                  <p:cxnSp>
                    <p:nvCxnSpPr>
                      <p:cNvPr id="37" name="Connector: Elbow 36">
                        <a:extLst>
                          <a:ext uri="{FF2B5EF4-FFF2-40B4-BE49-F238E27FC236}">
                            <a16:creationId xmlns:a16="http://schemas.microsoft.com/office/drawing/2014/main" id="{89A6AD0E-8A3F-A4F5-681E-BACACB26408D}"/>
                          </a:ext>
                        </a:extLst>
                      </p:cNvPr>
                      <p:cNvCxnSpPr>
                        <a:cxnSpLocks noChangeShapeType="1"/>
                      </p:cNvCxnSpPr>
                      <p:nvPr/>
                    </p:nvCxnSpPr>
                    <p:spPr bwMode="auto">
                      <a:xfrm>
                        <a:off x="2937347" y="1415902"/>
                        <a:ext cx="2322880" cy="400047"/>
                      </a:xfrm>
                      <a:prstGeom prst="bentConnector2">
                        <a:avLst/>
                      </a:prstGeom>
                      <a:noFill/>
                      <a:ln w="6350" cap="flat" cmpd="sng" algn="ctr">
                        <a:solidFill>
                          <a:sysClr val="windowText" lastClr="000000"/>
                        </a:solidFill>
                        <a:prstDash val="solid"/>
                        <a:miter lim="800000"/>
                        <a:headEnd/>
                        <a:tailEnd type="triangle" w="med" len="med"/>
                      </a:ln>
                      <a:effectLst/>
                    </p:spPr>
                  </p:cxnSp>
                </p:grpSp>
                <p:cxnSp>
                  <p:nvCxnSpPr>
                    <p:cNvPr id="35" name="Straight Connector 34">
                      <a:extLst>
                        <a:ext uri="{FF2B5EF4-FFF2-40B4-BE49-F238E27FC236}">
                          <a16:creationId xmlns:a16="http://schemas.microsoft.com/office/drawing/2014/main" id="{A1054999-B0F3-0323-69CC-C9E5AFED7090}"/>
                        </a:ext>
                      </a:extLst>
                    </p:cNvPr>
                    <p:cNvCxnSpPr>
                      <a:cxnSpLocks/>
                    </p:cNvCxnSpPr>
                    <p:nvPr/>
                  </p:nvCxnSpPr>
                  <p:spPr>
                    <a:xfrm flipV="1">
                      <a:off x="3676809" y="1168251"/>
                      <a:ext cx="0" cy="247651"/>
                    </a:xfrm>
                    <a:prstGeom prst="line">
                      <a:avLst/>
                    </a:prstGeom>
                    <a:noFill/>
                    <a:ln w="6350" cap="flat" cmpd="sng" algn="ctr">
                      <a:solidFill>
                        <a:sysClr val="windowText" lastClr="000000"/>
                      </a:solidFill>
                      <a:prstDash val="solid"/>
                      <a:miter lim="800000"/>
                    </a:ln>
                    <a:effectLst/>
                  </p:spPr>
                </p:cxnSp>
              </p:grpSp>
              <p:sp>
                <p:nvSpPr>
                  <p:cNvPr id="15" name="Rectangle 14">
                    <a:extLst>
                      <a:ext uri="{FF2B5EF4-FFF2-40B4-BE49-F238E27FC236}">
                        <a16:creationId xmlns:a16="http://schemas.microsoft.com/office/drawing/2014/main" id="{C5B0E2FB-240D-203A-5846-A8F7BEE831FC}"/>
                      </a:ext>
                    </a:extLst>
                  </p:cNvPr>
                  <p:cNvSpPr/>
                  <p:nvPr/>
                </p:nvSpPr>
                <p:spPr>
                  <a:xfrm>
                    <a:off x="2081486" y="2051207"/>
                    <a:ext cx="1960476" cy="476250"/>
                  </a:xfrm>
                  <a:prstGeom prst="rect">
                    <a:avLst/>
                  </a:prstGeom>
                  <a:noFill/>
                  <a:ln w="6350" cap="flat" cmpd="sng" algn="ctr">
                    <a:solidFill>
                      <a:sysClr val="windowText" lastClr="000000"/>
                    </a:solidFill>
                    <a:prstDash val="solid"/>
                    <a:miter lim="800000"/>
                  </a:ln>
                  <a:effectLst/>
                </p:spPr>
                <p:txBody>
                  <a:bodyPr rot="0" spcFirstLastPara="0" vert="horz" wrap="square" lIns="82296" tIns="41148" rIns="82296" bIns="41148" numCol="1" spcCol="0" rtlCol="0" fromWordArt="0" anchor="ctr" anchorCtr="0" forceAA="0" compatLnSpc="1">
                    <a:prstTxWarp prst="textNoShape">
                      <a:avLst/>
                    </a:prstTxWarp>
                    <a:noAutofit/>
                  </a:bodyPr>
                  <a:lstStyle/>
                  <a:p>
                    <a:pPr marL="0" marR="0" algn="ctr">
                      <a:lnSpc>
                        <a:spcPct val="115000"/>
                      </a:lnSpc>
                      <a:spcAft>
                        <a:spcPts val="800"/>
                      </a:spcAft>
                      <a:buNone/>
                    </a:pPr>
                    <a:r>
                      <a:rPr lang="en-US" sz="900" kern="1200">
                        <a:solidFill>
                          <a:srgbClr val="000000"/>
                        </a:solidFill>
                        <a:effectLst/>
                        <a:latin typeface="Arial" panose="020B0604020202020204" pitchFamily="34" charset="0"/>
                        <a:ea typeface="Aptos" panose="020B0004020202020204" pitchFamily="34" charset="0"/>
                        <a:cs typeface="Arial" panose="020B0604020202020204" pitchFamily="34" charset="0"/>
                      </a:rPr>
                      <a:t>6 did not take any doses of the assigned medication during the one-year randomized trial</a:t>
                    </a:r>
                    <a:endParaRPr lang="en-US" sz="1200" kern="100">
                      <a:effectLst/>
                      <a:latin typeface="Aptos" panose="020B0004020202020204" pitchFamily="34" charset="0"/>
                      <a:ea typeface="Aptos" panose="020B0004020202020204" pitchFamily="34" charset="0"/>
                      <a:cs typeface="Arial" panose="020B0604020202020204" pitchFamily="34" charset="0"/>
                    </a:endParaRPr>
                  </a:p>
                </p:txBody>
              </p:sp>
              <p:cxnSp>
                <p:nvCxnSpPr>
                  <p:cNvPr id="16" name="Straight Arrow Connector 15">
                    <a:extLst>
                      <a:ext uri="{FF2B5EF4-FFF2-40B4-BE49-F238E27FC236}">
                        <a16:creationId xmlns:a16="http://schemas.microsoft.com/office/drawing/2014/main" id="{78C036A5-EA3A-649D-0F4A-51BABDF54610}"/>
                      </a:ext>
                    </a:extLst>
                  </p:cNvPr>
                  <p:cNvCxnSpPr>
                    <a:cxnSpLocks/>
                  </p:cNvCxnSpPr>
                  <p:nvPr/>
                </p:nvCxnSpPr>
                <p:spPr>
                  <a:xfrm flipH="1">
                    <a:off x="979788" y="2026508"/>
                    <a:ext cx="1033" cy="515440"/>
                  </a:xfrm>
                  <a:prstGeom prst="straightConnector1">
                    <a:avLst/>
                  </a:prstGeom>
                  <a:noFill/>
                  <a:ln w="6350" cap="flat" cmpd="sng" algn="ctr">
                    <a:solidFill>
                      <a:sysClr val="windowText" lastClr="000000"/>
                    </a:solidFill>
                    <a:prstDash val="solid"/>
                    <a:miter lim="800000"/>
                    <a:tailEnd type="triangle"/>
                  </a:ln>
                  <a:effectLst/>
                </p:spPr>
              </p:cxnSp>
              <p:cxnSp>
                <p:nvCxnSpPr>
                  <p:cNvPr id="17" name="Straight Arrow Connector 16">
                    <a:extLst>
                      <a:ext uri="{FF2B5EF4-FFF2-40B4-BE49-F238E27FC236}">
                        <a16:creationId xmlns:a16="http://schemas.microsoft.com/office/drawing/2014/main" id="{7D3A3F5B-97A4-9A72-B72C-2A1E7F72EBB7}"/>
                      </a:ext>
                    </a:extLst>
                  </p:cNvPr>
                  <p:cNvCxnSpPr>
                    <a:cxnSpLocks/>
                  </p:cNvCxnSpPr>
                  <p:nvPr/>
                </p:nvCxnSpPr>
                <p:spPr>
                  <a:xfrm flipV="1">
                    <a:off x="985966" y="2283941"/>
                    <a:ext cx="1100494" cy="2845"/>
                  </a:xfrm>
                  <a:prstGeom prst="straightConnector1">
                    <a:avLst/>
                  </a:prstGeom>
                  <a:noFill/>
                  <a:ln w="6350" cap="flat" cmpd="sng" algn="ctr">
                    <a:solidFill>
                      <a:sysClr val="windowText" lastClr="000000"/>
                    </a:solidFill>
                    <a:prstDash val="solid"/>
                    <a:miter lim="800000"/>
                    <a:tailEnd type="triangle"/>
                  </a:ln>
                  <a:effectLst/>
                </p:spPr>
              </p:cxnSp>
              <p:sp>
                <p:nvSpPr>
                  <p:cNvPr id="18" name="Text Box 635311616">
                    <a:extLst>
                      <a:ext uri="{FF2B5EF4-FFF2-40B4-BE49-F238E27FC236}">
                        <a16:creationId xmlns:a16="http://schemas.microsoft.com/office/drawing/2014/main" id="{DF947BD9-D03B-83F0-70C4-8C6AE0964E34}"/>
                      </a:ext>
                    </a:extLst>
                  </p:cNvPr>
                  <p:cNvSpPr txBox="1"/>
                  <p:nvPr/>
                </p:nvSpPr>
                <p:spPr>
                  <a:xfrm>
                    <a:off x="2089045" y="3015854"/>
                    <a:ext cx="1970620" cy="756275"/>
                  </a:xfrm>
                  <a:prstGeom prst="rect">
                    <a:avLst/>
                  </a:prstGeom>
                  <a:solidFill>
                    <a:sysClr val="window" lastClr="FFFFFF"/>
                  </a:solidFill>
                  <a:ln w="6350">
                    <a:solidFill>
                      <a:prstClr val="black"/>
                    </a:solidFill>
                  </a:ln>
                </p:spPr>
                <p:txBody>
                  <a:bodyPr rot="0" spcFirstLastPara="0" vert="horz" wrap="square" lIns="82296" tIns="41148" rIns="82296" bIns="41148" numCol="1" spcCol="0" rtlCol="0" fromWordArt="0" anchor="t" anchorCtr="0" forceAA="0" compatLnSpc="1">
                    <a:prstTxWarp prst="textNoShape">
                      <a:avLst/>
                    </a:prstTxWarp>
                    <a:noAutofit/>
                  </a:bodyPr>
                  <a:lstStyle/>
                  <a:p>
                    <a:pPr marL="0" marR="0" algn="ctr">
                      <a:lnSpc>
                        <a:spcPct val="115000"/>
                      </a:lnSpc>
                      <a:spcAft>
                        <a:spcPts val="800"/>
                      </a:spcAft>
                      <a:buNone/>
                    </a:pPr>
                    <a:r>
                      <a:rPr lang="en-US" sz="900" kern="1200">
                        <a:solidFill>
                          <a:srgbClr val="000000"/>
                        </a:solidFill>
                        <a:effectLst/>
                        <a:latin typeface="Arial" panose="020B0604020202020204" pitchFamily="34" charset="0"/>
                        <a:ea typeface="Aptos" panose="020B0004020202020204" pitchFamily="34" charset="0"/>
                        <a:cs typeface="Arial" panose="020B0604020202020204" pitchFamily="34" charset="0"/>
                      </a:rPr>
                      <a:t>241 were excluded due to &lt;80% treatment adherence: </a:t>
                    </a:r>
                    <a:endParaRPr lang="en-US" sz="1200" kern="10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900" kern="1200">
                        <a:solidFill>
                          <a:srgbClr val="000000"/>
                        </a:solidFill>
                        <a:effectLst/>
                        <a:latin typeface="Arial" panose="020B0604020202020204" pitchFamily="34" charset="0"/>
                        <a:ea typeface="Aptos" panose="020B0004020202020204" pitchFamily="34" charset="0"/>
                        <a:cs typeface="Arial" panose="020B0604020202020204" pitchFamily="34" charset="0"/>
                      </a:rPr>
                      <a:t>- Year 1 randomized phase (n=50)</a:t>
                    </a:r>
                    <a:endParaRPr lang="en-US" sz="1200" kern="10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900" kern="1200">
                        <a:solidFill>
                          <a:srgbClr val="000000"/>
                        </a:solidFill>
                        <a:effectLst/>
                        <a:latin typeface="Arial" panose="020B0604020202020204" pitchFamily="34" charset="0"/>
                        <a:ea typeface="Aptos" panose="020B0004020202020204" pitchFamily="34" charset="0"/>
                        <a:cs typeface="Arial" panose="020B0604020202020204" pitchFamily="34" charset="0"/>
                      </a:rPr>
                      <a:t>- Year 2 extension phase (n=191) </a:t>
                    </a:r>
                    <a:endParaRPr lang="en-US" sz="1200" kern="100">
                      <a:effectLst/>
                      <a:latin typeface="Aptos" panose="020B0004020202020204" pitchFamily="34" charset="0"/>
                      <a:ea typeface="Aptos" panose="020B0004020202020204" pitchFamily="34" charset="0"/>
                      <a:cs typeface="Arial" panose="020B0604020202020204" pitchFamily="34" charset="0"/>
                    </a:endParaRPr>
                  </a:p>
                </p:txBody>
              </p:sp>
              <p:sp>
                <p:nvSpPr>
                  <p:cNvPr id="19" name="Rectangle 18">
                    <a:extLst>
                      <a:ext uri="{FF2B5EF4-FFF2-40B4-BE49-F238E27FC236}">
                        <a16:creationId xmlns:a16="http://schemas.microsoft.com/office/drawing/2014/main" id="{D75FA4DD-AB61-5F96-11CF-BFDAC22F593B}"/>
                      </a:ext>
                    </a:extLst>
                  </p:cNvPr>
                  <p:cNvSpPr/>
                  <p:nvPr/>
                </p:nvSpPr>
                <p:spPr>
                  <a:xfrm>
                    <a:off x="2394636" y="0"/>
                    <a:ext cx="1901825" cy="393709"/>
                  </a:xfrm>
                  <a:prstGeom prst="rect">
                    <a:avLst/>
                  </a:prstGeom>
                  <a:noFill/>
                  <a:ln w="6350" cap="flat" cmpd="sng" algn="ctr">
                    <a:solidFill>
                      <a:sysClr val="windowText" lastClr="000000"/>
                    </a:solidFill>
                    <a:prstDash val="solid"/>
                    <a:miter lim="800000"/>
                  </a:ln>
                  <a:effectLst/>
                </p:spPr>
                <p:txBody>
                  <a:bodyPr rot="0" spcFirstLastPara="0" vert="horz" wrap="square" lIns="82296" tIns="41148" rIns="82296" bIns="41148" numCol="1" spcCol="0" rtlCol="0" fromWordArt="0" anchor="ctr" anchorCtr="0" forceAA="0" compatLnSpc="1">
                    <a:prstTxWarp prst="textNoShape">
                      <a:avLst/>
                    </a:prstTxWarp>
                    <a:noAutofit/>
                  </a:bodyPr>
                  <a:lstStyle/>
                  <a:p>
                    <a:pPr marL="0" marR="0" algn="ctr">
                      <a:lnSpc>
                        <a:spcPct val="115000"/>
                      </a:lnSpc>
                      <a:spcAft>
                        <a:spcPts val="800"/>
                      </a:spcAft>
                      <a:buNone/>
                    </a:pPr>
                    <a:r>
                      <a:rPr lang="en-US" sz="900" kern="1200">
                        <a:solidFill>
                          <a:srgbClr val="000000"/>
                        </a:solidFill>
                        <a:effectLst/>
                        <a:latin typeface="Arial" panose="020B0604020202020204" pitchFamily="34" charset="0"/>
                        <a:ea typeface="Aptos" panose="020B0004020202020204" pitchFamily="34" charset="0"/>
                        <a:cs typeface="Arial" panose="020B0604020202020204" pitchFamily="34" charset="0"/>
                      </a:rPr>
                      <a:t>1,195 assessed for eligibility</a:t>
                    </a:r>
                    <a:endParaRPr lang="en-US" sz="1200" kern="100">
                      <a:effectLst/>
                      <a:latin typeface="Aptos" panose="020B0004020202020204" pitchFamily="34" charset="0"/>
                      <a:ea typeface="Aptos" panose="020B0004020202020204" pitchFamily="34" charset="0"/>
                      <a:cs typeface="Arial" panose="020B0604020202020204" pitchFamily="34" charset="0"/>
                    </a:endParaRPr>
                  </a:p>
                </p:txBody>
              </p:sp>
              <p:cxnSp>
                <p:nvCxnSpPr>
                  <p:cNvPr id="20" name="Straight Arrow Connector 19">
                    <a:extLst>
                      <a:ext uri="{FF2B5EF4-FFF2-40B4-BE49-F238E27FC236}">
                        <a16:creationId xmlns:a16="http://schemas.microsoft.com/office/drawing/2014/main" id="{6CCDAB88-448C-8AAD-1159-E302265DA690}"/>
                      </a:ext>
                    </a:extLst>
                  </p:cNvPr>
                  <p:cNvCxnSpPr/>
                  <p:nvPr/>
                </p:nvCxnSpPr>
                <p:spPr>
                  <a:xfrm>
                    <a:off x="3309036" y="496330"/>
                    <a:ext cx="2142470" cy="0"/>
                  </a:xfrm>
                  <a:prstGeom prst="straightConnector1">
                    <a:avLst/>
                  </a:prstGeom>
                  <a:noFill/>
                  <a:ln w="6350" cap="flat" cmpd="sng" algn="ctr">
                    <a:solidFill>
                      <a:sysClr val="windowText" lastClr="000000"/>
                    </a:solidFill>
                    <a:prstDash val="solid"/>
                    <a:miter lim="800000"/>
                    <a:tailEnd type="triangle"/>
                  </a:ln>
                  <a:effectLst/>
                </p:spPr>
              </p:cxnSp>
              <p:sp>
                <p:nvSpPr>
                  <p:cNvPr id="21" name="Rectangle 20">
                    <a:extLst>
                      <a:ext uri="{FF2B5EF4-FFF2-40B4-BE49-F238E27FC236}">
                        <a16:creationId xmlns:a16="http://schemas.microsoft.com/office/drawing/2014/main" id="{3195A1AF-894C-260F-0DD5-FD744F1780F2}"/>
                      </a:ext>
                    </a:extLst>
                  </p:cNvPr>
                  <p:cNvSpPr/>
                  <p:nvPr/>
                </p:nvSpPr>
                <p:spPr>
                  <a:xfrm>
                    <a:off x="5450874" y="313038"/>
                    <a:ext cx="2107617" cy="393137"/>
                  </a:xfrm>
                  <a:prstGeom prst="rect">
                    <a:avLst/>
                  </a:prstGeom>
                  <a:noFill/>
                  <a:ln w="6350" cap="flat" cmpd="sng" algn="ctr">
                    <a:solidFill>
                      <a:sysClr val="windowText" lastClr="000000"/>
                    </a:solidFill>
                    <a:prstDash val="solid"/>
                    <a:miter lim="800000"/>
                  </a:ln>
                  <a:effectLst/>
                </p:spPr>
                <p:txBody>
                  <a:bodyPr rot="0" spcFirstLastPara="0" vert="horz" wrap="square" lIns="82296" tIns="41148" rIns="82296" bIns="41148" numCol="1" spcCol="0" rtlCol="0" fromWordArt="0" anchor="ctr" anchorCtr="0" forceAA="0" compatLnSpc="1">
                    <a:prstTxWarp prst="textNoShape">
                      <a:avLst/>
                    </a:prstTxWarp>
                    <a:noAutofit/>
                  </a:bodyPr>
                  <a:lstStyle/>
                  <a:p>
                    <a:pPr marL="0" marR="0">
                      <a:lnSpc>
                        <a:spcPct val="115000"/>
                      </a:lnSpc>
                      <a:spcAft>
                        <a:spcPts val="800"/>
                      </a:spcAft>
                      <a:buNone/>
                    </a:pPr>
                    <a:r>
                      <a:rPr lang="en-US" sz="900" kern="1200">
                        <a:solidFill>
                          <a:srgbClr val="000000"/>
                        </a:solidFill>
                        <a:effectLst/>
                        <a:latin typeface="Arial" panose="020B0604020202020204" pitchFamily="34" charset="0"/>
                        <a:ea typeface="Aptos" panose="020B0004020202020204" pitchFamily="34" charset="0"/>
                        <a:cs typeface="Arial" panose="020B0604020202020204" pitchFamily="34" charset="0"/>
                      </a:rPr>
                      <a:t>209 patients declined</a:t>
                    </a:r>
                    <a:endParaRPr lang="en-US" sz="1200" kern="10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900" kern="1200">
                        <a:solidFill>
                          <a:srgbClr val="000000"/>
                        </a:solidFill>
                        <a:effectLst/>
                        <a:latin typeface="Arial" panose="020B0604020202020204" pitchFamily="34" charset="0"/>
                        <a:ea typeface="Aptos" panose="020B0004020202020204" pitchFamily="34" charset="0"/>
                        <a:cs typeface="Arial" panose="020B0604020202020204" pitchFamily="34" charset="0"/>
                      </a:rPr>
                      <a:t>386 did not meet the eligibility criteria</a:t>
                    </a:r>
                    <a:endParaRPr lang="en-US" sz="1200" kern="100">
                      <a:effectLst/>
                      <a:latin typeface="Aptos" panose="020B0004020202020204" pitchFamily="34" charset="0"/>
                      <a:ea typeface="Aptos" panose="020B0004020202020204" pitchFamily="34" charset="0"/>
                      <a:cs typeface="Arial" panose="020B0604020202020204" pitchFamily="34" charset="0"/>
                    </a:endParaRPr>
                  </a:p>
                </p:txBody>
              </p:sp>
              <p:sp>
                <p:nvSpPr>
                  <p:cNvPr id="22" name="Rectangle 21">
                    <a:extLst>
                      <a:ext uri="{FF2B5EF4-FFF2-40B4-BE49-F238E27FC236}">
                        <a16:creationId xmlns:a16="http://schemas.microsoft.com/office/drawing/2014/main" id="{A37A9745-23D3-8576-0CB2-830870DEA8ED}"/>
                      </a:ext>
                    </a:extLst>
                  </p:cNvPr>
                  <p:cNvSpPr/>
                  <p:nvPr/>
                </p:nvSpPr>
                <p:spPr>
                  <a:xfrm>
                    <a:off x="0" y="2539829"/>
                    <a:ext cx="1960516" cy="522278"/>
                  </a:xfrm>
                  <a:prstGeom prst="rect">
                    <a:avLst/>
                  </a:prstGeom>
                  <a:noFill/>
                  <a:ln w="28575" cap="flat" cmpd="sng" algn="ctr">
                    <a:solidFill>
                      <a:srgbClr val="FF7C80"/>
                    </a:solidFill>
                    <a:prstDash val="solid"/>
                    <a:miter lim="800000"/>
                  </a:ln>
                  <a:effectLst/>
                </p:spPr>
                <p:txBody>
                  <a:bodyPr rot="0" spcFirstLastPara="0" vert="horz" wrap="square" lIns="82296" tIns="41148" rIns="82296" bIns="41148" numCol="1" spcCol="0" rtlCol="0" fromWordArt="0" anchor="ctr" anchorCtr="0" forceAA="0" compatLnSpc="1">
                    <a:prstTxWarp prst="textNoShape">
                      <a:avLst/>
                    </a:prstTxWarp>
                    <a:noAutofit/>
                  </a:bodyPr>
                  <a:lstStyle/>
                  <a:p>
                    <a:pPr marL="0" marR="0" algn="ctr">
                      <a:lnSpc>
                        <a:spcPct val="115000"/>
                      </a:lnSpc>
                      <a:spcAft>
                        <a:spcPts val="800"/>
                      </a:spcAft>
                      <a:buNone/>
                    </a:pPr>
                    <a:r>
                      <a:rPr lang="en-US" sz="900" kern="1200" dirty="0">
                        <a:solidFill>
                          <a:srgbClr val="000000"/>
                        </a:solidFill>
                        <a:effectLst/>
                        <a:latin typeface="Arial" panose="020B0604020202020204" pitchFamily="34" charset="0"/>
                        <a:ea typeface="Aptos" panose="020B0004020202020204" pitchFamily="34" charset="0"/>
                        <a:cs typeface="Arial" panose="020B0604020202020204" pitchFamily="34" charset="0"/>
                      </a:rPr>
                      <a:t>294 were included in</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p>
                    <a:pPr marL="0" marR="0" algn="ctr">
                      <a:lnSpc>
                        <a:spcPct val="115000"/>
                      </a:lnSpc>
                      <a:spcAft>
                        <a:spcPts val="800"/>
                      </a:spcAft>
                      <a:buNone/>
                    </a:pPr>
                    <a:r>
                      <a:rPr lang="en-US" sz="900" kern="1200" dirty="0">
                        <a:solidFill>
                          <a:srgbClr val="000000"/>
                        </a:solidFill>
                        <a:effectLst/>
                        <a:latin typeface="Arial" panose="020B0604020202020204" pitchFamily="34" charset="0"/>
                        <a:ea typeface="Aptos" panose="020B0004020202020204" pitchFamily="34" charset="0"/>
                        <a:cs typeface="Arial" panose="020B0604020202020204" pitchFamily="34" charset="0"/>
                      </a:rPr>
                      <a:t>The modified intention-to-treat analysis</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p:txBody>
              </p:sp>
              <p:cxnSp>
                <p:nvCxnSpPr>
                  <p:cNvPr id="23" name="Straight Arrow Connector 22">
                    <a:extLst>
                      <a:ext uri="{FF2B5EF4-FFF2-40B4-BE49-F238E27FC236}">
                        <a16:creationId xmlns:a16="http://schemas.microsoft.com/office/drawing/2014/main" id="{EF06C86A-60DE-4CC4-1C2F-B4B22569594B}"/>
                      </a:ext>
                    </a:extLst>
                  </p:cNvPr>
                  <p:cNvCxnSpPr>
                    <a:cxnSpLocks/>
                  </p:cNvCxnSpPr>
                  <p:nvPr/>
                </p:nvCxnSpPr>
                <p:spPr>
                  <a:xfrm>
                    <a:off x="979788" y="3064476"/>
                    <a:ext cx="1032" cy="514044"/>
                  </a:xfrm>
                  <a:prstGeom prst="straightConnector1">
                    <a:avLst/>
                  </a:prstGeom>
                  <a:noFill/>
                  <a:ln w="6350" cap="flat" cmpd="sng" algn="ctr">
                    <a:solidFill>
                      <a:sysClr val="windowText" lastClr="000000"/>
                    </a:solidFill>
                    <a:prstDash val="solid"/>
                    <a:miter lim="800000"/>
                    <a:tailEnd type="triangle"/>
                  </a:ln>
                  <a:effectLst/>
                </p:spPr>
              </p:cxnSp>
              <p:cxnSp>
                <p:nvCxnSpPr>
                  <p:cNvPr id="24" name="Straight Arrow Connector 23">
                    <a:extLst>
                      <a:ext uri="{FF2B5EF4-FFF2-40B4-BE49-F238E27FC236}">
                        <a16:creationId xmlns:a16="http://schemas.microsoft.com/office/drawing/2014/main" id="{F83CDEFF-108C-D379-3725-935445E99C96}"/>
                      </a:ext>
                    </a:extLst>
                  </p:cNvPr>
                  <p:cNvCxnSpPr>
                    <a:cxnSpLocks/>
                  </p:cNvCxnSpPr>
                  <p:nvPr/>
                </p:nvCxnSpPr>
                <p:spPr>
                  <a:xfrm>
                    <a:off x="985966" y="3313671"/>
                    <a:ext cx="1104309" cy="0"/>
                  </a:xfrm>
                  <a:prstGeom prst="straightConnector1">
                    <a:avLst/>
                  </a:prstGeom>
                  <a:noFill/>
                  <a:ln w="6350" cap="flat" cmpd="sng" algn="ctr">
                    <a:solidFill>
                      <a:sysClr val="windowText" lastClr="000000"/>
                    </a:solidFill>
                    <a:prstDash val="solid"/>
                    <a:miter lim="800000"/>
                    <a:tailEnd type="triangle"/>
                  </a:ln>
                  <a:effectLst/>
                </p:spPr>
              </p:cxnSp>
              <p:sp>
                <p:nvSpPr>
                  <p:cNvPr id="25" name="Rectangle 24">
                    <a:extLst>
                      <a:ext uri="{FF2B5EF4-FFF2-40B4-BE49-F238E27FC236}">
                        <a16:creationId xmlns:a16="http://schemas.microsoft.com/office/drawing/2014/main" id="{427BE2A9-40DB-A56D-9D4C-F4D9746966F9}"/>
                      </a:ext>
                    </a:extLst>
                  </p:cNvPr>
                  <p:cNvSpPr/>
                  <p:nvPr/>
                </p:nvSpPr>
                <p:spPr>
                  <a:xfrm>
                    <a:off x="4670854" y="1501861"/>
                    <a:ext cx="1962580" cy="522497"/>
                  </a:xfrm>
                  <a:prstGeom prst="rect">
                    <a:avLst/>
                  </a:prstGeom>
                  <a:noFill/>
                  <a:ln w="12700" cap="flat" cmpd="sng" algn="ctr">
                    <a:solidFill>
                      <a:sysClr val="windowText" lastClr="000000"/>
                    </a:solidFill>
                    <a:prstDash val="solid"/>
                    <a:miter lim="800000"/>
                  </a:ln>
                  <a:effectLst/>
                </p:spPr>
                <p:txBody>
                  <a:bodyPr rot="0" spcFirstLastPara="0" vert="horz" wrap="square" lIns="82296" tIns="41148" rIns="82296" bIns="41148" numCol="1" spcCol="0" rtlCol="0" fromWordArt="0" anchor="ctr" anchorCtr="0" forceAA="0" compatLnSpc="1">
                    <a:prstTxWarp prst="textNoShape">
                      <a:avLst/>
                    </a:prstTxWarp>
                    <a:noAutofit/>
                  </a:bodyPr>
                  <a:lstStyle/>
                  <a:p>
                    <a:pPr marL="0" marR="0" algn="ctr">
                      <a:lnSpc>
                        <a:spcPct val="115000"/>
                      </a:lnSpc>
                      <a:spcAft>
                        <a:spcPts val="800"/>
                      </a:spcAft>
                      <a:buNone/>
                    </a:pPr>
                    <a:r>
                      <a:rPr lang="en-US" sz="900" kern="1200">
                        <a:solidFill>
                          <a:srgbClr val="000000"/>
                        </a:solidFill>
                        <a:effectLst/>
                        <a:latin typeface="Arial" panose="020B0604020202020204" pitchFamily="34" charset="0"/>
                        <a:ea typeface="Aptos" panose="020B0004020202020204" pitchFamily="34" charset="0"/>
                        <a:cs typeface="Arial" panose="020B0604020202020204" pitchFamily="34" charset="0"/>
                      </a:rPr>
                      <a:t>300 patients were assigned to receive a placebo twice daily</a:t>
                    </a:r>
                    <a:endParaRPr lang="en-US" sz="1200" kern="100">
                      <a:effectLst/>
                      <a:latin typeface="Aptos" panose="020B0004020202020204" pitchFamily="34" charset="0"/>
                      <a:ea typeface="Aptos" panose="020B0004020202020204" pitchFamily="34" charset="0"/>
                      <a:cs typeface="Arial" panose="020B0604020202020204" pitchFamily="34" charset="0"/>
                    </a:endParaRPr>
                  </a:p>
                </p:txBody>
              </p:sp>
              <p:cxnSp>
                <p:nvCxnSpPr>
                  <p:cNvPr id="26" name="Straight Arrow Connector 25">
                    <a:extLst>
                      <a:ext uri="{FF2B5EF4-FFF2-40B4-BE49-F238E27FC236}">
                        <a16:creationId xmlns:a16="http://schemas.microsoft.com/office/drawing/2014/main" id="{7254DEC0-85C3-63B9-A447-1330912290E1}"/>
                      </a:ext>
                    </a:extLst>
                  </p:cNvPr>
                  <p:cNvCxnSpPr>
                    <a:cxnSpLocks/>
                  </p:cNvCxnSpPr>
                  <p:nvPr/>
                </p:nvCxnSpPr>
                <p:spPr>
                  <a:xfrm flipH="1">
                    <a:off x="5650642" y="2026508"/>
                    <a:ext cx="1033" cy="515440"/>
                  </a:xfrm>
                  <a:prstGeom prst="straightConnector1">
                    <a:avLst/>
                  </a:prstGeom>
                  <a:noFill/>
                  <a:ln w="6350" cap="flat" cmpd="sng" algn="ctr">
                    <a:solidFill>
                      <a:sysClr val="windowText" lastClr="000000"/>
                    </a:solidFill>
                    <a:prstDash val="solid"/>
                    <a:miter lim="800000"/>
                    <a:tailEnd type="triangle"/>
                  </a:ln>
                  <a:effectLst/>
                </p:spPr>
              </p:cxnSp>
              <p:cxnSp>
                <p:nvCxnSpPr>
                  <p:cNvPr id="27" name="Straight Arrow Connector 26">
                    <a:extLst>
                      <a:ext uri="{FF2B5EF4-FFF2-40B4-BE49-F238E27FC236}">
                        <a16:creationId xmlns:a16="http://schemas.microsoft.com/office/drawing/2014/main" id="{B5F2E0AD-0D73-61EA-F278-1F06D7893D61}"/>
                      </a:ext>
                    </a:extLst>
                  </p:cNvPr>
                  <p:cNvCxnSpPr>
                    <a:cxnSpLocks/>
                  </p:cNvCxnSpPr>
                  <p:nvPr/>
                </p:nvCxnSpPr>
                <p:spPr>
                  <a:xfrm flipV="1">
                    <a:off x="5656820" y="2283941"/>
                    <a:ext cx="1101527" cy="2845"/>
                  </a:xfrm>
                  <a:prstGeom prst="straightConnector1">
                    <a:avLst/>
                  </a:prstGeom>
                  <a:noFill/>
                  <a:ln w="6350" cap="flat" cmpd="sng" algn="ctr">
                    <a:solidFill>
                      <a:sysClr val="windowText" lastClr="000000"/>
                    </a:solidFill>
                    <a:prstDash val="solid"/>
                    <a:miter lim="800000"/>
                    <a:tailEnd type="triangle"/>
                  </a:ln>
                  <a:effectLst/>
                </p:spPr>
              </p:cxnSp>
              <p:sp>
                <p:nvSpPr>
                  <p:cNvPr id="28" name="Text Box 635311616">
                    <a:extLst>
                      <a:ext uri="{FF2B5EF4-FFF2-40B4-BE49-F238E27FC236}">
                        <a16:creationId xmlns:a16="http://schemas.microsoft.com/office/drawing/2014/main" id="{731BBFDD-654A-3043-5DDC-96F8E7E9EEFF}"/>
                      </a:ext>
                    </a:extLst>
                  </p:cNvPr>
                  <p:cNvSpPr txBox="1"/>
                  <p:nvPr/>
                </p:nvSpPr>
                <p:spPr>
                  <a:xfrm>
                    <a:off x="6751719" y="3033853"/>
                    <a:ext cx="2023607" cy="756275"/>
                  </a:xfrm>
                  <a:prstGeom prst="rect">
                    <a:avLst/>
                  </a:prstGeom>
                  <a:solidFill>
                    <a:sysClr val="window" lastClr="FFFFFF"/>
                  </a:solidFill>
                  <a:ln w="6350">
                    <a:solidFill>
                      <a:prstClr val="black"/>
                    </a:solidFill>
                  </a:ln>
                </p:spPr>
                <p:txBody>
                  <a:bodyPr rot="0" spcFirstLastPara="0" vert="horz" wrap="square" lIns="82296" tIns="41148" rIns="82296" bIns="41148" numCol="1" spcCol="0" rtlCol="0" fromWordArt="0" anchor="t" anchorCtr="0" forceAA="0" compatLnSpc="1">
                    <a:prstTxWarp prst="textNoShape">
                      <a:avLst/>
                    </a:prstTxWarp>
                    <a:noAutofit/>
                  </a:bodyPr>
                  <a:lstStyle/>
                  <a:p>
                    <a:pPr marL="0" marR="0" algn="ctr">
                      <a:lnSpc>
                        <a:spcPct val="115000"/>
                      </a:lnSpc>
                      <a:spcAft>
                        <a:spcPts val="800"/>
                      </a:spcAft>
                      <a:buNone/>
                    </a:pPr>
                    <a:r>
                      <a:rPr lang="en-US" sz="900" kern="1200" dirty="0">
                        <a:solidFill>
                          <a:srgbClr val="000000"/>
                        </a:solidFill>
                        <a:effectLst/>
                        <a:latin typeface="Arial" panose="020B0604020202020204" pitchFamily="34" charset="0"/>
                        <a:ea typeface="Aptos" panose="020B0004020202020204" pitchFamily="34" charset="0"/>
                        <a:cs typeface="Arial" panose="020B0604020202020204" pitchFamily="34" charset="0"/>
                      </a:rPr>
                      <a:t>100 were excluded due to &lt;80% treatment adherence: </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900" kern="1200" dirty="0">
                        <a:solidFill>
                          <a:srgbClr val="000000"/>
                        </a:solidFill>
                        <a:effectLst/>
                        <a:latin typeface="Arial" panose="020B0604020202020204" pitchFamily="34" charset="0"/>
                        <a:ea typeface="Aptos" panose="020B0004020202020204" pitchFamily="34" charset="0"/>
                        <a:cs typeface="Arial" panose="020B0604020202020204" pitchFamily="34" charset="0"/>
                      </a:rPr>
                      <a:t>- Year 1 randomized phase (n=57)</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p>
                    <a:pPr marL="0" marR="0">
                      <a:lnSpc>
                        <a:spcPct val="115000"/>
                      </a:lnSpc>
                      <a:spcAft>
                        <a:spcPts val="800"/>
                      </a:spcAft>
                      <a:buNone/>
                    </a:pPr>
                    <a:r>
                      <a:rPr lang="en-US" sz="900" kern="1200" dirty="0">
                        <a:solidFill>
                          <a:srgbClr val="000000"/>
                        </a:solidFill>
                        <a:effectLst/>
                        <a:latin typeface="Arial" panose="020B0604020202020204" pitchFamily="34" charset="0"/>
                        <a:ea typeface="Aptos" panose="020B0004020202020204" pitchFamily="34" charset="0"/>
                        <a:cs typeface="Arial" panose="020B0604020202020204" pitchFamily="34" charset="0"/>
                      </a:rPr>
                      <a:t>- Year 2 extension phase (n=43) </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p>
                    <a:pPr marL="0" marR="0" algn="ctr">
                      <a:lnSpc>
                        <a:spcPct val="115000"/>
                      </a:lnSpc>
                      <a:spcAft>
                        <a:spcPts val="800"/>
                      </a:spcAft>
                      <a:buNone/>
                    </a:pPr>
                    <a:r>
                      <a:rPr lang="en-US" sz="900" kern="1200" dirty="0">
                        <a:solidFill>
                          <a:srgbClr val="000000"/>
                        </a:solidFill>
                        <a:effectLst/>
                        <a:latin typeface="Arial" panose="020B0604020202020204" pitchFamily="34" charset="0"/>
                        <a:ea typeface="Aptos" panose="020B0004020202020204" pitchFamily="34" charset="0"/>
                        <a:cs typeface="Arial" panose="020B0604020202020204" pitchFamily="34" charset="0"/>
                      </a:rPr>
                      <a:t> </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29" name="Rectangle 28">
                    <a:extLst>
                      <a:ext uri="{FF2B5EF4-FFF2-40B4-BE49-F238E27FC236}">
                        <a16:creationId xmlns:a16="http://schemas.microsoft.com/office/drawing/2014/main" id="{6AFFDF3C-A0A0-FAA5-621C-FBC30F86E7FD}"/>
                      </a:ext>
                    </a:extLst>
                  </p:cNvPr>
                  <p:cNvSpPr/>
                  <p:nvPr/>
                </p:nvSpPr>
                <p:spPr>
                  <a:xfrm>
                    <a:off x="4670854" y="2539829"/>
                    <a:ext cx="1960516" cy="522278"/>
                  </a:xfrm>
                  <a:prstGeom prst="rect">
                    <a:avLst/>
                  </a:prstGeom>
                  <a:noFill/>
                  <a:ln w="28575" cap="flat" cmpd="sng" algn="ctr">
                    <a:solidFill>
                      <a:srgbClr val="33CCCC"/>
                    </a:solidFill>
                    <a:prstDash val="solid"/>
                    <a:miter lim="800000"/>
                  </a:ln>
                  <a:effectLst/>
                </p:spPr>
                <p:txBody>
                  <a:bodyPr rot="0" spcFirstLastPara="0" vert="horz" wrap="square" lIns="82296" tIns="41148" rIns="82296" bIns="41148" numCol="1" spcCol="0" rtlCol="0" fromWordArt="0" anchor="ctr" anchorCtr="0" forceAA="0" compatLnSpc="1">
                    <a:prstTxWarp prst="textNoShape">
                      <a:avLst/>
                    </a:prstTxWarp>
                    <a:noAutofit/>
                  </a:bodyPr>
                  <a:lstStyle/>
                  <a:p>
                    <a:pPr marL="0" marR="0" algn="ctr">
                      <a:lnSpc>
                        <a:spcPct val="115000"/>
                      </a:lnSpc>
                      <a:spcAft>
                        <a:spcPts val="800"/>
                      </a:spcAft>
                      <a:buNone/>
                    </a:pPr>
                    <a:r>
                      <a:rPr lang="en-US" sz="900" kern="1200" dirty="0">
                        <a:solidFill>
                          <a:srgbClr val="000000"/>
                        </a:solidFill>
                        <a:effectLst/>
                        <a:latin typeface="Arial" panose="020B0604020202020204" pitchFamily="34" charset="0"/>
                        <a:ea typeface="Aptos" panose="020B0004020202020204" pitchFamily="34" charset="0"/>
                        <a:cs typeface="Arial" panose="020B0604020202020204" pitchFamily="34" charset="0"/>
                      </a:rPr>
                      <a:t>294 were included in</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p>
                    <a:pPr marL="0" marR="0" algn="ctr">
                      <a:lnSpc>
                        <a:spcPct val="115000"/>
                      </a:lnSpc>
                      <a:spcAft>
                        <a:spcPts val="800"/>
                      </a:spcAft>
                      <a:buNone/>
                    </a:pPr>
                    <a:r>
                      <a:rPr lang="en-US" sz="900" kern="1200" dirty="0">
                        <a:solidFill>
                          <a:srgbClr val="000000"/>
                        </a:solidFill>
                        <a:effectLst/>
                        <a:latin typeface="Arial" panose="020B0604020202020204" pitchFamily="34" charset="0"/>
                        <a:ea typeface="Aptos" panose="020B0004020202020204" pitchFamily="34" charset="0"/>
                        <a:cs typeface="Arial" panose="020B0604020202020204" pitchFamily="34" charset="0"/>
                      </a:rPr>
                      <a:t>the modified intention-to-treat analysis</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p:txBody>
              </p:sp>
              <p:cxnSp>
                <p:nvCxnSpPr>
                  <p:cNvPr id="30" name="Straight Arrow Connector 29">
                    <a:extLst>
                      <a:ext uri="{FF2B5EF4-FFF2-40B4-BE49-F238E27FC236}">
                        <a16:creationId xmlns:a16="http://schemas.microsoft.com/office/drawing/2014/main" id="{2DE26FD8-CA5D-6589-E59B-CFB7679D1A30}"/>
                      </a:ext>
                    </a:extLst>
                  </p:cNvPr>
                  <p:cNvCxnSpPr>
                    <a:cxnSpLocks/>
                  </p:cNvCxnSpPr>
                  <p:nvPr/>
                </p:nvCxnSpPr>
                <p:spPr>
                  <a:xfrm>
                    <a:off x="5650642" y="3064476"/>
                    <a:ext cx="1032" cy="514563"/>
                  </a:xfrm>
                  <a:prstGeom prst="straightConnector1">
                    <a:avLst/>
                  </a:prstGeom>
                  <a:noFill/>
                  <a:ln w="6350" cap="flat" cmpd="sng" algn="ctr">
                    <a:solidFill>
                      <a:sysClr val="windowText" lastClr="000000"/>
                    </a:solidFill>
                    <a:prstDash val="solid"/>
                    <a:miter lim="800000"/>
                    <a:tailEnd type="triangle"/>
                  </a:ln>
                  <a:effectLst/>
                </p:spPr>
              </p:cxnSp>
              <p:sp>
                <p:nvSpPr>
                  <p:cNvPr id="31" name="Rectangle 30">
                    <a:extLst>
                      <a:ext uri="{FF2B5EF4-FFF2-40B4-BE49-F238E27FC236}">
                        <a16:creationId xmlns:a16="http://schemas.microsoft.com/office/drawing/2014/main" id="{2CC3FD1C-7EF2-9225-0C2B-2E0B0B9F28AF}"/>
                      </a:ext>
                    </a:extLst>
                  </p:cNvPr>
                  <p:cNvSpPr/>
                  <p:nvPr/>
                </p:nvSpPr>
                <p:spPr>
                  <a:xfrm>
                    <a:off x="4670854" y="3586034"/>
                    <a:ext cx="1962580" cy="572612"/>
                  </a:xfrm>
                  <a:prstGeom prst="rect">
                    <a:avLst/>
                  </a:prstGeom>
                  <a:noFill/>
                  <a:ln w="28575" cap="flat" cmpd="sng" algn="ctr">
                    <a:solidFill>
                      <a:srgbClr val="33CCCC"/>
                    </a:solidFill>
                    <a:prstDash val="sysDash"/>
                    <a:miter lim="800000"/>
                  </a:ln>
                  <a:effectLst/>
                </p:spPr>
                <p:txBody>
                  <a:bodyPr rot="0" spcFirstLastPara="0" vert="horz" wrap="square" lIns="82296" tIns="41148" rIns="82296" bIns="41148" numCol="1" spcCol="0" rtlCol="0" fromWordArt="0" anchor="ctr" anchorCtr="0" forceAA="0" compatLnSpc="1">
                    <a:prstTxWarp prst="textNoShape">
                      <a:avLst/>
                    </a:prstTxWarp>
                    <a:noAutofit/>
                  </a:bodyPr>
                  <a:lstStyle/>
                  <a:p>
                    <a:pPr marL="0" marR="0" algn="ctr">
                      <a:lnSpc>
                        <a:spcPct val="115000"/>
                      </a:lnSpc>
                      <a:spcAft>
                        <a:spcPts val="800"/>
                      </a:spcAft>
                      <a:buNone/>
                    </a:pPr>
                    <a:r>
                      <a:rPr lang="en-US" sz="900" kern="1200" dirty="0">
                        <a:solidFill>
                          <a:srgbClr val="000000"/>
                        </a:solidFill>
                        <a:effectLst/>
                        <a:latin typeface="Arial" panose="020B0604020202020204" pitchFamily="34" charset="0"/>
                        <a:ea typeface="Aptos" panose="020B0004020202020204" pitchFamily="34" charset="0"/>
                        <a:cs typeface="Arial" panose="020B0604020202020204" pitchFamily="34" charset="0"/>
                      </a:rPr>
                      <a:t>194 were included in the </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p>
                    <a:pPr marL="0" marR="0" algn="ctr">
                      <a:lnSpc>
                        <a:spcPct val="115000"/>
                      </a:lnSpc>
                      <a:spcAft>
                        <a:spcPts val="800"/>
                      </a:spcAft>
                      <a:buNone/>
                    </a:pPr>
                    <a:r>
                      <a:rPr lang="en-US" sz="900" kern="1200" dirty="0">
                        <a:solidFill>
                          <a:srgbClr val="000000"/>
                        </a:solidFill>
                        <a:effectLst/>
                        <a:latin typeface="Arial" panose="020B0604020202020204" pitchFamily="34" charset="0"/>
                        <a:ea typeface="Aptos" panose="020B0004020202020204" pitchFamily="34" charset="0"/>
                        <a:cs typeface="Arial" panose="020B0604020202020204" pitchFamily="34" charset="0"/>
                      </a:rPr>
                      <a:t>per-protocol analysis</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p:txBody>
              </p:sp>
              <p:cxnSp>
                <p:nvCxnSpPr>
                  <p:cNvPr id="32" name="Straight Arrow Connector 31">
                    <a:extLst>
                      <a:ext uri="{FF2B5EF4-FFF2-40B4-BE49-F238E27FC236}">
                        <a16:creationId xmlns:a16="http://schemas.microsoft.com/office/drawing/2014/main" id="{FF90DC99-D7CB-B5A0-CC87-A6EF74B03AE5}"/>
                      </a:ext>
                    </a:extLst>
                  </p:cNvPr>
                  <p:cNvCxnSpPr>
                    <a:cxnSpLocks/>
                  </p:cNvCxnSpPr>
                  <p:nvPr/>
                </p:nvCxnSpPr>
                <p:spPr>
                  <a:xfrm flipV="1">
                    <a:off x="5648582" y="3321908"/>
                    <a:ext cx="1101527" cy="2845"/>
                  </a:xfrm>
                  <a:prstGeom prst="straightConnector1">
                    <a:avLst/>
                  </a:prstGeom>
                  <a:noFill/>
                  <a:ln w="6350" cap="flat" cmpd="sng" algn="ctr">
                    <a:solidFill>
                      <a:sysClr val="windowText" lastClr="000000"/>
                    </a:solidFill>
                    <a:prstDash val="solid"/>
                    <a:miter lim="800000"/>
                    <a:tailEnd type="triangle"/>
                  </a:ln>
                  <a:effectLst/>
                </p:spPr>
              </p:cxnSp>
              <p:sp>
                <p:nvSpPr>
                  <p:cNvPr id="33" name="Rectangle 32">
                    <a:extLst>
                      <a:ext uri="{FF2B5EF4-FFF2-40B4-BE49-F238E27FC236}">
                        <a16:creationId xmlns:a16="http://schemas.microsoft.com/office/drawing/2014/main" id="{72006C90-B3AB-8911-0BC2-40406F780D44}"/>
                      </a:ext>
                    </a:extLst>
                  </p:cNvPr>
                  <p:cNvSpPr/>
                  <p:nvPr/>
                </p:nvSpPr>
                <p:spPr>
                  <a:xfrm>
                    <a:off x="6768525" y="2051192"/>
                    <a:ext cx="2006539" cy="476250"/>
                  </a:xfrm>
                  <a:prstGeom prst="rect">
                    <a:avLst/>
                  </a:prstGeom>
                  <a:noFill/>
                  <a:ln w="6350" cap="flat" cmpd="sng" algn="ctr">
                    <a:solidFill>
                      <a:sysClr val="windowText" lastClr="000000"/>
                    </a:solidFill>
                    <a:prstDash val="solid"/>
                    <a:miter lim="800000"/>
                  </a:ln>
                  <a:effectLst/>
                </p:spPr>
                <p:txBody>
                  <a:bodyPr rot="0" spcFirstLastPara="0" vert="horz" wrap="square" lIns="82296" tIns="41148" rIns="82296" bIns="41148" numCol="1" spcCol="0" rtlCol="0" fromWordArt="0" anchor="ctr" anchorCtr="0" forceAA="0" compatLnSpc="1">
                    <a:prstTxWarp prst="textNoShape">
                      <a:avLst/>
                    </a:prstTxWarp>
                    <a:noAutofit/>
                  </a:bodyPr>
                  <a:lstStyle/>
                  <a:p>
                    <a:pPr marL="0" marR="0" algn="ctr">
                      <a:lnSpc>
                        <a:spcPct val="115000"/>
                      </a:lnSpc>
                      <a:spcAft>
                        <a:spcPts val="800"/>
                      </a:spcAft>
                      <a:buNone/>
                    </a:pPr>
                    <a:r>
                      <a:rPr lang="en-US" sz="900" kern="1200">
                        <a:solidFill>
                          <a:srgbClr val="000000"/>
                        </a:solidFill>
                        <a:effectLst/>
                        <a:latin typeface="Arial" panose="020B0604020202020204" pitchFamily="34" charset="0"/>
                        <a:ea typeface="Aptos" panose="020B0004020202020204" pitchFamily="34" charset="0"/>
                        <a:cs typeface="Arial" panose="020B0604020202020204" pitchFamily="34" charset="0"/>
                      </a:rPr>
                      <a:t>6 did not take any doses of the assigned medication during the one-year randomized trial</a:t>
                    </a:r>
                    <a:endParaRPr lang="en-US" sz="1200" kern="100">
                      <a:effectLst/>
                      <a:latin typeface="Aptos" panose="020B0004020202020204" pitchFamily="34" charset="0"/>
                      <a:ea typeface="Aptos" panose="020B0004020202020204" pitchFamily="34" charset="0"/>
                      <a:cs typeface="Arial" panose="020B0604020202020204" pitchFamily="34" charset="0"/>
                    </a:endParaRPr>
                  </a:p>
                </p:txBody>
              </p:sp>
            </p:grpSp>
          </p:grpSp>
          <p:sp>
            <p:nvSpPr>
              <p:cNvPr id="8" name="Text Box 2">
                <a:extLst>
                  <a:ext uri="{FF2B5EF4-FFF2-40B4-BE49-F238E27FC236}">
                    <a16:creationId xmlns:a16="http://schemas.microsoft.com/office/drawing/2014/main" id="{C8DFC455-A931-F4CB-74AE-79F8643F1E4E}"/>
                  </a:ext>
                </a:extLst>
              </p:cNvPr>
              <p:cNvSpPr txBox="1">
                <a:spLocks noChangeArrowheads="1"/>
              </p:cNvSpPr>
              <p:nvPr/>
            </p:nvSpPr>
            <p:spPr bwMode="auto">
              <a:xfrm>
                <a:off x="52665" y="923365"/>
                <a:ext cx="1891030" cy="304800"/>
              </a:xfrm>
              <a:prstGeom prst="rect">
                <a:avLst/>
              </a:prstGeom>
              <a:noFill/>
              <a:ln w="9525">
                <a:noFill/>
                <a:miter lim="800000"/>
                <a:headEnd/>
                <a:tailEnd/>
              </a:ln>
            </p:spPr>
            <p:txBody>
              <a:bodyPr rot="0" vert="horz" wrap="square" lIns="91440" tIns="45720" rIns="91440" bIns="45720" anchor="t" anchorCtr="0">
                <a:noAutofit/>
              </a:bodyPr>
              <a:lstStyle/>
              <a:p>
                <a:pPr marL="0" marR="0" algn="ctr">
                  <a:lnSpc>
                    <a:spcPct val="115000"/>
                  </a:lnSpc>
                  <a:spcAft>
                    <a:spcPts val="800"/>
                  </a:spcAft>
                  <a:buNone/>
                </a:pPr>
                <a:r>
                  <a:rPr lang="en-US" sz="1200" b="1" kern="100">
                    <a:effectLst/>
                    <a:latin typeface="Arial" panose="020B0604020202020204" pitchFamily="34" charset="0"/>
                    <a:ea typeface="Aptos" panose="020B0004020202020204" pitchFamily="34" charset="0"/>
                    <a:cs typeface="Arial" panose="020B0604020202020204" pitchFamily="34" charset="0"/>
                  </a:rPr>
                  <a:t>Apixaban group</a:t>
                </a:r>
                <a:endParaRPr lang="en-US" sz="1200" kern="100">
                  <a:effectLst/>
                  <a:latin typeface="Aptos" panose="020B0004020202020204" pitchFamily="34" charset="0"/>
                  <a:ea typeface="Aptos" panose="020B0004020202020204" pitchFamily="34" charset="0"/>
                  <a:cs typeface="Arial" panose="020B0604020202020204" pitchFamily="34" charset="0"/>
                </a:endParaRPr>
              </a:p>
            </p:txBody>
          </p:sp>
          <p:sp>
            <p:nvSpPr>
              <p:cNvPr id="9" name="Text Box 2">
                <a:extLst>
                  <a:ext uri="{FF2B5EF4-FFF2-40B4-BE49-F238E27FC236}">
                    <a16:creationId xmlns:a16="http://schemas.microsoft.com/office/drawing/2014/main" id="{ED957B26-CF19-FB32-3913-310743DB75AF}"/>
                  </a:ext>
                </a:extLst>
              </p:cNvPr>
              <p:cNvSpPr txBox="1">
                <a:spLocks noChangeArrowheads="1"/>
              </p:cNvSpPr>
              <p:nvPr/>
            </p:nvSpPr>
            <p:spPr bwMode="auto">
              <a:xfrm>
                <a:off x="4606737" y="932329"/>
                <a:ext cx="2115185" cy="304800"/>
              </a:xfrm>
              <a:prstGeom prst="rect">
                <a:avLst/>
              </a:prstGeom>
              <a:noFill/>
              <a:ln w="9525">
                <a:noFill/>
                <a:miter lim="800000"/>
                <a:headEnd/>
                <a:tailEnd/>
              </a:ln>
            </p:spPr>
            <p:txBody>
              <a:bodyPr rot="0" vert="horz" wrap="square" lIns="91440" tIns="45720" rIns="91440" bIns="45720" anchor="t" anchorCtr="0">
                <a:noAutofit/>
              </a:bodyPr>
              <a:lstStyle/>
              <a:p>
                <a:pPr marL="0" marR="0" algn="ctr">
                  <a:lnSpc>
                    <a:spcPct val="115000"/>
                  </a:lnSpc>
                  <a:spcAft>
                    <a:spcPts val="800"/>
                  </a:spcAft>
                  <a:buNone/>
                </a:pPr>
                <a:r>
                  <a:rPr lang="en-US" sz="1200" b="1" kern="100">
                    <a:effectLst/>
                    <a:latin typeface="Arial" panose="020B0604020202020204" pitchFamily="34" charset="0"/>
                    <a:ea typeface="Aptos" panose="020B0004020202020204" pitchFamily="34" charset="0"/>
                    <a:cs typeface="Arial" panose="020B0604020202020204" pitchFamily="34" charset="0"/>
                  </a:rPr>
                  <a:t>Placebo group</a:t>
                </a:r>
                <a:endParaRPr lang="en-US" sz="1200" kern="100">
                  <a:effectLst/>
                  <a:latin typeface="Aptos" panose="020B0004020202020204" pitchFamily="34" charset="0"/>
                  <a:ea typeface="Aptos" panose="020B0004020202020204" pitchFamily="34" charset="0"/>
                  <a:cs typeface="Arial" panose="020B0604020202020204" pitchFamily="34" charset="0"/>
                </a:endParaRPr>
              </a:p>
            </p:txBody>
          </p:sp>
        </p:grpSp>
      </p:grpSp>
      <p:sp>
        <p:nvSpPr>
          <p:cNvPr id="38" name="Title 1">
            <a:extLst>
              <a:ext uri="{FF2B5EF4-FFF2-40B4-BE49-F238E27FC236}">
                <a16:creationId xmlns:a16="http://schemas.microsoft.com/office/drawing/2014/main" id="{2E4EE161-DF77-E719-EB1E-9090C440DA52}"/>
              </a:ext>
            </a:extLst>
          </p:cNvPr>
          <p:cNvSpPr>
            <a:spLocks noGrp="1"/>
          </p:cNvSpPr>
          <p:nvPr>
            <p:ph type="title"/>
          </p:nvPr>
        </p:nvSpPr>
        <p:spPr>
          <a:xfrm>
            <a:off x="838200" y="286671"/>
            <a:ext cx="10515600" cy="529323"/>
          </a:xfrm>
        </p:spPr>
        <p:txBody>
          <a:bodyPr>
            <a:normAutofit fontScale="90000"/>
          </a:bodyPr>
          <a:lstStyle/>
          <a:p>
            <a:pPr algn="ctr"/>
            <a:r>
              <a:rPr lang="en-US" b="1" dirty="0">
                <a:solidFill>
                  <a:srgbClr val="0070C0"/>
                </a:solidFill>
                <a:latin typeface="Arial" panose="020B0604020202020204" pitchFamily="34" charset="0"/>
                <a:cs typeface="Arial" panose="020B0604020202020204" pitchFamily="34" charset="0"/>
              </a:rPr>
              <a:t>CONSORT Diagram</a:t>
            </a:r>
            <a:endParaRPr lang="en-US" b="1" dirty="0"/>
          </a:p>
        </p:txBody>
      </p:sp>
      <p:cxnSp>
        <p:nvCxnSpPr>
          <p:cNvPr id="39" name="Straight Connector 38">
            <a:extLst>
              <a:ext uri="{FF2B5EF4-FFF2-40B4-BE49-F238E27FC236}">
                <a16:creationId xmlns:a16="http://schemas.microsoft.com/office/drawing/2014/main" id="{99D0FD0D-D629-2081-7D9D-F99D4EDF1D5D}"/>
              </a:ext>
            </a:extLst>
          </p:cNvPr>
          <p:cNvCxnSpPr>
            <a:cxnSpLocks/>
          </p:cNvCxnSpPr>
          <p:nvPr/>
        </p:nvCxnSpPr>
        <p:spPr>
          <a:xfrm>
            <a:off x="697247" y="773926"/>
            <a:ext cx="10967259" cy="0"/>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54368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743D46-36B7-239C-E0E9-A32291BD82A3}"/>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F06124CA-6C56-52D5-4AF7-F9304607F5B0}"/>
              </a:ext>
            </a:extLst>
          </p:cNvPr>
          <p:cNvSpPr>
            <a:spLocks noGrp="1"/>
          </p:cNvSpPr>
          <p:nvPr>
            <p:ph type="title"/>
          </p:nvPr>
        </p:nvSpPr>
        <p:spPr>
          <a:xfrm>
            <a:off x="838200" y="138938"/>
            <a:ext cx="10515600" cy="529323"/>
          </a:xfrm>
        </p:spPr>
        <p:txBody>
          <a:bodyPr>
            <a:noAutofit/>
          </a:bodyPr>
          <a:lstStyle/>
          <a:p>
            <a:pPr algn="ctr"/>
            <a:r>
              <a:rPr lang="en-US" sz="3600" b="1" dirty="0">
                <a:solidFill>
                  <a:srgbClr val="0070C0"/>
                </a:solidFill>
                <a:latin typeface="Arial" panose="020B0604020202020204" pitchFamily="34" charset="0"/>
                <a:cs typeface="Arial" panose="020B0604020202020204" pitchFamily="34" charset="0"/>
              </a:rPr>
              <a:t>Patient Characteristics</a:t>
            </a:r>
            <a:endParaRPr lang="en-US" sz="3600" b="1" dirty="0"/>
          </a:p>
        </p:txBody>
      </p:sp>
      <p:sp>
        <p:nvSpPr>
          <p:cNvPr id="2" name="Rectangle 1">
            <a:extLst>
              <a:ext uri="{FF2B5EF4-FFF2-40B4-BE49-F238E27FC236}">
                <a16:creationId xmlns:a16="http://schemas.microsoft.com/office/drawing/2014/main" id="{A3D4C6FD-810A-61CF-F28B-7F3FCD77BAB0}"/>
              </a:ext>
            </a:extLst>
          </p:cNvPr>
          <p:cNvSpPr/>
          <p:nvPr/>
        </p:nvSpPr>
        <p:spPr>
          <a:xfrm>
            <a:off x="678425" y="4546242"/>
            <a:ext cx="11159613" cy="207807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 name="Straight Connector 2">
            <a:extLst>
              <a:ext uri="{FF2B5EF4-FFF2-40B4-BE49-F238E27FC236}">
                <a16:creationId xmlns:a16="http://schemas.microsoft.com/office/drawing/2014/main" id="{8335C416-25A8-3AC1-5E49-125B3172BEE5}"/>
              </a:ext>
            </a:extLst>
          </p:cNvPr>
          <p:cNvCxnSpPr>
            <a:cxnSpLocks/>
          </p:cNvCxnSpPr>
          <p:nvPr/>
        </p:nvCxnSpPr>
        <p:spPr>
          <a:xfrm>
            <a:off x="697247" y="773926"/>
            <a:ext cx="10967259" cy="0"/>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graphicFrame>
        <p:nvGraphicFramePr>
          <p:cNvPr id="8" name="Content Placeholder 7">
            <a:extLst>
              <a:ext uri="{FF2B5EF4-FFF2-40B4-BE49-F238E27FC236}">
                <a16:creationId xmlns:a16="http://schemas.microsoft.com/office/drawing/2014/main" id="{56DA5EE0-CB97-F52A-CA57-3262F9AE1CCB}"/>
              </a:ext>
            </a:extLst>
          </p:cNvPr>
          <p:cNvGraphicFramePr>
            <a:graphicFrameLocks noGrp="1"/>
          </p:cNvGraphicFramePr>
          <p:nvPr>
            <p:ph idx="1"/>
            <p:extLst>
              <p:ext uri="{D42A27DB-BD31-4B8C-83A1-F6EECF244321}">
                <p14:modId xmlns:p14="http://schemas.microsoft.com/office/powerpoint/2010/main" val="1444140203"/>
              </p:ext>
            </p:extLst>
          </p:nvPr>
        </p:nvGraphicFramePr>
        <p:xfrm>
          <a:off x="678425" y="879592"/>
          <a:ext cx="10986081" cy="5204482"/>
        </p:xfrm>
        <a:graphic>
          <a:graphicData uri="http://schemas.openxmlformats.org/drawingml/2006/table">
            <a:tbl>
              <a:tblPr bandRow="1">
                <a:tableStyleId>{D27102A9-8310-4765-A935-A1911B00CA55}</a:tableStyleId>
              </a:tblPr>
              <a:tblGrid>
                <a:gridCol w="4191865">
                  <a:extLst>
                    <a:ext uri="{9D8B030D-6E8A-4147-A177-3AD203B41FA5}">
                      <a16:colId xmlns:a16="http://schemas.microsoft.com/office/drawing/2014/main" val="3096274361"/>
                    </a:ext>
                  </a:extLst>
                </a:gridCol>
                <a:gridCol w="1473211">
                  <a:extLst>
                    <a:ext uri="{9D8B030D-6E8A-4147-A177-3AD203B41FA5}">
                      <a16:colId xmlns:a16="http://schemas.microsoft.com/office/drawing/2014/main" val="1910568822"/>
                    </a:ext>
                  </a:extLst>
                </a:gridCol>
                <a:gridCol w="1744591">
                  <a:extLst>
                    <a:ext uri="{9D8B030D-6E8A-4147-A177-3AD203B41FA5}">
                      <a16:colId xmlns:a16="http://schemas.microsoft.com/office/drawing/2014/main" val="219530821"/>
                    </a:ext>
                  </a:extLst>
                </a:gridCol>
                <a:gridCol w="2006281">
                  <a:extLst>
                    <a:ext uri="{9D8B030D-6E8A-4147-A177-3AD203B41FA5}">
                      <a16:colId xmlns:a16="http://schemas.microsoft.com/office/drawing/2014/main" val="1682482671"/>
                    </a:ext>
                  </a:extLst>
                </a:gridCol>
                <a:gridCol w="1570133">
                  <a:extLst>
                    <a:ext uri="{9D8B030D-6E8A-4147-A177-3AD203B41FA5}">
                      <a16:colId xmlns:a16="http://schemas.microsoft.com/office/drawing/2014/main" val="2778645519"/>
                    </a:ext>
                  </a:extLst>
                </a:gridCol>
              </a:tblGrid>
              <a:tr h="704531">
                <a:tc>
                  <a:txBody>
                    <a:bodyPr/>
                    <a:lstStyle/>
                    <a:p>
                      <a:pPr marL="0" marR="0" algn="l">
                        <a:lnSpc>
                          <a:spcPct val="115000"/>
                        </a:lnSpc>
                        <a:spcAft>
                          <a:spcPts val="800"/>
                        </a:spcAft>
                        <a:buNone/>
                      </a:pPr>
                      <a:r>
                        <a:rPr lang="en-US" sz="1400" b="1" kern="0" dirty="0">
                          <a:effectLst/>
                        </a:rPr>
                        <a:t>Characteristic</a:t>
                      </a:r>
                      <a:endParaRPr lang="en-US" sz="1400" b="1"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400" b="1" kern="0" dirty="0">
                          <a:effectLst/>
                        </a:rPr>
                        <a:t>Total </a:t>
                      </a:r>
                      <a:endParaRPr lang="en-US" sz="1400" b="1" kern="100" dirty="0">
                        <a:effectLst/>
                      </a:endParaRPr>
                    </a:p>
                    <a:p>
                      <a:pPr marL="0" marR="0" algn="ctr">
                        <a:lnSpc>
                          <a:spcPct val="115000"/>
                        </a:lnSpc>
                        <a:spcAft>
                          <a:spcPts val="800"/>
                        </a:spcAft>
                        <a:buNone/>
                      </a:pPr>
                      <a:r>
                        <a:rPr lang="en-US" sz="1400" b="1" kern="0" dirty="0">
                          <a:effectLst/>
                        </a:rPr>
                        <a:t>(N = 588)</a:t>
                      </a:r>
                      <a:endParaRPr lang="en-US" sz="1400" b="1"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400" b="1" kern="0" dirty="0">
                          <a:effectLst/>
                        </a:rPr>
                        <a:t>Apixaban</a:t>
                      </a:r>
                      <a:br>
                        <a:rPr lang="en-US" sz="1400" b="1" kern="0" dirty="0">
                          <a:effectLst/>
                        </a:rPr>
                      </a:br>
                      <a:r>
                        <a:rPr lang="en-US" sz="1400" b="1" kern="0" dirty="0">
                          <a:effectLst/>
                        </a:rPr>
                        <a:t>(N = 294)</a:t>
                      </a:r>
                      <a:endParaRPr lang="en-US" sz="1400" b="1"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400" b="1" kern="0" dirty="0">
                          <a:effectLst/>
                        </a:rPr>
                        <a:t>Placebo</a:t>
                      </a:r>
                      <a:br>
                        <a:rPr lang="en-US" sz="1400" b="1" kern="0" dirty="0">
                          <a:effectLst/>
                        </a:rPr>
                      </a:br>
                      <a:r>
                        <a:rPr lang="en-US" sz="1400" b="1" kern="0" dirty="0">
                          <a:effectLst/>
                        </a:rPr>
                        <a:t>(N = 294)</a:t>
                      </a:r>
                      <a:endParaRPr lang="en-US" sz="1400" b="1"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400" b="1" kern="0" dirty="0">
                          <a:effectLst/>
                        </a:rPr>
                        <a:t>Standardized difference (%)</a:t>
                      </a:r>
                      <a:endParaRPr lang="en-US" sz="1400" b="1"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lnL>
                      <a:noFill/>
                    </a:lnL>
                    <a:lnR>
                      <a:noFill/>
                    </a:lnR>
                    <a:lnT w="12700" cap="flat" cmpd="sng" algn="ctr">
                      <a:no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2825949869"/>
                  </a:ext>
                </a:extLst>
              </a:tr>
              <a:tr h="264703">
                <a:tc>
                  <a:txBody>
                    <a:bodyPr/>
                    <a:lstStyle/>
                    <a:p>
                      <a:pPr marL="0" marR="0" algn="l">
                        <a:lnSpc>
                          <a:spcPct val="115000"/>
                        </a:lnSpc>
                        <a:spcAft>
                          <a:spcPts val="800"/>
                        </a:spcAft>
                        <a:buNone/>
                      </a:pPr>
                      <a:r>
                        <a:rPr lang="en-US" sz="1400" kern="0" dirty="0">
                          <a:effectLst/>
                        </a:rPr>
                        <a:t>Mean age – years (SD)</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lnT>
                      <a:noFill/>
                    </a:lnT>
                  </a:tcPr>
                </a:tc>
                <a:tc>
                  <a:txBody>
                    <a:bodyPr/>
                    <a:lstStyle/>
                    <a:p>
                      <a:pPr marL="0" marR="0" algn="ctr">
                        <a:lnSpc>
                          <a:spcPct val="115000"/>
                        </a:lnSpc>
                        <a:spcAft>
                          <a:spcPts val="800"/>
                        </a:spcAft>
                        <a:buNone/>
                      </a:pPr>
                      <a:r>
                        <a:rPr lang="en-US" sz="1400" kern="0" dirty="0">
                          <a:effectLst/>
                        </a:rPr>
                        <a:t>59.5 ± 15.2</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lnT>
                      <a:noFill/>
                    </a:lnT>
                  </a:tcPr>
                </a:tc>
                <a:tc>
                  <a:txBody>
                    <a:bodyPr/>
                    <a:lstStyle/>
                    <a:p>
                      <a:pPr marL="0" marR="0" algn="ctr">
                        <a:lnSpc>
                          <a:spcPct val="115000"/>
                        </a:lnSpc>
                        <a:spcAft>
                          <a:spcPts val="800"/>
                        </a:spcAft>
                        <a:buNone/>
                      </a:pPr>
                      <a:r>
                        <a:rPr lang="en-US" sz="1400" kern="0">
                          <a:effectLst/>
                        </a:rPr>
                        <a:t>59.1 ± 15.2</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lnT>
                      <a:noFill/>
                    </a:lnT>
                  </a:tcPr>
                </a:tc>
                <a:tc>
                  <a:txBody>
                    <a:bodyPr/>
                    <a:lstStyle/>
                    <a:p>
                      <a:pPr marL="0" marR="0" algn="ctr">
                        <a:lnSpc>
                          <a:spcPct val="115000"/>
                        </a:lnSpc>
                        <a:spcAft>
                          <a:spcPts val="800"/>
                        </a:spcAft>
                        <a:buNone/>
                      </a:pPr>
                      <a:r>
                        <a:rPr lang="en-US" sz="1400" kern="0">
                          <a:effectLst/>
                        </a:rPr>
                        <a:t>59.9 ± 15.2</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lnT>
                      <a:noFill/>
                    </a:lnT>
                  </a:tcPr>
                </a:tc>
                <a:tc>
                  <a:txBody>
                    <a:bodyPr/>
                    <a:lstStyle/>
                    <a:p>
                      <a:pPr marL="0" marR="0" algn="ctr">
                        <a:lnSpc>
                          <a:spcPct val="115000"/>
                        </a:lnSpc>
                        <a:spcAft>
                          <a:spcPts val="800"/>
                        </a:spcAft>
                        <a:buNone/>
                      </a:pPr>
                      <a:r>
                        <a:rPr lang="en-US" sz="1400" kern="0" dirty="0">
                          <a:effectLst/>
                        </a:rPr>
                        <a:t>4.6%</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lnT>
                      <a:noFill/>
                    </a:lnT>
                  </a:tcPr>
                </a:tc>
                <a:extLst>
                  <a:ext uri="{0D108BD9-81ED-4DB2-BD59-A6C34878D82A}">
                    <a16:rowId xmlns:a16="http://schemas.microsoft.com/office/drawing/2014/main" val="566358174"/>
                  </a:ext>
                </a:extLst>
              </a:tr>
              <a:tr h="264703">
                <a:tc>
                  <a:txBody>
                    <a:bodyPr/>
                    <a:lstStyle/>
                    <a:p>
                      <a:pPr marL="0" marR="0" algn="l">
                        <a:lnSpc>
                          <a:spcPct val="115000"/>
                        </a:lnSpc>
                        <a:spcAft>
                          <a:spcPts val="800"/>
                        </a:spcAft>
                        <a:buNone/>
                      </a:pPr>
                      <a:r>
                        <a:rPr lang="en-US" sz="1400" kern="0" dirty="0">
                          <a:effectLst/>
                        </a:rPr>
                        <a:t>Female sex – N (%)</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334 (56.8)</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172 (58.5)</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162 (55.1)</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6.9%</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74523847"/>
                  </a:ext>
                </a:extLst>
              </a:tr>
              <a:tr h="264703">
                <a:tc>
                  <a:txBody>
                    <a:bodyPr/>
                    <a:lstStyle/>
                    <a:p>
                      <a:pPr marL="0" marR="0" algn="l">
                        <a:lnSpc>
                          <a:spcPct val="115000"/>
                        </a:lnSpc>
                        <a:spcAft>
                          <a:spcPts val="800"/>
                        </a:spcAft>
                        <a:buNone/>
                      </a:pPr>
                      <a:r>
                        <a:rPr lang="en-US" sz="1400" kern="0">
                          <a:effectLst/>
                        </a:rPr>
                        <a:t>Race – N (%)</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dirty="0">
                          <a:effectLst/>
                        </a:rPr>
                        <a:t> </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 </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 </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 </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642531048"/>
                  </a:ext>
                </a:extLst>
              </a:tr>
              <a:tr h="264703">
                <a:tc>
                  <a:txBody>
                    <a:bodyPr/>
                    <a:lstStyle/>
                    <a:p>
                      <a:pPr marL="0" marR="0" algn="l">
                        <a:lnSpc>
                          <a:spcPct val="115000"/>
                        </a:lnSpc>
                        <a:spcAft>
                          <a:spcPts val="800"/>
                        </a:spcAft>
                        <a:buNone/>
                      </a:pPr>
                      <a:r>
                        <a:rPr lang="en-US" sz="1400" kern="0" dirty="0">
                          <a:effectLst/>
                        </a:rPr>
                        <a:t>   White</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476 (81.0)</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241 (82.0)</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235 (79.9)</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5.2%</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464048933"/>
                  </a:ext>
                </a:extLst>
              </a:tr>
              <a:tr h="264703">
                <a:tc>
                  <a:txBody>
                    <a:bodyPr/>
                    <a:lstStyle/>
                    <a:p>
                      <a:pPr marL="0" marR="0" algn="l">
                        <a:lnSpc>
                          <a:spcPct val="115000"/>
                        </a:lnSpc>
                        <a:spcAft>
                          <a:spcPts val="800"/>
                        </a:spcAft>
                        <a:buNone/>
                      </a:pPr>
                      <a:r>
                        <a:rPr lang="en-US" sz="1400" kern="0" dirty="0">
                          <a:effectLst/>
                        </a:rPr>
                        <a:t>   African American</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68 (11.6)</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dirty="0">
                          <a:effectLst/>
                        </a:rPr>
                        <a:t>32 (10.9)</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36 (12.3)</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4.3%</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051387692"/>
                  </a:ext>
                </a:extLst>
              </a:tr>
              <a:tr h="264703">
                <a:tc>
                  <a:txBody>
                    <a:bodyPr/>
                    <a:lstStyle/>
                    <a:p>
                      <a:pPr marL="0" marR="0" algn="l">
                        <a:lnSpc>
                          <a:spcPct val="115000"/>
                        </a:lnSpc>
                        <a:spcAft>
                          <a:spcPts val="800"/>
                        </a:spcAft>
                        <a:buNone/>
                      </a:pPr>
                      <a:r>
                        <a:rPr lang="en-US" sz="1400" kern="0" dirty="0">
                          <a:effectLst/>
                        </a:rPr>
                        <a:t>   Asian</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5 (0.8)</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4 (1.3)</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1 (0.3)</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11.1%</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603642180"/>
                  </a:ext>
                </a:extLst>
              </a:tr>
              <a:tr h="264703">
                <a:tc>
                  <a:txBody>
                    <a:bodyPr/>
                    <a:lstStyle/>
                    <a:p>
                      <a:pPr marL="0" marR="0" algn="l">
                        <a:lnSpc>
                          <a:spcPct val="115000"/>
                        </a:lnSpc>
                        <a:spcAft>
                          <a:spcPts val="800"/>
                        </a:spcAft>
                        <a:buNone/>
                      </a:pPr>
                      <a:r>
                        <a:rPr lang="en-US" sz="1400" kern="0" dirty="0">
                          <a:effectLst/>
                        </a:rPr>
                        <a:t>   Other</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15 (2.5)</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dirty="0">
                          <a:effectLst/>
                        </a:rPr>
                        <a:t>8 (2.7)</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7 (2.4)</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2.2%</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982497011"/>
                  </a:ext>
                </a:extLst>
              </a:tr>
              <a:tr h="264703">
                <a:tc>
                  <a:txBody>
                    <a:bodyPr/>
                    <a:lstStyle/>
                    <a:p>
                      <a:pPr marL="0" marR="0" algn="l">
                        <a:lnSpc>
                          <a:spcPct val="115000"/>
                        </a:lnSpc>
                        <a:spcAft>
                          <a:spcPts val="800"/>
                        </a:spcAft>
                        <a:buNone/>
                      </a:pPr>
                      <a:r>
                        <a:rPr lang="en-US" sz="1400" kern="0">
                          <a:effectLst/>
                        </a:rPr>
                        <a:t>   Unknown</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24 (4.1)</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9 (3.1)</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dirty="0">
                          <a:effectLst/>
                        </a:rPr>
                        <a:t>15 (5.1)</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10.3%</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880333404"/>
                  </a:ext>
                </a:extLst>
              </a:tr>
              <a:tr h="264703">
                <a:tc>
                  <a:txBody>
                    <a:bodyPr/>
                    <a:lstStyle/>
                    <a:p>
                      <a:pPr marL="0" marR="0" algn="l">
                        <a:lnSpc>
                          <a:spcPct val="115000"/>
                        </a:lnSpc>
                        <a:spcAft>
                          <a:spcPts val="800"/>
                        </a:spcAft>
                        <a:buNone/>
                      </a:pPr>
                      <a:r>
                        <a:rPr lang="en-US" sz="1400" kern="0" dirty="0">
                          <a:effectLst/>
                        </a:rPr>
                        <a:t>Mean body mass index – kg/m</a:t>
                      </a:r>
                      <a:r>
                        <a:rPr lang="en-US" sz="1400" kern="0" baseline="30000" dirty="0">
                          <a:effectLst/>
                        </a:rPr>
                        <a:t>2</a:t>
                      </a:r>
                      <a:r>
                        <a:rPr lang="en-US" sz="1400" kern="0" dirty="0">
                          <a:effectLst/>
                        </a:rPr>
                        <a:t> (SD)</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30.6 ± 6.7</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30.7 ± 6.8</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30.4 ± 6.6</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4.1%</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379489096"/>
                  </a:ext>
                </a:extLst>
              </a:tr>
              <a:tr h="264703">
                <a:tc>
                  <a:txBody>
                    <a:bodyPr/>
                    <a:lstStyle/>
                    <a:p>
                      <a:pPr marL="0" marR="0" algn="l">
                        <a:lnSpc>
                          <a:spcPct val="115000"/>
                        </a:lnSpc>
                        <a:spcAft>
                          <a:spcPts val="800"/>
                        </a:spcAft>
                        <a:buNone/>
                      </a:pPr>
                      <a:r>
                        <a:rPr lang="en-US" sz="1400" kern="0" dirty="0">
                          <a:effectLst/>
                        </a:rPr>
                        <a:t>Current smoker – N (%)</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32 (5.4)</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15 (5.1)</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dirty="0">
                          <a:effectLst/>
                        </a:rPr>
                        <a:t>17 (5.8)</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3.0%</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893020862"/>
                  </a:ext>
                </a:extLst>
              </a:tr>
              <a:tr h="264703">
                <a:tc>
                  <a:txBody>
                    <a:bodyPr/>
                    <a:lstStyle/>
                    <a:p>
                      <a:pPr marL="0" marR="0" algn="l">
                        <a:lnSpc>
                          <a:spcPct val="115000"/>
                        </a:lnSpc>
                        <a:spcAft>
                          <a:spcPts val="800"/>
                        </a:spcAft>
                        <a:buNone/>
                      </a:pPr>
                      <a:r>
                        <a:rPr lang="en-US" sz="1400" kern="0" dirty="0">
                          <a:effectLst/>
                        </a:rPr>
                        <a:t>Comorbid conditions at baseline – N (%)</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 </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 </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dirty="0">
                          <a:effectLst/>
                        </a:rPr>
                        <a:t> </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 </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4286457860"/>
                  </a:ext>
                </a:extLst>
              </a:tr>
              <a:tr h="264703">
                <a:tc>
                  <a:txBody>
                    <a:bodyPr/>
                    <a:lstStyle/>
                    <a:p>
                      <a:pPr marL="102235" marR="0" algn="l">
                        <a:lnSpc>
                          <a:spcPct val="115000"/>
                        </a:lnSpc>
                        <a:spcAft>
                          <a:spcPts val="800"/>
                        </a:spcAft>
                        <a:buNone/>
                      </a:pPr>
                      <a:r>
                        <a:rPr lang="en-US" sz="1400" kern="0" dirty="0">
                          <a:effectLst/>
                        </a:rPr>
                        <a:t>Prior VTE</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123 (20.9)</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65 (22.1)</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dirty="0">
                          <a:effectLst/>
                        </a:rPr>
                        <a:t>58 (19.7)</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5.9%</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360901192"/>
                  </a:ext>
                </a:extLst>
              </a:tr>
              <a:tr h="264703">
                <a:tc>
                  <a:txBody>
                    <a:bodyPr/>
                    <a:lstStyle/>
                    <a:p>
                      <a:pPr marL="102235" marR="0" algn="l">
                        <a:lnSpc>
                          <a:spcPct val="115000"/>
                        </a:lnSpc>
                        <a:spcAft>
                          <a:spcPts val="800"/>
                        </a:spcAft>
                        <a:buNone/>
                      </a:pPr>
                      <a:r>
                        <a:rPr lang="en-US" sz="1400" kern="0" dirty="0">
                          <a:effectLst/>
                        </a:rPr>
                        <a:t>History of coronary artery disease</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103 (17.5)</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49 (16.7)</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dirty="0">
                          <a:effectLst/>
                        </a:rPr>
                        <a:t>54 (18.4)</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4.5%</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867390674"/>
                  </a:ext>
                </a:extLst>
              </a:tr>
              <a:tr h="264703">
                <a:tc>
                  <a:txBody>
                    <a:bodyPr/>
                    <a:lstStyle/>
                    <a:p>
                      <a:pPr marL="102235" marR="0" algn="l">
                        <a:lnSpc>
                          <a:spcPct val="115000"/>
                        </a:lnSpc>
                        <a:spcAft>
                          <a:spcPts val="800"/>
                        </a:spcAft>
                        <a:buNone/>
                      </a:pPr>
                      <a:r>
                        <a:rPr lang="en-US" sz="1400" kern="0" dirty="0">
                          <a:effectLst/>
                        </a:rPr>
                        <a:t>History of peripheral artery disease</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23 (3.9)</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12 (4.1)</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dirty="0">
                          <a:effectLst/>
                        </a:rPr>
                        <a:t>11 (3.7)</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1.8%</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524143825"/>
                  </a:ext>
                </a:extLst>
              </a:tr>
              <a:tr h="264703">
                <a:tc>
                  <a:txBody>
                    <a:bodyPr/>
                    <a:lstStyle/>
                    <a:p>
                      <a:pPr marL="102235" marR="0" algn="l">
                        <a:lnSpc>
                          <a:spcPct val="115000"/>
                        </a:lnSpc>
                        <a:spcAft>
                          <a:spcPts val="800"/>
                        </a:spcAft>
                        <a:buNone/>
                      </a:pPr>
                      <a:r>
                        <a:rPr lang="en-US" sz="1400" kern="0" dirty="0">
                          <a:effectLst/>
                        </a:rPr>
                        <a:t>History of stroke or TIA </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31 (5.3)</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17 (5.8)</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dirty="0">
                          <a:effectLst/>
                        </a:rPr>
                        <a:t>14 (4.8)</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4.6%</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811127324"/>
                  </a:ext>
                </a:extLst>
              </a:tr>
              <a:tr h="264703">
                <a:tc>
                  <a:txBody>
                    <a:bodyPr/>
                    <a:lstStyle/>
                    <a:p>
                      <a:pPr marL="102235" marR="0" algn="l">
                        <a:lnSpc>
                          <a:spcPct val="115000"/>
                        </a:lnSpc>
                        <a:spcAft>
                          <a:spcPts val="800"/>
                        </a:spcAft>
                        <a:buNone/>
                      </a:pPr>
                      <a:r>
                        <a:rPr lang="en-US" sz="1400" kern="0" dirty="0">
                          <a:effectLst/>
                        </a:rPr>
                        <a:t>History of heart failure</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15 (2.6)</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10 (3.4)</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dirty="0">
                          <a:effectLst/>
                        </a:rPr>
                        <a:t>5 (1.7)</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dirty="0">
                          <a:effectLst/>
                        </a:rPr>
                        <a:t>10.8%</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604479222"/>
                  </a:ext>
                </a:extLst>
              </a:tr>
              <a:tr h="264703">
                <a:tc>
                  <a:txBody>
                    <a:bodyPr/>
                    <a:lstStyle/>
                    <a:p>
                      <a:pPr marL="0" marR="0" algn="l">
                        <a:lnSpc>
                          <a:spcPct val="115000"/>
                        </a:lnSpc>
                        <a:spcAft>
                          <a:spcPts val="800"/>
                        </a:spcAft>
                        <a:buNone/>
                      </a:pPr>
                      <a:r>
                        <a:rPr lang="en-US" sz="1400" kern="0" dirty="0">
                          <a:effectLst/>
                        </a:rPr>
                        <a:t>Family history of VTE – N (%)</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152 (25.9)</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78 (26.5)</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a:effectLst/>
                        </a:rPr>
                        <a:t>74 (25.2)</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marL="0" marR="0" algn="ctr">
                        <a:lnSpc>
                          <a:spcPct val="115000"/>
                        </a:lnSpc>
                        <a:spcAft>
                          <a:spcPts val="800"/>
                        </a:spcAft>
                        <a:buNone/>
                      </a:pPr>
                      <a:r>
                        <a:rPr lang="en-US" sz="1400" kern="0" dirty="0">
                          <a:effectLst/>
                        </a:rPr>
                        <a:t>3.1%</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84178682"/>
                  </a:ext>
                </a:extLst>
              </a:tr>
            </a:tbl>
          </a:graphicData>
        </a:graphic>
      </p:graphicFrame>
    </p:spTree>
    <p:extLst>
      <p:ext uri="{BB962C8B-B14F-4D97-AF65-F5344CB8AC3E}">
        <p14:creationId xmlns:p14="http://schemas.microsoft.com/office/powerpoint/2010/main" val="2542288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2A756-DF6E-75B1-4A7C-BFF5C41494F1}"/>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DAA6D2EF-1780-957E-8A73-B9ABC2FFEF75}"/>
              </a:ext>
            </a:extLst>
          </p:cNvPr>
          <p:cNvSpPr txBox="1">
            <a:spLocks/>
          </p:cNvSpPr>
          <p:nvPr/>
        </p:nvSpPr>
        <p:spPr>
          <a:xfrm>
            <a:off x="838200" y="286671"/>
            <a:ext cx="10515600" cy="529323"/>
          </a:xfrm>
          <a:prstGeom prst="rect">
            <a:avLst/>
          </a:prstGeom>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0070C0"/>
                </a:solidFill>
                <a:latin typeface="Arial" panose="020B0604020202020204" pitchFamily="34" charset="0"/>
                <a:cs typeface="Arial" panose="020B0604020202020204" pitchFamily="34" charset="0"/>
              </a:rPr>
              <a:t>VTE Characteristics</a:t>
            </a:r>
            <a:endParaRPr lang="en-US" b="1" dirty="0"/>
          </a:p>
        </p:txBody>
      </p:sp>
      <p:sp>
        <p:nvSpPr>
          <p:cNvPr id="2" name="Right Triangle 1">
            <a:extLst>
              <a:ext uri="{FF2B5EF4-FFF2-40B4-BE49-F238E27FC236}">
                <a16:creationId xmlns:a16="http://schemas.microsoft.com/office/drawing/2014/main" id="{95307BC0-344F-2870-0717-6A46C85D4681}"/>
              </a:ext>
            </a:extLst>
          </p:cNvPr>
          <p:cNvSpPr/>
          <p:nvPr/>
        </p:nvSpPr>
        <p:spPr>
          <a:xfrm rot="17197077">
            <a:off x="6563921" y="1482282"/>
            <a:ext cx="2726313" cy="2425920"/>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ight Triangle 2">
            <a:extLst>
              <a:ext uri="{FF2B5EF4-FFF2-40B4-BE49-F238E27FC236}">
                <a16:creationId xmlns:a16="http://schemas.microsoft.com/office/drawing/2014/main" id="{57D84B4B-40D9-E14A-FD81-D40A6855BB2C}"/>
              </a:ext>
            </a:extLst>
          </p:cNvPr>
          <p:cNvSpPr/>
          <p:nvPr/>
        </p:nvSpPr>
        <p:spPr>
          <a:xfrm rot="17530609">
            <a:off x="2329392" y="3992450"/>
            <a:ext cx="2643950" cy="2289493"/>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Block Arc 8">
            <a:extLst>
              <a:ext uri="{FF2B5EF4-FFF2-40B4-BE49-F238E27FC236}">
                <a16:creationId xmlns:a16="http://schemas.microsoft.com/office/drawing/2014/main" id="{85CE69F1-9961-2E78-B7F4-204BE7AA40B4}"/>
              </a:ext>
            </a:extLst>
          </p:cNvPr>
          <p:cNvSpPr/>
          <p:nvPr/>
        </p:nvSpPr>
        <p:spPr>
          <a:xfrm rot="8199962">
            <a:off x="4921680" y="3357736"/>
            <a:ext cx="2489204" cy="1732396"/>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Rectangle 9">
            <a:extLst>
              <a:ext uri="{FF2B5EF4-FFF2-40B4-BE49-F238E27FC236}">
                <a16:creationId xmlns:a16="http://schemas.microsoft.com/office/drawing/2014/main" id="{97567A2E-78D2-116D-3BCC-6CFE07BAEB63}"/>
              </a:ext>
            </a:extLst>
          </p:cNvPr>
          <p:cNvSpPr/>
          <p:nvPr/>
        </p:nvSpPr>
        <p:spPr>
          <a:xfrm>
            <a:off x="6981572" y="3922196"/>
            <a:ext cx="1848921" cy="186742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2252BDA-9E9F-3D12-CF75-DC92B6E0287E}"/>
              </a:ext>
            </a:extLst>
          </p:cNvPr>
          <p:cNvSpPr/>
          <p:nvPr/>
        </p:nvSpPr>
        <p:spPr>
          <a:xfrm>
            <a:off x="6517196" y="4552310"/>
            <a:ext cx="1848921" cy="186742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A811299-1819-FCBD-18FE-C17535A7204F}"/>
              </a:ext>
            </a:extLst>
          </p:cNvPr>
          <p:cNvSpPr/>
          <p:nvPr/>
        </p:nvSpPr>
        <p:spPr>
          <a:xfrm>
            <a:off x="3256695" y="1183733"/>
            <a:ext cx="1848921" cy="394646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082778E-8619-86C4-51CA-2A5787045826}"/>
              </a:ext>
            </a:extLst>
          </p:cNvPr>
          <p:cNvSpPr/>
          <p:nvPr/>
        </p:nvSpPr>
        <p:spPr>
          <a:xfrm>
            <a:off x="4057332" y="1102336"/>
            <a:ext cx="1848921" cy="1994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Triangle 13">
            <a:extLst>
              <a:ext uri="{FF2B5EF4-FFF2-40B4-BE49-F238E27FC236}">
                <a16:creationId xmlns:a16="http://schemas.microsoft.com/office/drawing/2014/main" id="{21A3D11B-2325-162B-964B-83D45083E251}"/>
              </a:ext>
            </a:extLst>
          </p:cNvPr>
          <p:cNvSpPr/>
          <p:nvPr/>
        </p:nvSpPr>
        <p:spPr>
          <a:xfrm rot="17530609">
            <a:off x="4171964" y="2704588"/>
            <a:ext cx="1452010" cy="891217"/>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Block Arc 14">
            <a:extLst>
              <a:ext uri="{FF2B5EF4-FFF2-40B4-BE49-F238E27FC236}">
                <a16:creationId xmlns:a16="http://schemas.microsoft.com/office/drawing/2014/main" id="{6F3CFA39-9560-E87A-A36A-AE830D158C18}"/>
              </a:ext>
            </a:extLst>
          </p:cNvPr>
          <p:cNvSpPr/>
          <p:nvPr/>
        </p:nvSpPr>
        <p:spPr>
          <a:xfrm rot="12566670">
            <a:off x="4543757" y="3214788"/>
            <a:ext cx="2489204" cy="2002680"/>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Block Arc 15">
            <a:extLst>
              <a:ext uri="{FF2B5EF4-FFF2-40B4-BE49-F238E27FC236}">
                <a16:creationId xmlns:a16="http://schemas.microsoft.com/office/drawing/2014/main" id="{9BAF0479-1CFB-43D3-1B79-FCBB6051D5C1}"/>
              </a:ext>
            </a:extLst>
          </p:cNvPr>
          <p:cNvSpPr/>
          <p:nvPr/>
        </p:nvSpPr>
        <p:spPr>
          <a:xfrm rot="17017456">
            <a:off x="4346864" y="2840156"/>
            <a:ext cx="2489204" cy="2002680"/>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Rectangle 16">
            <a:extLst>
              <a:ext uri="{FF2B5EF4-FFF2-40B4-BE49-F238E27FC236}">
                <a16:creationId xmlns:a16="http://schemas.microsoft.com/office/drawing/2014/main" id="{B3D4C94D-0028-B5FD-48D8-F33736F8AB33}"/>
              </a:ext>
            </a:extLst>
          </p:cNvPr>
          <p:cNvSpPr/>
          <p:nvPr/>
        </p:nvSpPr>
        <p:spPr>
          <a:xfrm>
            <a:off x="3851271" y="1434589"/>
            <a:ext cx="1848921" cy="1994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0CD79371-4487-93FA-4307-4C669A00BB91}"/>
              </a:ext>
            </a:extLst>
          </p:cNvPr>
          <p:cNvSpPr/>
          <p:nvPr/>
        </p:nvSpPr>
        <p:spPr>
          <a:xfrm>
            <a:off x="3457237" y="2388703"/>
            <a:ext cx="1848921" cy="1994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71197832-DE8E-EAEB-B43C-45BA097896AF}"/>
              </a:ext>
            </a:extLst>
          </p:cNvPr>
          <p:cNvCxnSpPr>
            <a:cxnSpLocks/>
          </p:cNvCxnSpPr>
          <p:nvPr/>
        </p:nvCxnSpPr>
        <p:spPr>
          <a:xfrm>
            <a:off x="697247" y="773926"/>
            <a:ext cx="10967259" cy="0"/>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graphicFrame>
        <p:nvGraphicFramePr>
          <p:cNvPr id="4" name="Table 3">
            <a:extLst>
              <a:ext uri="{FF2B5EF4-FFF2-40B4-BE49-F238E27FC236}">
                <a16:creationId xmlns:a16="http://schemas.microsoft.com/office/drawing/2014/main" id="{67D3B6F5-1C07-707E-3098-60720F1E0FC5}"/>
              </a:ext>
            </a:extLst>
          </p:cNvPr>
          <p:cNvGraphicFramePr>
            <a:graphicFrameLocks noGrp="1"/>
          </p:cNvGraphicFramePr>
          <p:nvPr>
            <p:extLst>
              <p:ext uri="{D42A27DB-BD31-4B8C-83A1-F6EECF244321}">
                <p14:modId xmlns:p14="http://schemas.microsoft.com/office/powerpoint/2010/main" val="3001032088"/>
              </p:ext>
            </p:extLst>
          </p:nvPr>
        </p:nvGraphicFramePr>
        <p:xfrm>
          <a:off x="685968" y="867983"/>
          <a:ext cx="10967258" cy="5824092"/>
        </p:xfrm>
        <a:graphic>
          <a:graphicData uri="http://schemas.openxmlformats.org/drawingml/2006/table">
            <a:tbl>
              <a:tblPr firstRow="1" firstCol="1" bandRow="1">
                <a:tableStyleId>{D27102A9-8310-4765-A935-A1911B00CA55}</a:tableStyleId>
              </a:tblPr>
              <a:tblGrid>
                <a:gridCol w="3828862">
                  <a:extLst>
                    <a:ext uri="{9D8B030D-6E8A-4147-A177-3AD203B41FA5}">
                      <a16:colId xmlns:a16="http://schemas.microsoft.com/office/drawing/2014/main" val="1130346224"/>
                    </a:ext>
                  </a:extLst>
                </a:gridCol>
                <a:gridCol w="1784599">
                  <a:extLst>
                    <a:ext uri="{9D8B030D-6E8A-4147-A177-3AD203B41FA5}">
                      <a16:colId xmlns:a16="http://schemas.microsoft.com/office/drawing/2014/main" val="239211877"/>
                    </a:ext>
                  </a:extLst>
                </a:gridCol>
                <a:gridCol w="1860138">
                  <a:extLst>
                    <a:ext uri="{9D8B030D-6E8A-4147-A177-3AD203B41FA5}">
                      <a16:colId xmlns:a16="http://schemas.microsoft.com/office/drawing/2014/main" val="3145006400"/>
                    </a:ext>
                  </a:extLst>
                </a:gridCol>
                <a:gridCol w="2039541">
                  <a:extLst>
                    <a:ext uri="{9D8B030D-6E8A-4147-A177-3AD203B41FA5}">
                      <a16:colId xmlns:a16="http://schemas.microsoft.com/office/drawing/2014/main" val="3039702900"/>
                    </a:ext>
                  </a:extLst>
                </a:gridCol>
                <a:gridCol w="1454118">
                  <a:extLst>
                    <a:ext uri="{9D8B030D-6E8A-4147-A177-3AD203B41FA5}">
                      <a16:colId xmlns:a16="http://schemas.microsoft.com/office/drawing/2014/main" val="3320138764"/>
                    </a:ext>
                  </a:extLst>
                </a:gridCol>
              </a:tblGrid>
              <a:tr h="383879">
                <a:tc>
                  <a:txBody>
                    <a:bodyPr/>
                    <a:lstStyle/>
                    <a:p>
                      <a:pPr marL="0" marR="0" algn="l">
                        <a:lnSpc>
                          <a:spcPct val="115000"/>
                        </a:lnSpc>
                        <a:spcAft>
                          <a:spcPts val="800"/>
                        </a:spcAft>
                        <a:buNone/>
                      </a:pPr>
                      <a:r>
                        <a:rPr lang="en-US" sz="1400" kern="0" dirty="0">
                          <a:effectLst/>
                        </a:rPr>
                        <a:t>Characteristic</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400" kern="0" dirty="0">
                          <a:effectLst/>
                        </a:rPr>
                        <a:t>Total </a:t>
                      </a:r>
                      <a:endParaRPr lang="en-US" sz="1400" kern="100" dirty="0">
                        <a:effectLst/>
                      </a:endParaRPr>
                    </a:p>
                    <a:p>
                      <a:pPr marL="0" marR="0" algn="ctr">
                        <a:lnSpc>
                          <a:spcPct val="115000"/>
                        </a:lnSpc>
                        <a:spcAft>
                          <a:spcPts val="800"/>
                        </a:spcAft>
                        <a:buNone/>
                      </a:pPr>
                      <a:r>
                        <a:rPr lang="en-US" sz="1400" kern="0" dirty="0">
                          <a:effectLst/>
                        </a:rPr>
                        <a:t>(N = 588)</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400" kern="0">
                          <a:effectLst/>
                        </a:rPr>
                        <a:t>Apixaban</a:t>
                      </a:r>
                      <a:br>
                        <a:rPr lang="en-US" sz="1400" kern="0">
                          <a:effectLst/>
                        </a:rPr>
                      </a:br>
                      <a:r>
                        <a:rPr lang="en-US" sz="1400" kern="0">
                          <a:effectLst/>
                        </a:rPr>
                        <a:t>(N = 294)</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400" kern="0">
                          <a:effectLst/>
                        </a:rPr>
                        <a:t>Placebo</a:t>
                      </a:r>
                      <a:br>
                        <a:rPr lang="en-US" sz="1400" kern="0">
                          <a:effectLst/>
                        </a:rPr>
                      </a:br>
                      <a:r>
                        <a:rPr lang="en-US" sz="1400" kern="0">
                          <a:effectLst/>
                        </a:rPr>
                        <a:t>(N = 294)</a:t>
                      </a:r>
                      <a:endParaRPr lang="en-US" sz="14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400" kern="0" dirty="0">
                          <a:effectLst/>
                        </a:rPr>
                        <a:t>Standardized difference (%)</a:t>
                      </a:r>
                      <a:endParaRPr lang="en-US" sz="14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833900614"/>
                  </a:ext>
                </a:extLst>
              </a:tr>
              <a:tr h="169191">
                <a:tc>
                  <a:txBody>
                    <a:bodyPr/>
                    <a:lstStyle/>
                    <a:p>
                      <a:pPr marL="0" marR="0" algn="l">
                        <a:lnSpc>
                          <a:spcPct val="115000"/>
                        </a:lnSpc>
                        <a:spcAft>
                          <a:spcPts val="800"/>
                        </a:spcAft>
                        <a:buNone/>
                      </a:pPr>
                      <a:r>
                        <a:rPr lang="en-US" sz="1200" b="1" kern="0" dirty="0">
                          <a:effectLst/>
                        </a:rPr>
                        <a:t>VTE diagnosis for eligibility – N (%)</a:t>
                      </a:r>
                      <a:endParaRPr lang="en-US" sz="1200" b="1"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w="12700" cmpd="sng">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 </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w="12700" cmpd="sng">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 </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w="12700" cmpd="sng">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 </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w="12700" cmpd="sng">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 </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w="12700" cmpd="sng">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651087082"/>
                  </a:ext>
                </a:extLst>
              </a:tr>
              <a:tr h="169191">
                <a:tc>
                  <a:txBody>
                    <a:bodyPr/>
                    <a:lstStyle/>
                    <a:p>
                      <a:pPr marL="154305" marR="0" algn="l">
                        <a:lnSpc>
                          <a:spcPct val="115000"/>
                        </a:lnSpc>
                        <a:spcAft>
                          <a:spcPts val="800"/>
                        </a:spcAft>
                        <a:buNone/>
                      </a:pPr>
                      <a:r>
                        <a:rPr lang="en-US" sz="1200" b="0" kern="0" dirty="0">
                          <a:effectLst/>
                        </a:rPr>
                        <a:t>Only DVT</a:t>
                      </a:r>
                      <a:endParaRPr lang="en-US" sz="1200" b="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281 (47.8)</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139 (47.3)</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142 (48.3)</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2.0%</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626438516"/>
                  </a:ext>
                </a:extLst>
              </a:tr>
              <a:tr h="169191">
                <a:tc>
                  <a:txBody>
                    <a:bodyPr/>
                    <a:lstStyle/>
                    <a:p>
                      <a:pPr marL="154305" marR="0" algn="l">
                        <a:lnSpc>
                          <a:spcPct val="115000"/>
                        </a:lnSpc>
                        <a:spcAft>
                          <a:spcPts val="800"/>
                        </a:spcAft>
                        <a:buNone/>
                      </a:pPr>
                      <a:r>
                        <a:rPr lang="en-US" sz="1200" b="0" kern="0" dirty="0">
                          <a:effectLst/>
                        </a:rPr>
                        <a:t>Only PE</a:t>
                      </a:r>
                      <a:endParaRPr lang="en-US" sz="1200" b="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139 (23.6)</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76 (25.9)</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63 (21.4)</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10.4%</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82866276"/>
                  </a:ext>
                </a:extLst>
              </a:tr>
              <a:tr h="169191">
                <a:tc>
                  <a:txBody>
                    <a:bodyPr/>
                    <a:lstStyle/>
                    <a:p>
                      <a:pPr marL="154305" marR="0" algn="l">
                        <a:lnSpc>
                          <a:spcPct val="115000"/>
                        </a:lnSpc>
                        <a:spcAft>
                          <a:spcPts val="800"/>
                        </a:spcAft>
                        <a:buNone/>
                      </a:pPr>
                      <a:r>
                        <a:rPr lang="en-US" sz="1200" b="0" kern="0" dirty="0">
                          <a:effectLst/>
                        </a:rPr>
                        <a:t>Both PE and DVT</a:t>
                      </a:r>
                      <a:endParaRPr lang="en-US" sz="1200" b="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168 (28.6)</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79 (26.9)</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89 (30.3)</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7.5%</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093492553"/>
                  </a:ext>
                </a:extLst>
              </a:tr>
              <a:tr h="169191">
                <a:tc>
                  <a:txBody>
                    <a:bodyPr/>
                    <a:lstStyle/>
                    <a:p>
                      <a:pPr marL="0" marR="0" algn="l">
                        <a:lnSpc>
                          <a:spcPct val="115000"/>
                        </a:lnSpc>
                        <a:spcAft>
                          <a:spcPts val="800"/>
                        </a:spcAft>
                        <a:buNone/>
                      </a:pPr>
                      <a:r>
                        <a:rPr lang="en-US" sz="1200" b="1" kern="0" dirty="0">
                          <a:effectLst/>
                        </a:rPr>
                        <a:t>Provoking factors for VTE – N (%)</a:t>
                      </a:r>
                      <a:endParaRPr lang="en-US" sz="1200" b="1"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 </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 </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 </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 </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85989133"/>
                  </a:ext>
                </a:extLst>
              </a:tr>
              <a:tr h="169191">
                <a:tc>
                  <a:txBody>
                    <a:bodyPr/>
                    <a:lstStyle/>
                    <a:p>
                      <a:pPr marL="154305" marR="0" algn="l">
                        <a:lnSpc>
                          <a:spcPct val="115000"/>
                        </a:lnSpc>
                        <a:spcAft>
                          <a:spcPts val="800"/>
                        </a:spcAft>
                        <a:buNone/>
                      </a:pPr>
                      <a:r>
                        <a:rPr lang="en-US" sz="1200" b="0" kern="0" dirty="0">
                          <a:effectLst/>
                        </a:rPr>
                        <a:t>Acute medical illness</a:t>
                      </a:r>
                      <a:r>
                        <a:rPr lang="en-US" sz="1200" b="0" kern="0" baseline="30000" dirty="0">
                          <a:effectLst/>
                        </a:rPr>
                        <a:t> </a:t>
                      </a:r>
                      <a:endParaRPr lang="en-US" sz="1200" b="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109 (18.5)</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55 (18.7)</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54 (18.4)</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0.9%</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46832232"/>
                  </a:ext>
                </a:extLst>
              </a:tr>
              <a:tr h="169191">
                <a:tc>
                  <a:txBody>
                    <a:bodyPr/>
                    <a:lstStyle/>
                    <a:p>
                      <a:pPr marL="154305" marR="0" algn="l">
                        <a:lnSpc>
                          <a:spcPct val="115000"/>
                        </a:lnSpc>
                        <a:spcAft>
                          <a:spcPts val="800"/>
                        </a:spcAft>
                        <a:buNone/>
                      </a:pPr>
                      <a:r>
                        <a:rPr lang="en-US" sz="1200" b="0" kern="0" dirty="0">
                          <a:effectLst/>
                        </a:rPr>
                        <a:t>Surgery</a:t>
                      </a:r>
                      <a:endParaRPr lang="en-US" sz="1200" b="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197 (33.5)</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98 (33.3)</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99 (33.7)</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0.7%</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569281793"/>
                  </a:ext>
                </a:extLst>
              </a:tr>
              <a:tr h="169191">
                <a:tc>
                  <a:txBody>
                    <a:bodyPr/>
                    <a:lstStyle/>
                    <a:p>
                      <a:pPr marL="154305" marR="0" algn="l">
                        <a:lnSpc>
                          <a:spcPct val="115000"/>
                        </a:lnSpc>
                        <a:spcAft>
                          <a:spcPts val="800"/>
                        </a:spcAft>
                        <a:buNone/>
                      </a:pPr>
                      <a:r>
                        <a:rPr lang="en-US" sz="1200" b="0" kern="0" dirty="0">
                          <a:effectLst/>
                        </a:rPr>
                        <a:t>Trauma</a:t>
                      </a:r>
                      <a:endParaRPr lang="en-US" sz="1200" b="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112 (19.0)</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61 (20.7)</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51 (17.3)</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8.7%</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152741908"/>
                  </a:ext>
                </a:extLst>
              </a:tr>
              <a:tr h="169191">
                <a:tc>
                  <a:txBody>
                    <a:bodyPr/>
                    <a:lstStyle/>
                    <a:p>
                      <a:pPr marL="154305" marR="0" algn="l">
                        <a:lnSpc>
                          <a:spcPct val="115000"/>
                        </a:lnSpc>
                        <a:spcAft>
                          <a:spcPts val="800"/>
                        </a:spcAft>
                        <a:buNone/>
                      </a:pPr>
                      <a:r>
                        <a:rPr lang="en-US" sz="1200" b="0" kern="0" dirty="0">
                          <a:effectLst/>
                        </a:rPr>
                        <a:t>Pregnancy</a:t>
                      </a:r>
                      <a:endParaRPr lang="en-US" sz="1200" b="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11 (1.9)</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7 (2.4)</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4 (1.4)</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7.5%</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306418067"/>
                  </a:ext>
                </a:extLst>
              </a:tr>
              <a:tr h="169191">
                <a:tc>
                  <a:txBody>
                    <a:bodyPr/>
                    <a:lstStyle/>
                    <a:p>
                      <a:pPr marL="154305" marR="0" algn="l">
                        <a:lnSpc>
                          <a:spcPct val="115000"/>
                        </a:lnSpc>
                        <a:spcAft>
                          <a:spcPts val="800"/>
                        </a:spcAft>
                        <a:buNone/>
                      </a:pPr>
                      <a:r>
                        <a:rPr lang="en-US" sz="1200" b="0" kern="0">
                          <a:effectLst/>
                        </a:rPr>
                        <a:t>Infection</a:t>
                      </a:r>
                      <a:endParaRPr lang="en-US" sz="1200" b="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95 (16.2)</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42 (14.3)</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53 (18.0)</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10.2%</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836555095"/>
                  </a:ext>
                </a:extLst>
              </a:tr>
              <a:tr h="348657">
                <a:tc>
                  <a:txBody>
                    <a:bodyPr/>
                    <a:lstStyle/>
                    <a:p>
                      <a:pPr marL="154305" marR="0" algn="l">
                        <a:lnSpc>
                          <a:spcPct val="115000"/>
                        </a:lnSpc>
                        <a:spcAft>
                          <a:spcPts val="800"/>
                        </a:spcAft>
                        <a:buNone/>
                      </a:pPr>
                      <a:r>
                        <a:rPr lang="en-US" sz="1200" b="0" kern="0" dirty="0">
                          <a:effectLst/>
                        </a:rPr>
                        <a:t>Hormonal contraceptive or replacement therapy</a:t>
                      </a:r>
                      <a:endParaRPr lang="en-US" sz="1200" b="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69 (11.7)</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42 (14.3)</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27 (9.2)</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15.9%</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2460601879"/>
                  </a:ext>
                </a:extLst>
              </a:tr>
              <a:tr h="348657">
                <a:tc>
                  <a:txBody>
                    <a:bodyPr/>
                    <a:lstStyle/>
                    <a:p>
                      <a:pPr marL="154305" marR="0" algn="l">
                        <a:lnSpc>
                          <a:spcPct val="115000"/>
                        </a:lnSpc>
                        <a:spcAft>
                          <a:spcPts val="800"/>
                        </a:spcAft>
                        <a:buNone/>
                      </a:pPr>
                      <a:r>
                        <a:rPr lang="en-US" sz="1200" b="0" kern="0">
                          <a:effectLst/>
                        </a:rPr>
                        <a:t>Hospitalization within 3 months before the VTE event</a:t>
                      </a:r>
                      <a:endParaRPr lang="en-US" sz="1200" b="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54 (9.2)</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23 (7.8)</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31 (10.5)</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9.4%</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955429677"/>
                  </a:ext>
                </a:extLst>
              </a:tr>
              <a:tr h="169191">
                <a:tc>
                  <a:txBody>
                    <a:bodyPr/>
                    <a:lstStyle/>
                    <a:p>
                      <a:pPr marL="154305" marR="0" algn="l">
                        <a:lnSpc>
                          <a:spcPct val="115000"/>
                        </a:lnSpc>
                        <a:spcAft>
                          <a:spcPts val="800"/>
                        </a:spcAft>
                        <a:buNone/>
                      </a:pPr>
                      <a:r>
                        <a:rPr lang="en-US" sz="1200" b="0" kern="0">
                          <a:effectLst/>
                        </a:rPr>
                        <a:t>Immobility</a:t>
                      </a:r>
                      <a:endParaRPr lang="en-US" sz="1200" b="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184 (31.3)</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79 (26.9)</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105 (35.7)</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19.2%</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670471117"/>
                  </a:ext>
                </a:extLst>
              </a:tr>
              <a:tr h="169191">
                <a:tc>
                  <a:txBody>
                    <a:bodyPr/>
                    <a:lstStyle/>
                    <a:p>
                      <a:pPr marL="154305" marR="0" algn="l">
                        <a:lnSpc>
                          <a:spcPct val="115000"/>
                        </a:lnSpc>
                        <a:spcAft>
                          <a:spcPts val="800"/>
                        </a:spcAft>
                        <a:buNone/>
                      </a:pPr>
                      <a:r>
                        <a:rPr lang="en-US" sz="1200" b="0" kern="0">
                          <a:effectLst/>
                        </a:rPr>
                        <a:t>COVID-19</a:t>
                      </a:r>
                      <a:endParaRPr lang="en-US" sz="1200" b="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49 (8.3)</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23 (7.8)</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26 (8.8)</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3.7%</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772639179"/>
                  </a:ext>
                </a:extLst>
              </a:tr>
              <a:tr h="169191">
                <a:tc>
                  <a:txBody>
                    <a:bodyPr/>
                    <a:lstStyle/>
                    <a:p>
                      <a:pPr marL="154305" marR="0" algn="l">
                        <a:lnSpc>
                          <a:spcPct val="115000"/>
                        </a:lnSpc>
                        <a:spcAft>
                          <a:spcPts val="800"/>
                        </a:spcAft>
                        <a:buNone/>
                      </a:pPr>
                      <a:r>
                        <a:rPr lang="en-US" sz="1200" b="0" kern="0">
                          <a:effectLst/>
                        </a:rPr>
                        <a:t>Long-haul travel</a:t>
                      </a:r>
                      <a:endParaRPr lang="en-US" sz="1200" b="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99 (16.8)</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46 (15.6)</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53 (18.0)</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6.4%</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641391719"/>
                  </a:ext>
                </a:extLst>
              </a:tr>
              <a:tr h="169191">
                <a:tc>
                  <a:txBody>
                    <a:bodyPr/>
                    <a:lstStyle/>
                    <a:p>
                      <a:pPr marL="0" marR="0" algn="l">
                        <a:lnSpc>
                          <a:spcPct val="115000"/>
                        </a:lnSpc>
                        <a:spcAft>
                          <a:spcPts val="800"/>
                        </a:spcAft>
                        <a:buNone/>
                      </a:pPr>
                      <a:r>
                        <a:rPr lang="en-US" sz="1200" b="0" kern="0" dirty="0">
                          <a:effectLst/>
                        </a:rPr>
                        <a:t>Enduring risk factors for VTE – N (%)</a:t>
                      </a:r>
                      <a:endParaRPr lang="en-US" sz="1200" b="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 </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 </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 </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 </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191695332"/>
                  </a:ext>
                </a:extLst>
              </a:tr>
              <a:tr h="169191">
                <a:tc>
                  <a:txBody>
                    <a:bodyPr/>
                    <a:lstStyle/>
                    <a:p>
                      <a:pPr marL="158750" marR="0" algn="l">
                        <a:lnSpc>
                          <a:spcPct val="115000"/>
                        </a:lnSpc>
                        <a:spcAft>
                          <a:spcPts val="800"/>
                        </a:spcAft>
                        <a:buNone/>
                      </a:pPr>
                      <a:r>
                        <a:rPr lang="en-US" sz="1200" b="0" kern="0" dirty="0">
                          <a:effectLst/>
                        </a:rPr>
                        <a:t>Persistent immobility</a:t>
                      </a:r>
                      <a:endParaRPr lang="en-US" sz="1200" b="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38 (6.5)</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15 (5.1)</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23 (7.8)</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11.1%</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000628669"/>
                  </a:ext>
                </a:extLst>
              </a:tr>
              <a:tr h="169191">
                <a:tc>
                  <a:txBody>
                    <a:bodyPr/>
                    <a:lstStyle/>
                    <a:p>
                      <a:pPr marL="154305" marR="0" algn="l">
                        <a:lnSpc>
                          <a:spcPct val="115000"/>
                        </a:lnSpc>
                        <a:spcAft>
                          <a:spcPts val="800"/>
                        </a:spcAft>
                        <a:buNone/>
                      </a:pPr>
                      <a:r>
                        <a:rPr lang="en-US" sz="1200" b="0" kern="0" dirty="0">
                          <a:effectLst/>
                        </a:rPr>
                        <a:t>Obesity (BMI ≥30 kg/m</a:t>
                      </a:r>
                      <a:r>
                        <a:rPr lang="en-US" sz="1200" b="0" kern="0" baseline="30000" dirty="0">
                          <a:effectLst/>
                        </a:rPr>
                        <a:t>2</a:t>
                      </a:r>
                      <a:r>
                        <a:rPr lang="en-US" sz="1200" b="0" kern="0" dirty="0">
                          <a:effectLst/>
                        </a:rPr>
                        <a:t>)</a:t>
                      </a:r>
                      <a:endParaRPr lang="en-US" sz="1200" b="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282 (48.0)</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138 (46.9)</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144 (49.0)</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4.1%</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4227873342"/>
                  </a:ext>
                </a:extLst>
              </a:tr>
              <a:tr h="169191">
                <a:tc>
                  <a:txBody>
                    <a:bodyPr/>
                    <a:lstStyle/>
                    <a:p>
                      <a:pPr marL="154305" marR="0" algn="l">
                        <a:lnSpc>
                          <a:spcPct val="115000"/>
                        </a:lnSpc>
                        <a:spcAft>
                          <a:spcPts val="800"/>
                        </a:spcAft>
                        <a:buNone/>
                      </a:pPr>
                      <a:r>
                        <a:rPr lang="en-US" sz="1200" b="0" kern="0">
                          <a:effectLst/>
                        </a:rPr>
                        <a:t>Heart failure</a:t>
                      </a:r>
                      <a:endParaRPr lang="en-US" sz="1200" b="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15 (2.6)</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10 (3.4)</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5 (1.7)</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10.8%</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902636988"/>
                  </a:ext>
                </a:extLst>
              </a:tr>
              <a:tr h="169191">
                <a:tc>
                  <a:txBody>
                    <a:bodyPr/>
                    <a:lstStyle/>
                    <a:p>
                      <a:pPr marL="154305" marR="0" algn="l">
                        <a:lnSpc>
                          <a:spcPct val="115000"/>
                        </a:lnSpc>
                        <a:spcAft>
                          <a:spcPts val="800"/>
                        </a:spcAft>
                        <a:buNone/>
                      </a:pPr>
                      <a:r>
                        <a:rPr lang="en-US" sz="1200" b="0" kern="0" dirty="0">
                          <a:effectLst/>
                        </a:rPr>
                        <a:t>Chronic lung disease</a:t>
                      </a:r>
                      <a:endParaRPr lang="en-US" sz="1200" b="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133 (22.6)</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77 (26.2)</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56 (19.0)</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17.1%</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379827204"/>
                  </a:ext>
                </a:extLst>
              </a:tr>
              <a:tr h="348657">
                <a:tc>
                  <a:txBody>
                    <a:bodyPr/>
                    <a:lstStyle/>
                    <a:p>
                      <a:pPr marL="154305" marR="0" algn="l">
                        <a:lnSpc>
                          <a:spcPct val="115000"/>
                        </a:lnSpc>
                        <a:spcAft>
                          <a:spcPts val="800"/>
                        </a:spcAft>
                        <a:buNone/>
                      </a:pPr>
                      <a:r>
                        <a:rPr lang="en-US" sz="1200" b="0" kern="0">
                          <a:effectLst/>
                        </a:rPr>
                        <a:t>Chronic inflammatory or autoimmune disorder</a:t>
                      </a:r>
                      <a:endParaRPr lang="en-US" sz="1200" b="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307 (52.2)</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149 (50.7)</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158 (53.7)</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6.1%</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528940750"/>
                  </a:ext>
                </a:extLst>
              </a:tr>
              <a:tr h="169191">
                <a:tc>
                  <a:txBody>
                    <a:bodyPr/>
                    <a:lstStyle/>
                    <a:p>
                      <a:pPr marL="154305" marR="0" algn="l">
                        <a:lnSpc>
                          <a:spcPct val="115000"/>
                        </a:lnSpc>
                        <a:spcAft>
                          <a:spcPts val="800"/>
                        </a:spcAft>
                        <a:buNone/>
                      </a:pPr>
                      <a:r>
                        <a:rPr lang="en-US" sz="1200" b="0" kern="0" dirty="0">
                          <a:effectLst/>
                        </a:rPr>
                        <a:t>Atherosclerotic cardiovascular disease</a:t>
                      </a:r>
                      <a:endParaRPr lang="en-US" sz="1200" b="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173 (29.4)</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84 (28.6)</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89 (30.3)</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3.7%</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439932281"/>
                  </a:ext>
                </a:extLst>
              </a:tr>
              <a:tr h="169191">
                <a:tc>
                  <a:txBody>
                    <a:bodyPr/>
                    <a:lstStyle/>
                    <a:p>
                      <a:pPr marL="154305" marR="0" algn="l">
                        <a:lnSpc>
                          <a:spcPct val="115000"/>
                        </a:lnSpc>
                        <a:spcAft>
                          <a:spcPts val="800"/>
                        </a:spcAft>
                        <a:buNone/>
                      </a:pPr>
                      <a:r>
                        <a:rPr lang="en-US" sz="1200" b="0" kern="0" dirty="0">
                          <a:effectLst/>
                        </a:rPr>
                        <a:t>Chronic kidney disease</a:t>
                      </a:r>
                      <a:endParaRPr lang="en-US" sz="1200" b="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63 (10.7)</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31 (10.5)</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32 (10.9)</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1.1%</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3333333"/>
                  </a:ext>
                </a:extLst>
              </a:tr>
              <a:tr h="169191">
                <a:tc>
                  <a:txBody>
                    <a:bodyPr/>
                    <a:lstStyle/>
                    <a:p>
                      <a:pPr marL="154305" marR="0" algn="l">
                        <a:lnSpc>
                          <a:spcPct val="115000"/>
                        </a:lnSpc>
                        <a:spcAft>
                          <a:spcPts val="800"/>
                        </a:spcAft>
                        <a:buNone/>
                      </a:pPr>
                      <a:r>
                        <a:rPr lang="en-US" sz="1200" b="0" kern="0" dirty="0">
                          <a:effectLst/>
                        </a:rPr>
                        <a:t>Chronic liver disease</a:t>
                      </a:r>
                      <a:endParaRPr lang="en-US" sz="1200" b="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22 (3.7)</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9 (3.1)</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a:effectLst/>
                        </a:rPr>
                        <a:t>13 (4.4)</a:t>
                      </a:r>
                      <a:endParaRPr lang="en-US" sz="1200" kern="10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w="12700" cmpd="sng">
                      <a:noFill/>
                    </a:lnB>
                    <a:lnTlToBr w="12700" cmpd="sng">
                      <a:noFill/>
                      <a:prstDash val="solid"/>
                    </a:lnTlToBr>
                    <a:lnBlToTr w="12700" cmpd="sng">
                      <a:noFill/>
                      <a:prstDash val="solid"/>
                    </a:lnBlToTr>
                  </a:tcPr>
                </a:tc>
                <a:tc>
                  <a:txBody>
                    <a:bodyPr/>
                    <a:lstStyle/>
                    <a:p>
                      <a:pPr marL="0" marR="0" algn="ctr">
                        <a:lnSpc>
                          <a:spcPct val="115000"/>
                        </a:lnSpc>
                        <a:spcAft>
                          <a:spcPts val="800"/>
                        </a:spcAft>
                        <a:buNone/>
                      </a:pPr>
                      <a:r>
                        <a:rPr lang="en-US" sz="1200" kern="0" dirty="0">
                          <a:effectLst/>
                        </a:rPr>
                        <a:t>7.2%</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56692" marR="56692" marT="0" marB="0" anchor="ctr">
                    <a:lnL>
                      <a:noFill/>
                    </a:lnL>
                    <a:lnR>
                      <a:noFill/>
                    </a:lnR>
                    <a:lnT>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210792822"/>
                  </a:ext>
                </a:extLst>
              </a:tr>
            </a:tbl>
          </a:graphicData>
        </a:graphic>
      </p:graphicFrame>
    </p:spTree>
    <p:extLst>
      <p:ext uri="{BB962C8B-B14F-4D97-AF65-F5344CB8AC3E}">
        <p14:creationId xmlns:p14="http://schemas.microsoft.com/office/powerpoint/2010/main" val="1772158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EB9BB0D-3939-6FA8-27B1-9B53CE17D8C9}"/>
              </a:ext>
            </a:extLst>
          </p:cNvPr>
          <p:cNvPicPr>
            <a:picLocks noChangeAspect="1"/>
          </p:cNvPicPr>
          <p:nvPr/>
        </p:nvPicPr>
        <p:blipFill>
          <a:blip r:embed="rId2"/>
          <a:srcRect l="1176" b="2597"/>
          <a:stretch>
            <a:fillRect/>
          </a:stretch>
        </p:blipFill>
        <p:spPr>
          <a:xfrm>
            <a:off x="3799283" y="1164203"/>
            <a:ext cx="7262787" cy="5282317"/>
          </a:xfrm>
          <a:prstGeom prst="rect">
            <a:avLst/>
          </a:prstGeom>
        </p:spPr>
      </p:pic>
      <p:graphicFrame>
        <p:nvGraphicFramePr>
          <p:cNvPr id="7" name="Table 6">
            <a:extLst>
              <a:ext uri="{FF2B5EF4-FFF2-40B4-BE49-F238E27FC236}">
                <a16:creationId xmlns:a16="http://schemas.microsoft.com/office/drawing/2014/main" id="{C67A3ED8-1B9D-4505-C88C-11D8B3C9DF21}"/>
              </a:ext>
            </a:extLst>
          </p:cNvPr>
          <p:cNvGraphicFramePr>
            <a:graphicFrameLocks noGrp="1"/>
          </p:cNvGraphicFramePr>
          <p:nvPr>
            <p:extLst>
              <p:ext uri="{D42A27DB-BD31-4B8C-83A1-F6EECF244321}">
                <p14:modId xmlns:p14="http://schemas.microsoft.com/office/powerpoint/2010/main" val="2672322134"/>
              </p:ext>
            </p:extLst>
          </p:nvPr>
        </p:nvGraphicFramePr>
        <p:xfrm>
          <a:off x="5305553" y="185763"/>
          <a:ext cx="4612000" cy="856906"/>
        </p:xfrm>
        <a:graphic>
          <a:graphicData uri="http://schemas.openxmlformats.org/drawingml/2006/table">
            <a:tbl>
              <a:tblPr firstRow="1" bandRow="1">
                <a:tableStyleId>{5C22544A-7EE6-4342-B048-85BDC9FD1C3A}</a:tableStyleId>
              </a:tblPr>
              <a:tblGrid>
                <a:gridCol w="2137663">
                  <a:extLst>
                    <a:ext uri="{9D8B030D-6E8A-4147-A177-3AD203B41FA5}">
                      <a16:colId xmlns:a16="http://schemas.microsoft.com/office/drawing/2014/main" val="143627804"/>
                    </a:ext>
                  </a:extLst>
                </a:gridCol>
                <a:gridCol w="1203320">
                  <a:extLst>
                    <a:ext uri="{9D8B030D-6E8A-4147-A177-3AD203B41FA5}">
                      <a16:colId xmlns:a16="http://schemas.microsoft.com/office/drawing/2014/main" val="2411373899"/>
                    </a:ext>
                  </a:extLst>
                </a:gridCol>
                <a:gridCol w="1271017">
                  <a:extLst>
                    <a:ext uri="{9D8B030D-6E8A-4147-A177-3AD203B41FA5}">
                      <a16:colId xmlns:a16="http://schemas.microsoft.com/office/drawing/2014/main" val="3853205640"/>
                    </a:ext>
                  </a:extLst>
                </a:gridCol>
              </a:tblGrid>
              <a:tr h="392939">
                <a:tc>
                  <a:txBody>
                    <a:bodyPr/>
                    <a:lstStyle/>
                    <a:p>
                      <a:endParaRPr lang="en-US" sz="1200" dirty="0"/>
                    </a:p>
                  </a:txBody>
                  <a:tcPr/>
                </a:tc>
                <a:tc>
                  <a:txBody>
                    <a:bodyPr/>
                    <a:lstStyle/>
                    <a:p>
                      <a:r>
                        <a:rPr lang="en-US" sz="1200" dirty="0"/>
                        <a:t>Assigned to apixaban</a:t>
                      </a:r>
                    </a:p>
                  </a:txBody>
                  <a:tcPr/>
                </a:tc>
                <a:tc>
                  <a:txBody>
                    <a:bodyPr/>
                    <a:lstStyle/>
                    <a:p>
                      <a:r>
                        <a:rPr lang="en-US" sz="1200" dirty="0"/>
                        <a:t>Assigned to placebo</a:t>
                      </a:r>
                    </a:p>
                  </a:txBody>
                  <a:tcPr/>
                </a:tc>
                <a:extLst>
                  <a:ext uri="{0D108BD9-81ED-4DB2-BD59-A6C34878D82A}">
                    <a16:rowId xmlns:a16="http://schemas.microsoft.com/office/drawing/2014/main" val="388243722"/>
                  </a:ext>
                </a:extLst>
              </a:tr>
              <a:tr h="399706">
                <a:tc>
                  <a:txBody>
                    <a:bodyPr/>
                    <a:lstStyle/>
                    <a:p>
                      <a:r>
                        <a:rPr lang="en-US" sz="1200" dirty="0"/>
                        <a:t>Any anticoagulant in year 2</a:t>
                      </a:r>
                    </a:p>
                  </a:txBody>
                  <a:tcPr/>
                </a:tc>
                <a:tc>
                  <a:txBody>
                    <a:bodyPr/>
                    <a:lstStyle/>
                    <a:p>
                      <a:r>
                        <a:rPr lang="en-US" sz="1200" dirty="0"/>
                        <a:t>95</a:t>
                      </a:r>
                    </a:p>
                  </a:txBody>
                  <a:tcPr/>
                </a:tc>
                <a:tc>
                  <a:txBody>
                    <a:bodyPr/>
                    <a:lstStyle/>
                    <a:p>
                      <a:r>
                        <a:rPr lang="en-US" sz="1200" dirty="0"/>
                        <a:t>110</a:t>
                      </a:r>
                    </a:p>
                  </a:txBody>
                  <a:tcPr/>
                </a:tc>
                <a:extLst>
                  <a:ext uri="{0D108BD9-81ED-4DB2-BD59-A6C34878D82A}">
                    <a16:rowId xmlns:a16="http://schemas.microsoft.com/office/drawing/2014/main" val="973044534"/>
                  </a:ext>
                </a:extLst>
              </a:tr>
            </a:tbl>
          </a:graphicData>
        </a:graphic>
      </p:graphicFrame>
      <p:cxnSp>
        <p:nvCxnSpPr>
          <p:cNvPr id="8" name="Straight Connector 7">
            <a:extLst>
              <a:ext uri="{FF2B5EF4-FFF2-40B4-BE49-F238E27FC236}">
                <a16:creationId xmlns:a16="http://schemas.microsoft.com/office/drawing/2014/main" id="{DAB569FF-FEDB-302B-7262-3BACACC40516}"/>
              </a:ext>
            </a:extLst>
          </p:cNvPr>
          <p:cNvCxnSpPr>
            <a:cxnSpLocks/>
          </p:cNvCxnSpPr>
          <p:nvPr/>
        </p:nvCxnSpPr>
        <p:spPr>
          <a:xfrm>
            <a:off x="3586751" y="1164203"/>
            <a:ext cx="0" cy="5017141"/>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5251BE5A-7D5F-6144-2F85-A68C6D038509}"/>
              </a:ext>
            </a:extLst>
          </p:cNvPr>
          <p:cNvSpPr txBox="1">
            <a:spLocks/>
          </p:cNvSpPr>
          <p:nvPr/>
        </p:nvSpPr>
        <p:spPr>
          <a:xfrm>
            <a:off x="329274" y="286671"/>
            <a:ext cx="3044946" cy="589467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solidFill>
                  <a:srgbClr val="0070C0"/>
                </a:solidFill>
                <a:latin typeface="Arial" panose="020B0604020202020204" pitchFamily="34" charset="0"/>
                <a:cs typeface="Arial" panose="020B0604020202020204" pitchFamily="34" charset="0"/>
              </a:rPr>
              <a:t>Antithrombotic Strategies </a:t>
            </a:r>
          </a:p>
          <a:p>
            <a:pPr algn="ctr"/>
            <a:r>
              <a:rPr lang="en-US" sz="3200" b="1" dirty="0">
                <a:solidFill>
                  <a:srgbClr val="0070C0"/>
                </a:solidFill>
                <a:latin typeface="Arial" panose="020B0604020202020204" pitchFamily="34" charset="0"/>
                <a:cs typeface="Arial" panose="020B0604020202020204" pitchFamily="34" charset="0"/>
              </a:rPr>
              <a:t>in year 2</a:t>
            </a:r>
            <a:endParaRPr lang="en-US" sz="3200" b="1" dirty="0"/>
          </a:p>
        </p:txBody>
      </p:sp>
    </p:spTree>
    <p:extLst>
      <p:ext uri="{BB962C8B-B14F-4D97-AF65-F5344CB8AC3E}">
        <p14:creationId xmlns:p14="http://schemas.microsoft.com/office/powerpoint/2010/main" val="743453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B2C16-FA48-9E4F-7C26-DBF1373591AC}"/>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BCDB29F7-EDD7-721F-FE3E-527CA93C6512}"/>
              </a:ext>
            </a:extLst>
          </p:cNvPr>
          <p:cNvSpPr txBox="1">
            <a:spLocks/>
          </p:cNvSpPr>
          <p:nvPr/>
        </p:nvSpPr>
        <p:spPr>
          <a:xfrm>
            <a:off x="838200" y="286671"/>
            <a:ext cx="10515600" cy="529323"/>
          </a:xfrm>
          <a:prstGeom prst="rect">
            <a:avLst/>
          </a:prstGeom>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0070C0"/>
                </a:solidFill>
                <a:latin typeface="Arial" panose="020B0604020202020204" pitchFamily="34" charset="0"/>
                <a:cs typeface="Arial" panose="020B0604020202020204" pitchFamily="34" charset="0"/>
              </a:rPr>
              <a:t>Recurrent VTE (</a:t>
            </a:r>
            <a:r>
              <a:rPr lang="en-US" b="1" dirty="0" err="1">
                <a:solidFill>
                  <a:srgbClr val="0070C0"/>
                </a:solidFill>
                <a:latin typeface="Arial" panose="020B0604020202020204" pitchFamily="34" charset="0"/>
                <a:cs typeface="Arial" panose="020B0604020202020204" pitchFamily="34" charset="0"/>
              </a:rPr>
              <a:t>mITT</a:t>
            </a:r>
            <a:r>
              <a:rPr lang="en-US" b="1" dirty="0">
                <a:solidFill>
                  <a:srgbClr val="0070C0"/>
                </a:solidFill>
                <a:latin typeface="Arial" panose="020B0604020202020204" pitchFamily="34" charset="0"/>
                <a:cs typeface="Arial" panose="020B0604020202020204" pitchFamily="34" charset="0"/>
              </a:rPr>
              <a:t>)</a:t>
            </a:r>
            <a:endParaRPr lang="en-US" b="1" dirty="0"/>
          </a:p>
        </p:txBody>
      </p:sp>
      <p:sp>
        <p:nvSpPr>
          <p:cNvPr id="3" name="Right Triangle 2">
            <a:extLst>
              <a:ext uri="{FF2B5EF4-FFF2-40B4-BE49-F238E27FC236}">
                <a16:creationId xmlns:a16="http://schemas.microsoft.com/office/drawing/2014/main" id="{73CE7F0E-2DE5-878B-78FD-33998AE13722}"/>
              </a:ext>
            </a:extLst>
          </p:cNvPr>
          <p:cNvSpPr/>
          <p:nvPr/>
        </p:nvSpPr>
        <p:spPr>
          <a:xfrm rot="17530609">
            <a:off x="2329392" y="3992450"/>
            <a:ext cx="2643950" cy="2289493"/>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Block Arc 8">
            <a:extLst>
              <a:ext uri="{FF2B5EF4-FFF2-40B4-BE49-F238E27FC236}">
                <a16:creationId xmlns:a16="http://schemas.microsoft.com/office/drawing/2014/main" id="{CFF3E0EE-47AB-D06C-9781-B75F49126AED}"/>
              </a:ext>
            </a:extLst>
          </p:cNvPr>
          <p:cNvSpPr/>
          <p:nvPr/>
        </p:nvSpPr>
        <p:spPr>
          <a:xfrm rot="8199962">
            <a:off x="4921680" y="3357736"/>
            <a:ext cx="2489204" cy="1732396"/>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Rectangle 9">
            <a:extLst>
              <a:ext uri="{FF2B5EF4-FFF2-40B4-BE49-F238E27FC236}">
                <a16:creationId xmlns:a16="http://schemas.microsoft.com/office/drawing/2014/main" id="{DCE3526F-6A71-01DC-DA10-3220E5A5C8C0}"/>
              </a:ext>
            </a:extLst>
          </p:cNvPr>
          <p:cNvSpPr/>
          <p:nvPr/>
        </p:nvSpPr>
        <p:spPr>
          <a:xfrm>
            <a:off x="6981572" y="3922196"/>
            <a:ext cx="1848921" cy="186742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99CACD0-B87C-0C09-92EA-B009C4DCB025}"/>
              </a:ext>
            </a:extLst>
          </p:cNvPr>
          <p:cNvSpPr/>
          <p:nvPr/>
        </p:nvSpPr>
        <p:spPr>
          <a:xfrm>
            <a:off x="6517196" y="4552310"/>
            <a:ext cx="1848921" cy="186742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828D829-6979-352B-C2A8-32CD94873B05}"/>
              </a:ext>
            </a:extLst>
          </p:cNvPr>
          <p:cNvSpPr/>
          <p:nvPr/>
        </p:nvSpPr>
        <p:spPr>
          <a:xfrm>
            <a:off x="3256695" y="1183733"/>
            <a:ext cx="1848921" cy="394646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698675E-FB83-4A48-7E01-6045A3ED24B2}"/>
              </a:ext>
            </a:extLst>
          </p:cNvPr>
          <p:cNvSpPr/>
          <p:nvPr/>
        </p:nvSpPr>
        <p:spPr>
          <a:xfrm>
            <a:off x="4057332" y="1102336"/>
            <a:ext cx="1848921" cy="1994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Triangle 13">
            <a:extLst>
              <a:ext uri="{FF2B5EF4-FFF2-40B4-BE49-F238E27FC236}">
                <a16:creationId xmlns:a16="http://schemas.microsoft.com/office/drawing/2014/main" id="{8AC095EA-B715-8FFD-ED87-551CD722C34B}"/>
              </a:ext>
            </a:extLst>
          </p:cNvPr>
          <p:cNvSpPr/>
          <p:nvPr/>
        </p:nvSpPr>
        <p:spPr>
          <a:xfrm rot="17530609">
            <a:off x="4171964" y="2704588"/>
            <a:ext cx="1452010" cy="891217"/>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Block Arc 14">
            <a:extLst>
              <a:ext uri="{FF2B5EF4-FFF2-40B4-BE49-F238E27FC236}">
                <a16:creationId xmlns:a16="http://schemas.microsoft.com/office/drawing/2014/main" id="{BB24A105-5F73-72D5-18AA-6CED0CFB6472}"/>
              </a:ext>
            </a:extLst>
          </p:cNvPr>
          <p:cNvSpPr/>
          <p:nvPr/>
        </p:nvSpPr>
        <p:spPr>
          <a:xfrm rot="12566670">
            <a:off x="4543757" y="3214788"/>
            <a:ext cx="2489204" cy="2002680"/>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Block Arc 15">
            <a:extLst>
              <a:ext uri="{FF2B5EF4-FFF2-40B4-BE49-F238E27FC236}">
                <a16:creationId xmlns:a16="http://schemas.microsoft.com/office/drawing/2014/main" id="{4181021E-DD17-02E1-F8E3-22FEAC5FF261}"/>
              </a:ext>
            </a:extLst>
          </p:cNvPr>
          <p:cNvSpPr/>
          <p:nvPr/>
        </p:nvSpPr>
        <p:spPr>
          <a:xfrm rot="17017456">
            <a:off x="4346864" y="2840156"/>
            <a:ext cx="2489204" cy="2002680"/>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Rectangle 16">
            <a:extLst>
              <a:ext uri="{FF2B5EF4-FFF2-40B4-BE49-F238E27FC236}">
                <a16:creationId xmlns:a16="http://schemas.microsoft.com/office/drawing/2014/main" id="{DB11A315-2F7D-F5E1-C976-C4F055017F93}"/>
              </a:ext>
            </a:extLst>
          </p:cNvPr>
          <p:cNvSpPr/>
          <p:nvPr/>
        </p:nvSpPr>
        <p:spPr>
          <a:xfrm>
            <a:off x="3851271" y="1434589"/>
            <a:ext cx="1848921" cy="1994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4E6CEB61-DFF7-B5DB-4742-134ECA06A286}"/>
              </a:ext>
            </a:extLst>
          </p:cNvPr>
          <p:cNvCxnSpPr>
            <a:cxnSpLocks/>
          </p:cNvCxnSpPr>
          <p:nvPr/>
        </p:nvCxnSpPr>
        <p:spPr>
          <a:xfrm>
            <a:off x="697247" y="773926"/>
            <a:ext cx="10967259" cy="0"/>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FF8BD5FF-4208-8377-097D-63E1FF092A4A}"/>
              </a:ext>
            </a:extLst>
          </p:cNvPr>
          <p:cNvPicPr>
            <a:picLocks noChangeAspect="1"/>
          </p:cNvPicPr>
          <p:nvPr/>
        </p:nvPicPr>
        <p:blipFill>
          <a:blip r:embed="rId2"/>
          <a:srcRect t="8001" b="1861"/>
          <a:stretch>
            <a:fillRect/>
          </a:stretch>
        </p:blipFill>
        <p:spPr>
          <a:xfrm>
            <a:off x="1609099" y="980501"/>
            <a:ext cx="8973802" cy="5255046"/>
          </a:xfrm>
          <a:prstGeom prst="rect">
            <a:avLst/>
          </a:prstGeom>
        </p:spPr>
      </p:pic>
      <p:sp>
        <p:nvSpPr>
          <p:cNvPr id="21" name="TextBox 20">
            <a:extLst>
              <a:ext uri="{FF2B5EF4-FFF2-40B4-BE49-F238E27FC236}">
                <a16:creationId xmlns:a16="http://schemas.microsoft.com/office/drawing/2014/main" id="{B36BFC3A-8919-9FBE-32B5-49B9963DF131}"/>
              </a:ext>
            </a:extLst>
          </p:cNvPr>
          <p:cNvSpPr txBox="1"/>
          <p:nvPr/>
        </p:nvSpPr>
        <p:spPr>
          <a:xfrm>
            <a:off x="421196" y="6235547"/>
            <a:ext cx="3879216" cy="276999"/>
          </a:xfrm>
          <a:prstGeom prst="rect">
            <a:avLst/>
          </a:prstGeom>
          <a:noFill/>
        </p:spPr>
        <p:txBody>
          <a:bodyPr wrap="square">
            <a:spAutoFit/>
          </a:bodyPr>
          <a:lstStyle/>
          <a:p>
            <a:r>
              <a:rPr lang="en-US" sz="1200" i="0" u="none" strike="noStrike" baseline="0" dirty="0">
                <a:solidFill>
                  <a:srgbClr val="000000"/>
                </a:solidFill>
                <a:latin typeface="Arial" panose="020B0604020202020204" pitchFamily="34" charset="0"/>
              </a:rPr>
              <a:t>Per protocol analysis </a:t>
            </a:r>
            <a:r>
              <a:rPr lang="en-US" sz="1200" i="0" u="none" strike="noStrike" baseline="0" dirty="0" err="1">
                <a:solidFill>
                  <a:srgbClr val="000000"/>
                </a:solidFill>
                <a:latin typeface="Arial" panose="020B0604020202020204" pitchFamily="34" charset="0"/>
              </a:rPr>
              <a:t>aRR</a:t>
            </a:r>
            <a:r>
              <a:rPr lang="en-US" sz="1200" i="0" u="none" strike="noStrike" baseline="0" dirty="0">
                <a:solidFill>
                  <a:srgbClr val="000000"/>
                </a:solidFill>
                <a:latin typeface="Arial" panose="020B0604020202020204" pitchFamily="34" charset="0"/>
              </a:rPr>
              <a:t>: 0.45 (95% CI: 0.11, 0.99) 	</a:t>
            </a:r>
          </a:p>
        </p:txBody>
      </p:sp>
    </p:spTree>
    <p:extLst>
      <p:ext uri="{BB962C8B-B14F-4D97-AF65-F5344CB8AC3E}">
        <p14:creationId xmlns:p14="http://schemas.microsoft.com/office/powerpoint/2010/main" val="707183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90129-AA3D-09C5-3DB8-B62F8B11617B}"/>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A00B0272-3B39-EF31-AC65-E34009311196}"/>
              </a:ext>
            </a:extLst>
          </p:cNvPr>
          <p:cNvSpPr txBox="1">
            <a:spLocks/>
          </p:cNvSpPr>
          <p:nvPr/>
        </p:nvSpPr>
        <p:spPr>
          <a:xfrm>
            <a:off x="838200" y="286671"/>
            <a:ext cx="10515600" cy="529323"/>
          </a:xfrm>
          <a:prstGeom prst="rect">
            <a:avLst/>
          </a:prstGeom>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0070C0"/>
                </a:solidFill>
                <a:latin typeface="Arial" panose="020B0604020202020204" pitchFamily="34" charset="0"/>
                <a:cs typeface="Arial" panose="020B0604020202020204" pitchFamily="34" charset="0"/>
              </a:rPr>
              <a:t>Major Bleeding (</a:t>
            </a:r>
            <a:r>
              <a:rPr lang="en-US" b="1" dirty="0" err="1">
                <a:solidFill>
                  <a:srgbClr val="0070C0"/>
                </a:solidFill>
                <a:latin typeface="Arial" panose="020B0604020202020204" pitchFamily="34" charset="0"/>
                <a:cs typeface="Arial" panose="020B0604020202020204" pitchFamily="34" charset="0"/>
              </a:rPr>
              <a:t>mITT</a:t>
            </a:r>
            <a:r>
              <a:rPr lang="en-US" b="1" dirty="0">
                <a:solidFill>
                  <a:srgbClr val="0070C0"/>
                </a:solidFill>
                <a:latin typeface="Arial" panose="020B0604020202020204" pitchFamily="34" charset="0"/>
                <a:cs typeface="Arial" panose="020B0604020202020204" pitchFamily="34" charset="0"/>
              </a:rPr>
              <a:t>)</a:t>
            </a:r>
            <a:endParaRPr lang="en-US" b="1" dirty="0"/>
          </a:p>
        </p:txBody>
      </p:sp>
      <p:sp>
        <p:nvSpPr>
          <p:cNvPr id="2" name="Right Triangle 1">
            <a:extLst>
              <a:ext uri="{FF2B5EF4-FFF2-40B4-BE49-F238E27FC236}">
                <a16:creationId xmlns:a16="http://schemas.microsoft.com/office/drawing/2014/main" id="{B05B4548-0F8D-EBDB-C0D8-628A64DC8B2B}"/>
              </a:ext>
            </a:extLst>
          </p:cNvPr>
          <p:cNvSpPr/>
          <p:nvPr/>
        </p:nvSpPr>
        <p:spPr>
          <a:xfrm rot="17197077">
            <a:off x="6563921" y="1482282"/>
            <a:ext cx="2726313" cy="2425920"/>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ight Triangle 2">
            <a:extLst>
              <a:ext uri="{FF2B5EF4-FFF2-40B4-BE49-F238E27FC236}">
                <a16:creationId xmlns:a16="http://schemas.microsoft.com/office/drawing/2014/main" id="{F54106A0-D62E-9BDB-4992-42B0FC9AF755}"/>
              </a:ext>
            </a:extLst>
          </p:cNvPr>
          <p:cNvSpPr/>
          <p:nvPr/>
        </p:nvSpPr>
        <p:spPr>
          <a:xfrm rot="17530609">
            <a:off x="2329392" y="3992450"/>
            <a:ext cx="2643950" cy="2289493"/>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Block Arc 8">
            <a:extLst>
              <a:ext uri="{FF2B5EF4-FFF2-40B4-BE49-F238E27FC236}">
                <a16:creationId xmlns:a16="http://schemas.microsoft.com/office/drawing/2014/main" id="{1D6BD562-2330-9D51-7CB2-242079C86102}"/>
              </a:ext>
            </a:extLst>
          </p:cNvPr>
          <p:cNvSpPr/>
          <p:nvPr/>
        </p:nvSpPr>
        <p:spPr>
          <a:xfrm rot="8199962">
            <a:off x="4921680" y="3357736"/>
            <a:ext cx="2489204" cy="1732396"/>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Rectangle 9">
            <a:extLst>
              <a:ext uri="{FF2B5EF4-FFF2-40B4-BE49-F238E27FC236}">
                <a16:creationId xmlns:a16="http://schemas.microsoft.com/office/drawing/2014/main" id="{A777D55F-938C-8843-3D3B-33034A48BF40}"/>
              </a:ext>
            </a:extLst>
          </p:cNvPr>
          <p:cNvSpPr/>
          <p:nvPr/>
        </p:nvSpPr>
        <p:spPr>
          <a:xfrm>
            <a:off x="6981572" y="3922196"/>
            <a:ext cx="1848921" cy="186742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F41F4C-90F8-45FE-699B-0F23133FB318}"/>
              </a:ext>
            </a:extLst>
          </p:cNvPr>
          <p:cNvSpPr/>
          <p:nvPr/>
        </p:nvSpPr>
        <p:spPr>
          <a:xfrm>
            <a:off x="6517196" y="4552310"/>
            <a:ext cx="1848921" cy="186742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B5C9098-55C6-66FB-6CE1-743180C7BBEC}"/>
              </a:ext>
            </a:extLst>
          </p:cNvPr>
          <p:cNvSpPr/>
          <p:nvPr/>
        </p:nvSpPr>
        <p:spPr>
          <a:xfrm>
            <a:off x="3256695" y="1183733"/>
            <a:ext cx="1848921" cy="394646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1E1A467-37F1-56D0-733B-6607C9C43FF9}"/>
              </a:ext>
            </a:extLst>
          </p:cNvPr>
          <p:cNvSpPr/>
          <p:nvPr/>
        </p:nvSpPr>
        <p:spPr>
          <a:xfrm>
            <a:off x="4057332" y="1102336"/>
            <a:ext cx="1848921" cy="1994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Triangle 13">
            <a:extLst>
              <a:ext uri="{FF2B5EF4-FFF2-40B4-BE49-F238E27FC236}">
                <a16:creationId xmlns:a16="http://schemas.microsoft.com/office/drawing/2014/main" id="{6B7CC26D-B718-6C33-0F7F-CA459DC97691}"/>
              </a:ext>
            </a:extLst>
          </p:cNvPr>
          <p:cNvSpPr/>
          <p:nvPr/>
        </p:nvSpPr>
        <p:spPr>
          <a:xfrm rot="17530609">
            <a:off x="4171964" y="2704588"/>
            <a:ext cx="1452010" cy="891217"/>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Block Arc 14">
            <a:extLst>
              <a:ext uri="{FF2B5EF4-FFF2-40B4-BE49-F238E27FC236}">
                <a16:creationId xmlns:a16="http://schemas.microsoft.com/office/drawing/2014/main" id="{5E9FA3A5-8265-CE27-6656-E9F4E1EEA659}"/>
              </a:ext>
            </a:extLst>
          </p:cNvPr>
          <p:cNvSpPr/>
          <p:nvPr/>
        </p:nvSpPr>
        <p:spPr>
          <a:xfrm rot="12566670">
            <a:off x="4543757" y="3214788"/>
            <a:ext cx="2489204" cy="2002680"/>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Block Arc 15">
            <a:extLst>
              <a:ext uri="{FF2B5EF4-FFF2-40B4-BE49-F238E27FC236}">
                <a16:creationId xmlns:a16="http://schemas.microsoft.com/office/drawing/2014/main" id="{A8A5D285-7212-CE07-03A9-A228E8A141D4}"/>
              </a:ext>
            </a:extLst>
          </p:cNvPr>
          <p:cNvSpPr/>
          <p:nvPr/>
        </p:nvSpPr>
        <p:spPr>
          <a:xfrm rot="17017456">
            <a:off x="4346864" y="2840156"/>
            <a:ext cx="2489204" cy="2002680"/>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Rectangle 16">
            <a:extLst>
              <a:ext uri="{FF2B5EF4-FFF2-40B4-BE49-F238E27FC236}">
                <a16:creationId xmlns:a16="http://schemas.microsoft.com/office/drawing/2014/main" id="{7D2FDEA9-D5A5-B0BB-AC0E-D56C83CF5A74}"/>
              </a:ext>
            </a:extLst>
          </p:cNvPr>
          <p:cNvSpPr/>
          <p:nvPr/>
        </p:nvSpPr>
        <p:spPr>
          <a:xfrm>
            <a:off x="3851271" y="1434589"/>
            <a:ext cx="1848921" cy="1994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EFD35D22-911F-4242-57D7-A75FF1395352}"/>
              </a:ext>
            </a:extLst>
          </p:cNvPr>
          <p:cNvSpPr/>
          <p:nvPr/>
        </p:nvSpPr>
        <p:spPr>
          <a:xfrm>
            <a:off x="3457237" y="2388703"/>
            <a:ext cx="1848921" cy="1994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0A3B472A-EC8F-7F01-5E2D-C05F4962D30E}"/>
              </a:ext>
            </a:extLst>
          </p:cNvPr>
          <p:cNvCxnSpPr>
            <a:cxnSpLocks/>
          </p:cNvCxnSpPr>
          <p:nvPr/>
        </p:nvCxnSpPr>
        <p:spPr>
          <a:xfrm>
            <a:off x="697247" y="773926"/>
            <a:ext cx="10967259" cy="0"/>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2BDDBDCD-DBEE-05C9-988A-36C3F605D59A}"/>
              </a:ext>
            </a:extLst>
          </p:cNvPr>
          <p:cNvPicPr>
            <a:picLocks noChangeAspect="1"/>
          </p:cNvPicPr>
          <p:nvPr/>
        </p:nvPicPr>
        <p:blipFill>
          <a:blip r:embed="rId2"/>
          <a:stretch>
            <a:fillRect/>
          </a:stretch>
        </p:blipFill>
        <p:spPr>
          <a:xfrm>
            <a:off x="1571773" y="1042105"/>
            <a:ext cx="8668960" cy="5258534"/>
          </a:xfrm>
          <a:prstGeom prst="rect">
            <a:avLst/>
          </a:prstGeom>
        </p:spPr>
      </p:pic>
    </p:spTree>
    <p:extLst>
      <p:ext uri="{BB962C8B-B14F-4D97-AF65-F5344CB8AC3E}">
        <p14:creationId xmlns:p14="http://schemas.microsoft.com/office/powerpoint/2010/main" val="2220302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CAE38-47D0-C913-B0D1-4F902E49F357}"/>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A3B87DFD-353A-17C8-E876-A436BE51678D}"/>
              </a:ext>
            </a:extLst>
          </p:cNvPr>
          <p:cNvSpPr txBox="1">
            <a:spLocks/>
          </p:cNvSpPr>
          <p:nvPr/>
        </p:nvSpPr>
        <p:spPr>
          <a:xfrm>
            <a:off x="838200" y="286671"/>
            <a:ext cx="10515600" cy="529323"/>
          </a:xfrm>
          <a:prstGeom prst="rect">
            <a:avLst/>
          </a:prstGeom>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0070C0"/>
                </a:solidFill>
                <a:latin typeface="Arial" panose="020B0604020202020204" pitchFamily="34" charset="0"/>
                <a:cs typeface="Arial" panose="020B0604020202020204" pitchFamily="34" charset="0"/>
              </a:rPr>
              <a:t>CRNMB (</a:t>
            </a:r>
            <a:r>
              <a:rPr lang="en-US" b="1" dirty="0" err="1">
                <a:solidFill>
                  <a:srgbClr val="0070C0"/>
                </a:solidFill>
                <a:latin typeface="Arial" panose="020B0604020202020204" pitchFamily="34" charset="0"/>
                <a:cs typeface="Arial" panose="020B0604020202020204" pitchFamily="34" charset="0"/>
              </a:rPr>
              <a:t>mITT</a:t>
            </a:r>
            <a:r>
              <a:rPr lang="en-US" b="1" dirty="0">
                <a:solidFill>
                  <a:srgbClr val="0070C0"/>
                </a:solidFill>
                <a:latin typeface="Arial" panose="020B0604020202020204" pitchFamily="34" charset="0"/>
                <a:cs typeface="Arial" panose="020B0604020202020204" pitchFamily="34" charset="0"/>
              </a:rPr>
              <a:t>)</a:t>
            </a:r>
            <a:endParaRPr lang="en-US" b="1" dirty="0"/>
          </a:p>
        </p:txBody>
      </p:sp>
      <p:sp>
        <p:nvSpPr>
          <p:cNvPr id="2" name="Right Triangle 1">
            <a:extLst>
              <a:ext uri="{FF2B5EF4-FFF2-40B4-BE49-F238E27FC236}">
                <a16:creationId xmlns:a16="http://schemas.microsoft.com/office/drawing/2014/main" id="{0D685CD2-AA23-7B0B-83E8-27531997769B}"/>
              </a:ext>
            </a:extLst>
          </p:cNvPr>
          <p:cNvSpPr/>
          <p:nvPr/>
        </p:nvSpPr>
        <p:spPr>
          <a:xfrm rot="17197077">
            <a:off x="6563921" y="1482282"/>
            <a:ext cx="2726313" cy="2425920"/>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ight Triangle 2">
            <a:extLst>
              <a:ext uri="{FF2B5EF4-FFF2-40B4-BE49-F238E27FC236}">
                <a16:creationId xmlns:a16="http://schemas.microsoft.com/office/drawing/2014/main" id="{B1547910-01CE-F295-7345-5F5EBB23C404}"/>
              </a:ext>
            </a:extLst>
          </p:cNvPr>
          <p:cNvSpPr/>
          <p:nvPr/>
        </p:nvSpPr>
        <p:spPr>
          <a:xfrm rot="17530609">
            <a:off x="2329392" y="3992450"/>
            <a:ext cx="2643950" cy="2289493"/>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Block Arc 8">
            <a:extLst>
              <a:ext uri="{FF2B5EF4-FFF2-40B4-BE49-F238E27FC236}">
                <a16:creationId xmlns:a16="http://schemas.microsoft.com/office/drawing/2014/main" id="{99AC68E7-0534-CF57-DBE0-2AEE5159591E}"/>
              </a:ext>
            </a:extLst>
          </p:cNvPr>
          <p:cNvSpPr/>
          <p:nvPr/>
        </p:nvSpPr>
        <p:spPr>
          <a:xfrm rot="8199962">
            <a:off x="4921680" y="3357736"/>
            <a:ext cx="2489204" cy="1732396"/>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Rectangle 9">
            <a:extLst>
              <a:ext uri="{FF2B5EF4-FFF2-40B4-BE49-F238E27FC236}">
                <a16:creationId xmlns:a16="http://schemas.microsoft.com/office/drawing/2014/main" id="{271F10E5-4F33-4885-07CA-425DDA2F806E}"/>
              </a:ext>
            </a:extLst>
          </p:cNvPr>
          <p:cNvSpPr/>
          <p:nvPr/>
        </p:nvSpPr>
        <p:spPr>
          <a:xfrm>
            <a:off x="6981572" y="3922196"/>
            <a:ext cx="1848921" cy="186742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22D6269-B38B-42CE-C2E9-01E0184DFD12}"/>
              </a:ext>
            </a:extLst>
          </p:cNvPr>
          <p:cNvSpPr/>
          <p:nvPr/>
        </p:nvSpPr>
        <p:spPr>
          <a:xfrm>
            <a:off x="6517196" y="4552310"/>
            <a:ext cx="1848921" cy="186742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770975E-C72F-19E0-5D7F-CF647A2E10A9}"/>
              </a:ext>
            </a:extLst>
          </p:cNvPr>
          <p:cNvSpPr/>
          <p:nvPr/>
        </p:nvSpPr>
        <p:spPr>
          <a:xfrm>
            <a:off x="3256695" y="1183733"/>
            <a:ext cx="1848921" cy="394646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B857621-3533-D789-DF13-4F11BA1FFAA2}"/>
              </a:ext>
            </a:extLst>
          </p:cNvPr>
          <p:cNvSpPr/>
          <p:nvPr/>
        </p:nvSpPr>
        <p:spPr>
          <a:xfrm>
            <a:off x="4057332" y="1102336"/>
            <a:ext cx="1848921" cy="1994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Triangle 13">
            <a:extLst>
              <a:ext uri="{FF2B5EF4-FFF2-40B4-BE49-F238E27FC236}">
                <a16:creationId xmlns:a16="http://schemas.microsoft.com/office/drawing/2014/main" id="{000D32F0-83DC-57F4-EEBF-7A307EF0B0C9}"/>
              </a:ext>
            </a:extLst>
          </p:cNvPr>
          <p:cNvSpPr/>
          <p:nvPr/>
        </p:nvSpPr>
        <p:spPr>
          <a:xfrm rot="17530609">
            <a:off x="4171964" y="2704588"/>
            <a:ext cx="1452010" cy="891217"/>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Block Arc 14">
            <a:extLst>
              <a:ext uri="{FF2B5EF4-FFF2-40B4-BE49-F238E27FC236}">
                <a16:creationId xmlns:a16="http://schemas.microsoft.com/office/drawing/2014/main" id="{2B222EFD-D68B-A6D8-D9F9-5E5B165B7658}"/>
              </a:ext>
            </a:extLst>
          </p:cNvPr>
          <p:cNvSpPr/>
          <p:nvPr/>
        </p:nvSpPr>
        <p:spPr>
          <a:xfrm rot="12566670">
            <a:off x="4543757" y="3214788"/>
            <a:ext cx="2489204" cy="2002680"/>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Block Arc 15">
            <a:extLst>
              <a:ext uri="{FF2B5EF4-FFF2-40B4-BE49-F238E27FC236}">
                <a16:creationId xmlns:a16="http://schemas.microsoft.com/office/drawing/2014/main" id="{EFDB6CD1-D2BB-D890-EDBC-92AA91129A29}"/>
              </a:ext>
            </a:extLst>
          </p:cNvPr>
          <p:cNvSpPr/>
          <p:nvPr/>
        </p:nvSpPr>
        <p:spPr>
          <a:xfrm rot="17017456">
            <a:off x="4346864" y="2840156"/>
            <a:ext cx="2489204" cy="2002680"/>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Rectangle 16">
            <a:extLst>
              <a:ext uri="{FF2B5EF4-FFF2-40B4-BE49-F238E27FC236}">
                <a16:creationId xmlns:a16="http://schemas.microsoft.com/office/drawing/2014/main" id="{BAD1B174-ECF2-A99A-220E-54BE782165BE}"/>
              </a:ext>
            </a:extLst>
          </p:cNvPr>
          <p:cNvSpPr/>
          <p:nvPr/>
        </p:nvSpPr>
        <p:spPr>
          <a:xfrm>
            <a:off x="3851271" y="1434589"/>
            <a:ext cx="1848921" cy="1994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B079582C-52AA-D335-388D-63046B56B718}"/>
              </a:ext>
            </a:extLst>
          </p:cNvPr>
          <p:cNvSpPr/>
          <p:nvPr/>
        </p:nvSpPr>
        <p:spPr>
          <a:xfrm>
            <a:off x="3457237" y="2388703"/>
            <a:ext cx="1848921" cy="1994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8910574F-2305-9115-D9CA-CCC5AF9E9018}"/>
              </a:ext>
            </a:extLst>
          </p:cNvPr>
          <p:cNvCxnSpPr>
            <a:cxnSpLocks/>
          </p:cNvCxnSpPr>
          <p:nvPr/>
        </p:nvCxnSpPr>
        <p:spPr>
          <a:xfrm>
            <a:off x="697247" y="773926"/>
            <a:ext cx="10967259" cy="0"/>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F03B19B2-01DB-15DC-9E21-E7C1257450A3}"/>
              </a:ext>
            </a:extLst>
          </p:cNvPr>
          <p:cNvPicPr>
            <a:picLocks noChangeAspect="1"/>
          </p:cNvPicPr>
          <p:nvPr/>
        </p:nvPicPr>
        <p:blipFill>
          <a:blip r:embed="rId2"/>
          <a:stretch>
            <a:fillRect/>
          </a:stretch>
        </p:blipFill>
        <p:spPr>
          <a:xfrm>
            <a:off x="1402157" y="1042127"/>
            <a:ext cx="8697539" cy="5353797"/>
          </a:xfrm>
          <a:prstGeom prst="rect">
            <a:avLst/>
          </a:prstGeom>
        </p:spPr>
      </p:pic>
    </p:spTree>
    <p:extLst>
      <p:ext uri="{BB962C8B-B14F-4D97-AF65-F5344CB8AC3E}">
        <p14:creationId xmlns:p14="http://schemas.microsoft.com/office/powerpoint/2010/main" val="384038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36AB531-4B92-BE0C-01CC-67E4B909881C}"/>
              </a:ext>
            </a:extLst>
          </p:cNvPr>
          <p:cNvPicPr>
            <a:picLocks noChangeAspect="1"/>
          </p:cNvPicPr>
          <p:nvPr/>
        </p:nvPicPr>
        <p:blipFill>
          <a:blip r:embed="rId2"/>
          <a:srcRect t="2756"/>
          <a:stretch>
            <a:fillRect/>
          </a:stretch>
        </p:blipFill>
        <p:spPr>
          <a:xfrm>
            <a:off x="1350404" y="1303249"/>
            <a:ext cx="9655446" cy="4434538"/>
          </a:xfrm>
          <a:prstGeom prst="rect">
            <a:avLst/>
          </a:prstGeom>
        </p:spPr>
      </p:pic>
      <p:sp>
        <p:nvSpPr>
          <p:cNvPr id="6" name="Title 1">
            <a:extLst>
              <a:ext uri="{FF2B5EF4-FFF2-40B4-BE49-F238E27FC236}">
                <a16:creationId xmlns:a16="http://schemas.microsoft.com/office/drawing/2014/main" id="{E4BC2B16-CDEE-01C9-E050-2C452A55E8A4}"/>
              </a:ext>
            </a:extLst>
          </p:cNvPr>
          <p:cNvSpPr txBox="1">
            <a:spLocks/>
          </p:cNvSpPr>
          <p:nvPr/>
        </p:nvSpPr>
        <p:spPr>
          <a:xfrm>
            <a:off x="838200" y="286671"/>
            <a:ext cx="10515600" cy="529323"/>
          </a:xfrm>
          <a:prstGeom prst="rect">
            <a:avLst/>
          </a:prstGeom>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0070C0"/>
                </a:solidFill>
                <a:latin typeface="Arial" panose="020B0604020202020204" pitchFamily="34" charset="0"/>
                <a:cs typeface="Arial" panose="020B0604020202020204" pitchFamily="34" charset="0"/>
              </a:rPr>
              <a:t>Recurrent VTE, landmark from day 366 </a:t>
            </a:r>
            <a:endParaRPr lang="en-US" b="1" dirty="0"/>
          </a:p>
        </p:txBody>
      </p:sp>
      <p:cxnSp>
        <p:nvCxnSpPr>
          <p:cNvPr id="7" name="Straight Connector 6">
            <a:extLst>
              <a:ext uri="{FF2B5EF4-FFF2-40B4-BE49-F238E27FC236}">
                <a16:creationId xmlns:a16="http://schemas.microsoft.com/office/drawing/2014/main" id="{BA260AAA-1C9E-E52B-8989-201E6FB3AD73}"/>
              </a:ext>
            </a:extLst>
          </p:cNvPr>
          <p:cNvCxnSpPr>
            <a:cxnSpLocks/>
          </p:cNvCxnSpPr>
          <p:nvPr/>
        </p:nvCxnSpPr>
        <p:spPr>
          <a:xfrm>
            <a:off x="697247" y="773926"/>
            <a:ext cx="10967259" cy="0"/>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5782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2B0906-B6ED-17A0-CB3B-4A57634C565F}"/>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CE92F2C0-EF33-F4CF-FE7A-1633CAB1F310}"/>
              </a:ext>
            </a:extLst>
          </p:cNvPr>
          <p:cNvSpPr txBox="1">
            <a:spLocks/>
          </p:cNvSpPr>
          <p:nvPr/>
        </p:nvSpPr>
        <p:spPr>
          <a:xfrm>
            <a:off x="838200" y="286671"/>
            <a:ext cx="10515600" cy="529323"/>
          </a:xfrm>
          <a:prstGeom prst="rect">
            <a:avLst/>
          </a:prstGeom>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0070C0"/>
                </a:solidFill>
                <a:latin typeface="Arial" panose="020B0604020202020204" pitchFamily="34" charset="0"/>
                <a:cs typeface="Arial" panose="020B0604020202020204" pitchFamily="34" charset="0"/>
              </a:rPr>
              <a:t>Discussion</a:t>
            </a:r>
            <a:endParaRPr lang="en-US" b="1" dirty="0"/>
          </a:p>
        </p:txBody>
      </p:sp>
      <p:sp>
        <p:nvSpPr>
          <p:cNvPr id="2" name="Right Triangle 1">
            <a:extLst>
              <a:ext uri="{FF2B5EF4-FFF2-40B4-BE49-F238E27FC236}">
                <a16:creationId xmlns:a16="http://schemas.microsoft.com/office/drawing/2014/main" id="{3A51A20C-803D-AD0E-01C2-EF2DFDBDC4F0}"/>
              </a:ext>
            </a:extLst>
          </p:cNvPr>
          <p:cNvSpPr/>
          <p:nvPr/>
        </p:nvSpPr>
        <p:spPr>
          <a:xfrm rot="17197077">
            <a:off x="6563921" y="1482282"/>
            <a:ext cx="2726313" cy="2425920"/>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Block Arc 8">
            <a:extLst>
              <a:ext uri="{FF2B5EF4-FFF2-40B4-BE49-F238E27FC236}">
                <a16:creationId xmlns:a16="http://schemas.microsoft.com/office/drawing/2014/main" id="{B4ECEBCF-BAA3-87A7-606E-90F08E526106}"/>
              </a:ext>
            </a:extLst>
          </p:cNvPr>
          <p:cNvSpPr/>
          <p:nvPr/>
        </p:nvSpPr>
        <p:spPr>
          <a:xfrm rot="8199962">
            <a:off x="4921680" y="3357736"/>
            <a:ext cx="2489204" cy="1732396"/>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Rectangle 9">
            <a:extLst>
              <a:ext uri="{FF2B5EF4-FFF2-40B4-BE49-F238E27FC236}">
                <a16:creationId xmlns:a16="http://schemas.microsoft.com/office/drawing/2014/main" id="{B0A1AD32-8C85-9EF6-C290-58E24FA455D5}"/>
              </a:ext>
            </a:extLst>
          </p:cNvPr>
          <p:cNvSpPr/>
          <p:nvPr/>
        </p:nvSpPr>
        <p:spPr>
          <a:xfrm>
            <a:off x="6981572" y="3922196"/>
            <a:ext cx="1848921" cy="186742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6DCFF7C-0233-D327-60BD-5C180933C963}"/>
              </a:ext>
            </a:extLst>
          </p:cNvPr>
          <p:cNvSpPr/>
          <p:nvPr/>
        </p:nvSpPr>
        <p:spPr>
          <a:xfrm>
            <a:off x="3256695" y="1183733"/>
            <a:ext cx="1848921" cy="394646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27428B6-24DB-64FD-BE26-B45C4FA636C6}"/>
              </a:ext>
            </a:extLst>
          </p:cNvPr>
          <p:cNvSpPr/>
          <p:nvPr/>
        </p:nvSpPr>
        <p:spPr>
          <a:xfrm>
            <a:off x="4057332" y="1102336"/>
            <a:ext cx="1848921" cy="1994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Triangle 13">
            <a:extLst>
              <a:ext uri="{FF2B5EF4-FFF2-40B4-BE49-F238E27FC236}">
                <a16:creationId xmlns:a16="http://schemas.microsoft.com/office/drawing/2014/main" id="{04FF1B46-E143-8FBA-4800-22E101F40A47}"/>
              </a:ext>
            </a:extLst>
          </p:cNvPr>
          <p:cNvSpPr/>
          <p:nvPr/>
        </p:nvSpPr>
        <p:spPr>
          <a:xfrm rot="17530609">
            <a:off x="4171964" y="2704588"/>
            <a:ext cx="1452010" cy="891217"/>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Block Arc 14">
            <a:extLst>
              <a:ext uri="{FF2B5EF4-FFF2-40B4-BE49-F238E27FC236}">
                <a16:creationId xmlns:a16="http://schemas.microsoft.com/office/drawing/2014/main" id="{CC344170-6591-E3DE-953C-2B4891A07532}"/>
              </a:ext>
            </a:extLst>
          </p:cNvPr>
          <p:cNvSpPr/>
          <p:nvPr/>
        </p:nvSpPr>
        <p:spPr>
          <a:xfrm rot="12566670">
            <a:off x="4543757" y="3214788"/>
            <a:ext cx="2489204" cy="2002680"/>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Block Arc 15">
            <a:extLst>
              <a:ext uri="{FF2B5EF4-FFF2-40B4-BE49-F238E27FC236}">
                <a16:creationId xmlns:a16="http://schemas.microsoft.com/office/drawing/2014/main" id="{1992CC68-68C2-FBED-5B7B-19E7DEAA7B43}"/>
              </a:ext>
            </a:extLst>
          </p:cNvPr>
          <p:cNvSpPr/>
          <p:nvPr/>
        </p:nvSpPr>
        <p:spPr>
          <a:xfrm rot="17017456">
            <a:off x="4346864" y="2840156"/>
            <a:ext cx="2489204" cy="2002680"/>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Rectangle 16">
            <a:extLst>
              <a:ext uri="{FF2B5EF4-FFF2-40B4-BE49-F238E27FC236}">
                <a16:creationId xmlns:a16="http://schemas.microsoft.com/office/drawing/2014/main" id="{E8C2CD8C-4D83-0166-5D08-492C842EE432}"/>
              </a:ext>
            </a:extLst>
          </p:cNvPr>
          <p:cNvSpPr/>
          <p:nvPr/>
        </p:nvSpPr>
        <p:spPr>
          <a:xfrm>
            <a:off x="3851271" y="1434589"/>
            <a:ext cx="1848921" cy="1994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5E058DD-8788-B6C6-0254-D7144D44375E}"/>
              </a:ext>
            </a:extLst>
          </p:cNvPr>
          <p:cNvSpPr/>
          <p:nvPr/>
        </p:nvSpPr>
        <p:spPr>
          <a:xfrm>
            <a:off x="3457237" y="2388703"/>
            <a:ext cx="1848921" cy="1994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F19BA167-B28D-D380-E988-104337C6442A}"/>
              </a:ext>
            </a:extLst>
          </p:cNvPr>
          <p:cNvCxnSpPr>
            <a:cxnSpLocks/>
          </p:cNvCxnSpPr>
          <p:nvPr/>
        </p:nvCxnSpPr>
        <p:spPr>
          <a:xfrm>
            <a:off x="697247" y="773926"/>
            <a:ext cx="10967259" cy="0"/>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sp>
        <p:nvSpPr>
          <p:cNvPr id="8" name="Content Placeholder 2">
            <a:extLst>
              <a:ext uri="{FF2B5EF4-FFF2-40B4-BE49-F238E27FC236}">
                <a16:creationId xmlns:a16="http://schemas.microsoft.com/office/drawing/2014/main" id="{F585108C-A50F-46B0-5033-70BA0BC80CFC}"/>
              </a:ext>
            </a:extLst>
          </p:cNvPr>
          <p:cNvSpPr>
            <a:spLocks noGrp="1"/>
          </p:cNvSpPr>
          <p:nvPr>
            <p:ph idx="1"/>
          </p:nvPr>
        </p:nvSpPr>
        <p:spPr>
          <a:xfrm>
            <a:off x="697247" y="1117531"/>
            <a:ext cx="10967259" cy="1900757"/>
          </a:xfrm>
        </p:spPr>
        <p:txBody>
          <a:bodyPr>
            <a:normAutofit lnSpcReduction="10000"/>
          </a:bodyPr>
          <a:lstStyle/>
          <a:p>
            <a:pPr marL="57150" indent="-285750">
              <a:spcAft>
                <a:spcPts val="800"/>
              </a:spcAft>
            </a:pPr>
            <a:r>
              <a:rPr lang="en-US" sz="1800" kern="100" dirty="0">
                <a:ea typeface="Times New Roman" panose="02020603050405020304" pitchFamily="18" charset="0"/>
                <a:cs typeface="Arial" panose="020B0604020202020204" pitchFamily="34" charset="0"/>
              </a:rPr>
              <a:t>12-month of being assigned to low-intensity apixaban vs placebo </a:t>
            </a:r>
            <a:r>
              <a:rPr lang="en-US" dirty="0"/>
              <a:t>↓</a:t>
            </a:r>
            <a:r>
              <a:rPr lang="en-US" sz="1800" kern="100" dirty="0">
                <a:ea typeface="Times New Roman" panose="02020603050405020304" pitchFamily="18" charset="0"/>
                <a:cs typeface="Arial" panose="020B0604020202020204" pitchFamily="34" charset="0"/>
              </a:rPr>
              <a:t>2-year risk of recurrent VTE </a:t>
            </a:r>
          </a:p>
          <a:p>
            <a:pPr marL="57150" indent="-285750">
              <a:spcAft>
                <a:spcPts val="800"/>
              </a:spcAft>
            </a:pPr>
            <a:r>
              <a:rPr lang="en-US" sz="1800" kern="100" dirty="0">
                <a:ea typeface="Times New Roman" panose="02020603050405020304" pitchFamily="18" charset="0"/>
                <a:cs typeface="Arial" panose="020B0604020202020204" pitchFamily="34" charset="0"/>
              </a:rPr>
              <a:t>No increase in major bleeding.</a:t>
            </a:r>
          </a:p>
          <a:p>
            <a:pPr marL="57150" indent="-285750">
              <a:spcAft>
                <a:spcPts val="800"/>
              </a:spcAft>
            </a:pPr>
            <a:r>
              <a:rPr lang="en-US" sz="1800" kern="100" dirty="0">
                <a:ea typeface="Times New Roman" panose="02020603050405020304" pitchFamily="18" charset="0"/>
                <a:cs typeface="Arial" panose="020B0604020202020204" pitchFamily="34" charset="0"/>
              </a:rPr>
              <a:t>No sustained benefit in landmark analysis for year 2 with non-proportional hazards.</a:t>
            </a:r>
          </a:p>
          <a:p>
            <a:pPr marL="57150" indent="-285750">
              <a:spcAft>
                <a:spcPts val="800"/>
              </a:spcAft>
            </a:pPr>
            <a:r>
              <a:rPr lang="en-US" sz="1800" kern="100" dirty="0">
                <a:ea typeface="Times New Roman" panose="02020603050405020304" pitchFamily="18" charset="0"/>
                <a:cs typeface="Arial" panose="020B0604020202020204" pitchFamily="34" charset="0"/>
              </a:rPr>
              <a:t>Aligns with biology for a short acting drug.</a:t>
            </a:r>
          </a:p>
          <a:p>
            <a:pPr marL="57150" indent="-285750">
              <a:lnSpc>
                <a:spcPct val="115000"/>
              </a:lnSpc>
              <a:spcAft>
                <a:spcPts val="800"/>
              </a:spcAft>
            </a:pPr>
            <a:endParaRPr lang="en-US" dirty="0"/>
          </a:p>
        </p:txBody>
      </p:sp>
      <p:sp>
        <p:nvSpPr>
          <p:cNvPr id="21" name="Content Placeholder 2">
            <a:extLst>
              <a:ext uri="{FF2B5EF4-FFF2-40B4-BE49-F238E27FC236}">
                <a16:creationId xmlns:a16="http://schemas.microsoft.com/office/drawing/2014/main" id="{8682AFC1-18F1-61DB-509B-54465D8DF1AE}"/>
              </a:ext>
            </a:extLst>
          </p:cNvPr>
          <p:cNvSpPr txBox="1">
            <a:spLocks/>
          </p:cNvSpPr>
          <p:nvPr/>
        </p:nvSpPr>
        <p:spPr>
          <a:xfrm>
            <a:off x="744439" y="3803260"/>
            <a:ext cx="10967259" cy="19007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800"/>
              </a:spcAft>
              <a:buNone/>
            </a:pPr>
            <a:r>
              <a:rPr lang="en-US" sz="1800" b="1" kern="100" dirty="0">
                <a:ea typeface="Times New Roman" panose="02020603050405020304" pitchFamily="18" charset="0"/>
                <a:cs typeface="Arial" panose="020B0604020202020204" pitchFamily="34" charset="0"/>
              </a:rPr>
              <a:t>Comparison with prior extension studies</a:t>
            </a:r>
          </a:p>
          <a:p>
            <a:pPr marL="57150" indent="-285750">
              <a:spcAft>
                <a:spcPts val="800"/>
              </a:spcAft>
            </a:pPr>
            <a:r>
              <a:rPr lang="en-US" sz="1800" kern="100" dirty="0">
                <a:ea typeface="Times New Roman" panose="02020603050405020304" pitchFamily="18" charset="0"/>
                <a:cs typeface="Arial" panose="020B0604020202020204" pitchFamily="34" charset="0"/>
              </a:rPr>
              <a:t>PADIS-PE (warfarin)</a:t>
            </a:r>
          </a:p>
          <a:p>
            <a:pPr marL="57150" indent="-285750">
              <a:spcAft>
                <a:spcPts val="800"/>
              </a:spcAft>
            </a:pPr>
            <a:r>
              <a:rPr lang="en-US" sz="1800" kern="100" dirty="0">
                <a:ea typeface="Times New Roman" panose="02020603050405020304" pitchFamily="18" charset="0"/>
                <a:cs typeface="Arial" panose="020B0604020202020204" pitchFamily="34" charset="0"/>
              </a:rPr>
              <a:t>RE-SONATE (dabigatran)</a:t>
            </a:r>
          </a:p>
          <a:p>
            <a:pPr marL="57150" indent="-285750">
              <a:spcAft>
                <a:spcPts val="800"/>
              </a:spcAft>
            </a:pPr>
            <a:endParaRPr lang="en-US" sz="1800" kern="100" dirty="0">
              <a:ea typeface="Times New Roman" panose="02020603050405020304" pitchFamily="18" charset="0"/>
              <a:cs typeface="Arial" panose="020B0604020202020204" pitchFamily="34" charset="0"/>
            </a:endParaRPr>
          </a:p>
          <a:p>
            <a:pPr marL="57150" indent="-285750">
              <a:lnSpc>
                <a:spcPct val="115000"/>
              </a:lnSpc>
              <a:spcAft>
                <a:spcPts val="800"/>
              </a:spcAft>
            </a:pPr>
            <a:endParaRPr lang="en-US" dirty="0"/>
          </a:p>
        </p:txBody>
      </p:sp>
      <p:sp>
        <p:nvSpPr>
          <p:cNvPr id="6" name="TextBox 5">
            <a:extLst>
              <a:ext uri="{FF2B5EF4-FFF2-40B4-BE49-F238E27FC236}">
                <a16:creationId xmlns:a16="http://schemas.microsoft.com/office/drawing/2014/main" id="{335EF619-6580-CBE6-A8A0-606D227D7B7F}"/>
              </a:ext>
            </a:extLst>
          </p:cNvPr>
          <p:cNvSpPr txBox="1"/>
          <p:nvPr/>
        </p:nvSpPr>
        <p:spPr>
          <a:xfrm>
            <a:off x="3327693" y="5963133"/>
            <a:ext cx="6094476" cy="523220"/>
          </a:xfrm>
          <a:prstGeom prst="rect">
            <a:avLst/>
          </a:prstGeom>
          <a:noFill/>
        </p:spPr>
        <p:txBody>
          <a:bodyPr wrap="square">
            <a:spAutoFit/>
          </a:bodyPr>
          <a:lstStyle/>
          <a:p>
            <a:r>
              <a:rPr lang="sv-SE" sz="1400" b="1" dirty="0">
                <a:solidFill>
                  <a:schemeClr val="accent2"/>
                </a:solidFill>
                <a:latin typeface="Arial" panose="020B0604020202020204" pitchFamily="34" charset="0"/>
                <a:cs typeface="Arial" panose="020B0604020202020204" pitchFamily="34" charset="0"/>
              </a:rPr>
              <a:t>Couturaud F, et al. JAMA. 2015; 314: 31-40.</a:t>
            </a:r>
          </a:p>
          <a:p>
            <a:r>
              <a:rPr lang="sv-SE" sz="1400" b="1" dirty="0">
                <a:solidFill>
                  <a:schemeClr val="accent2"/>
                </a:solidFill>
                <a:latin typeface="Arial" panose="020B0604020202020204" pitchFamily="34" charset="0"/>
                <a:cs typeface="Arial" panose="020B0604020202020204" pitchFamily="34" charset="0"/>
              </a:rPr>
              <a:t>Schulman S, et al. N Engl J Med. 2013;368:709-718.</a:t>
            </a:r>
            <a:endParaRPr lang="en-US" sz="1400" b="1" dirty="0">
              <a:solidFill>
                <a:schemeClr val="accent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5659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1">
                                            <p:txEl>
                                              <p:pRg st="0" end="0"/>
                                            </p:txEl>
                                          </p:spTgt>
                                        </p:tgtEl>
                                        <p:attrNameLst>
                                          <p:attrName>style.visibility</p:attrName>
                                        </p:attrNameLst>
                                      </p:cBhvr>
                                      <p:to>
                                        <p:strVal val="visible"/>
                                      </p:to>
                                    </p:set>
                                    <p:animEffect transition="in" filter="fade">
                                      <p:cBhvr>
                                        <p:cTn id="27" dur="500"/>
                                        <p:tgtEl>
                                          <p:spTgt spid="21">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1">
                                            <p:txEl>
                                              <p:pRg st="1" end="1"/>
                                            </p:txEl>
                                          </p:spTgt>
                                        </p:tgtEl>
                                        <p:attrNameLst>
                                          <p:attrName>style.visibility</p:attrName>
                                        </p:attrNameLst>
                                      </p:cBhvr>
                                      <p:to>
                                        <p:strVal val="visible"/>
                                      </p:to>
                                    </p:set>
                                    <p:animEffect transition="in" filter="fade">
                                      <p:cBhvr>
                                        <p:cTn id="32" dur="500"/>
                                        <p:tgtEl>
                                          <p:spTgt spid="21">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1">
                                            <p:txEl>
                                              <p:pRg st="2" end="2"/>
                                            </p:txEl>
                                          </p:spTgt>
                                        </p:tgtEl>
                                        <p:attrNameLst>
                                          <p:attrName>style.visibility</p:attrName>
                                        </p:attrNameLst>
                                      </p:cBhvr>
                                      <p:to>
                                        <p:strVal val="visible"/>
                                      </p:to>
                                    </p:set>
                                    <p:animEffect transition="in" filter="fade">
                                      <p:cBhvr>
                                        <p:cTn id="37" dur="500"/>
                                        <p:tgtEl>
                                          <p:spTgt spid="2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49E8E4-315A-E366-ED82-BA02245E5377}"/>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9784266A-49ED-E9C2-39A1-5958A559D55D}"/>
              </a:ext>
            </a:extLst>
          </p:cNvPr>
          <p:cNvSpPr txBox="1">
            <a:spLocks/>
          </p:cNvSpPr>
          <p:nvPr/>
        </p:nvSpPr>
        <p:spPr>
          <a:xfrm>
            <a:off x="838200" y="286671"/>
            <a:ext cx="10515600" cy="529323"/>
          </a:xfrm>
          <a:prstGeom prst="rect">
            <a:avLst/>
          </a:prstGeom>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0070C0"/>
                </a:solidFill>
                <a:latin typeface="Arial" panose="020B0604020202020204" pitchFamily="34" charset="0"/>
                <a:cs typeface="Arial" panose="020B0604020202020204" pitchFamily="34" charset="0"/>
              </a:rPr>
              <a:t>Limitations</a:t>
            </a:r>
            <a:endParaRPr lang="en-US" b="1" dirty="0"/>
          </a:p>
        </p:txBody>
      </p:sp>
      <p:sp>
        <p:nvSpPr>
          <p:cNvPr id="2" name="Right Triangle 1">
            <a:extLst>
              <a:ext uri="{FF2B5EF4-FFF2-40B4-BE49-F238E27FC236}">
                <a16:creationId xmlns:a16="http://schemas.microsoft.com/office/drawing/2014/main" id="{DB0FDA48-429F-DFFA-3223-C14D32CA6D7F}"/>
              </a:ext>
            </a:extLst>
          </p:cNvPr>
          <p:cNvSpPr/>
          <p:nvPr/>
        </p:nvSpPr>
        <p:spPr>
          <a:xfrm rot="17197077">
            <a:off x="6563921" y="1482282"/>
            <a:ext cx="2726313" cy="2425920"/>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ight Triangle 2">
            <a:extLst>
              <a:ext uri="{FF2B5EF4-FFF2-40B4-BE49-F238E27FC236}">
                <a16:creationId xmlns:a16="http://schemas.microsoft.com/office/drawing/2014/main" id="{23C38B8E-A72E-2DB8-1936-3D29739E8729}"/>
              </a:ext>
            </a:extLst>
          </p:cNvPr>
          <p:cNvSpPr/>
          <p:nvPr/>
        </p:nvSpPr>
        <p:spPr>
          <a:xfrm rot="17530609">
            <a:off x="2329392" y="3992450"/>
            <a:ext cx="2643950" cy="2289493"/>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Block Arc 8">
            <a:extLst>
              <a:ext uri="{FF2B5EF4-FFF2-40B4-BE49-F238E27FC236}">
                <a16:creationId xmlns:a16="http://schemas.microsoft.com/office/drawing/2014/main" id="{93DC7BF2-4775-24BF-8097-C970755D38C4}"/>
              </a:ext>
            </a:extLst>
          </p:cNvPr>
          <p:cNvSpPr/>
          <p:nvPr/>
        </p:nvSpPr>
        <p:spPr>
          <a:xfrm rot="8199962">
            <a:off x="4921680" y="3357736"/>
            <a:ext cx="2489204" cy="1732396"/>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a:extLst>
              <a:ext uri="{FF2B5EF4-FFF2-40B4-BE49-F238E27FC236}">
                <a16:creationId xmlns:a16="http://schemas.microsoft.com/office/drawing/2014/main" id="{DBCED09F-B12E-F4FC-B261-2EBAAD240349}"/>
              </a:ext>
            </a:extLst>
          </p:cNvPr>
          <p:cNvSpPr/>
          <p:nvPr/>
        </p:nvSpPr>
        <p:spPr>
          <a:xfrm>
            <a:off x="3256695" y="1183733"/>
            <a:ext cx="1848921" cy="394646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95673-ABB7-A9D1-2B21-B8DFF69E5D47}"/>
              </a:ext>
            </a:extLst>
          </p:cNvPr>
          <p:cNvSpPr/>
          <p:nvPr/>
        </p:nvSpPr>
        <p:spPr>
          <a:xfrm>
            <a:off x="4057332" y="1102336"/>
            <a:ext cx="1848921" cy="1994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Triangle 13">
            <a:extLst>
              <a:ext uri="{FF2B5EF4-FFF2-40B4-BE49-F238E27FC236}">
                <a16:creationId xmlns:a16="http://schemas.microsoft.com/office/drawing/2014/main" id="{1555D066-D2E7-79BA-9CF3-8C6204C60255}"/>
              </a:ext>
            </a:extLst>
          </p:cNvPr>
          <p:cNvSpPr/>
          <p:nvPr/>
        </p:nvSpPr>
        <p:spPr>
          <a:xfrm rot="17530609">
            <a:off x="4171964" y="2704588"/>
            <a:ext cx="1452010" cy="891217"/>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Block Arc 14">
            <a:extLst>
              <a:ext uri="{FF2B5EF4-FFF2-40B4-BE49-F238E27FC236}">
                <a16:creationId xmlns:a16="http://schemas.microsoft.com/office/drawing/2014/main" id="{C05527BD-9117-3DA1-F88F-C6CCCE643ABF}"/>
              </a:ext>
            </a:extLst>
          </p:cNvPr>
          <p:cNvSpPr/>
          <p:nvPr/>
        </p:nvSpPr>
        <p:spPr>
          <a:xfrm rot="12566670">
            <a:off x="4543757" y="3214788"/>
            <a:ext cx="2489204" cy="2002680"/>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Block Arc 15">
            <a:extLst>
              <a:ext uri="{FF2B5EF4-FFF2-40B4-BE49-F238E27FC236}">
                <a16:creationId xmlns:a16="http://schemas.microsoft.com/office/drawing/2014/main" id="{39FDF397-ADFA-F1D1-0708-ECDE1882CF19}"/>
              </a:ext>
            </a:extLst>
          </p:cNvPr>
          <p:cNvSpPr/>
          <p:nvPr/>
        </p:nvSpPr>
        <p:spPr>
          <a:xfrm rot="17017456">
            <a:off x="4346864" y="2840156"/>
            <a:ext cx="2489204" cy="2002680"/>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Rectangle 16">
            <a:extLst>
              <a:ext uri="{FF2B5EF4-FFF2-40B4-BE49-F238E27FC236}">
                <a16:creationId xmlns:a16="http://schemas.microsoft.com/office/drawing/2014/main" id="{6B07FBBB-36DD-4D16-C856-072C8A6029DA}"/>
              </a:ext>
            </a:extLst>
          </p:cNvPr>
          <p:cNvSpPr/>
          <p:nvPr/>
        </p:nvSpPr>
        <p:spPr>
          <a:xfrm>
            <a:off x="3851271" y="1434589"/>
            <a:ext cx="1848921" cy="1994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C02BD92-6E8C-8718-BAF4-99CAD7781509}"/>
              </a:ext>
            </a:extLst>
          </p:cNvPr>
          <p:cNvSpPr/>
          <p:nvPr/>
        </p:nvSpPr>
        <p:spPr>
          <a:xfrm>
            <a:off x="3457237" y="2388703"/>
            <a:ext cx="1848921" cy="1994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9B8C02FB-8649-C132-D886-3EC8D50054C6}"/>
              </a:ext>
            </a:extLst>
          </p:cNvPr>
          <p:cNvCxnSpPr>
            <a:cxnSpLocks/>
          </p:cNvCxnSpPr>
          <p:nvPr/>
        </p:nvCxnSpPr>
        <p:spPr>
          <a:xfrm>
            <a:off x="697247" y="773926"/>
            <a:ext cx="10967259" cy="0"/>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sp>
        <p:nvSpPr>
          <p:cNvPr id="8" name="Content Placeholder 2">
            <a:extLst>
              <a:ext uri="{FF2B5EF4-FFF2-40B4-BE49-F238E27FC236}">
                <a16:creationId xmlns:a16="http://schemas.microsoft.com/office/drawing/2014/main" id="{9C986690-0A3C-BA49-90EB-4AB12EC53C4F}"/>
              </a:ext>
            </a:extLst>
          </p:cNvPr>
          <p:cNvSpPr>
            <a:spLocks noGrp="1"/>
          </p:cNvSpPr>
          <p:nvPr>
            <p:ph idx="1"/>
          </p:nvPr>
        </p:nvSpPr>
        <p:spPr>
          <a:xfrm>
            <a:off x="697247" y="1117531"/>
            <a:ext cx="10967259" cy="3456959"/>
          </a:xfrm>
        </p:spPr>
        <p:txBody>
          <a:bodyPr>
            <a:normAutofit/>
          </a:bodyPr>
          <a:lstStyle/>
          <a:p>
            <a:pPr marL="57150" indent="-285750">
              <a:spcAft>
                <a:spcPts val="800"/>
              </a:spcAft>
            </a:pPr>
            <a:r>
              <a:rPr lang="en-US" sz="1800" kern="100" dirty="0">
                <a:ea typeface="Times New Roman" panose="02020603050405020304" pitchFamily="18" charset="0"/>
                <a:cs typeface="Arial" panose="020B0604020202020204" pitchFamily="34" charset="0"/>
              </a:rPr>
              <a:t>Although intentional by design, HI-PRO Extension is different from a 2-year randomized study of low-intensity apixaban vs placebo.</a:t>
            </a:r>
          </a:p>
          <a:p>
            <a:pPr marL="57150" indent="-285750">
              <a:spcAft>
                <a:spcPts val="800"/>
              </a:spcAft>
            </a:pPr>
            <a:endParaRPr lang="en-US" sz="1800" kern="100" dirty="0">
              <a:ea typeface="Times New Roman" panose="02020603050405020304" pitchFamily="18" charset="0"/>
              <a:cs typeface="Arial" panose="020B0604020202020204" pitchFamily="34" charset="0"/>
            </a:endParaRPr>
          </a:p>
          <a:p>
            <a:pPr marL="57150" indent="-285750">
              <a:spcAft>
                <a:spcPts val="800"/>
              </a:spcAft>
            </a:pPr>
            <a:r>
              <a:rPr lang="en-US" sz="1800" kern="100" dirty="0">
                <a:ea typeface="Times New Roman" panose="02020603050405020304" pitchFamily="18" charset="0"/>
                <a:cs typeface="Arial" panose="020B0604020202020204" pitchFamily="34" charset="0"/>
              </a:rPr>
              <a:t>From a single high-volume academic medical center.</a:t>
            </a:r>
          </a:p>
          <a:p>
            <a:pPr marL="57150" indent="-285750">
              <a:spcAft>
                <a:spcPts val="800"/>
              </a:spcAft>
            </a:pPr>
            <a:endParaRPr lang="en-US" sz="1800" kern="100" dirty="0">
              <a:ea typeface="Times New Roman" panose="02020603050405020304" pitchFamily="18" charset="0"/>
              <a:cs typeface="Arial" panose="020B0604020202020204" pitchFamily="34" charset="0"/>
            </a:endParaRPr>
          </a:p>
          <a:p>
            <a:pPr marL="57150" indent="-285750">
              <a:spcAft>
                <a:spcPts val="800"/>
              </a:spcAft>
            </a:pPr>
            <a:r>
              <a:rPr lang="en-US" sz="1800" kern="100" dirty="0">
                <a:ea typeface="Times New Roman" panose="02020603050405020304" pitchFamily="18" charset="0"/>
                <a:cs typeface="Arial" panose="020B0604020202020204" pitchFamily="34" charset="0"/>
              </a:rPr>
              <a:t>Non-proportional hazards complicated the analytics, although foreseen in the SAP.</a:t>
            </a:r>
          </a:p>
          <a:p>
            <a:pPr marL="57150" indent="-285750">
              <a:spcAft>
                <a:spcPts val="800"/>
              </a:spcAft>
            </a:pPr>
            <a:endParaRPr lang="en-US" dirty="0"/>
          </a:p>
        </p:txBody>
      </p:sp>
    </p:spTree>
    <p:extLst>
      <p:ext uri="{BB962C8B-B14F-4D97-AF65-F5344CB8AC3E}">
        <p14:creationId xmlns:p14="http://schemas.microsoft.com/office/powerpoint/2010/main" val="885957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CBC2EA-C310-B7FC-D59C-87797489CC73}"/>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E8F2A58C-FECF-AD42-DA4C-0C54D59AB91E}"/>
              </a:ext>
            </a:extLst>
          </p:cNvPr>
          <p:cNvSpPr txBox="1">
            <a:spLocks/>
          </p:cNvSpPr>
          <p:nvPr/>
        </p:nvSpPr>
        <p:spPr>
          <a:xfrm>
            <a:off x="838200" y="286671"/>
            <a:ext cx="10515600" cy="529323"/>
          </a:xfrm>
          <a:prstGeom prst="rect">
            <a:avLst/>
          </a:prstGeom>
        </p:spPr>
        <p:txBody>
          <a:bodyPr vert="horz" lIns="91440" tIns="45720" rIns="91440" bIns="45720" rtlCol="0" anchor="ct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0070C0"/>
                </a:solidFill>
                <a:latin typeface="Arial" panose="020B0604020202020204" pitchFamily="34" charset="0"/>
                <a:cs typeface="Arial" panose="020B0604020202020204" pitchFamily="34" charset="0"/>
              </a:rPr>
              <a:t>Conclusions</a:t>
            </a:r>
            <a:endParaRPr lang="en-US" b="1" dirty="0"/>
          </a:p>
        </p:txBody>
      </p:sp>
      <p:sp>
        <p:nvSpPr>
          <p:cNvPr id="2" name="Right Triangle 1">
            <a:extLst>
              <a:ext uri="{FF2B5EF4-FFF2-40B4-BE49-F238E27FC236}">
                <a16:creationId xmlns:a16="http://schemas.microsoft.com/office/drawing/2014/main" id="{9EF741BD-75D2-13DA-3D88-F11DF37F6FD2}"/>
              </a:ext>
            </a:extLst>
          </p:cNvPr>
          <p:cNvSpPr/>
          <p:nvPr/>
        </p:nvSpPr>
        <p:spPr>
          <a:xfrm rot="17197077">
            <a:off x="6563921" y="1482282"/>
            <a:ext cx="2726313" cy="2425920"/>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Block Arc 8">
            <a:extLst>
              <a:ext uri="{FF2B5EF4-FFF2-40B4-BE49-F238E27FC236}">
                <a16:creationId xmlns:a16="http://schemas.microsoft.com/office/drawing/2014/main" id="{A8EF7C7B-95C0-A8EB-E8B7-A1BCEFF9906C}"/>
              </a:ext>
            </a:extLst>
          </p:cNvPr>
          <p:cNvSpPr/>
          <p:nvPr/>
        </p:nvSpPr>
        <p:spPr>
          <a:xfrm rot="8199962">
            <a:off x="4921680" y="3357736"/>
            <a:ext cx="2489204" cy="1732396"/>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Rectangle 9">
            <a:extLst>
              <a:ext uri="{FF2B5EF4-FFF2-40B4-BE49-F238E27FC236}">
                <a16:creationId xmlns:a16="http://schemas.microsoft.com/office/drawing/2014/main" id="{CF335C02-B349-5023-7367-5F091B4A8D48}"/>
              </a:ext>
            </a:extLst>
          </p:cNvPr>
          <p:cNvSpPr/>
          <p:nvPr/>
        </p:nvSpPr>
        <p:spPr>
          <a:xfrm>
            <a:off x="6981572" y="3922196"/>
            <a:ext cx="1848921" cy="186742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ED29636-547B-D5E0-54B0-3F8B58BC07B5}"/>
              </a:ext>
            </a:extLst>
          </p:cNvPr>
          <p:cNvSpPr/>
          <p:nvPr/>
        </p:nvSpPr>
        <p:spPr>
          <a:xfrm>
            <a:off x="6517196" y="4552310"/>
            <a:ext cx="1848921" cy="186742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6049388-282A-005F-9DA1-61438A90D9E0}"/>
              </a:ext>
            </a:extLst>
          </p:cNvPr>
          <p:cNvSpPr/>
          <p:nvPr/>
        </p:nvSpPr>
        <p:spPr>
          <a:xfrm>
            <a:off x="4057332" y="1102336"/>
            <a:ext cx="1848921" cy="1994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Triangle 13">
            <a:extLst>
              <a:ext uri="{FF2B5EF4-FFF2-40B4-BE49-F238E27FC236}">
                <a16:creationId xmlns:a16="http://schemas.microsoft.com/office/drawing/2014/main" id="{126E94B4-49D3-B264-0B28-43AD6E2265F4}"/>
              </a:ext>
            </a:extLst>
          </p:cNvPr>
          <p:cNvSpPr/>
          <p:nvPr/>
        </p:nvSpPr>
        <p:spPr>
          <a:xfrm rot="17530609">
            <a:off x="4171964" y="2704588"/>
            <a:ext cx="1452010" cy="891217"/>
          </a:xfrm>
          <a:prstGeom prst="rtTriangl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Block Arc 14">
            <a:extLst>
              <a:ext uri="{FF2B5EF4-FFF2-40B4-BE49-F238E27FC236}">
                <a16:creationId xmlns:a16="http://schemas.microsoft.com/office/drawing/2014/main" id="{89B1F6BA-0DA7-068A-C0D2-EB482DAEF735}"/>
              </a:ext>
            </a:extLst>
          </p:cNvPr>
          <p:cNvSpPr/>
          <p:nvPr/>
        </p:nvSpPr>
        <p:spPr>
          <a:xfrm rot="12566670">
            <a:off x="4543757" y="3214788"/>
            <a:ext cx="2489204" cy="2002680"/>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Block Arc 15">
            <a:extLst>
              <a:ext uri="{FF2B5EF4-FFF2-40B4-BE49-F238E27FC236}">
                <a16:creationId xmlns:a16="http://schemas.microsoft.com/office/drawing/2014/main" id="{29E0781F-5845-1E65-1115-34E07D4302C0}"/>
              </a:ext>
            </a:extLst>
          </p:cNvPr>
          <p:cNvSpPr/>
          <p:nvPr/>
        </p:nvSpPr>
        <p:spPr>
          <a:xfrm rot="17017456">
            <a:off x="4346864" y="2840156"/>
            <a:ext cx="2489204" cy="2002680"/>
          </a:xfrm>
          <a:prstGeom prst="blockArc">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Rectangle 16">
            <a:extLst>
              <a:ext uri="{FF2B5EF4-FFF2-40B4-BE49-F238E27FC236}">
                <a16:creationId xmlns:a16="http://schemas.microsoft.com/office/drawing/2014/main" id="{D6B5F425-7B9C-AEB7-F1F6-DD89CE0CC5ED}"/>
              </a:ext>
            </a:extLst>
          </p:cNvPr>
          <p:cNvSpPr/>
          <p:nvPr/>
        </p:nvSpPr>
        <p:spPr>
          <a:xfrm>
            <a:off x="3851271" y="1434589"/>
            <a:ext cx="1848921" cy="1994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EA4DECC-5DB0-F441-DBBC-9B795A55EC21}"/>
              </a:ext>
            </a:extLst>
          </p:cNvPr>
          <p:cNvSpPr/>
          <p:nvPr/>
        </p:nvSpPr>
        <p:spPr>
          <a:xfrm>
            <a:off x="3457237" y="2388703"/>
            <a:ext cx="1848921" cy="199433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9" name="Straight Connector 18">
            <a:extLst>
              <a:ext uri="{FF2B5EF4-FFF2-40B4-BE49-F238E27FC236}">
                <a16:creationId xmlns:a16="http://schemas.microsoft.com/office/drawing/2014/main" id="{39B8F48C-E432-87D3-2227-5B432FDF45A9}"/>
              </a:ext>
            </a:extLst>
          </p:cNvPr>
          <p:cNvCxnSpPr>
            <a:cxnSpLocks/>
          </p:cNvCxnSpPr>
          <p:nvPr/>
        </p:nvCxnSpPr>
        <p:spPr>
          <a:xfrm>
            <a:off x="697247" y="773926"/>
            <a:ext cx="10967259" cy="0"/>
          </a:xfrm>
          <a:prstGeom prst="line">
            <a:avLst/>
          </a:prstGeom>
          <a:ln w="28575">
            <a:solidFill>
              <a:srgbClr val="228E81"/>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1BDE3200-8CB7-F87C-E690-37B23BB1BDED}"/>
              </a:ext>
            </a:extLst>
          </p:cNvPr>
          <p:cNvSpPr txBox="1"/>
          <p:nvPr/>
        </p:nvSpPr>
        <p:spPr>
          <a:xfrm>
            <a:off x="10864461" y="6265840"/>
            <a:ext cx="1135157" cy="307777"/>
          </a:xfrm>
          <a:prstGeom prst="rect">
            <a:avLst/>
          </a:prstGeom>
          <a:noFill/>
        </p:spPr>
        <p:txBody>
          <a:bodyPr wrap="square">
            <a:spAutoFit/>
          </a:bodyPr>
          <a:lstStyle/>
          <a:p>
            <a:r>
              <a:rPr lang="en-US" sz="1400" dirty="0">
                <a:latin typeface="Arial" panose="020B0604020202020204" pitchFamily="34" charset="0"/>
                <a:ea typeface="Calibri" panose="020F0502020204030204" pitchFamily="34" charset="0"/>
                <a:cs typeface="Arial" panose="020B0604020202020204" pitchFamily="34" charset="0"/>
              </a:rPr>
              <a:t>@bbikdeli</a:t>
            </a:r>
            <a:endParaRPr lang="en-US" sz="1400" dirty="0">
              <a:latin typeface="Arial" panose="020B0604020202020204" pitchFamily="34" charset="0"/>
              <a:cs typeface="Arial" panose="020B0604020202020204" pitchFamily="34" charset="0"/>
            </a:endParaRPr>
          </a:p>
        </p:txBody>
      </p:sp>
      <p:pic>
        <p:nvPicPr>
          <p:cNvPr id="22" name="Picture 2">
            <a:extLst>
              <a:ext uri="{FF2B5EF4-FFF2-40B4-BE49-F238E27FC236}">
                <a16:creationId xmlns:a16="http://schemas.microsoft.com/office/drawing/2014/main" id="{94885C26-2025-43B7-274C-E93CA6ECB4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16741" y="6208141"/>
            <a:ext cx="647720" cy="423177"/>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2">
            <a:extLst>
              <a:ext uri="{FF2B5EF4-FFF2-40B4-BE49-F238E27FC236}">
                <a16:creationId xmlns:a16="http://schemas.microsoft.com/office/drawing/2014/main" id="{09FFC62D-4A06-05B9-AF1D-CA6EFBD9BF1C}"/>
              </a:ext>
            </a:extLst>
          </p:cNvPr>
          <p:cNvSpPr>
            <a:spLocks noGrp="1"/>
          </p:cNvSpPr>
          <p:nvPr>
            <p:ph idx="1"/>
          </p:nvPr>
        </p:nvSpPr>
        <p:spPr>
          <a:xfrm>
            <a:off x="697247" y="1117531"/>
            <a:ext cx="10967259" cy="2643799"/>
          </a:xfrm>
        </p:spPr>
        <p:txBody>
          <a:bodyPr>
            <a:noAutofit/>
          </a:bodyPr>
          <a:lstStyle/>
          <a:p>
            <a:pPr marL="57150" indent="-285750">
              <a:spcAft>
                <a:spcPts val="800"/>
              </a:spcAft>
            </a:pPr>
            <a:r>
              <a:rPr lang="en-US" sz="2400" kern="100" dirty="0">
                <a:ea typeface="Times New Roman" panose="02020603050405020304" pitchFamily="18" charset="0"/>
                <a:cs typeface="Arial" panose="020B0604020202020204" pitchFamily="34" charset="0"/>
              </a:rPr>
              <a:t>1-year treatment with low-intensity apixaban compared with placebo reduced the overall 2-year risk of recurrence. However, the hazard was nonproportional, with loss of benefit within the period without active treatment.</a:t>
            </a:r>
          </a:p>
          <a:p>
            <a:pPr marL="57150" indent="-285750">
              <a:spcAft>
                <a:spcPts val="800"/>
              </a:spcAft>
            </a:pPr>
            <a:endParaRPr lang="en-US" sz="2400" kern="100" dirty="0">
              <a:ea typeface="Times New Roman" panose="02020603050405020304" pitchFamily="18" charset="0"/>
              <a:cs typeface="Arial" panose="020B0604020202020204" pitchFamily="34" charset="0"/>
            </a:endParaRPr>
          </a:p>
          <a:p>
            <a:pPr marL="57150" indent="-285750">
              <a:spcAft>
                <a:spcPts val="800"/>
              </a:spcAft>
            </a:pPr>
            <a:r>
              <a:rPr lang="en-US" sz="2400" kern="100" dirty="0">
                <a:ea typeface="Times New Roman" panose="02020603050405020304" pitchFamily="18" charset="0"/>
                <a:cs typeface="Arial" panose="020B0604020202020204" pitchFamily="34" charset="0"/>
              </a:rPr>
              <a:t>Results have implications for clinicians and patients with provoked VTE and enduring risk factors for shared decision-making.</a:t>
            </a:r>
          </a:p>
          <a:p>
            <a:pPr marL="57150" indent="-285750">
              <a:lnSpc>
                <a:spcPct val="115000"/>
              </a:lnSpc>
              <a:spcAft>
                <a:spcPts val="800"/>
              </a:spcAft>
            </a:pPr>
            <a:endParaRPr lang="en-US" sz="2400" dirty="0"/>
          </a:p>
        </p:txBody>
      </p:sp>
      <p:pic>
        <p:nvPicPr>
          <p:cNvPr id="21" name="Picture 20">
            <a:extLst>
              <a:ext uri="{FF2B5EF4-FFF2-40B4-BE49-F238E27FC236}">
                <a16:creationId xmlns:a16="http://schemas.microsoft.com/office/drawing/2014/main" id="{D2698A6F-2E4B-54B8-A82F-347BC9FA8E3A}"/>
              </a:ext>
            </a:extLst>
          </p:cNvPr>
          <p:cNvPicPr>
            <a:picLocks noChangeAspect="1"/>
          </p:cNvPicPr>
          <p:nvPr/>
        </p:nvPicPr>
        <p:blipFill rotWithShape="1">
          <a:blip r:embed="rId3">
            <a:extLst>
              <a:ext uri="{28A0092B-C50C-407E-A947-70E740481C1C}">
                <a14:useLocalDpi xmlns:a14="http://schemas.microsoft.com/office/drawing/2010/main" val="0"/>
              </a:ext>
            </a:extLst>
          </a:blip>
          <a:srcRect l="31991" t="9086" r="30775" b="18112"/>
          <a:stretch/>
        </p:blipFill>
        <p:spPr>
          <a:xfrm>
            <a:off x="767778" y="4664530"/>
            <a:ext cx="1022972" cy="1125086"/>
          </a:xfrm>
          <a:prstGeom prst="rect">
            <a:avLst/>
          </a:prstGeom>
          <a:ln>
            <a:noFill/>
          </a:ln>
          <a:effectLst/>
        </p:spPr>
      </p:pic>
      <p:sp>
        <p:nvSpPr>
          <p:cNvPr id="24" name="TextBox 23">
            <a:extLst>
              <a:ext uri="{FF2B5EF4-FFF2-40B4-BE49-F238E27FC236}">
                <a16:creationId xmlns:a16="http://schemas.microsoft.com/office/drawing/2014/main" id="{D7044441-36B2-3DAF-A0F0-FB5985CEA08C}"/>
              </a:ext>
            </a:extLst>
          </p:cNvPr>
          <p:cNvSpPr txBox="1"/>
          <p:nvPr/>
        </p:nvSpPr>
        <p:spPr>
          <a:xfrm>
            <a:off x="1777812" y="4677240"/>
            <a:ext cx="10186506" cy="1200329"/>
          </a:xfrm>
          <a:prstGeom prst="rect">
            <a:avLst/>
          </a:prstGeom>
          <a:noFill/>
        </p:spPr>
        <p:txBody>
          <a:bodyPr wrap="square">
            <a:spAutoFit/>
          </a:bodyPr>
          <a:lstStyle/>
          <a:p>
            <a:r>
              <a:rPr lang="en-US" b="1" kern="100" dirty="0">
                <a:ea typeface="Times New Roman" panose="02020603050405020304" pitchFamily="18" charset="0"/>
                <a:cs typeface="Arial" panose="020B0604020202020204" pitchFamily="34" charset="0"/>
              </a:rPr>
              <a:t>Gregory Piazza, MD, MS (PI)</a:t>
            </a:r>
          </a:p>
          <a:p>
            <a:r>
              <a:rPr lang="en-US" sz="1280" b="1" dirty="0"/>
              <a:t>Sina Rashedi, MD, MPH; Mariana B. Pfeferman, MD</a:t>
            </a:r>
            <a:r>
              <a:rPr lang="en-US" sz="1200" dirty="0"/>
              <a:t>; </a:t>
            </a:r>
            <a:r>
              <a:rPr lang="en-US" sz="1000" dirty="0"/>
              <a:t>Arvind K. Pandey, MD; </a:t>
            </a:r>
            <a:r>
              <a:rPr lang="en-US" sz="1000" dirty="0" err="1"/>
              <a:t>Darsiya</a:t>
            </a:r>
            <a:r>
              <a:rPr lang="en-US" sz="1000" dirty="0"/>
              <a:t> </a:t>
            </a:r>
            <a:r>
              <a:rPr lang="en-US" sz="1000" dirty="0" err="1"/>
              <a:t>Krishnathasan</a:t>
            </a:r>
            <a:r>
              <a:rPr lang="en-US" sz="1000" dirty="0"/>
              <a:t>, MS; Justin Y. Lim, BS; Candrika D. </a:t>
            </a:r>
            <a:r>
              <a:rPr lang="en-US" sz="1000" dirty="0" err="1"/>
              <a:t>Khairani</a:t>
            </a:r>
            <a:r>
              <a:rPr lang="en-US" sz="1000" dirty="0"/>
              <a:t>, MD, </a:t>
            </a:r>
            <a:r>
              <a:rPr lang="en-US" sz="1000" dirty="0" err="1"/>
              <a:t>MMSc</a:t>
            </a:r>
            <a:r>
              <a:rPr lang="en-US" sz="1000" dirty="0"/>
              <a:t>; Antoine Bejjani, MD; Ruth H. Morrison, RN, BSN; Heather Hogan, RN, BSN; John </a:t>
            </a:r>
            <a:r>
              <a:rPr lang="en-US" sz="1000" dirty="0" err="1"/>
              <a:t>Fanikos</a:t>
            </a:r>
            <a:r>
              <a:rPr lang="en-US" sz="1000" dirty="0"/>
              <a:t>, RPH, MBA; </a:t>
            </a:r>
            <a:r>
              <a:rPr lang="en-US" sz="1000" dirty="0" err="1"/>
              <a:t>Junyang</a:t>
            </a:r>
            <a:r>
              <a:rPr lang="en-US" sz="1000" dirty="0"/>
              <a:t> Lou, MD, PhD; Lisa Rosenbaum, MD; Piotr S. Sobieszczyk, MD; Umberto Campia, MD; Marie D. Gerhard-Herman, MD; Pedro Ruiz Artacho, MD, PhD,</a:t>
            </a:r>
            <a:r>
              <a:rPr lang="en-US" sz="1000" baseline="30000" dirty="0"/>
              <a:t> </a:t>
            </a:r>
            <a:r>
              <a:rPr lang="en-US" sz="1000" dirty="0"/>
              <a:t>Samuel Z. Goldhaber, MD; </a:t>
            </a:r>
            <a:r>
              <a:rPr lang="en-US" sz="1200" b="1" dirty="0"/>
              <a:t>David W. Stein, PhD</a:t>
            </a:r>
            <a:endParaRPr lang="en-US" sz="1200" b="1" kern="100" dirty="0">
              <a:cs typeface="Arial" panose="020B0604020202020204" pitchFamily="34" charset="0"/>
            </a:endParaRPr>
          </a:p>
          <a:p>
            <a:endParaRPr lang="en-US" dirty="0"/>
          </a:p>
        </p:txBody>
      </p:sp>
      <p:pic>
        <p:nvPicPr>
          <p:cNvPr id="26" name="Picture 25" descr="A black and white logo&#10;&#10;Description automatically generated">
            <a:extLst>
              <a:ext uri="{FF2B5EF4-FFF2-40B4-BE49-F238E27FC236}">
                <a16:creationId xmlns:a16="http://schemas.microsoft.com/office/drawing/2014/main" id="{16FC3D7B-494C-8871-E930-15A2D141E9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1166" y="5575250"/>
            <a:ext cx="1730812" cy="614927"/>
          </a:xfrm>
          <a:prstGeom prst="rect">
            <a:avLst/>
          </a:prstGeom>
        </p:spPr>
      </p:pic>
      <p:pic>
        <p:nvPicPr>
          <p:cNvPr id="28" name="Picture 27">
            <a:extLst>
              <a:ext uri="{FF2B5EF4-FFF2-40B4-BE49-F238E27FC236}">
                <a16:creationId xmlns:a16="http://schemas.microsoft.com/office/drawing/2014/main" id="{316A1AEF-BF80-D7BE-B660-611D2DE57A9A}"/>
              </a:ext>
            </a:extLst>
          </p:cNvPr>
          <p:cNvPicPr>
            <a:picLocks noChangeAspect="1"/>
          </p:cNvPicPr>
          <p:nvPr/>
        </p:nvPicPr>
        <p:blipFill>
          <a:blip r:embed="rId5"/>
          <a:stretch>
            <a:fillRect/>
          </a:stretch>
        </p:blipFill>
        <p:spPr>
          <a:xfrm>
            <a:off x="5773507" y="5566923"/>
            <a:ext cx="2802001" cy="551575"/>
          </a:xfrm>
          <a:prstGeom prst="rect">
            <a:avLst/>
          </a:prstGeom>
        </p:spPr>
      </p:pic>
    </p:spTree>
    <p:extLst>
      <p:ext uri="{BB962C8B-B14F-4D97-AF65-F5344CB8AC3E}">
        <p14:creationId xmlns:p14="http://schemas.microsoft.com/office/powerpoint/2010/main" val="3788450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fade">
                                      <p:cBhvr>
                                        <p:cTn id="12" dur="500"/>
                                        <p:tgtEl>
                                          <p:spTgt spid="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par>
                                <p:cTn id="18" presetID="10" presetClass="entr" presetSubtype="0" fill="hold" nodeType="with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500"/>
                                        <p:tgtEl>
                                          <p:spTgt spid="2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par>
                                <p:cTn id="24" presetID="10" presetClass="entr" presetSubtype="0" fill="hold" nodeType="with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fade">
                                      <p:cBhvr>
                                        <p:cTn id="2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3667</TotalTime>
  <Words>1804</Words>
  <Application>Microsoft Office PowerPoint</Application>
  <PresentationFormat>Widescreen</PresentationFormat>
  <Paragraphs>350</Paragraphs>
  <Slides>22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Aptos</vt:lpstr>
      <vt:lpstr>Aptos Display</vt:lpstr>
      <vt:lpstr>Arial</vt:lpstr>
      <vt:lpstr>Times New Roman</vt:lpstr>
      <vt:lpstr>Office Theme</vt:lpstr>
      <vt:lpstr>Apixaban vs Placebo to Prevent Recurrences in Provoked Venous Thromboembolism With Enduring Risk Factors: One-Year Extension Results From the HI-PRO Trial</vt:lpstr>
      <vt:lpstr>Disclosures</vt:lpstr>
      <vt:lpstr>PowerPoint Presentation</vt:lpstr>
      <vt:lpstr>PowerPoint Presentation</vt:lpstr>
      <vt:lpstr>PowerPoint Presentation</vt:lpstr>
      <vt:lpstr>PowerPoint Presentation</vt:lpstr>
      <vt:lpstr>Extension Reports of RCTs</vt:lpstr>
      <vt:lpstr>HI-PRO</vt:lpstr>
      <vt:lpstr>HI-PRO Extension Study</vt:lpstr>
      <vt:lpstr>HI-PRO Extension Study</vt:lpstr>
      <vt:lpstr>CONSORT Diagram</vt:lpstr>
      <vt:lpstr>CONSORT Diagram</vt:lpstr>
      <vt:lpstr>Patient Characteristics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Behnood Bikdeli</dc:creator>
  <cp:lastModifiedBy>Bikdeli, Behnood,MD, MS</cp:lastModifiedBy>
  <cp:revision>43</cp:revision>
  <dcterms:created xsi:type="dcterms:W3CDTF">2025-06-21T23:48:29Z</dcterms:created>
  <dcterms:modified xsi:type="dcterms:W3CDTF">2026-11-04T18:28:30Z</dcterms:modified>
</cp:coreProperties>
</file>