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71" r:id="rId3"/>
    <p:sldId id="258" r:id="rId4"/>
    <p:sldId id="268" r:id="rId5"/>
    <p:sldId id="259" r:id="rId6"/>
    <p:sldId id="262" r:id="rId7"/>
    <p:sldId id="272" r:id="rId8"/>
    <p:sldId id="263" r:id="rId9"/>
    <p:sldId id="261" r:id="rId10"/>
    <p:sldId id="264" r:id="rId11"/>
    <p:sldId id="267" r:id="rId12"/>
    <p:sldId id="266" r:id="rId13"/>
    <p:sldId id="269" r:id="rId14"/>
    <p:sldId id="270" r:id="rId15"/>
    <p:sldId id="256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5524">
          <p15:clr>
            <a:srgbClr val="A4A3A4"/>
          </p15:clr>
        </p15:guide>
        <p15:guide id="4" pos="2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ly COLLINGRIDGE" initials="SC" lastIdx="12" clrIdx="0">
    <p:extLst>
      <p:ext uri="{19B8F6BF-5375-455C-9EA6-DF929625EA0E}">
        <p15:presenceInfo xmlns:p15="http://schemas.microsoft.com/office/powerpoint/2012/main" userId="S::sally_collingridge@escardio.net::bbed4dc1-00b7-474a-8549-18dc7b873d66" providerId="AD"/>
      </p:ext>
    </p:extLst>
  </p:cmAuthor>
  <p:cmAuthor id="2" name="Laure-Emmanuelle PEYRET" initials="LP" lastIdx="7" clrIdx="1">
    <p:extLst>
      <p:ext uri="{19B8F6BF-5375-455C-9EA6-DF929625EA0E}">
        <p15:presenceInfo xmlns:p15="http://schemas.microsoft.com/office/powerpoint/2012/main" userId="S::laure-emmanuelle_peyret@escardio.net::96dd4d06-5b74-42e8-b054-0c0a8419bf7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AE1022"/>
    <a:srgbClr val="878787"/>
    <a:srgbClr val="D0D0D0"/>
    <a:srgbClr val="D3D3D3"/>
    <a:srgbClr val="E0E0E0"/>
    <a:srgbClr val="F28C26"/>
    <a:srgbClr val="FFBF08"/>
    <a:srgbClr val="B62A79"/>
    <a:srgbClr val="F3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0" autoAdjust="0"/>
    <p:restoredTop sz="87486" autoAdjust="0"/>
  </p:normalViewPr>
  <p:slideViewPr>
    <p:cSldViewPr showGuides="1">
      <p:cViewPr varScale="1">
        <p:scale>
          <a:sx n="121" d="100"/>
          <a:sy n="121" d="100"/>
        </p:scale>
        <p:origin x="75" y="273"/>
      </p:cViewPr>
      <p:guideLst>
        <p:guide orient="horz" pos="1620"/>
        <p:guide pos="2880"/>
        <p:guide pos="5524"/>
        <p:guide pos="2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123" d="100"/>
          <a:sy n="123" d="100"/>
        </p:scale>
        <p:origin x="41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vind H Lie" userId="c8b9ec9ae12bc805" providerId="LiveId" clId="{26E561F3-BBE0-4F6A-B1D4-49395806C1A9}"/>
    <pc:docChg chg="custSel modSld">
      <pc:chgData name="Øyvind H Lie" userId="c8b9ec9ae12bc805" providerId="LiveId" clId="{26E561F3-BBE0-4F6A-B1D4-49395806C1A9}" dt="2026-09-09T15:50:21.369" v="17" actId="20577"/>
      <pc:docMkLst>
        <pc:docMk/>
      </pc:docMkLst>
      <pc:sldChg chg="modNotesTx">
        <pc:chgData name="Øyvind H Lie" userId="c8b9ec9ae12bc805" providerId="LiveId" clId="{26E561F3-BBE0-4F6A-B1D4-49395806C1A9}" dt="2026-09-09T15:50:21.369" v="17" actId="20577"/>
        <pc:sldMkLst>
          <pc:docMk/>
          <pc:sldMk cId="1542072071" sldId="256"/>
        </pc:sldMkLst>
      </pc:sldChg>
      <pc:sldChg chg="modNotesTx">
        <pc:chgData name="Øyvind H Lie" userId="c8b9ec9ae12bc805" providerId="LiveId" clId="{26E561F3-BBE0-4F6A-B1D4-49395806C1A9}" dt="2026-09-09T15:49:30.813" v="4" actId="20577"/>
        <pc:sldMkLst>
          <pc:docMk/>
          <pc:sldMk cId="2707366901" sldId="258"/>
        </pc:sldMkLst>
      </pc:sldChg>
      <pc:sldChg chg="delSp mod delAnim modNotesTx">
        <pc:chgData name="Øyvind H Lie" userId="c8b9ec9ae12bc805" providerId="LiveId" clId="{26E561F3-BBE0-4F6A-B1D4-49395806C1A9}" dt="2026-09-09T15:49:42.906" v="7" actId="478"/>
        <pc:sldMkLst>
          <pc:docMk/>
          <pc:sldMk cId="3884130034" sldId="259"/>
        </pc:sldMkLst>
        <pc:spChg chg="del">
          <ac:chgData name="Øyvind H Lie" userId="c8b9ec9ae12bc805" providerId="LiveId" clId="{26E561F3-BBE0-4F6A-B1D4-49395806C1A9}" dt="2026-09-09T15:49:42.906" v="7" actId="478"/>
          <ac:spMkLst>
            <pc:docMk/>
            <pc:sldMk cId="3884130034" sldId="259"/>
            <ac:spMk id="19" creationId="{384F1DD5-4D63-ACC9-E02A-2953686C9E74}"/>
          </ac:spMkLst>
        </pc:spChg>
      </pc:sldChg>
      <pc:sldChg chg="modNotesTx">
        <pc:chgData name="Øyvind H Lie" userId="c8b9ec9ae12bc805" providerId="LiveId" clId="{26E561F3-BBE0-4F6A-B1D4-49395806C1A9}" dt="2026-09-09T15:49:19.207" v="0" actId="20577"/>
        <pc:sldMkLst>
          <pc:docMk/>
          <pc:sldMk cId="375548414" sldId="260"/>
        </pc:sldMkLst>
      </pc:sldChg>
      <pc:sldChg chg="modNotesTx">
        <pc:chgData name="Øyvind H Lie" userId="c8b9ec9ae12bc805" providerId="LiveId" clId="{26E561F3-BBE0-4F6A-B1D4-49395806C1A9}" dt="2026-09-09T15:50:00.260" v="11" actId="20577"/>
        <pc:sldMkLst>
          <pc:docMk/>
          <pc:sldMk cId="2880664155" sldId="261"/>
        </pc:sldMkLst>
      </pc:sldChg>
      <pc:sldChg chg="modNotesTx">
        <pc:chgData name="Øyvind H Lie" userId="c8b9ec9ae12bc805" providerId="LiveId" clId="{26E561F3-BBE0-4F6A-B1D4-49395806C1A9}" dt="2026-09-09T15:49:48.527" v="8" actId="20577"/>
        <pc:sldMkLst>
          <pc:docMk/>
          <pc:sldMk cId="2197646587" sldId="262"/>
        </pc:sldMkLst>
      </pc:sldChg>
      <pc:sldChg chg="modNotesTx">
        <pc:chgData name="Øyvind H Lie" userId="c8b9ec9ae12bc805" providerId="LiveId" clId="{26E561F3-BBE0-4F6A-B1D4-49395806C1A9}" dt="2026-09-09T15:49:56.101" v="10" actId="20577"/>
        <pc:sldMkLst>
          <pc:docMk/>
          <pc:sldMk cId="123964393" sldId="263"/>
        </pc:sldMkLst>
      </pc:sldChg>
      <pc:sldChg chg="modNotesTx">
        <pc:chgData name="Øyvind H Lie" userId="c8b9ec9ae12bc805" providerId="LiveId" clId="{26E561F3-BBE0-4F6A-B1D4-49395806C1A9}" dt="2026-09-09T15:50:03.941" v="12" actId="20577"/>
        <pc:sldMkLst>
          <pc:docMk/>
          <pc:sldMk cId="3296395492" sldId="264"/>
        </pc:sldMkLst>
      </pc:sldChg>
      <pc:sldChg chg="modNotesTx">
        <pc:chgData name="Øyvind H Lie" userId="c8b9ec9ae12bc805" providerId="LiveId" clId="{26E561F3-BBE0-4F6A-B1D4-49395806C1A9}" dt="2026-09-09T15:50:09.590" v="13" actId="20577"/>
        <pc:sldMkLst>
          <pc:docMk/>
          <pc:sldMk cId="3617639891" sldId="266"/>
        </pc:sldMkLst>
      </pc:sldChg>
      <pc:sldChg chg="modNotesTx">
        <pc:chgData name="Øyvind H Lie" userId="c8b9ec9ae12bc805" providerId="LiveId" clId="{26E561F3-BBE0-4F6A-B1D4-49395806C1A9}" dt="2026-09-09T15:49:33.803" v="5" actId="20577"/>
        <pc:sldMkLst>
          <pc:docMk/>
          <pc:sldMk cId="3501537989" sldId="268"/>
        </pc:sldMkLst>
      </pc:sldChg>
      <pc:sldChg chg="modNotesTx">
        <pc:chgData name="Øyvind H Lie" userId="c8b9ec9ae12bc805" providerId="LiveId" clId="{26E561F3-BBE0-4F6A-B1D4-49395806C1A9}" dt="2026-09-09T15:50:12.865" v="14" actId="20577"/>
        <pc:sldMkLst>
          <pc:docMk/>
          <pc:sldMk cId="503995923" sldId="269"/>
        </pc:sldMkLst>
      </pc:sldChg>
      <pc:sldChg chg="modNotesTx">
        <pc:chgData name="Øyvind H Lie" userId="c8b9ec9ae12bc805" providerId="LiveId" clId="{26E561F3-BBE0-4F6A-B1D4-49395806C1A9}" dt="2026-09-09T15:50:17.946" v="16" actId="20577"/>
        <pc:sldMkLst>
          <pc:docMk/>
          <pc:sldMk cId="2849198754" sldId="270"/>
        </pc:sldMkLst>
      </pc:sldChg>
      <pc:sldChg chg="modNotesTx">
        <pc:chgData name="Øyvind H Lie" userId="c8b9ec9ae12bc805" providerId="LiveId" clId="{26E561F3-BBE0-4F6A-B1D4-49395806C1A9}" dt="2026-09-09T15:49:27.546" v="3" actId="20577"/>
        <pc:sldMkLst>
          <pc:docMk/>
          <pc:sldMk cId="2931973400" sldId="271"/>
        </pc:sldMkLst>
      </pc:sldChg>
      <pc:sldChg chg="modNotesTx">
        <pc:chgData name="Øyvind H Lie" userId="c8b9ec9ae12bc805" providerId="LiveId" clId="{26E561F3-BBE0-4F6A-B1D4-49395806C1A9}" dt="2026-09-09T15:49:52.359" v="9" actId="20577"/>
        <pc:sldMkLst>
          <pc:docMk/>
          <pc:sldMk cId="2573785597" sldId="27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strRef>
              <c:f>'Ark1'!$A$2</c:f>
              <c:strCache>
                <c:ptCount val="1"/>
                <c:pt idx="0">
                  <c:v>Kategori 1</c:v>
                </c:pt>
              </c:strCache>
            </c:strRef>
          </c:cat>
          <c:val>
            <c:numRef>
              <c:f>'Ark1'!$B$2</c:f>
              <c:numCache>
                <c:formatCode>General</c:formatCode>
                <c:ptCount val="1"/>
                <c:pt idx="0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0B-4A31-B1EE-18346A292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axId val="1922000591"/>
        <c:axId val="1921987151"/>
      </c:barChart>
      <c:catAx>
        <c:axId val="192200059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21987151"/>
        <c:crosses val="autoZero"/>
        <c:auto val="1"/>
        <c:lblAlgn val="ctr"/>
        <c:lblOffset val="100"/>
        <c:noMultiLvlLbl val="0"/>
      </c:catAx>
      <c:valAx>
        <c:axId val="1921987151"/>
        <c:scaling>
          <c:orientation val="minMax"/>
          <c:max val="15"/>
          <c:min val="-15"/>
        </c:scaling>
        <c:delete val="0"/>
        <c:axPos val="b"/>
        <c:majorGridlines>
          <c:spPr>
            <a:ln w="19050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22000591"/>
        <c:crosses val="autoZero"/>
        <c:crossBetween val="between"/>
      </c:valAx>
      <c:spPr>
        <a:noFill/>
        <a:ln w="0">
          <a:solidFill>
            <a:schemeClr val="accent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0.39358</cdr:x>
      <cdr:y>0.3914</cdr:y>
    </cdr:from>
    <cdr:to>
      <cdr:x>0.4113</cdr:x>
      <cdr:y>0.44058</cdr:y>
    </cdr:to>
    <cdr:sp macro="" textlink="">
      <cdr:nvSpPr>
        <cdr:cNvPr id="2" name="Rektangel 1">
          <a:extLst xmlns:a="http://schemas.openxmlformats.org/drawingml/2006/main">
            <a:ext uri="{FF2B5EF4-FFF2-40B4-BE49-F238E27FC236}">
              <a16:creationId xmlns:a16="http://schemas.microsoft.com/office/drawing/2014/main" id="{70D6E916-85E3-02DD-A9E4-E79A555F83B4}"/>
            </a:ext>
          </a:extLst>
        </cdr:cNvPr>
        <cdr:cNvSpPr/>
      </cdr:nvSpPr>
      <cdr:spPr>
        <a:xfrm xmlns:a="http://schemas.openxmlformats.org/drawingml/2006/main">
          <a:off x="2245563" y="804508"/>
          <a:ext cx="101102" cy="101087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7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nb-NO" kern="1200"/>
        </a:p>
      </cdr:txBody>
    </cdr:sp>
  </cdr:relSizeAnchor>
  <cdr:relSizeAnchor xmlns:cdr="http://schemas.openxmlformats.org/drawingml/2006/chartDrawing">
    <cdr:from>
      <cdr:x>0.34884</cdr:x>
      <cdr:y>0.57142</cdr:y>
    </cdr:from>
    <cdr:to>
      <cdr:x>0.36656</cdr:x>
      <cdr:y>0.6206</cdr:y>
    </cdr:to>
    <cdr:sp macro="" textlink="">
      <cdr:nvSpPr>
        <cdr:cNvPr id="3" name="Rektangel 2">
          <a:extLst xmlns:a="http://schemas.openxmlformats.org/drawingml/2006/main">
            <a:ext uri="{FF2B5EF4-FFF2-40B4-BE49-F238E27FC236}">
              <a16:creationId xmlns:a16="http://schemas.microsoft.com/office/drawing/2014/main" id="{49587B34-28D0-F788-681D-79179FFB09FE}"/>
            </a:ext>
          </a:extLst>
        </cdr:cNvPr>
        <cdr:cNvSpPr/>
      </cdr:nvSpPr>
      <cdr:spPr>
        <a:xfrm xmlns:a="http://schemas.openxmlformats.org/drawingml/2006/main">
          <a:off x="1990311" y="1174519"/>
          <a:ext cx="101102" cy="101087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7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nb-NO" kern="12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CCA8C-2727-A54D-B40F-70CF9669C616}" type="datetimeFigureOut">
              <a:rPr lang="fr-FR"/>
              <a:pPr/>
              <a:t>09/09/2026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EFCA3-4FB0-F648-923A-3843471D4321}" type="slidenum">
              <a:rPr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2067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7D4E0-ADF2-4269-A368-F8657ABA7EB7}" type="datetimeFigureOut">
              <a:rPr lang="en-US" smtClean="0"/>
              <a:pPr/>
              <a:t>9/9/2026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DCFB2-2FC4-4A48-85D8-914292BD17B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5154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21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9698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513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2801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7222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610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786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316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426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862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376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522DA-1D4B-11E5-9846-D2DE09F4A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F2C9E08-0E12-F2E7-D4ED-E51037330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47A904AE-2FA1-36A0-2C55-DC66BC5029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337E27D-5104-105B-3283-5BA52C90A7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944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762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370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039771" y="2517053"/>
            <a:ext cx="684459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597" y="3961569"/>
            <a:ext cx="568862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rgbClr val="AE1022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610" y="3577877"/>
            <a:ext cx="5688619" cy="2900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43610" y="927760"/>
            <a:ext cx="6768746" cy="833178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600"/>
              </a:spcBef>
              <a:buNone/>
              <a:defRPr sz="4800" b="1" i="0" baseline="0">
                <a:solidFill>
                  <a:schemeClr val="accent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890434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 defTabSz="360000"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1pPr>
            <a:lvl2pPr marL="447675" indent="-179388" defTabSz="358775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2pPr>
            <a:lvl3pPr marL="628650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3pPr>
            <a:lvl4pPr marL="80486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100" b="0">
                <a:solidFill>
                  <a:schemeClr val="tx1"/>
                </a:solidFill>
                <a:latin typeface="+mn-lt"/>
              </a:defRPr>
            </a:lvl4pPr>
            <a:lvl5pPr marL="985838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5pPr>
            <a:lvl6pPr marL="116681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/>
            </a:lvl6pPr>
            <a:lvl7pPr marL="1346400" indent="-179388">
              <a:buClr>
                <a:srgbClr val="C00000"/>
              </a:buClr>
              <a:defRPr sz="1800"/>
            </a:lvl7pPr>
            <a:lvl8pPr marL="1530000" indent="-179388">
              <a:buClr>
                <a:srgbClr val="C00000"/>
              </a:buClr>
              <a:defRPr sz="1800"/>
            </a:lvl8pPr>
            <a:lvl9pPr marL="2424113" indent="-228600">
              <a:buClr>
                <a:srgbClr val="C00000"/>
              </a:buClr>
              <a:buNone/>
              <a:defRPr sz="14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4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75713D93-C919-4892-838C-B532C4D773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000" b="1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Want to use just a headline? =&gt; type here</a:t>
            </a:r>
          </a:p>
        </p:txBody>
      </p:sp>
    </p:spTree>
    <p:extLst>
      <p:ext uri="{BB962C8B-B14F-4D97-AF65-F5344CB8AC3E}">
        <p14:creationId xmlns:p14="http://schemas.microsoft.com/office/powerpoint/2010/main" val="197294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ub-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8A1CE93C-D99C-4EDD-BA67-BCAAD80495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175" y="1364165"/>
            <a:ext cx="6825854" cy="11525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  <a:lvl2pPr marL="266693" indent="0">
              <a:buNone/>
              <a:defRPr/>
            </a:lvl2pPr>
            <a:lvl3pPr marL="531799" indent="0">
              <a:buNone/>
              <a:defRPr/>
            </a:lvl3pPr>
            <a:lvl4pPr marL="809605" indent="0">
              <a:buNone/>
              <a:defRPr/>
            </a:lvl4pPr>
            <a:lvl5pPr marL="1076298" indent="0">
              <a:buNone/>
              <a:defRPr/>
            </a:lvl5pPr>
          </a:lstStyle>
          <a:p>
            <a:pPr lvl="0"/>
            <a:r>
              <a:rPr lang="en-GB" dirty="0"/>
              <a:t>S</a:t>
            </a:r>
            <a:r>
              <a:rPr lang="en-US" dirty="0" err="1"/>
              <a:t>ub</a:t>
            </a:r>
            <a:r>
              <a:rPr lang="en-US" dirty="0"/>
              <a:t>-Title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DF46A-1BA8-44CA-B779-2ACC2C3196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176" y="2571750"/>
            <a:ext cx="6825853" cy="1643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100" b="0">
                <a:latin typeface="+mn-lt"/>
              </a:defRPr>
            </a:lvl1pPr>
            <a:lvl2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2pPr>
            <a:lvl3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3pPr>
            <a:lvl4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4pPr>
            <a:lvl5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88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55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77C027FD-AEE3-4245-935E-BF3BF1B925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0752" y="1070854"/>
            <a:ext cx="6367055" cy="52865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Bef>
                <a:spcPts val="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942975" indent="0">
              <a:buNone/>
              <a:defRPr/>
            </a:lvl4pPr>
            <a:lvl5pPr marL="1200150" indent="0">
              <a:buNone/>
              <a:defRPr/>
            </a:lvl5pPr>
          </a:lstStyle>
          <a:p>
            <a:pPr lvl="0"/>
            <a:r>
              <a:rPr lang="en-US" dirty="0"/>
              <a:t>Authors’ Names Here; can extend to three lines or more as necessary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27A3CB85-C329-64F2-C940-DD1EE1D8CA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0751" y="1800450"/>
            <a:ext cx="7794660" cy="72710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Article Title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09CAE54-D176-D13A-4F44-0A8C77DAA2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803" y="2728492"/>
            <a:ext cx="6367004" cy="727102"/>
          </a:xfrm>
          <a:prstGeom prst="rect">
            <a:avLst/>
          </a:prstGeom>
        </p:spPr>
        <p:txBody>
          <a:bodyPr lIns="0"/>
          <a:lstStyle>
            <a:lvl1pPr marL="0" indent="0">
              <a:buFontTx/>
              <a:buNone/>
              <a:defRPr sz="15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Make the subtitle regular weight and 20 pt. Please adjust position on slide to accommodate article title.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119AA6-E9F9-B303-4D83-00B9B09463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3232" y="3830017"/>
            <a:ext cx="6367004" cy="410936"/>
          </a:xfrm>
          <a:prstGeom prst="rect">
            <a:avLst/>
          </a:prstGeom>
        </p:spPr>
        <p:txBody>
          <a:bodyPr lIns="0" tIns="0" bIns="0" anchor="b" anchorCtr="0"/>
          <a:lstStyle>
            <a:lvl1pPr marL="0" indent="0"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Published Online Month Day, Year</a:t>
            </a:r>
            <a:br>
              <a:rPr lang="en-US" dirty="0"/>
            </a:br>
            <a:r>
              <a:rPr lang="en-US" dirty="0"/>
              <a:t>Meeting Name</a:t>
            </a:r>
          </a:p>
        </p:txBody>
      </p:sp>
    </p:spTree>
    <p:extLst>
      <p:ext uri="{BB962C8B-B14F-4D97-AF65-F5344CB8AC3E}">
        <p14:creationId xmlns:p14="http://schemas.microsoft.com/office/powerpoint/2010/main" val="537689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89271022-20A5-4D9A-84BD-CFB63810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38401"/>
            <a:ext cx="7886700" cy="409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lvl="0" indent="0">
              <a:lnSpc>
                <a:spcPts val="2500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74904E-396E-4218-8F2B-633F12126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914400"/>
            <a:ext cx="7886700" cy="391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66700" lvl="0" indent="-266700"/>
            <a:r>
              <a:rPr lang="fr-FR" dirty="0"/>
              <a:t>Cliquez pour modifier les styles du texte du masque</a:t>
            </a:r>
          </a:p>
          <a:p>
            <a:pPr marL="266700" lvl="1" indent="-266700"/>
            <a:r>
              <a:rPr lang="fr-FR" dirty="0"/>
              <a:t>Deuxième niveau</a:t>
            </a:r>
          </a:p>
          <a:p>
            <a:pPr marL="266700" lvl="2" indent="-266700"/>
            <a:r>
              <a:rPr lang="fr-FR" dirty="0"/>
              <a:t>Troisième niveau</a:t>
            </a:r>
          </a:p>
          <a:p>
            <a:pPr marL="266700" lvl="3" indent="-266700"/>
            <a:r>
              <a:rPr lang="fr-FR" dirty="0"/>
              <a:t>Quatrième niveau</a:t>
            </a:r>
          </a:p>
          <a:p>
            <a:pPr marL="266700" lvl="4" indent="-266700"/>
            <a:r>
              <a:rPr lang="fr-FR" dirty="0"/>
              <a:t>Cinquième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5" r:id="rId3"/>
    <p:sldLayoutId id="2147483669" r:id="rId4"/>
    <p:sldLayoutId id="2147483666" r:id="rId5"/>
    <p:sldLayoutId id="2147483670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2000" b="1" i="0" kern="1200" smtClean="0">
          <a:solidFill>
            <a:schemeClr val="accent1"/>
          </a:solidFill>
          <a:latin typeface="+mj-lt"/>
          <a:ea typeface="+mn-ea"/>
          <a:cs typeface="Verdana"/>
        </a:defRPr>
      </a:lvl1pPr>
    </p:titleStyle>
    <p:bodyStyle>
      <a:lvl1pPr marL="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1pPr>
      <a:lvl2pPr marL="26670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2pPr>
      <a:lvl3pPr marL="531812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3pPr>
      <a:lvl4pPr marL="8096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4pPr>
      <a:lvl5pPr marL="10763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5pPr>
      <a:lvl6pPr marL="1981200" indent="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emf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0.jpeg"/><Relationship Id="rId5" Type="http://schemas.openxmlformats.org/officeDocument/2006/relationships/image" Target="../media/image25.jpeg"/><Relationship Id="rId10" Type="http://schemas.openxmlformats.org/officeDocument/2006/relationships/image" Target="../media/image4.pn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hyperlink" Target="http://www.jama.com/" TargetMode="External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emf"/><Relationship Id="rId5" Type="http://schemas.openxmlformats.org/officeDocument/2006/relationships/hyperlink" Target="https://doi.org/10.1093/eurheartj/ehaf194" TargetMode="Externa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B245FCA2-4D76-8D8B-61BC-E379535A22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3596" y="1995686"/>
            <a:ext cx="7632860" cy="597087"/>
          </a:xfrm>
        </p:spPr>
        <p:txBody>
          <a:bodyPr/>
          <a:lstStyle/>
          <a:p>
            <a:r>
              <a:rPr lang="en-US" noProof="0" dirty="0" err="1">
                <a:solidFill>
                  <a:srgbClr val="C00000"/>
                </a:solidFill>
              </a:rPr>
              <a:t>A</a:t>
            </a:r>
            <a:r>
              <a:rPr lang="en-US" noProof="0" dirty="0" err="1"/>
              <a:t>nti</a:t>
            </a:r>
            <a:r>
              <a:rPr lang="en-US" noProof="0" dirty="0" err="1">
                <a:solidFill>
                  <a:srgbClr val="C00000"/>
                </a:solidFill>
              </a:rPr>
              <a:t>C</a:t>
            </a:r>
            <a:r>
              <a:rPr lang="en-US" noProof="0" dirty="0" err="1"/>
              <a:t>oagulation</a:t>
            </a:r>
            <a:r>
              <a:rPr lang="en-US" noProof="0" dirty="0"/>
              <a:t> versus </a:t>
            </a:r>
            <a:r>
              <a:rPr lang="en-US" noProof="0" dirty="0" err="1">
                <a:solidFill>
                  <a:srgbClr val="C00000"/>
                </a:solidFill>
              </a:rPr>
              <a:t>A</a:t>
            </a:r>
            <a:r>
              <a:rPr lang="en-US" noProof="0" dirty="0" err="1"/>
              <a:t>cetyl</a:t>
            </a:r>
            <a:r>
              <a:rPr lang="en-US" noProof="0" dirty="0" err="1">
                <a:solidFill>
                  <a:srgbClr val="C00000"/>
                </a:solidFill>
              </a:rPr>
              <a:t>S</a:t>
            </a:r>
            <a:r>
              <a:rPr lang="en-US" noProof="0" dirty="0" err="1"/>
              <a:t>alicylic</a:t>
            </a:r>
            <a:r>
              <a:rPr lang="en-US" noProof="0" dirty="0"/>
              <a:t> </a:t>
            </a:r>
            <a:r>
              <a:rPr lang="en-US" noProof="0" dirty="0">
                <a:solidFill>
                  <a:srgbClr val="C00000"/>
                </a:solidFill>
              </a:rPr>
              <a:t>A</a:t>
            </a:r>
            <a:r>
              <a:rPr lang="en-US" noProof="0" dirty="0"/>
              <a:t>cid after </a:t>
            </a:r>
            <a:r>
              <a:rPr lang="en-US" noProof="0" dirty="0">
                <a:solidFill>
                  <a:srgbClr val="C00000"/>
                </a:solidFill>
              </a:rPr>
              <a:t>T</a:t>
            </a:r>
            <a:r>
              <a:rPr lang="en-US" noProof="0" dirty="0"/>
              <a:t>ranscatheter </a:t>
            </a:r>
            <a:r>
              <a:rPr lang="en-US" noProof="0" dirty="0">
                <a:solidFill>
                  <a:srgbClr val="C00000"/>
                </a:solidFill>
              </a:rPr>
              <a:t>A</a:t>
            </a:r>
            <a:r>
              <a:rPr lang="en-US" noProof="0" dirty="0"/>
              <a:t>ortic </a:t>
            </a:r>
            <a:r>
              <a:rPr lang="en-US" noProof="0" dirty="0">
                <a:solidFill>
                  <a:srgbClr val="C00000"/>
                </a:solidFill>
              </a:rPr>
              <a:t>V</a:t>
            </a:r>
            <a:r>
              <a:rPr lang="en-US" noProof="0" dirty="0"/>
              <a:t>alve </a:t>
            </a:r>
            <a:r>
              <a:rPr lang="en-US" noProof="0" dirty="0">
                <a:solidFill>
                  <a:srgbClr val="C00000"/>
                </a:solidFill>
              </a:rPr>
              <a:t>I</a:t>
            </a:r>
            <a:r>
              <a:rPr lang="en-US" noProof="0" dirty="0"/>
              <a:t>mplantation</a:t>
            </a:r>
          </a:p>
          <a:p>
            <a:r>
              <a:rPr lang="en-US" sz="1400" noProof="0" dirty="0"/>
              <a:t>- A prospective randomized open-label blinded-endpoint trial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DD2F536-BD01-C0CF-46E2-B8C92FA047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noProof="0" dirty="0"/>
              <a:t>August 30th, 2026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8DAA83E-DB49-7D5D-B809-84E8198A02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3604" y="2833282"/>
            <a:ext cx="5688619" cy="290018"/>
          </a:xfrm>
        </p:spPr>
        <p:txBody>
          <a:bodyPr/>
          <a:lstStyle/>
          <a:p>
            <a:r>
              <a:rPr lang="en-US" noProof="0" dirty="0"/>
              <a:t>Øyvind H. Lie</a:t>
            </a:r>
          </a:p>
          <a:p>
            <a:r>
              <a:rPr lang="en-US" sz="1050" noProof="0" dirty="0"/>
              <a:t>MD PhD MSc, FESC</a:t>
            </a:r>
          </a:p>
          <a:p>
            <a:r>
              <a:rPr lang="en-US" sz="1400" noProof="0" dirty="0"/>
              <a:t>Oslo University Hospital</a:t>
            </a:r>
          </a:p>
          <a:p>
            <a:r>
              <a:rPr lang="en-US" sz="1400" noProof="0" dirty="0"/>
              <a:t>Norway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65955F99-5910-599F-DEB5-8B82033073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77" b="20701"/>
          <a:stretch>
            <a:fillRect/>
          </a:stretch>
        </p:blipFill>
        <p:spPr bwMode="auto">
          <a:xfrm>
            <a:off x="738909" y="786120"/>
            <a:ext cx="5893492" cy="849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B516343A-88AA-7C6D-6C0C-646A9D5C2EC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6000" b="34600"/>
          <a:stretch>
            <a:fillRect/>
          </a:stretch>
        </p:blipFill>
        <p:spPr>
          <a:xfrm>
            <a:off x="7312557" y="4434355"/>
            <a:ext cx="1578654" cy="347966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98719695-5EDE-ADF9-FC59-342631CC8744}"/>
              </a:ext>
            </a:extLst>
          </p:cNvPr>
          <p:cNvSpPr txBox="1"/>
          <p:nvPr/>
        </p:nvSpPr>
        <p:spPr>
          <a:xfrm>
            <a:off x="6229772" y="3939902"/>
            <a:ext cx="27102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indent="0" algn="r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100" b="1" i="0" kern="1200" noProof="0" dirty="0">
                <a:solidFill>
                  <a:schemeClr val="tx1"/>
                </a:solidFill>
                <a:latin typeface="+mn-lt"/>
                <a:ea typeface="+mn-ea"/>
              </a:rPr>
              <a:t>Funding: </a:t>
            </a:r>
            <a:r>
              <a:rPr lang="en-US" sz="1100" noProof="0" dirty="0"/>
              <a:t>P</a:t>
            </a:r>
            <a:r>
              <a:rPr lang="en-US" sz="1100" i="0" kern="1200" noProof="0" dirty="0">
                <a:solidFill>
                  <a:schemeClr val="tx1"/>
                </a:solidFill>
                <a:latin typeface="+mn-lt"/>
                <a:ea typeface="+mn-ea"/>
              </a:rPr>
              <a:t>ublic research grant from South-Eastern Norway Health Authorities </a:t>
            </a:r>
          </a:p>
        </p:txBody>
      </p:sp>
    </p:spTree>
    <p:extLst>
      <p:ext uri="{BB962C8B-B14F-4D97-AF65-F5344CB8AC3E}">
        <p14:creationId xmlns:p14="http://schemas.microsoft.com/office/powerpoint/2010/main" val="375548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2D7F9-88A0-0705-D305-93924EFD1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ktangel 46">
            <a:extLst>
              <a:ext uri="{FF2B5EF4-FFF2-40B4-BE49-F238E27FC236}">
                <a16:creationId xmlns:a16="http://schemas.microsoft.com/office/drawing/2014/main" id="{B8E4FFC7-D420-DAE8-1914-5E8DDFE6F7BC}"/>
              </a:ext>
            </a:extLst>
          </p:cNvPr>
          <p:cNvSpPr/>
          <p:nvPr/>
        </p:nvSpPr>
        <p:spPr>
          <a:xfrm>
            <a:off x="3430384" y="995812"/>
            <a:ext cx="5534990" cy="3088105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D563946-0952-5F95-B4EE-4BE37AD5A2D6}"/>
              </a:ext>
            </a:extLst>
          </p:cNvPr>
          <p:cNvSpPr txBox="1">
            <a:spLocks/>
          </p:cNvSpPr>
          <p:nvPr/>
        </p:nvSpPr>
        <p:spPr>
          <a:xfrm>
            <a:off x="1223628" y="195486"/>
            <a:ext cx="6696743" cy="432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3600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693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799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0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298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noProof="0" dirty="0"/>
              <a:t>Primary safety endpoint</a:t>
            </a:r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7426EF02-6EE8-632F-5B03-9C3FB20A94E4}"/>
              </a:ext>
            </a:extLst>
          </p:cNvPr>
          <p:cNvSpPr txBox="1">
            <a:spLocks/>
          </p:cNvSpPr>
          <p:nvPr/>
        </p:nvSpPr>
        <p:spPr>
          <a:xfrm>
            <a:off x="174851" y="915566"/>
            <a:ext cx="3324703" cy="36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Tx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266700" indent="-266400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-266400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-266400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-266400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noProof="0" dirty="0"/>
              <a:t>Lower rates of primary safety endpoint than anticipated</a:t>
            </a:r>
          </a:p>
          <a:p>
            <a:pPr marL="438150" lvl="1" indent="-171450">
              <a:buFont typeface="Courier New" panose="02070309020205020404" pitchFamily="49" charset="0"/>
              <a:buChar char="o"/>
            </a:pPr>
            <a:r>
              <a:rPr lang="en-US" sz="1050" noProof="0" dirty="0"/>
              <a:t>≈ 10% versus anticipated ≈ 30%</a:t>
            </a:r>
          </a:p>
          <a:p>
            <a:pPr marL="438150" lvl="1" indent="-171450">
              <a:buFont typeface="Courier New" panose="02070309020205020404" pitchFamily="49" charset="0"/>
              <a:buChar char="o"/>
            </a:pPr>
            <a:r>
              <a:rPr lang="en-US" sz="1050" noProof="0" dirty="0"/>
              <a:t>35% predefined margin therefore large</a:t>
            </a:r>
            <a:endParaRPr lang="en-US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noProof="0" dirty="0"/>
              <a:t>Point estimate in favor of NOAC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noProof="0" dirty="0"/>
              <a:t>95% CI consistent with up to 2.8% worse with NOAC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noProof="0" dirty="0"/>
              <a:t>Post-hoc application of actual 35% margin also met</a:t>
            </a:r>
          </a:p>
          <a:p>
            <a:pPr marL="438150" lvl="1" indent="-171450"/>
            <a:r>
              <a:rPr lang="en-US" sz="1050" noProof="0" dirty="0"/>
              <a:t>Consistent in supporting analyses</a:t>
            </a:r>
          </a:p>
        </p:txBody>
      </p:sp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93992340-4E3D-70E4-923C-C238AB7B18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0051344"/>
              </p:ext>
            </p:extLst>
          </p:nvPr>
        </p:nvGraphicFramePr>
        <p:xfrm>
          <a:off x="3347864" y="1641059"/>
          <a:ext cx="5705524" cy="2055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8" name="Rett linje 27">
            <a:extLst>
              <a:ext uri="{FF2B5EF4-FFF2-40B4-BE49-F238E27FC236}">
                <a16:creationId xmlns:a16="http://schemas.microsoft.com/office/drawing/2014/main" id="{077FD8D4-5146-C907-A56A-1A68A2DD6B13}"/>
              </a:ext>
            </a:extLst>
          </p:cNvPr>
          <p:cNvCxnSpPr>
            <a:cxnSpLocks/>
          </p:cNvCxnSpPr>
          <p:nvPr/>
        </p:nvCxnSpPr>
        <p:spPr>
          <a:xfrm>
            <a:off x="8272983" y="1564391"/>
            <a:ext cx="0" cy="1872000"/>
          </a:xfrm>
          <a:prstGeom prst="line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grpSp>
        <p:nvGrpSpPr>
          <p:cNvPr id="29" name="Gruppe 28">
            <a:extLst>
              <a:ext uri="{FF2B5EF4-FFF2-40B4-BE49-F238E27FC236}">
                <a16:creationId xmlns:a16="http://schemas.microsoft.com/office/drawing/2014/main" id="{4F708716-66CB-BFB6-6EA6-7000BBBE9FC7}"/>
              </a:ext>
            </a:extLst>
          </p:cNvPr>
          <p:cNvGrpSpPr/>
          <p:nvPr/>
        </p:nvGrpSpPr>
        <p:grpSpPr>
          <a:xfrm>
            <a:off x="4579143" y="2413478"/>
            <a:ext cx="2124000" cy="173355"/>
            <a:chOff x="3709987" y="3204284"/>
            <a:chExt cx="3112134" cy="173355"/>
          </a:xfrm>
        </p:grpSpPr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E5409FF9-C6D7-69AB-36AC-60535F7E39AE}"/>
                </a:ext>
              </a:extLst>
            </p:cNvPr>
            <p:cNvCxnSpPr>
              <a:cxnSpLocks/>
            </p:cNvCxnSpPr>
            <p:nvPr/>
          </p:nvCxnSpPr>
          <p:spPr>
            <a:xfrm>
              <a:off x="3715519" y="3290961"/>
              <a:ext cx="3103200" cy="0"/>
            </a:xfrm>
            <a:prstGeom prst="line">
              <a:avLst/>
            </a:prstGeom>
            <a:noFill/>
            <a:ln w="19050" cap="flat" cmpd="sng" algn="ctr">
              <a:solidFill>
                <a:schemeClr val="accent4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D7421100-0F5A-D2D9-72FD-F85D8FEFE00F}"/>
                </a:ext>
              </a:extLst>
            </p:cNvPr>
            <p:cNvCxnSpPr>
              <a:cxnSpLocks/>
            </p:cNvCxnSpPr>
            <p:nvPr/>
          </p:nvCxnSpPr>
          <p:spPr>
            <a:xfrm>
              <a:off x="3709987" y="3204284"/>
              <a:ext cx="0" cy="173355"/>
            </a:xfrm>
            <a:prstGeom prst="line">
              <a:avLst/>
            </a:prstGeom>
            <a:noFill/>
            <a:ln w="19050" cap="flat" cmpd="sng" algn="ctr">
              <a:solidFill>
                <a:schemeClr val="accent4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32" name="Rett linje 31">
              <a:extLst>
                <a:ext uri="{FF2B5EF4-FFF2-40B4-BE49-F238E27FC236}">
                  <a16:creationId xmlns:a16="http://schemas.microsoft.com/office/drawing/2014/main" id="{4FC4B21C-E039-E5B4-7F56-F6D01C417720}"/>
                </a:ext>
              </a:extLst>
            </p:cNvPr>
            <p:cNvCxnSpPr>
              <a:cxnSpLocks/>
            </p:cNvCxnSpPr>
            <p:nvPr/>
          </p:nvCxnSpPr>
          <p:spPr>
            <a:xfrm>
              <a:off x="6822121" y="3204284"/>
              <a:ext cx="0" cy="173355"/>
            </a:xfrm>
            <a:prstGeom prst="line">
              <a:avLst/>
            </a:prstGeom>
            <a:noFill/>
            <a:ln w="19050" cap="flat" cmpd="sng" algn="ctr">
              <a:solidFill>
                <a:schemeClr val="accent4">
                  <a:lumMod val="75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33" name="Rett linje 32">
            <a:extLst>
              <a:ext uri="{FF2B5EF4-FFF2-40B4-BE49-F238E27FC236}">
                <a16:creationId xmlns:a16="http://schemas.microsoft.com/office/drawing/2014/main" id="{03D6B0AB-F105-6A92-6350-B73E972DCA5E}"/>
              </a:ext>
            </a:extLst>
          </p:cNvPr>
          <p:cNvCxnSpPr>
            <a:cxnSpLocks/>
          </p:cNvCxnSpPr>
          <p:nvPr/>
        </p:nvCxnSpPr>
        <p:spPr>
          <a:xfrm>
            <a:off x="6219102" y="1733054"/>
            <a:ext cx="0" cy="154800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3DCB3876-F453-314A-1FDB-8F6265C6F428}"/>
              </a:ext>
            </a:extLst>
          </p:cNvPr>
          <p:cNvSpPr txBox="1"/>
          <p:nvPr/>
        </p:nvSpPr>
        <p:spPr>
          <a:xfrm>
            <a:off x="3618052" y="3611612"/>
            <a:ext cx="2601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solidFill>
                  <a:prstClr val="black"/>
                </a:solidFill>
                <a:latin typeface="Aptos" panose="02110004020202020204"/>
              </a:rPr>
              <a:t>NOAC better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4F05B2BF-623E-B9B8-F5D5-51188FC58802}"/>
              </a:ext>
            </a:extLst>
          </p:cNvPr>
          <p:cNvSpPr txBox="1"/>
          <p:nvPr/>
        </p:nvSpPr>
        <p:spPr>
          <a:xfrm>
            <a:off x="6219102" y="3611612"/>
            <a:ext cx="2601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solidFill>
                  <a:prstClr val="black"/>
                </a:solidFill>
                <a:latin typeface="Aptos" panose="02110004020202020204"/>
              </a:rPr>
              <a:t>ASA better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3B2A6CCA-69A3-AE72-7B47-5755E5F77E94}"/>
              </a:ext>
            </a:extLst>
          </p:cNvPr>
          <p:cNvSpPr txBox="1"/>
          <p:nvPr/>
        </p:nvSpPr>
        <p:spPr>
          <a:xfrm>
            <a:off x="5215075" y="2078904"/>
            <a:ext cx="86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noProof="0" dirty="0">
                <a:solidFill>
                  <a:prstClr val="black"/>
                </a:solidFill>
                <a:latin typeface="Aptos" panose="02110004020202020204"/>
              </a:rPr>
              <a:t>-3.3%</a:t>
            </a: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852AD52C-04F0-9455-8E86-985DE36CAE5F}"/>
              </a:ext>
            </a:extLst>
          </p:cNvPr>
          <p:cNvSpPr txBox="1"/>
          <p:nvPr/>
        </p:nvSpPr>
        <p:spPr>
          <a:xfrm>
            <a:off x="7506148" y="1131590"/>
            <a:ext cx="154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noProof="0" dirty="0">
                <a:solidFill>
                  <a:prstClr val="black"/>
                </a:solidFill>
                <a:latin typeface="Aptos" panose="02110004020202020204"/>
              </a:rPr>
              <a:t>Non-inferiority </a:t>
            </a:r>
          </a:p>
          <a:p>
            <a:pPr algn="ctr"/>
            <a:r>
              <a:rPr lang="en-US" sz="1200" noProof="0" dirty="0">
                <a:solidFill>
                  <a:prstClr val="black"/>
                </a:solidFill>
                <a:latin typeface="Aptos" panose="02110004020202020204"/>
              </a:rPr>
              <a:t>margin</a:t>
            </a:r>
          </a:p>
        </p:txBody>
      </p:sp>
      <p:sp>
        <p:nvSpPr>
          <p:cNvPr id="38" name="TekstSylinder 37">
            <a:extLst>
              <a:ext uri="{FF2B5EF4-FFF2-40B4-BE49-F238E27FC236}">
                <a16:creationId xmlns:a16="http://schemas.microsoft.com/office/drawing/2014/main" id="{42074F15-46B1-E09A-CBBD-6548DAC34310}"/>
              </a:ext>
            </a:extLst>
          </p:cNvPr>
          <p:cNvSpPr txBox="1"/>
          <p:nvPr/>
        </p:nvSpPr>
        <p:spPr>
          <a:xfrm>
            <a:off x="6274652" y="2171237"/>
            <a:ext cx="861058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1000" noProof="0" dirty="0">
                <a:solidFill>
                  <a:prstClr val="black"/>
                </a:solidFill>
                <a:latin typeface="Aptos" panose="02110004020202020204"/>
              </a:rPr>
              <a:t>2.8%</a:t>
            </a:r>
          </a:p>
        </p:txBody>
      </p:sp>
      <p:sp>
        <p:nvSpPr>
          <p:cNvPr id="39" name="TekstSylinder 38">
            <a:extLst>
              <a:ext uri="{FF2B5EF4-FFF2-40B4-BE49-F238E27FC236}">
                <a16:creationId xmlns:a16="http://schemas.microsoft.com/office/drawing/2014/main" id="{5190EAB3-63D3-A4BF-0018-5B1A489DB686}"/>
              </a:ext>
            </a:extLst>
          </p:cNvPr>
          <p:cNvSpPr txBox="1"/>
          <p:nvPr/>
        </p:nvSpPr>
        <p:spPr>
          <a:xfrm>
            <a:off x="4142990" y="2171237"/>
            <a:ext cx="861058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1000" noProof="0" dirty="0">
                <a:solidFill>
                  <a:prstClr val="black"/>
                </a:solidFill>
                <a:latin typeface="Aptos" panose="02110004020202020204"/>
              </a:rPr>
              <a:t>-9.5%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25291597-A3D2-913C-BA77-EF596C967374}"/>
              </a:ext>
            </a:extLst>
          </p:cNvPr>
          <p:cNvSpPr txBox="1"/>
          <p:nvPr/>
        </p:nvSpPr>
        <p:spPr>
          <a:xfrm>
            <a:off x="3730444" y="1234567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noProof="0" dirty="0">
                <a:solidFill>
                  <a:prstClr val="black"/>
                </a:solidFill>
                <a:latin typeface="Aptos" panose="02110004020202020204"/>
              </a:rPr>
              <a:t>p for non-inferiority &lt; 0.001</a:t>
            </a:r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274BD34B-C59E-22EE-C484-C7ED28D0AE7E}"/>
              </a:ext>
            </a:extLst>
          </p:cNvPr>
          <p:cNvSpPr/>
          <p:nvPr/>
        </p:nvSpPr>
        <p:spPr>
          <a:xfrm>
            <a:off x="5326265" y="2078904"/>
            <a:ext cx="592498" cy="492846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2" name="TekstSylinder 41">
            <a:extLst>
              <a:ext uri="{FF2B5EF4-FFF2-40B4-BE49-F238E27FC236}">
                <a16:creationId xmlns:a16="http://schemas.microsoft.com/office/drawing/2014/main" id="{5DAA13BD-83E4-6EE1-7721-379DA97FFD09}"/>
              </a:ext>
            </a:extLst>
          </p:cNvPr>
          <p:cNvSpPr txBox="1"/>
          <p:nvPr/>
        </p:nvSpPr>
        <p:spPr>
          <a:xfrm>
            <a:off x="7915899" y="3407167"/>
            <a:ext cx="7129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noProof="0" dirty="0">
                <a:solidFill>
                  <a:prstClr val="black"/>
                </a:solidFill>
                <a:latin typeface="Aptos" panose="02110004020202020204"/>
              </a:rPr>
              <a:t>11.9%</a:t>
            </a:r>
          </a:p>
        </p:txBody>
      </p:sp>
      <p:grpSp>
        <p:nvGrpSpPr>
          <p:cNvPr id="43" name="Gruppe 42">
            <a:extLst>
              <a:ext uri="{FF2B5EF4-FFF2-40B4-BE49-F238E27FC236}">
                <a16:creationId xmlns:a16="http://schemas.microsoft.com/office/drawing/2014/main" id="{DA028D41-FFD3-36DA-D9B4-9AEF88B3B107}"/>
              </a:ext>
            </a:extLst>
          </p:cNvPr>
          <p:cNvGrpSpPr/>
          <p:nvPr/>
        </p:nvGrpSpPr>
        <p:grpSpPr>
          <a:xfrm>
            <a:off x="6263987" y="1197559"/>
            <a:ext cx="1185158" cy="2194812"/>
            <a:chOff x="6369090" y="2042852"/>
            <a:chExt cx="1185158" cy="2753011"/>
          </a:xfrm>
        </p:grpSpPr>
        <p:cxnSp>
          <p:nvCxnSpPr>
            <p:cNvPr id="44" name="Rett linje 43">
              <a:extLst>
                <a:ext uri="{FF2B5EF4-FFF2-40B4-BE49-F238E27FC236}">
                  <a16:creationId xmlns:a16="http://schemas.microsoft.com/office/drawing/2014/main" id="{22A834D2-57AF-28E9-F35E-7148BC360F76}"/>
                </a:ext>
              </a:extLst>
            </p:cNvPr>
            <p:cNvCxnSpPr>
              <a:cxnSpLocks/>
            </p:cNvCxnSpPr>
            <p:nvPr/>
          </p:nvCxnSpPr>
          <p:spPr>
            <a:xfrm>
              <a:off x="6961669" y="2587194"/>
              <a:ext cx="0" cy="2208669"/>
            </a:xfrm>
            <a:prstGeom prst="line">
              <a:avLst/>
            </a:prstGeom>
            <a:noFill/>
            <a:ln w="9525" cap="flat" cmpd="sng" algn="ctr">
              <a:solidFill>
                <a:srgbClr val="156082"/>
              </a:solidFill>
              <a:prstDash val="solid"/>
              <a:miter lim="800000"/>
            </a:ln>
            <a:effectLst/>
          </p:spPr>
        </p:cxnSp>
        <p:sp>
          <p:nvSpPr>
            <p:cNvPr id="45" name="TekstSylinder 44">
              <a:extLst>
                <a:ext uri="{FF2B5EF4-FFF2-40B4-BE49-F238E27FC236}">
                  <a16:creationId xmlns:a16="http://schemas.microsoft.com/office/drawing/2014/main" id="{F7A4FBBE-DFAD-6664-81A8-9D12039EC79E}"/>
                </a:ext>
              </a:extLst>
            </p:cNvPr>
            <p:cNvSpPr txBox="1"/>
            <p:nvPr/>
          </p:nvSpPr>
          <p:spPr>
            <a:xfrm>
              <a:off x="6369090" y="2042852"/>
              <a:ext cx="1185158" cy="463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rPr>
                <a:t>Post hoc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rPr>
                <a:t>35% relative margin</a:t>
              </a:r>
            </a:p>
          </p:txBody>
        </p:sp>
      </p:grpSp>
      <p:graphicFrame>
        <p:nvGraphicFramePr>
          <p:cNvPr id="50" name="Tabell 49">
            <a:extLst>
              <a:ext uri="{FF2B5EF4-FFF2-40B4-BE49-F238E27FC236}">
                <a16:creationId xmlns:a16="http://schemas.microsoft.com/office/drawing/2014/main" id="{E3318951-9DB8-2BBA-FC11-2F57681937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253988"/>
              </p:ext>
            </p:extLst>
          </p:nvPr>
        </p:nvGraphicFramePr>
        <p:xfrm>
          <a:off x="178625" y="2706575"/>
          <a:ext cx="3133260" cy="1371600"/>
        </p:xfrm>
        <a:graphic>
          <a:graphicData uri="http://schemas.openxmlformats.org/drawingml/2006/table">
            <a:tbl>
              <a:tblPr firstRow="1" firstCol="1" bandRow="1"/>
              <a:tblGrid>
                <a:gridCol w="1807617">
                  <a:extLst>
                    <a:ext uri="{9D8B030D-6E8A-4147-A177-3AD203B41FA5}">
                      <a16:colId xmlns:a16="http://schemas.microsoft.com/office/drawing/2014/main" val="3590191228"/>
                    </a:ext>
                  </a:extLst>
                </a:gridCol>
                <a:gridCol w="663034">
                  <a:extLst>
                    <a:ext uri="{9D8B030D-6E8A-4147-A177-3AD203B41FA5}">
                      <a16:colId xmlns:a16="http://schemas.microsoft.com/office/drawing/2014/main" val="2242647698"/>
                    </a:ext>
                  </a:extLst>
                </a:gridCol>
                <a:gridCol w="662609">
                  <a:extLst>
                    <a:ext uri="{9D8B030D-6E8A-4147-A177-3AD203B41FA5}">
                      <a16:colId xmlns:a16="http://schemas.microsoft.com/office/drawing/2014/main" val="39803927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Primary safety endpoint</a:t>
                      </a:r>
                      <a:endParaRPr lang="en-US" sz="12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NOAC</a:t>
                      </a:r>
                    </a:p>
                    <a:p>
                      <a:pPr algn="ctr">
                        <a:buNone/>
                      </a:pPr>
                      <a:r>
                        <a:rPr lang="en-US" sz="12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ASA</a:t>
                      </a:r>
                    </a:p>
                    <a:p>
                      <a:pPr algn="ctr">
                        <a:buNone/>
                      </a:pPr>
                      <a:r>
                        <a:rPr lang="en-US" sz="12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1719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Any first event occurring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 (7.5%)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19 (10.6%)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3093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10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VARC-3 bleeding event</a:t>
                      </a:r>
                      <a:endParaRPr lang="en-US" sz="12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2876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10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Myocardial infarction</a:t>
                      </a:r>
                      <a:endParaRPr lang="en-US" sz="12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53597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10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Stroke from any cause</a:t>
                      </a:r>
                      <a:endParaRPr lang="en-US" sz="12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06883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10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Death</a:t>
                      </a:r>
                      <a:endParaRPr lang="en-US" sz="12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7879504"/>
                  </a:ext>
                </a:extLst>
              </a:tr>
            </a:tbl>
          </a:graphicData>
        </a:graphic>
      </p:graphicFrame>
      <p:sp>
        <p:nvSpPr>
          <p:cNvPr id="5" name="TekstSylinder 4">
            <a:extLst>
              <a:ext uri="{FF2B5EF4-FFF2-40B4-BE49-F238E27FC236}">
                <a16:creationId xmlns:a16="http://schemas.microsoft.com/office/drawing/2014/main" id="{E8BA559D-F4B5-91CA-B41C-6D16B8C90701}"/>
              </a:ext>
            </a:extLst>
          </p:cNvPr>
          <p:cNvSpPr txBox="1"/>
          <p:nvPr/>
        </p:nvSpPr>
        <p:spPr>
          <a:xfrm>
            <a:off x="3430384" y="4083918"/>
            <a:ext cx="5534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noProof="0" dirty="0"/>
              <a:t>Treatment policy </a:t>
            </a:r>
            <a:r>
              <a:rPr lang="en-US" sz="900" noProof="0" dirty="0" err="1"/>
              <a:t>estimand</a:t>
            </a:r>
            <a:r>
              <a:rPr lang="en-US" sz="900" noProof="0" dirty="0"/>
              <a:t>, adjusted primary analysis. Missing data handled by multiple imputation. </a:t>
            </a:r>
          </a:p>
          <a:p>
            <a:r>
              <a:rPr lang="en-US" sz="900" noProof="0" dirty="0"/>
              <a:t>Predefined supplementary principal stratification </a:t>
            </a:r>
            <a:r>
              <a:rPr lang="en-US" sz="900" noProof="0" dirty="0" err="1"/>
              <a:t>estimand</a:t>
            </a:r>
            <a:r>
              <a:rPr lang="en-US" sz="900" noProof="0" dirty="0"/>
              <a:t> for intercurrent treatment deviations.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ADFE7ADB-53A9-DC18-DC4C-78D6BDFFC0DD}"/>
              </a:ext>
            </a:extLst>
          </p:cNvPr>
          <p:cNvGrpSpPr/>
          <p:nvPr/>
        </p:nvGrpSpPr>
        <p:grpSpPr>
          <a:xfrm>
            <a:off x="4388806" y="2779834"/>
            <a:ext cx="2016758" cy="173355"/>
            <a:chOff x="3709987" y="3204284"/>
            <a:chExt cx="3112134" cy="173355"/>
          </a:xfrm>
        </p:grpSpPr>
        <p:cxnSp>
          <p:nvCxnSpPr>
            <p:cNvPr id="7" name="Rett linje 6">
              <a:extLst>
                <a:ext uri="{FF2B5EF4-FFF2-40B4-BE49-F238E27FC236}">
                  <a16:creationId xmlns:a16="http://schemas.microsoft.com/office/drawing/2014/main" id="{5962217B-3566-B09F-6A78-3ADC8601CEEC}"/>
                </a:ext>
              </a:extLst>
            </p:cNvPr>
            <p:cNvCxnSpPr>
              <a:cxnSpLocks/>
            </p:cNvCxnSpPr>
            <p:nvPr/>
          </p:nvCxnSpPr>
          <p:spPr>
            <a:xfrm>
              <a:off x="3715519" y="3290961"/>
              <a:ext cx="3103200" cy="0"/>
            </a:xfrm>
            <a:prstGeom prst="line">
              <a:avLst/>
            </a:prstGeom>
            <a:noFill/>
            <a:ln w="9525" cap="flat" cmpd="sng" algn="ctr">
              <a:solidFill>
                <a:schemeClr val="accent4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8" name="Rett linje 7">
              <a:extLst>
                <a:ext uri="{FF2B5EF4-FFF2-40B4-BE49-F238E27FC236}">
                  <a16:creationId xmlns:a16="http://schemas.microsoft.com/office/drawing/2014/main" id="{61881B17-34AD-8AB8-34AC-68FD55F01263}"/>
                </a:ext>
              </a:extLst>
            </p:cNvPr>
            <p:cNvCxnSpPr>
              <a:cxnSpLocks/>
            </p:cNvCxnSpPr>
            <p:nvPr/>
          </p:nvCxnSpPr>
          <p:spPr>
            <a:xfrm>
              <a:off x="3709987" y="3204284"/>
              <a:ext cx="0" cy="173355"/>
            </a:xfrm>
            <a:prstGeom prst="line">
              <a:avLst/>
            </a:prstGeom>
            <a:noFill/>
            <a:ln w="9525" cap="flat" cmpd="sng" algn="ctr">
              <a:solidFill>
                <a:schemeClr val="accent4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9" name="Rett linje 8">
              <a:extLst>
                <a:ext uri="{FF2B5EF4-FFF2-40B4-BE49-F238E27FC236}">
                  <a16:creationId xmlns:a16="http://schemas.microsoft.com/office/drawing/2014/main" id="{AE563565-1934-D101-4267-ED0E63B44164}"/>
                </a:ext>
              </a:extLst>
            </p:cNvPr>
            <p:cNvCxnSpPr>
              <a:cxnSpLocks/>
            </p:cNvCxnSpPr>
            <p:nvPr/>
          </p:nvCxnSpPr>
          <p:spPr>
            <a:xfrm>
              <a:off x="6822121" y="3204284"/>
              <a:ext cx="0" cy="173355"/>
            </a:xfrm>
            <a:prstGeom prst="line">
              <a:avLst/>
            </a:prstGeom>
            <a:noFill/>
            <a:ln w="9525" cap="flat" cmpd="sng" algn="ctr">
              <a:solidFill>
                <a:schemeClr val="accent4">
                  <a:lumMod val="75000"/>
                </a:schemeClr>
              </a:solidFill>
              <a:prstDash val="solid"/>
              <a:miter lim="800000"/>
            </a:ln>
            <a:effectLst/>
          </p:spPr>
        </p:cxnSp>
      </p:grpSp>
      <p:sp>
        <p:nvSpPr>
          <p:cNvPr id="10" name="Rektangel 9">
            <a:extLst>
              <a:ext uri="{FF2B5EF4-FFF2-40B4-BE49-F238E27FC236}">
                <a16:creationId xmlns:a16="http://schemas.microsoft.com/office/drawing/2014/main" id="{BF46D719-C13F-2216-7C6F-5DD573B5DD53}"/>
              </a:ext>
            </a:extLst>
          </p:cNvPr>
          <p:cNvSpPr/>
          <p:nvPr/>
        </p:nvSpPr>
        <p:spPr>
          <a:xfrm>
            <a:off x="5155641" y="2688020"/>
            <a:ext cx="488805" cy="356982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39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3D188-5DD5-A062-4C4C-DFC8975DD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3C68842D-BD17-29CB-5533-386A46350EDF}"/>
              </a:ext>
            </a:extLst>
          </p:cNvPr>
          <p:cNvSpPr/>
          <p:nvPr/>
        </p:nvSpPr>
        <p:spPr>
          <a:xfrm>
            <a:off x="3563888" y="771550"/>
            <a:ext cx="5400600" cy="381642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E63CCE32-FB7A-D8D1-F295-939B2060905C}"/>
              </a:ext>
            </a:extLst>
          </p:cNvPr>
          <p:cNvSpPr txBox="1">
            <a:spLocks/>
          </p:cNvSpPr>
          <p:nvPr/>
        </p:nvSpPr>
        <p:spPr>
          <a:xfrm>
            <a:off x="1223628" y="195486"/>
            <a:ext cx="6696743" cy="432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3600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693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799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0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298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noProof="0" dirty="0"/>
              <a:t>Secondary endpoints</a:t>
            </a:r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8003999A-A4B8-5CCE-D320-AEE28FF1AFA6}"/>
              </a:ext>
            </a:extLst>
          </p:cNvPr>
          <p:cNvSpPr txBox="1">
            <a:spLocks/>
          </p:cNvSpPr>
          <p:nvPr/>
        </p:nvSpPr>
        <p:spPr>
          <a:xfrm>
            <a:off x="323850" y="819502"/>
            <a:ext cx="3175703" cy="369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Tx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266700" indent="-266400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-266400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-266400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-266400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Low rates of clinically relevant bleeding</a:t>
            </a:r>
          </a:p>
          <a:p>
            <a:pPr marL="438150" lvl="1" indent="-171450">
              <a:buFont typeface="Courier New" panose="02070309020205020404" pitchFamily="49" charset="0"/>
              <a:buChar char="o"/>
            </a:pPr>
            <a:r>
              <a:rPr lang="en-US" noProof="0" dirty="0"/>
              <a:t>No clear difference between groups</a:t>
            </a:r>
          </a:p>
          <a:p>
            <a:pPr marL="438150" lvl="1" indent="-171450">
              <a:buFont typeface="Courier New" panose="02070309020205020404" pitchFamily="49" charset="0"/>
              <a:buChar char="o"/>
            </a:pPr>
            <a:r>
              <a:rPr lang="en-US" noProof="0" dirty="0"/>
              <a:t>Life-threatening or fatal bleeding (type 3 or 4) only occurred in ASA group</a:t>
            </a:r>
          </a:p>
          <a:p>
            <a:pPr lvl="1" indent="0">
              <a:buNone/>
            </a:pPr>
            <a:endParaRPr lang="en-US" sz="1600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Low rates of thromboembolic events</a:t>
            </a:r>
          </a:p>
          <a:p>
            <a:pPr marL="438150" lvl="1" indent="-171450">
              <a:buFont typeface="Courier New" panose="02070309020205020404" pitchFamily="49" charset="0"/>
              <a:buChar char="o"/>
            </a:pPr>
            <a:r>
              <a:rPr lang="en-US" noProof="0" dirty="0"/>
              <a:t>No clear difference between groups</a:t>
            </a:r>
          </a:p>
          <a:p>
            <a:pPr marL="171450" indent="-171450"/>
            <a:endParaRPr lang="en-US" sz="500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12 patients (3%) died </a:t>
            </a:r>
          </a:p>
          <a:p>
            <a:pPr marL="438150" lvl="1" indent="-171450">
              <a:buFont typeface="Courier New" panose="02070309020205020404" pitchFamily="49" charset="0"/>
              <a:buChar char="o"/>
            </a:pPr>
            <a:r>
              <a:rPr lang="en-US" noProof="0" dirty="0"/>
              <a:t>2 i NOAC group and 10 in ASA group</a:t>
            </a:r>
          </a:p>
          <a:p>
            <a:pPr marL="171450" indent="-171450"/>
            <a:endParaRPr lang="en-US" sz="500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00" noProof="0" dirty="0">
                <a:ea typeface="Aptos" panose="020B0004020202020204" pitchFamily="34" charset="0"/>
                <a:cs typeface="Times New Roman" panose="02020603050405020304" pitchFamily="18" charset="0"/>
              </a:rPr>
              <a:t>Hemodynamic valve deterioration (HVD) stage 2 or 3 occurred in 13,7%*</a:t>
            </a:r>
          </a:p>
          <a:p>
            <a:pPr marL="438150" lvl="1" indent="-171450">
              <a:buFont typeface="Courier New" panose="02070309020205020404" pitchFamily="49" charset="0"/>
              <a:buChar char="o"/>
            </a:pPr>
            <a:r>
              <a:rPr lang="en-US" kern="100" noProof="0" dirty="0">
                <a:cs typeface="Times New Roman" panose="02020603050405020304" pitchFamily="18" charset="0"/>
              </a:rPr>
              <a:t>No clear difference between groups</a:t>
            </a:r>
          </a:p>
          <a:p>
            <a:pPr marL="171450" indent="-171450"/>
            <a:endParaRPr lang="en-US" kern="100" noProof="0" dirty="0"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00" noProof="0" dirty="0">
                <a:cs typeface="Times New Roman" panose="02020603050405020304" pitchFamily="18" charset="0"/>
              </a:rPr>
              <a:t>No clear difference in adverse events between the treatment groups</a:t>
            </a:r>
            <a:endParaRPr lang="en-US" sz="1200" noProof="0" dirty="0"/>
          </a:p>
          <a:p>
            <a:pPr marL="171450" indent="-171450"/>
            <a:endParaRPr lang="en-US" noProof="0" dirty="0"/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D45E22C7-0610-EE12-762D-251D0D7272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983723"/>
              </p:ext>
            </p:extLst>
          </p:nvPr>
        </p:nvGraphicFramePr>
        <p:xfrm>
          <a:off x="3635897" y="819502"/>
          <a:ext cx="5256585" cy="3703320"/>
        </p:xfrm>
        <a:graphic>
          <a:graphicData uri="http://schemas.openxmlformats.org/drawingml/2006/table">
            <a:tbl>
              <a:tblPr firstRow="1" firstCol="1" bandRow="1"/>
              <a:tblGrid>
                <a:gridCol w="2304255">
                  <a:extLst>
                    <a:ext uri="{9D8B030D-6E8A-4147-A177-3AD203B41FA5}">
                      <a16:colId xmlns:a16="http://schemas.microsoft.com/office/drawing/2014/main" val="304172561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402766477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281139773"/>
                    </a:ext>
                  </a:extLst>
                </a:gridCol>
                <a:gridCol w="1368154">
                  <a:extLst>
                    <a:ext uri="{9D8B030D-6E8A-4147-A177-3AD203B41FA5}">
                      <a16:colId xmlns:a16="http://schemas.microsoft.com/office/drawing/2014/main" val="3441726700"/>
                    </a:ext>
                  </a:extLst>
                </a:gridCol>
              </a:tblGrid>
              <a:tr h="1973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Key secondary and safety endpoints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NOAC</a:t>
                      </a:r>
                    </a:p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 (%)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ASA</a:t>
                      </a:r>
                    </a:p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 (%)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Estimate (95% CI)</a:t>
                      </a:r>
                    </a:p>
                    <a:p>
                      <a:pPr algn="ctr">
                        <a:buNone/>
                      </a:pPr>
                      <a:r>
                        <a:rPr lang="en-US" sz="6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With imputation for missing data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0051676"/>
                  </a:ext>
                </a:extLst>
              </a:tr>
              <a:tr h="1973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VARC-3 bleeding events, n=352</a:t>
                      </a: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 (2.3%)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 (4%)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Risk difference</a:t>
                      </a:r>
                    </a:p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-1.7% (-5.8% to 2.2%)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6049255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Type 1 bleeding event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578457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Type 2 bleeding event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255404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Type 3 bleeding event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4522507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Type 4 bleeding event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160211"/>
                  </a:ext>
                </a:extLst>
              </a:tr>
              <a:tr h="2179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Thromboembolic events, n=348</a:t>
                      </a: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 (4%)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 (2.9%)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Risk difference</a:t>
                      </a:r>
                    </a:p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1.1% (-3.0% to 5.3%)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389008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Myocardial infarction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3708145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Stroke from any cause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5907995"/>
                  </a:ext>
                </a:extLst>
              </a:tr>
              <a:tr h="1973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Death, n=360</a:t>
                      </a: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 (1.1%)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 (5.6%)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Risk difference</a:t>
                      </a:r>
                    </a:p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-4.4% (-8.9% to -0.6%)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323850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Death from definite cardiovascular cause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112134"/>
                  </a:ext>
                </a:extLst>
              </a:tr>
              <a:tr h="1973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HVD Stage 2 or 3*, n=335</a:t>
                      </a: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 (12.6%)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25 (14.9%)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Risk ratio</a:t>
                      </a:r>
                    </a:p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0.71 (0.44 to 1.15)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704425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 HVD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122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429528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Stage 1 HVD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11509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Stage 2 HVD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8926923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Stage 3 HVD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9380882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Serious adverse events</a:t>
                      </a: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1763209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Total number of events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131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4904610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Patients experiencing ≥ 1 event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64 (35.6%)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75 (41.7%)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922867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Adverse events</a:t>
                      </a: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658355"/>
                  </a:ext>
                </a:extLst>
              </a:tr>
              <a:tr h="98652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Total number of events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269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246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0421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buFont typeface="Aptos" panose="020B0004020202020204" pitchFamily="34" charset="0"/>
                        <a:buChar char="-"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Patients experiencing ≥ 1 event</a:t>
                      </a:r>
                      <a:endParaRPr lang="en-US" sz="9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4" marR="3699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121 (67.2%)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112 (62.2%)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994" marR="36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321615"/>
                  </a:ext>
                </a:extLst>
              </a:tr>
            </a:tbl>
          </a:graphicData>
        </a:graphic>
      </p:graphicFrame>
      <p:sp>
        <p:nvSpPr>
          <p:cNvPr id="7" name="Rektangel 6">
            <a:extLst>
              <a:ext uri="{FF2B5EF4-FFF2-40B4-BE49-F238E27FC236}">
                <a16:creationId xmlns:a16="http://schemas.microsoft.com/office/drawing/2014/main" id="{7094C58F-DB75-0035-656D-7CB14DBA4CC8}"/>
              </a:ext>
            </a:extLst>
          </p:cNvPr>
          <p:cNvSpPr/>
          <p:nvPr/>
        </p:nvSpPr>
        <p:spPr>
          <a:xfrm>
            <a:off x="3563888" y="3703102"/>
            <a:ext cx="5400600" cy="88385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18478149-70F5-B523-D4DC-50BD5C954E64}"/>
              </a:ext>
            </a:extLst>
          </p:cNvPr>
          <p:cNvSpPr/>
          <p:nvPr/>
        </p:nvSpPr>
        <p:spPr>
          <a:xfrm>
            <a:off x="3559820" y="2886633"/>
            <a:ext cx="5400600" cy="88385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E345B953-D14A-EE9A-7F97-EDBB29086B21}"/>
              </a:ext>
            </a:extLst>
          </p:cNvPr>
          <p:cNvSpPr/>
          <p:nvPr/>
        </p:nvSpPr>
        <p:spPr>
          <a:xfrm>
            <a:off x="3567506" y="2470039"/>
            <a:ext cx="5400600" cy="46379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5E8B600F-ED55-C1D8-6A3D-A2850B45CE2C}"/>
              </a:ext>
            </a:extLst>
          </p:cNvPr>
          <p:cNvSpPr/>
          <p:nvPr/>
        </p:nvSpPr>
        <p:spPr>
          <a:xfrm>
            <a:off x="3563888" y="1920935"/>
            <a:ext cx="5400600" cy="5788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8D83DB0-FB7C-6162-6C3C-ED216023ADE6}"/>
              </a:ext>
            </a:extLst>
          </p:cNvPr>
          <p:cNvSpPr txBox="1"/>
          <p:nvPr/>
        </p:nvSpPr>
        <p:spPr>
          <a:xfrm>
            <a:off x="3538446" y="4549877"/>
            <a:ext cx="5472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800" i="0" kern="1200" noProof="0" dirty="0">
                <a:solidFill>
                  <a:schemeClr val="tx1"/>
                </a:solidFill>
              </a:rPr>
              <a:t>* HVD was estim</a:t>
            </a:r>
            <a:r>
              <a:rPr lang="en-US" sz="800" noProof="0" dirty="0"/>
              <a:t>ated</a:t>
            </a:r>
            <a:r>
              <a:rPr lang="en-US" sz="800" i="0" kern="1200" noProof="0" dirty="0">
                <a:solidFill>
                  <a:schemeClr val="tx1"/>
                </a:solidFill>
              </a:rPr>
              <a:t> using the delta values from discharge echocardiography to 12 months, not from 1-3 months to 12 months</a:t>
            </a:r>
            <a:r>
              <a:rPr lang="en-US" sz="800" noProof="0" dirty="0"/>
              <a:t> as suggested in VARC-3</a:t>
            </a:r>
            <a:r>
              <a:rPr lang="en-US" sz="800" i="0" kern="1200" noProof="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695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C32B73C-CDBA-7145-3D4B-CCE2E9BAB85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6408390" cy="3888432"/>
          </a:xfrm>
        </p:spPr>
        <p:txBody>
          <a:bodyPr>
            <a:normAutofit/>
          </a:bodyPr>
          <a:lstStyle/>
          <a:p>
            <a:r>
              <a:rPr lang="en-US" sz="1800" noProof="0" dirty="0"/>
              <a:t>The two monotherapy strategies were compared in a randomized controlled trial with clinically relevant endpoints</a:t>
            </a:r>
          </a:p>
          <a:p>
            <a:r>
              <a:rPr lang="en-US" sz="1800" noProof="0" dirty="0"/>
              <a:t>NOAC monotherapy reduced subclinical leaflet thrombosis without an unacceptable safety penalty</a:t>
            </a:r>
          </a:p>
          <a:p>
            <a:r>
              <a:rPr lang="en-US" sz="1800" noProof="0" dirty="0"/>
              <a:t>Impact on long-term clinical outcomes remains to be established</a:t>
            </a:r>
          </a:p>
          <a:p>
            <a:pPr marL="0" indent="0">
              <a:buNone/>
            </a:pPr>
            <a:endParaRPr lang="en-US" sz="1600" noProof="0" dirty="0"/>
          </a:p>
          <a:p>
            <a:r>
              <a:rPr lang="en-US" sz="2000" noProof="0" dirty="0"/>
              <a:t>Limitations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 noProof="0" dirty="0"/>
              <a:t>Modest sample size for primary safety endpoint, not powered for components of composite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200" noProof="0" dirty="0"/>
              <a:t>Secondary endpoints to be interpreted with caution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 noProof="0" dirty="0"/>
              <a:t>Lower than anticipated rate of primary safety endpoint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 noProof="0" dirty="0"/>
              <a:t>Relatively young and low-risk population in Norway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200" noProof="0" dirty="0"/>
              <a:t>Not necessarily applicable to octogenarians and higher risk populations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C377FC38-736A-FE75-ED24-3899A8B2E6C7}"/>
              </a:ext>
            </a:extLst>
          </p:cNvPr>
          <p:cNvSpPr txBox="1">
            <a:spLocks/>
          </p:cNvSpPr>
          <p:nvPr/>
        </p:nvSpPr>
        <p:spPr>
          <a:xfrm>
            <a:off x="1223628" y="195486"/>
            <a:ext cx="6696743" cy="432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3600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693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799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0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298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noProof="0" dirty="0"/>
              <a:t>Discussion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9C0D7223-E768-0839-B972-4FA083D6A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931" y="1095586"/>
            <a:ext cx="1968219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3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E690A-0A69-5504-0EB8-2D876EA1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F3960A7-ADC2-A705-A275-B8B786EA954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5616302" cy="3600400"/>
          </a:xfrm>
        </p:spPr>
        <p:txBody>
          <a:bodyPr>
            <a:normAutofit fontScale="85000" lnSpcReduction="10000"/>
          </a:bodyPr>
          <a:lstStyle/>
          <a:p>
            <a:r>
              <a:rPr lang="en-US" sz="2000" noProof="0" dirty="0"/>
              <a:t>A strategy of NOAC monotherapy compared with ASA monotherapy for 12 months after TAVI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800" noProof="0" dirty="0"/>
              <a:t>Reduced the occurrence of leaflet thrombosis</a:t>
            </a:r>
          </a:p>
          <a:p>
            <a:pPr marL="268287" lvl="1" indent="0">
              <a:buNone/>
            </a:pPr>
            <a:r>
              <a:rPr lang="en-US" sz="2000" noProof="0" dirty="0"/>
              <a:t>AND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800" noProof="0" dirty="0"/>
              <a:t>Was non-inferior for bleeding, thromboembolic events or death</a:t>
            </a:r>
          </a:p>
          <a:p>
            <a:pPr marL="0" indent="0">
              <a:buNone/>
            </a:pPr>
            <a:endParaRPr lang="en-US" sz="2000" noProof="0" dirty="0"/>
          </a:p>
          <a:p>
            <a:r>
              <a:rPr lang="en-US" sz="2000" noProof="0" dirty="0"/>
              <a:t>Anticoagulation monotherapy can be beneficial after TAVI in selected patients</a:t>
            </a:r>
          </a:p>
          <a:p>
            <a:endParaRPr lang="en-US" sz="2000" noProof="0" dirty="0"/>
          </a:p>
          <a:p>
            <a:r>
              <a:rPr lang="en-US" sz="2000" noProof="0" dirty="0"/>
              <a:t>These results can inform future antithrombotic treatment paradigms</a:t>
            </a:r>
          </a:p>
          <a:p>
            <a:pPr marL="0" indent="0">
              <a:buNone/>
            </a:pPr>
            <a:r>
              <a:rPr lang="en-US" sz="2000" noProof="0" dirty="0"/>
              <a:t> </a:t>
            </a:r>
          </a:p>
          <a:p>
            <a:r>
              <a:rPr lang="en-US" sz="1600" noProof="0" dirty="0"/>
              <a:t>Effect on major clinical outcomes will be reported after 5 and 10 years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22075B5-2C3A-E983-44CF-A21DF9B73054}"/>
              </a:ext>
            </a:extLst>
          </p:cNvPr>
          <p:cNvSpPr txBox="1">
            <a:spLocks/>
          </p:cNvSpPr>
          <p:nvPr/>
        </p:nvSpPr>
        <p:spPr>
          <a:xfrm>
            <a:off x="1223628" y="195486"/>
            <a:ext cx="6696743" cy="432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3600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693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799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0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298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noProof="0" dirty="0"/>
              <a:t>Conclusions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0F99A988-7810-F390-7C9E-75F907005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77" b="20701"/>
          <a:stretch>
            <a:fillRect/>
          </a:stretch>
        </p:blipFill>
        <p:spPr bwMode="auto">
          <a:xfrm>
            <a:off x="3635896" y="4720634"/>
            <a:ext cx="1872208" cy="269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7644E564-BC2D-85A6-6112-FEDF01C4A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92" y="874853"/>
            <a:ext cx="2400265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9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0B970-BEA7-464F-E0AF-82DD3E1A8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25FE606-428D-25D8-EE33-A38FDFB1CBF5}"/>
              </a:ext>
            </a:extLst>
          </p:cNvPr>
          <p:cNvSpPr txBox="1">
            <a:spLocks/>
          </p:cNvSpPr>
          <p:nvPr/>
        </p:nvSpPr>
        <p:spPr>
          <a:xfrm>
            <a:off x="1223628" y="195486"/>
            <a:ext cx="6696743" cy="432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3600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693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799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0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298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noProof="0" dirty="0"/>
              <a:t>Thank you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05A691A8-F5E3-A692-E462-2845653A33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77" b="20701"/>
          <a:stretch>
            <a:fillRect/>
          </a:stretch>
        </p:blipFill>
        <p:spPr bwMode="auto">
          <a:xfrm>
            <a:off x="3635896" y="4720634"/>
            <a:ext cx="1872208" cy="269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e 9" descr="Rikshospitalet - Oslo universitetssykehus HF">
            <a:extLst>
              <a:ext uri="{FF2B5EF4-FFF2-40B4-BE49-F238E27FC236}">
                <a16:creationId xmlns:a16="http://schemas.microsoft.com/office/drawing/2014/main" id="{F7B4D9EC-D819-3046-18F3-A4958C56FA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5" y="817370"/>
            <a:ext cx="3312368" cy="1733473"/>
          </a:xfrm>
          <a:prstGeom prst="rect">
            <a:avLst/>
          </a:prstGeom>
        </p:spPr>
      </p:pic>
      <p:pic>
        <p:nvPicPr>
          <p:cNvPr id="12" name="Bilde 11" descr="Haukeland universitetssjukehus – Store medisinske leksikon">
            <a:extLst>
              <a:ext uri="{FF2B5EF4-FFF2-40B4-BE49-F238E27FC236}">
                <a16:creationId xmlns:a16="http://schemas.microsoft.com/office/drawing/2014/main" id="{3D7147FB-AEA6-C1C1-0A16-681CC78B7B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6549" y="2043622"/>
            <a:ext cx="2520384" cy="1680256"/>
          </a:xfrm>
          <a:prstGeom prst="rect">
            <a:avLst/>
          </a:prstGeom>
        </p:spPr>
      </p:pic>
      <p:pic>
        <p:nvPicPr>
          <p:cNvPr id="13" name="Bilde 12" descr="Sykehuskrisen i Arendal - fvn.no">
            <a:extLst>
              <a:ext uri="{FF2B5EF4-FFF2-40B4-BE49-F238E27FC236}">
                <a16:creationId xmlns:a16="http://schemas.microsoft.com/office/drawing/2014/main" id="{13884B26-242D-4898-CADE-5DB4508DC8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592" y="3162388"/>
            <a:ext cx="2440474" cy="1373987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7DF6BD16-8808-09CD-367F-B802188D41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44" y="555526"/>
            <a:ext cx="2265753" cy="237904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E3FC6466-8DC8-A669-6F37-EB14DD18E30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3898" y="1748970"/>
            <a:ext cx="1607460" cy="284131"/>
          </a:xfrm>
          <a:prstGeom prst="rect">
            <a:avLst/>
          </a:prstGeom>
        </p:spPr>
      </p:pic>
      <p:pic>
        <p:nvPicPr>
          <p:cNvPr id="19" name="Bilde 18" descr="Forside - Sørlandet sykehus HF">
            <a:extLst>
              <a:ext uri="{FF2B5EF4-FFF2-40B4-BE49-F238E27FC236}">
                <a16:creationId xmlns:a16="http://schemas.microsoft.com/office/drawing/2014/main" id="{4480CCD4-59B9-E6F6-AC5D-4A05F681BCC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3181" b="32861"/>
          <a:stretch>
            <a:fillRect/>
          </a:stretch>
        </p:blipFill>
        <p:spPr>
          <a:xfrm>
            <a:off x="1976411" y="4533074"/>
            <a:ext cx="1420837" cy="252503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DBF591D9-4F2F-DBC5-99C4-B888DC9DE4D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6000" b="34600"/>
          <a:stretch>
            <a:fillRect/>
          </a:stretch>
        </p:blipFill>
        <p:spPr>
          <a:xfrm>
            <a:off x="644440" y="2644619"/>
            <a:ext cx="1960118" cy="432048"/>
          </a:xfrm>
          <a:prstGeom prst="rect">
            <a:avLst/>
          </a:prstGeom>
        </p:spPr>
      </p:pic>
      <p:pic>
        <p:nvPicPr>
          <p:cNvPr id="2" name="Bilde 1" descr="Kardiolog Lars Aaberge var del av det medisinske teamet som fredag opererte hjarteklaffen til Kong Harald. (Arkivfoto)">
            <a:extLst>
              <a:ext uri="{FF2B5EF4-FFF2-40B4-BE49-F238E27FC236}">
                <a16:creationId xmlns:a16="http://schemas.microsoft.com/office/drawing/2014/main" id="{A3DE3E2D-8FA1-673B-C774-F82E5A16AF0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2544" t="9333" r="39244" b="8542"/>
          <a:stretch>
            <a:fillRect/>
          </a:stretch>
        </p:blipFill>
        <p:spPr>
          <a:xfrm>
            <a:off x="6660231" y="1436512"/>
            <a:ext cx="2016223" cy="2287365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2F1BC107-16BB-D243-B660-4B5F23BD0B0A}"/>
              </a:ext>
            </a:extLst>
          </p:cNvPr>
          <p:cNvSpPr txBox="1"/>
          <p:nvPr/>
        </p:nvSpPr>
        <p:spPr>
          <a:xfrm>
            <a:off x="7198511" y="3723878"/>
            <a:ext cx="1606081" cy="8987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r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200" i="0" kern="1200" noProof="0" dirty="0">
                <a:solidFill>
                  <a:schemeClr val="tx1"/>
                </a:solidFill>
                <a:latin typeface="+mn-lt"/>
                <a:ea typeface="+mn-ea"/>
              </a:rPr>
              <a:t>In memory of </a:t>
            </a:r>
          </a:p>
          <a:p>
            <a:pPr marL="38700" indent="0" algn="r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600" b="1" i="0" kern="1200" noProof="0" dirty="0">
                <a:solidFill>
                  <a:schemeClr val="tx1"/>
                </a:solidFill>
                <a:latin typeface="+mn-lt"/>
                <a:ea typeface="+mn-ea"/>
              </a:rPr>
              <a:t>Dr. Lars Aaberge</a:t>
            </a:r>
          </a:p>
          <a:p>
            <a:pPr marL="38700" indent="0" algn="r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600" noProof="0" dirty="0"/>
              <a:t>1954-2026</a:t>
            </a:r>
            <a:endParaRPr lang="en-US" sz="1600" i="0" kern="1200" noProof="0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4919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00FF91-5C91-CB26-56A6-78F18F8CB2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7544" y="3603948"/>
            <a:ext cx="3648035" cy="216024"/>
          </a:xfrm>
        </p:spPr>
        <p:txBody>
          <a:bodyPr>
            <a:normAutofit/>
          </a:bodyPr>
          <a:lstStyle/>
          <a:p>
            <a:r>
              <a:rPr lang="en-US" noProof="0" dirty="0">
                <a:ea typeface="Calibri" panose="020F0502020204030204" pitchFamily="34" charset="0"/>
              </a:rPr>
              <a:t>Dodgson CS, Herstad J, </a:t>
            </a:r>
            <a:r>
              <a:rPr lang="en-US" noProof="0" dirty="0"/>
              <a:t>Kløve SF, et al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229AC7E-DBEC-6D2B-6DF5-0BB2F822A1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544" y="3888521"/>
            <a:ext cx="4487417" cy="696961"/>
          </a:xfrm>
        </p:spPr>
        <p:txBody>
          <a:bodyPr>
            <a:normAutofit fontScale="92500" lnSpcReduction="20000"/>
          </a:bodyPr>
          <a:lstStyle/>
          <a:p>
            <a:r>
              <a:rPr lang="en-US" noProof="0" dirty="0">
                <a:ea typeface="Calibri" panose="020F0502020204030204" pitchFamily="34" charset="0"/>
              </a:rPr>
              <a:t>Published online August 30, 2026</a:t>
            </a:r>
          </a:p>
          <a:p>
            <a:r>
              <a:rPr lang="en-US" noProof="0" dirty="0"/>
              <a:t>European Society of Cardiology Congress 2026</a:t>
            </a:r>
          </a:p>
          <a:p>
            <a:endParaRPr lang="en-US" noProof="0" dirty="0"/>
          </a:p>
          <a:p>
            <a:r>
              <a:rPr lang="en-US" noProof="0" dirty="0"/>
              <a:t>Available at </a:t>
            </a:r>
            <a:r>
              <a:rPr lang="en-US" noProof="0" dirty="0">
                <a:hlinkClick r:id="rId3"/>
              </a:rPr>
              <a:t>jama.com</a:t>
            </a:r>
            <a:r>
              <a:rPr lang="en-US" noProof="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2CB043-6842-F8E5-0500-C3AF18E3F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7780" y="1315444"/>
            <a:ext cx="3088676" cy="3088676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D566563E-7019-624A-63BA-CF83177EAC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836487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4CDF45D0-76EE-0F7D-BFE9-F925ADCED66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77099" y="4625029"/>
            <a:ext cx="2189802" cy="507272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EF3E43E2-E067-F8ED-B7A9-BA27C1FAB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44" y="1060601"/>
            <a:ext cx="4752528" cy="1727173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1109323-2FDA-48B4-8D5F-9ECE7C5A6B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7544" y="2859782"/>
            <a:ext cx="4969555" cy="1411794"/>
          </a:xfrm>
        </p:spPr>
        <p:txBody>
          <a:bodyPr>
            <a:normAutofit/>
          </a:bodyPr>
          <a:lstStyle/>
          <a:p>
            <a:r>
              <a:rPr lang="en-US" sz="1400" noProof="0" dirty="0"/>
              <a:t>Anticoagulation Monotherapy vs Antiplatelet Monotherapy After Transcatheter Aortic Valve Implant</a:t>
            </a:r>
          </a:p>
          <a:p>
            <a:r>
              <a:rPr lang="en-US" sz="1200" noProof="0" dirty="0">
                <a:ea typeface="Calibri" panose="020F0502020204030204" pitchFamily="34" charset="0"/>
              </a:rPr>
              <a:t>The ACASA-TAVI Randomized Clinical Trial</a:t>
            </a:r>
            <a:endParaRPr lang="en-US" sz="1200" noProof="0" dirty="0"/>
          </a:p>
          <a:p>
            <a:endParaRPr lang="en-US" sz="1400" noProof="0" dirty="0"/>
          </a:p>
        </p:txBody>
      </p:sp>
      <p:pic>
        <p:nvPicPr>
          <p:cNvPr id="16" name="Picture 1">
            <a:extLst>
              <a:ext uri="{FF2B5EF4-FFF2-40B4-BE49-F238E27FC236}">
                <a16:creationId xmlns:a16="http://schemas.microsoft.com/office/drawing/2014/main" id="{E9846731-554E-91CC-BAEF-F1210730F1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77" b="20701"/>
          <a:stretch>
            <a:fillRect/>
          </a:stretch>
        </p:blipFill>
        <p:spPr bwMode="auto">
          <a:xfrm>
            <a:off x="6876256" y="4720634"/>
            <a:ext cx="1872208" cy="2698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2072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B8560B1E-AE91-4737-C5E5-021BCAB38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328" y="123478"/>
            <a:ext cx="6717344" cy="4478229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6205B6B7-BB2C-DA1C-8350-14A425E71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r="47507"/>
          <a:stretch>
            <a:fillRect/>
          </a:stretch>
        </p:blipFill>
        <p:spPr>
          <a:xfrm>
            <a:off x="1475656" y="2571750"/>
            <a:ext cx="1850991" cy="1456744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B30C1E1D-16DF-6C7C-9101-27A3C734D8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52258"/>
          <a:stretch>
            <a:fillRect/>
          </a:stretch>
        </p:blipFill>
        <p:spPr>
          <a:xfrm>
            <a:off x="5652120" y="2283718"/>
            <a:ext cx="1758724" cy="152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97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ktangel 22">
            <a:extLst>
              <a:ext uri="{FF2B5EF4-FFF2-40B4-BE49-F238E27FC236}">
                <a16:creationId xmlns:a16="http://schemas.microsoft.com/office/drawing/2014/main" id="{FEC47442-94FF-3A5B-13FB-D659B25DD31B}"/>
              </a:ext>
            </a:extLst>
          </p:cNvPr>
          <p:cNvSpPr/>
          <p:nvPr/>
        </p:nvSpPr>
        <p:spPr>
          <a:xfrm>
            <a:off x="5796136" y="784252"/>
            <a:ext cx="3096344" cy="1307651"/>
          </a:xfrm>
          <a:prstGeom prst="rect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2CF971E9-F24A-F7EF-45C1-E5BF609E0312}"/>
              </a:ext>
            </a:extLst>
          </p:cNvPr>
          <p:cNvSpPr/>
          <p:nvPr/>
        </p:nvSpPr>
        <p:spPr>
          <a:xfrm>
            <a:off x="5799311" y="2214885"/>
            <a:ext cx="3096344" cy="2517105"/>
          </a:xfrm>
          <a:prstGeom prst="rect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319008A-1F19-76AD-1EBC-4A58641C4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3628" y="195486"/>
            <a:ext cx="6696743" cy="432048"/>
          </a:xfrm>
        </p:spPr>
        <p:txBody>
          <a:bodyPr/>
          <a:lstStyle/>
          <a:p>
            <a:pPr algn="ctr"/>
            <a:r>
              <a:rPr lang="en-US" noProof="0" dirty="0"/>
              <a:t>Background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5E79B21F-D775-E3C6-F0F1-D7837924CCD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5472286" cy="3600400"/>
          </a:xfrm>
        </p:spPr>
        <p:txBody>
          <a:bodyPr>
            <a:normAutofit/>
          </a:bodyPr>
          <a:lstStyle/>
          <a:p>
            <a:r>
              <a:rPr lang="en-US" sz="1600" noProof="0" dirty="0"/>
              <a:t>Transcatheter aortic valve implantation (TAVI) is increasingly being performed in younger and healthier patients with severe aortic valve stenosis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en-US" sz="1600" noProof="0" dirty="0">
                <a:sym typeface="Wingdings" panose="05000000000000000000" pitchFamily="2" charset="2"/>
              </a:rPr>
              <a:t>Increasing importance of optimal valve durability</a:t>
            </a:r>
          </a:p>
          <a:p>
            <a:pPr marL="268287" lvl="1" indent="0">
              <a:buNone/>
            </a:pPr>
            <a:endParaRPr lang="en-US" sz="1600" noProof="0" dirty="0">
              <a:sym typeface="Wingdings" panose="05000000000000000000" pitchFamily="2" charset="2"/>
            </a:endParaRPr>
          </a:p>
          <a:p>
            <a:r>
              <a:rPr lang="en-US" sz="1600" noProof="0" dirty="0">
                <a:sym typeface="Wingdings" panose="05000000000000000000" pitchFamily="2" charset="2"/>
              </a:rPr>
              <a:t>Antithrombotic therapy after TAVI is a key element of optimizing valve durability and clinical outcomes</a:t>
            </a:r>
          </a:p>
          <a:p>
            <a:pPr marL="0" indent="0">
              <a:buNone/>
            </a:pPr>
            <a:endParaRPr lang="en-US" sz="1600" noProof="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 noProof="0" dirty="0"/>
              <a:t>After SAVR</a:t>
            </a:r>
            <a:endParaRPr lang="en-US" sz="1400" noProof="0" dirty="0">
              <a:sym typeface="Wingdings" panose="05000000000000000000" pitchFamily="2" charset="2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200" noProof="0" dirty="0">
                <a:sym typeface="Wingdings" panose="05000000000000000000" pitchFamily="2" charset="2"/>
              </a:rPr>
              <a:t>Anticoagulation should be considered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 noProof="0" dirty="0">
                <a:sym typeface="Wingdings" panose="05000000000000000000" pitchFamily="2" charset="2"/>
              </a:rPr>
              <a:t>After TAVI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200" dirty="0">
                <a:sym typeface="Wingdings" panose="05000000000000000000" pitchFamily="2" charset="2"/>
              </a:rPr>
              <a:t>No other indication for anticoagulation  antiplatelet monotherapy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200" noProof="0" dirty="0">
                <a:sym typeface="Wingdings" panose="05000000000000000000" pitchFamily="2" charset="2"/>
              </a:rPr>
              <a:t>Other indication for anticoagulation  anticoagulation monotherapy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FEF9D4EC-FD1E-790B-A9B1-3C98A865F9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5957"/>
          <a:stretch>
            <a:fillRect/>
          </a:stretch>
        </p:blipFill>
        <p:spPr>
          <a:xfrm>
            <a:off x="5855105" y="3087544"/>
            <a:ext cx="2987824" cy="720081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831311BF-380E-3392-DC06-8BD4AB21D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5105" y="2235919"/>
            <a:ext cx="2987824" cy="839156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B83ED8A4-5F34-AC5E-A8BA-7173BBBC86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9253"/>
          <a:stretch>
            <a:fillRect/>
          </a:stretch>
        </p:blipFill>
        <p:spPr>
          <a:xfrm>
            <a:off x="5855105" y="3807625"/>
            <a:ext cx="2987824" cy="861883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C2F9F81D-DAB2-B207-6CB3-AF6ED9D996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144" y="856260"/>
            <a:ext cx="2978208" cy="704665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C351232E-90E3-024C-3AC9-9083F3395F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8144" y="1609358"/>
            <a:ext cx="2974785" cy="422272"/>
          </a:xfrm>
          <a:prstGeom prst="rect">
            <a:avLst/>
          </a:prstGeom>
        </p:spPr>
      </p:pic>
      <p:sp>
        <p:nvSpPr>
          <p:cNvPr id="24" name="Rektangel 23">
            <a:extLst>
              <a:ext uri="{FF2B5EF4-FFF2-40B4-BE49-F238E27FC236}">
                <a16:creationId xmlns:a16="http://schemas.microsoft.com/office/drawing/2014/main" id="{B25D78EA-F034-6A70-76A7-819A0DEE1F20}"/>
              </a:ext>
            </a:extLst>
          </p:cNvPr>
          <p:cNvSpPr/>
          <p:nvPr/>
        </p:nvSpPr>
        <p:spPr>
          <a:xfrm>
            <a:off x="7335838" y="3955328"/>
            <a:ext cx="836562" cy="119062"/>
          </a:xfrm>
          <a:prstGeom prst="rect">
            <a:avLst/>
          </a:prstGeom>
          <a:noFill/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E1D85F64-DBF5-9A5A-B4D6-60B75C911364}"/>
              </a:ext>
            </a:extLst>
          </p:cNvPr>
          <p:cNvSpPr/>
          <p:nvPr/>
        </p:nvSpPr>
        <p:spPr>
          <a:xfrm>
            <a:off x="7149984" y="1635058"/>
            <a:ext cx="809741" cy="119062"/>
          </a:xfrm>
          <a:prstGeom prst="rect">
            <a:avLst/>
          </a:prstGeom>
          <a:noFill/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0736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DD6D948-3404-63A8-805F-2C7A4CE1D8C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890122"/>
            <a:ext cx="5965877" cy="3494528"/>
          </a:xfrm>
        </p:spPr>
        <p:txBody>
          <a:bodyPr>
            <a:normAutofit/>
          </a:bodyPr>
          <a:lstStyle/>
          <a:p>
            <a:r>
              <a:rPr lang="en-US" sz="1800" noProof="0" dirty="0"/>
              <a:t>Subclinical leaflet thrombosis is a concerning phenomenon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noProof="0" dirty="0"/>
              <a:t>Organized thrombus formation along prosthesis leaflets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noProof="0" dirty="0"/>
              <a:t>Can occur during first 12 months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noProof="0" dirty="0"/>
              <a:t>Associated with worse outcome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400" noProof="0" dirty="0"/>
              <a:t>Early valve degeneration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400" noProof="0" dirty="0"/>
              <a:t>Thromboembolic events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400" noProof="0" dirty="0"/>
              <a:t>Death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noProof="0" dirty="0"/>
              <a:t>Unclear causal relationship</a:t>
            </a:r>
          </a:p>
          <a:p>
            <a:pPr marL="449262" lvl="2" indent="0">
              <a:buNone/>
            </a:pPr>
            <a:endParaRPr lang="en-US" sz="1400" noProof="0" dirty="0"/>
          </a:p>
          <a:p>
            <a:r>
              <a:rPr lang="en-US" sz="1600" noProof="0" dirty="0"/>
              <a:t>Lower incidence in patients on anticoagulation therapy</a:t>
            </a:r>
          </a:p>
          <a:p>
            <a:r>
              <a:rPr lang="en-US" sz="1600" noProof="0" dirty="0"/>
              <a:t>Lower incidence after SAVR than after TAVI</a:t>
            </a:r>
          </a:p>
          <a:p>
            <a:r>
              <a:rPr lang="en-US" sz="1600" noProof="0" dirty="0"/>
              <a:t>Can be reversible with anticoagulation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EB9FF94C-4A9B-8ECB-8F32-E0A98B5C838D}"/>
              </a:ext>
            </a:extLst>
          </p:cNvPr>
          <p:cNvSpPr txBox="1">
            <a:spLocks/>
          </p:cNvSpPr>
          <p:nvPr/>
        </p:nvSpPr>
        <p:spPr>
          <a:xfrm>
            <a:off x="395536" y="195486"/>
            <a:ext cx="8321961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4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0" dirty="0"/>
              <a:t>Leaflet thrombosis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F3F4D50-BD8A-B59A-9B43-E5969F393210}"/>
              </a:ext>
            </a:extLst>
          </p:cNvPr>
          <p:cNvSpPr/>
          <p:nvPr/>
        </p:nvSpPr>
        <p:spPr>
          <a:xfrm>
            <a:off x="6081124" y="1390196"/>
            <a:ext cx="2664296" cy="2854672"/>
          </a:xfrm>
          <a:prstGeom prst="rect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18D0BE84-7654-5921-3772-D5288340F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594" y="1850818"/>
            <a:ext cx="2444656" cy="2277080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07CBF275-1FA3-A5BD-2505-6E7249C9D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598" y="1424380"/>
            <a:ext cx="2558092" cy="507694"/>
          </a:xfrm>
          <a:prstGeom prst="rect">
            <a:avLst/>
          </a:prstGeom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782D3BC3-498D-598D-FE55-85849554DABD}"/>
              </a:ext>
            </a:extLst>
          </p:cNvPr>
          <p:cNvSpPr txBox="1"/>
          <p:nvPr/>
        </p:nvSpPr>
        <p:spPr>
          <a:xfrm>
            <a:off x="6499911" y="4099405"/>
            <a:ext cx="2304256" cy="175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500" noProof="0" dirty="0"/>
              <a:t>European Heart Journal (2021) 42, 1825–1857 doi:10.1093/</a:t>
            </a:r>
            <a:r>
              <a:rPr lang="en-US" sz="500" noProof="0" dirty="0" err="1"/>
              <a:t>eurheartj</a:t>
            </a:r>
            <a:r>
              <a:rPr lang="en-US" sz="500" noProof="0" dirty="0"/>
              <a:t>/ehaa799</a:t>
            </a:r>
          </a:p>
        </p:txBody>
      </p:sp>
    </p:spTree>
    <p:extLst>
      <p:ext uri="{BB962C8B-B14F-4D97-AF65-F5344CB8AC3E}">
        <p14:creationId xmlns:p14="http://schemas.microsoft.com/office/powerpoint/2010/main" val="350153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7D0926-0385-47F2-0C71-C7A5503920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3628" y="195486"/>
            <a:ext cx="6696743" cy="432048"/>
          </a:xfrm>
        </p:spPr>
        <p:txBody>
          <a:bodyPr/>
          <a:lstStyle/>
          <a:p>
            <a:pPr algn="ctr"/>
            <a:r>
              <a:rPr lang="en-US" noProof="0" dirty="0"/>
              <a:t>Previous trials in the field</a:t>
            </a: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FFB8D7ED-3336-17E2-E7E5-2196CBD5C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2766" y="800128"/>
            <a:ext cx="6498468" cy="3454575"/>
          </a:xfrm>
          <a:prstGeom prst="rect">
            <a:avLst/>
          </a:prstGeom>
        </p:spPr>
      </p:pic>
      <p:sp>
        <p:nvSpPr>
          <p:cNvPr id="18" name="TekstSylinder 17">
            <a:extLst>
              <a:ext uri="{FF2B5EF4-FFF2-40B4-BE49-F238E27FC236}">
                <a16:creationId xmlns:a16="http://schemas.microsoft.com/office/drawing/2014/main" id="{80DA263F-629E-DA54-4560-DA2D058E269E}"/>
              </a:ext>
            </a:extLst>
          </p:cNvPr>
          <p:cNvSpPr txBox="1"/>
          <p:nvPr/>
        </p:nvSpPr>
        <p:spPr>
          <a:xfrm>
            <a:off x="3176460" y="4257092"/>
            <a:ext cx="47394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r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800" i="0" kern="1200" noProof="0" dirty="0">
                <a:solidFill>
                  <a:schemeClr val="tx1"/>
                </a:solidFill>
                <a:latin typeface="+mn-lt"/>
                <a:ea typeface="+mn-ea"/>
              </a:rPr>
              <a:t>Reproduced from Dodgson CS et al, American Heart Journal 2023 - https://doi.org/10.1016/j.ahj.2023.08.010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856FEC6E-0080-C3A9-B341-8A92081E6C18}"/>
              </a:ext>
            </a:extLst>
          </p:cNvPr>
          <p:cNvSpPr txBox="1"/>
          <p:nvPr/>
        </p:nvSpPr>
        <p:spPr>
          <a:xfrm>
            <a:off x="4634480" y="2918078"/>
            <a:ext cx="14612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800" i="0" kern="1200" noProof="0" dirty="0">
                <a:solidFill>
                  <a:schemeClr val="tx1"/>
                </a:solidFill>
                <a:latin typeface="+mn-lt"/>
                <a:ea typeface="+mn-ea"/>
              </a:rPr>
              <a:t>*OAC vs SAPT after 3 months</a:t>
            </a:r>
          </a:p>
        </p:txBody>
      </p:sp>
    </p:spTree>
    <p:extLst>
      <p:ext uri="{BB962C8B-B14F-4D97-AF65-F5344CB8AC3E}">
        <p14:creationId xmlns:p14="http://schemas.microsoft.com/office/powerpoint/2010/main" val="3884130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C5CE1B15-6EA7-680D-2C52-E8C391588E2A}"/>
              </a:ext>
            </a:extLst>
          </p:cNvPr>
          <p:cNvSpPr/>
          <p:nvPr/>
        </p:nvSpPr>
        <p:spPr>
          <a:xfrm>
            <a:off x="5205081" y="627534"/>
            <a:ext cx="3816424" cy="4044019"/>
          </a:xfrm>
          <a:prstGeom prst="rect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1E339D3-BA6B-D6AE-8789-C2B122A28C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3628" y="195486"/>
            <a:ext cx="6696743" cy="432048"/>
          </a:xfrm>
        </p:spPr>
        <p:txBody>
          <a:bodyPr/>
          <a:lstStyle/>
          <a:p>
            <a:pPr algn="ctr"/>
            <a:r>
              <a:rPr lang="en-US" sz="2400" noProof="0" dirty="0"/>
              <a:t>Methods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01160A67-3D8F-9184-E68D-BDEB4E999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1434" y="675362"/>
            <a:ext cx="3703054" cy="1383000"/>
          </a:xfrm>
          <a:prstGeom prst="rect">
            <a:avLst/>
          </a:prstGeom>
        </p:spPr>
      </p:pic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9E82DF01-95E2-FE48-7FD1-D5C09CBF3A29}"/>
              </a:ext>
            </a:extLst>
          </p:cNvPr>
          <p:cNvSpPr txBox="1">
            <a:spLocks/>
          </p:cNvSpPr>
          <p:nvPr/>
        </p:nvSpPr>
        <p:spPr>
          <a:xfrm>
            <a:off x="179512" y="615962"/>
            <a:ext cx="4371474" cy="3827996"/>
          </a:xfrm>
          <a:prstGeom prst="rect">
            <a:avLst/>
          </a:prstGeom>
        </p:spPr>
        <p:txBody>
          <a:bodyPr/>
          <a:lstStyle>
            <a:lvl1pPr marL="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u="sng" noProof="0" dirty="0"/>
              <a:t>Compound clinical question:</a:t>
            </a:r>
            <a:r>
              <a:rPr lang="en-US" sz="1600" noProof="0" dirty="0"/>
              <a:t> </a:t>
            </a:r>
          </a:p>
          <a:p>
            <a:pPr marL="552450" lvl="1" indent="-285750">
              <a:buFont typeface="Wingdings" panose="05000000000000000000" pitchFamily="2" charset="2"/>
              <a:buChar char="ü"/>
            </a:pPr>
            <a:r>
              <a:rPr lang="en-US" sz="1400" noProof="0" dirty="0"/>
              <a:t>Can NOAC monotherapy reduce occurrence of leaflet thrombosis without an unacceptable safety penalty compared with ASA after TAVI?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noProof="0" dirty="0"/>
              <a:t>Prospective randomized open-label blinded-endpoint (PROBE) trial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noProof="0" dirty="0"/>
              <a:t>Patients aged 65-80 years old at the time of TAVI</a:t>
            </a:r>
          </a:p>
          <a:p>
            <a:pPr marL="438150" lvl="1" indent="-171450">
              <a:buFont typeface="Courier New" panose="02070309020205020404" pitchFamily="49" charset="0"/>
              <a:buChar char="o"/>
            </a:pPr>
            <a:r>
              <a:rPr lang="en-US" sz="1400" noProof="0" dirty="0"/>
              <a:t>Population where valve durability is a key concern (AHA/ACC)</a:t>
            </a:r>
          </a:p>
          <a:p>
            <a:pPr marL="438150" lvl="1" indent="-171450">
              <a:buFont typeface="Courier New" panose="02070309020205020404" pitchFamily="49" charset="0"/>
              <a:buChar char="o"/>
            </a:pPr>
            <a:r>
              <a:rPr lang="en-US" sz="1400" noProof="0" dirty="0"/>
              <a:t>No other indication or contraindication for NOAC or ASA</a:t>
            </a:r>
            <a:endParaRPr lang="en-US" sz="1200" noProof="0" dirty="0"/>
          </a:p>
          <a:p>
            <a:pPr marL="438150" lvl="1" indent="-171450">
              <a:buFont typeface="Courier New" panose="02070309020205020404" pitchFamily="49" charset="0"/>
              <a:buChar char="o"/>
            </a:pPr>
            <a:r>
              <a:rPr lang="en-US" sz="1400" noProof="0" dirty="0"/>
              <a:t>Randomized 1:1 to a 12-month monotherapy strategy of either:</a:t>
            </a:r>
          </a:p>
          <a:p>
            <a:pPr marL="703262" lvl="2" indent="-171450">
              <a:buFont typeface="Wingdings" panose="05000000000000000000" pitchFamily="2" charset="2"/>
              <a:buChar char="ü"/>
            </a:pPr>
            <a:r>
              <a:rPr lang="en-US" sz="1200" noProof="0" dirty="0"/>
              <a:t>Anti factor Xa type NOAC with standard dosing, or</a:t>
            </a:r>
          </a:p>
          <a:p>
            <a:pPr marL="703262" lvl="2" indent="-171450">
              <a:buFont typeface="Wingdings" panose="05000000000000000000" pitchFamily="2" charset="2"/>
              <a:buChar char="ü"/>
            </a:pPr>
            <a:r>
              <a:rPr lang="en-US" sz="1200" noProof="0" dirty="0"/>
              <a:t>ASA 75 mg daily (standard of care)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2B1BC3A-2D4B-8046-4EDC-52FF3C87A899}"/>
              </a:ext>
            </a:extLst>
          </p:cNvPr>
          <p:cNvSpPr txBox="1"/>
          <p:nvPr/>
        </p:nvSpPr>
        <p:spPr>
          <a:xfrm>
            <a:off x="5508104" y="2033559"/>
            <a:ext cx="354359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r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700" i="0" kern="1200" noProof="0" dirty="0">
                <a:solidFill>
                  <a:schemeClr val="tx1"/>
                </a:solidFill>
                <a:latin typeface="+mn-lt"/>
                <a:ea typeface="+mn-ea"/>
              </a:rPr>
              <a:t>Dodgson CS et al, American Heart Journal 2023 - https://doi.org/10.1016/j.ahj.2023.08.010</a:t>
            </a:r>
          </a:p>
        </p:txBody>
      </p:sp>
      <p:pic>
        <p:nvPicPr>
          <p:cNvPr id="15" name="id-173C4C96-1EC9-445F-A2D0-DF755BD28853" descr="Image.jpeg">
            <a:extLst>
              <a:ext uri="{FF2B5EF4-FFF2-40B4-BE49-F238E27FC236}">
                <a16:creationId xmlns:a16="http://schemas.microsoft.com/office/drawing/2014/main" id="{EDDB3AC3-3FFD-C364-73C9-8AFA711B95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" r="869"/>
          <a:stretch>
            <a:fillRect/>
          </a:stretch>
        </p:blipFill>
        <p:spPr bwMode="auto">
          <a:xfrm>
            <a:off x="5261435" y="2817612"/>
            <a:ext cx="3703053" cy="1487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184595D7-AF48-C51F-CE93-B288B0CC3642}"/>
              </a:ext>
            </a:extLst>
          </p:cNvPr>
          <p:cNvSpPr/>
          <p:nvPr/>
        </p:nvSpPr>
        <p:spPr>
          <a:xfrm>
            <a:off x="5261436" y="3291861"/>
            <a:ext cx="3703052" cy="711178"/>
          </a:xfrm>
          <a:prstGeom prst="rect">
            <a:avLst/>
          </a:prstGeom>
          <a:solidFill>
            <a:srgbClr val="FFFFFF">
              <a:alpha val="81961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168361AC-8CF1-2594-8CC6-357011143CA1}"/>
              </a:ext>
            </a:extLst>
          </p:cNvPr>
          <p:cNvSpPr txBox="1"/>
          <p:nvPr/>
        </p:nvSpPr>
        <p:spPr>
          <a:xfrm>
            <a:off x="5261434" y="4302222"/>
            <a:ext cx="3703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noProof="0" dirty="0"/>
              <a:t>2025 ESC/EACTS Guidelines for the management of valvular heart disease. European Heart Journal 2025, </a:t>
            </a:r>
            <a:r>
              <a:rPr lang="en-US" sz="900" noProof="0" dirty="0">
                <a:hlinkClick r:id="rId5"/>
              </a:rPr>
              <a:t>https://doi.org/10.1093/eurheartj/ehaf194</a:t>
            </a:r>
            <a:r>
              <a:rPr lang="en-US" sz="900" noProof="0" dirty="0"/>
              <a:t> </a:t>
            </a:r>
          </a:p>
        </p:txBody>
      </p:sp>
      <p:sp>
        <p:nvSpPr>
          <p:cNvPr id="18" name="Pil: høyre 17">
            <a:extLst>
              <a:ext uri="{FF2B5EF4-FFF2-40B4-BE49-F238E27FC236}">
                <a16:creationId xmlns:a16="http://schemas.microsoft.com/office/drawing/2014/main" id="{74CF9839-2D21-2B36-B616-69920EFC0570}"/>
              </a:ext>
            </a:extLst>
          </p:cNvPr>
          <p:cNvSpPr/>
          <p:nvPr/>
        </p:nvSpPr>
        <p:spPr>
          <a:xfrm>
            <a:off x="4504755" y="2889620"/>
            <a:ext cx="766205" cy="48463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ASA</a:t>
            </a:r>
          </a:p>
        </p:txBody>
      </p:sp>
      <p:sp>
        <p:nvSpPr>
          <p:cNvPr id="19" name="Pil: høyre 18">
            <a:extLst>
              <a:ext uri="{FF2B5EF4-FFF2-40B4-BE49-F238E27FC236}">
                <a16:creationId xmlns:a16="http://schemas.microsoft.com/office/drawing/2014/main" id="{089AE421-E3E4-0C06-6F58-C437253E7704}"/>
              </a:ext>
            </a:extLst>
          </p:cNvPr>
          <p:cNvSpPr/>
          <p:nvPr/>
        </p:nvSpPr>
        <p:spPr>
          <a:xfrm>
            <a:off x="4499992" y="3910315"/>
            <a:ext cx="766205" cy="48463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NOAC</a:t>
            </a: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E55483BC-A253-FE99-A846-DAFD63DFBD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0" t="-4377" r="21437" b="20701"/>
          <a:stretch>
            <a:fillRect/>
          </a:stretch>
        </p:blipFill>
        <p:spPr bwMode="auto">
          <a:xfrm>
            <a:off x="6156176" y="2399810"/>
            <a:ext cx="1980219" cy="39062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kstSylinder 20">
            <a:extLst>
              <a:ext uri="{FF2B5EF4-FFF2-40B4-BE49-F238E27FC236}">
                <a16:creationId xmlns:a16="http://schemas.microsoft.com/office/drawing/2014/main" id="{B002069F-A376-BFB2-AD53-DE87EC4D3B00}"/>
              </a:ext>
            </a:extLst>
          </p:cNvPr>
          <p:cNvSpPr txBox="1"/>
          <p:nvPr/>
        </p:nvSpPr>
        <p:spPr>
          <a:xfrm>
            <a:off x="4644919" y="3508950"/>
            <a:ext cx="616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200" i="1" kern="1200" noProof="0" dirty="0">
                <a:solidFill>
                  <a:schemeClr val="tx1"/>
                </a:solidFill>
                <a:latin typeface="+mn-lt"/>
                <a:ea typeface="+mn-ea"/>
              </a:rPr>
              <a:t>versus</a:t>
            </a:r>
          </a:p>
        </p:txBody>
      </p:sp>
    </p:spTree>
    <p:extLst>
      <p:ext uri="{BB962C8B-B14F-4D97-AF65-F5344CB8AC3E}">
        <p14:creationId xmlns:p14="http://schemas.microsoft.com/office/powerpoint/2010/main" val="219764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19" grpId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F6A5D-7DE7-BD40-3B50-16612A3B9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AA379EB-A94A-FE3F-7BE0-494B161ED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3628" y="195486"/>
            <a:ext cx="6696743" cy="432048"/>
          </a:xfrm>
        </p:spPr>
        <p:txBody>
          <a:bodyPr/>
          <a:lstStyle/>
          <a:p>
            <a:pPr algn="ctr"/>
            <a:r>
              <a:rPr lang="en-US" sz="2400" noProof="0" dirty="0"/>
              <a:t>Co-primary endpoints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2F333557-1B07-59DF-BDFC-1C1F3E0F6160}"/>
              </a:ext>
            </a:extLst>
          </p:cNvPr>
          <p:cNvSpPr txBox="1">
            <a:spLocks/>
          </p:cNvSpPr>
          <p:nvPr/>
        </p:nvSpPr>
        <p:spPr>
          <a:xfrm>
            <a:off x="251520" y="771550"/>
            <a:ext cx="5008244" cy="3482750"/>
          </a:xfrm>
          <a:prstGeom prst="rect">
            <a:avLst/>
          </a:prstGeom>
        </p:spPr>
        <p:txBody>
          <a:bodyPr/>
          <a:lstStyle>
            <a:lvl1pPr marL="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noProof="0" dirty="0"/>
              <a:t>Prevention of leaflet thrombosis is </a:t>
            </a:r>
            <a:r>
              <a:rPr lang="en-US" sz="1200" i="1" noProof="0" dirty="0"/>
              <a:t>desirable</a:t>
            </a:r>
            <a:r>
              <a:rPr lang="en-US" sz="1200" noProof="0" dirty="0"/>
              <a:t>, but only relevant if it does not cause more than a marginal increase in bleeding or other clinical harm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en-US" sz="1400" noProof="0" dirty="0">
                <a:sym typeface="Wingdings" panose="05000000000000000000" pitchFamily="2" charset="2"/>
              </a:rPr>
              <a:t></a:t>
            </a:r>
            <a:r>
              <a:rPr lang="en-US" sz="1400" b="1" noProof="0" dirty="0"/>
              <a:t>Co-primary endpoints</a:t>
            </a:r>
          </a:p>
          <a:p>
            <a:r>
              <a:rPr lang="en-US" sz="1200" noProof="0" dirty="0">
                <a:sym typeface="Wingdings" panose="05000000000000000000" pitchFamily="2" charset="2"/>
              </a:rPr>
              <a:t>	</a:t>
            </a:r>
            <a:endParaRPr lang="en-US" sz="1200" noProof="0" dirty="0"/>
          </a:p>
          <a:p>
            <a:pPr marL="228600" indent="-228600">
              <a:buFont typeface="+mj-lt"/>
              <a:buAutoNum type="arabicPeriod"/>
            </a:pPr>
            <a:r>
              <a:rPr lang="en-US" sz="1400" noProof="0" dirty="0">
                <a:sym typeface="Wingdings" panose="05000000000000000000" pitchFamily="2" charset="2"/>
              </a:rPr>
              <a:t>Primary efficacy endpoint (superiority)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en-US" sz="1400" b="1" noProof="0" dirty="0" err="1">
                <a:sym typeface="Wingdings" panose="05000000000000000000" pitchFamily="2" charset="2"/>
              </a:rPr>
              <a:t>Hypoattenuated</a:t>
            </a:r>
            <a:r>
              <a:rPr lang="en-US" sz="1400" b="1" noProof="0" dirty="0">
                <a:sym typeface="Wingdings" panose="05000000000000000000" pitchFamily="2" charset="2"/>
              </a:rPr>
              <a:t> leaflet thickening / HALT</a:t>
            </a:r>
          </a:p>
          <a:p>
            <a:pPr marL="760412" lvl="2" indent="-228600">
              <a:buFont typeface="Wingdings" panose="05000000000000000000" pitchFamily="2" charset="2"/>
              <a:buChar char="ü"/>
            </a:pPr>
            <a:r>
              <a:rPr lang="en-US" sz="1050" noProof="0" dirty="0">
                <a:sym typeface="Wingdings" panose="05000000000000000000" pitchFamily="2" charset="2"/>
              </a:rPr>
              <a:t>Relevance highlighted in VARC-3, recommended trial endpoint</a:t>
            </a:r>
          </a:p>
          <a:p>
            <a:pPr marL="760412" lvl="2" indent="-228600">
              <a:buFont typeface="Wingdings" panose="05000000000000000000" pitchFamily="2" charset="2"/>
              <a:buChar char="ü"/>
            </a:pPr>
            <a:r>
              <a:rPr lang="en-US" sz="1050" i="1" noProof="0" dirty="0">
                <a:sym typeface="Wingdings" panose="05000000000000000000" pitchFamily="2" charset="2"/>
              </a:rPr>
              <a:t>Blinded</a:t>
            </a:r>
            <a:r>
              <a:rPr lang="en-US" sz="1050" noProof="0" dirty="0">
                <a:sym typeface="Wingdings" panose="05000000000000000000" pitchFamily="2" charset="2"/>
              </a:rPr>
              <a:t> core-lab CT assessment</a:t>
            </a:r>
          </a:p>
          <a:p>
            <a:pPr lvl="2"/>
            <a:endParaRPr lang="en-US" sz="900" b="1" noProof="0" dirty="0">
              <a:sym typeface="Wingdings" panose="05000000000000000000" pitchFamily="2" charset="2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noProof="0" dirty="0">
                <a:sym typeface="Wingdings" panose="05000000000000000000" pitchFamily="2" charset="2"/>
              </a:rPr>
              <a:t>Primary safety endpoint (non-inferiority)</a:t>
            </a:r>
          </a:p>
          <a:p>
            <a:pPr marL="495300" lvl="1" indent="-228600">
              <a:buFont typeface="Arial" panose="020B0604020202020204" pitchFamily="34" charset="0"/>
              <a:buChar char="•"/>
            </a:pPr>
            <a:r>
              <a:rPr lang="en-US" sz="1400" b="1" noProof="0" dirty="0">
                <a:sym typeface="Wingdings" panose="05000000000000000000" pitchFamily="2" charset="2"/>
              </a:rPr>
              <a:t>Potential safety concerns with NOAC monotherapy</a:t>
            </a:r>
          </a:p>
          <a:p>
            <a:pPr marL="760412" lvl="2" indent="-228600">
              <a:buFont typeface="Wingdings" panose="05000000000000000000" pitchFamily="2" charset="2"/>
              <a:buChar char="ü"/>
            </a:pPr>
            <a:r>
              <a:rPr lang="en-US" sz="1050" noProof="0" dirty="0">
                <a:sym typeface="Wingdings" panose="05000000000000000000" pitchFamily="2" charset="2"/>
              </a:rPr>
              <a:t>Adjudicated VARC-3 bleeding events	(concern of increased bleeding)</a:t>
            </a:r>
          </a:p>
          <a:p>
            <a:pPr marL="760412" lvl="2" indent="-228600">
              <a:buFont typeface="Wingdings" panose="05000000000000000000" pitchFamily="2" charset="2"/>
              <a:buChar char="ü"/>
            </a:pPr>
            <a:r>
              <a:rPr lang="en-US" sz="1050" noProof="0" dirty="0">
                <a:sym typeface="Wingdings" panose="05000000000000000000" pitchFamily="2" charset="2"/>
              </a:rPr>
              <a:t>Stroke and myocardial infarction	(concern with omission of ASA)</a:t>
            </a:r>
          </a:p>
          <a:p>
            <a:pPr marL="760412" lvl="2" indent="-228600">
              <a:buFont typeface="Wingdings" panose="05000000000000000000" pitchFamily="2" charset="2"/>
              <a:buChar char="ü"/>
            </a:pPr>
            <a:r>
              <a:rPr lang="en-US" sz="1050" noProof="0" dirty="0">
                <a:sym typeface="Wingdings" panose="05000000000000000000" pitchFamily="2" charset="2"/>
              </a:rPr>
              <a:t>Death					(mortality concern in GALILEO)</a:t>
            </a:r>
          </a:p>
          <a:p>
            <a:endParaRPr lang="en-US" sz="1200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noProof="0" dirty="0"/>
              <a:t>360 participants would provide &gt;80% power for both endpoints</a:t>
            </a:r>
          </a:p>
          <a:p>
            <a:pPr marL="438150" lvl="1" indent="-171450">
              <a:buFont typeface="Courier New" panose="02070309020205020404" pitchFamily="49" charset="0"/>
              <a:buChar char="o"/>
            </a:pPr>
            <a:r>
              <a:rPr lang="en-US" b="1" noProof="0" dirty="0"/>
              <a:t>No alpha adjustment </a:t>
            </a:r>
            <a:r>
              <a:rPr lang="en-US" noProof="0" dirty="0">
                <a:sym typeface="Wingdings" panose="05000000000000000000" pitchFamily="2" charset="2"/>
              </a:rPr>
              <a:t> both null hypotheses must be rejected to conclude on either of them, reflecting the compound clinical question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noProof="0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C8EFDC52-1ABE-263E-F6F4-770C298B1A04}"/>
              </a:ext>
            </a:extLst>
          </p:cNvPr>
          <p:cNvSpPr/>
          <p:nvPr/>
        </p:nvSpPr>
        <p:spPr>
          <a:xfrm>
            <a:off x="5364088" y="858352"/>
            <a:ext cx="3528392" cy="1785406"/>
          </a:xfrm>
          <a:prstGeom prst="rect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0F16E6DE-2839-9832-28BA-7765E4A767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652" t="1488" r="27618" b="41935"/>
          <a:stretch>
            <a:fillRect/>
          </a:stretch>
        </p:blipFill>
        <p:spPr>
          <a:xfrm>
            <a:off x="5466826" y="1071660"/>
            <a:ext cx="1596366" cy="136831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C0ADBB53-535C-1813-0B85-13CF7AB766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144" r="18144" b="57476"/>
          <a:stretch>
            <a:fillRect/>
          </a:stretch>
        </p:blipFill>
        <p:spPr>
          <a:xfrm>
            <a:off x="7182828" y="1071660"/>
            <a:ext cx="1596366" cy="1368315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50D4FB0D-9032-4209-E01B-B2741924BB32}"/>
              </a:ext>
            </a:extLst>
          </p:cNvPr>
          <p:cNvSpPr txBox="1"/>
          <p:nvPr/>
        </p:nvSpPr>
        <p:spPr>
          <a:xfrm>
            <a:off x="7037987" y="2441439"/>
            <a:ext cx="1909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00" noProof="0" dirty="0"/>
              <a:t>CT images from ACASA-TAVI core lab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58F501A1-A56B-517A-4D64-4594B088F651}"/>
              </a:ext>
            </a:extLst>
          </p:cNvPr>
          <p:cNvSpPr txBox="1"/>
          <p:nvPr/>
        </p:nvSpPr>
        <p:spPr>
          <a:xfrm>
            <a:off x="5937034" y="843558"/>
            <a:ext cx="6559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noProof="0" dirty="0"/>
              <a:t>No HALT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D293C09-8131-3B44-A058-77427F0556E2}"/>
              </a:ext>
            </a:extLst>
          </p:cNvPr>
          <p:cNvSpPr txBox="1"/>
          <p:nvPr/>
        </p:nvSpPr>
        <p:spPr>
          <a:xfrm>
            <a:off x="7746812" y="843558"/>
            <a:ext cx="4683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noProof="0" dirty="0"/>
              <a:t>HALT</a:t>
            </a:r>
          </a:p>
        </p:txBody>
      </p: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5ACC4905-50DB-4530-DB12-59C0B79C06BE}"/>
              </a:ext>
            </a:extLst>
          </p:cNvPr>
          <p:cNvCxnSpPr>
            <a:cxnSpLocks/>
          </p:cNvCxnSpPr>
          <p:nvPr/>
        </p:nvCxnSpPr>
        <p:spPr>
          <a:xfrm flipH="1">
            <a:off x="7122426" y="1034665"/>
            <a:ext cx="2682" cy="1435937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l: høyre 21">
            <a:extLst>
              <a:ext uri="{FF2B5EF4-FFF2-40B4-BE49-F238E27FC236}">
                <a16:creationId xmlns:a16="http://schemas.microsoft.com/office/drawing/2014/main" id="{D09F14C9-7205-EC50-574F-D7337C24C9F1}"/>
              </a:ext>
            </a:extLst>
          </p:cNvPr>
          <p:cNvSpPr/>
          <p:nvPr/>
        </p:nvSpPr>
        <p:spPr>
          <a:xfrm rot="14122857">
            <a:off x="7613567" y="2023995"/>
            <a:ext cx="480416" cy="205086"/>
          </a:xfrm>
          <a:prstGeom prst="rightArrow">
            <a:avLst>
              <a:gd name="adj1" fmla="val 50000"/>
              <a:gd name="adj2" fmla="val 11877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26" name="Bilde 25">
            <a:extLst>
              <a:ext uri="{FF2B5EF4-FFF2-40B4-BE49-F238E27FC236}">
                <a16:creationId xmlns:a16="http://schemas.microsoft.com/office/drawing/2014/main" id="{BCB0128C-5DF4-22FB-EDD4-DB7E4223C27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86407" y="2728892"/>
            <a:ext cx="3353569" cy="223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78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/>
      <p:bldP spid="11" grpId="0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390046ED-BE46-F1FE-7A8F-E5105E13A6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3628" y="195486"/>
            <a:ext cx="6696743" cy="432048"/>
          </a:xfrm>
        </p:spPr>
        <p:txBody>
          <a:bodyPr/>
          <a:lstStyle/>
          <a:p>
            <a:pPr algn="ctr"/>
            <a:r>
              <a:rPr lang="en-US" noProof="0" dirty="0"/>
              <a:t>Results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D37167C5-5183-4111-ADB3-0CB552B22111}"/>
              </a:ext>
            </a:extLst>
          </p:cNvPr>
          <p:cNvSpPr txBox="1"/>
          <p:nvPr/>
        </p:nvSpPr>
        <p:spPr>
          <a:xfrm>
            <a:off x="1007603" y="4321428"/>
            <a:ext cx="7128792" cy="338554"/>
          </a:xfrm>
          <a:prstGeom prst="rect">
            <a:avLst/>
          </a:prstGeom>
          <a:noFill/>
          <a:ln w="127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noProof="0" dirty="0"/>
              <a:t>NOAC group </a:t>
            </a:r>
            <a:r>
              <a:rPr lang="en-US" sz="1600" noProof="0" dirty="0">
                <a:sym typeface="Wingdings" panose="05000000000000000000" pitchFamily="2" charset="2"/>
              </a:rPr>
              <a:t></a:t>
            </a:r>
            <a:r>
              <a:rPr lang="en-US" sz="1600" noProof="0" dirty="0"/>
              <a:t> 51% apixaban, 41% edoxaban, and 8% rivaroxaban 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FFBFADF3-224F-4BEF-8C5F-F9DF90FB1AED}"/>
              </a:ext>
            </a:extLst>
          </p:cNvPr>
          <p:cNvSpPr/>
          <p:nvPr/>
        </p:nvSpPr>
        <p:spPr>
          <a:xfrm>
            <a:off x="3600490" y="1188125"/>
            <a:ext cx="4858024" cy="154533"/>
          </a:xfrm>
          <a:prstGeom prst="rect">
            <a:avLst/>
          </a:prstGeom>
          <a:noFill/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A78B7C5-5FD2-4D28-7B9B-BDDC70446D66}"/>
              </a:ext>
            </a:extLst>
          </p:cNvPr>
          <p:cNvSpPr/>
          <p:nvPr/>
        </p:nvSpPr>
        <p:spPr>
          <a:xfrm>
            <a:off x="3600490" y="2027001"/>
            <a:ext cx="4858024" cy="472241"/>
          </a:xfrm>
          <a:prstGeom prst="rect">
            <a:avLst/>
          </a:prstGeom>
          <a:noFill/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55ACACC3-FFCB-B0AC-5C2D-98A2071524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005991"/>
              </p:ext>
            </p:extLst>
          </p:nvPr>
        </p:nvGraphicFramePr>
        <p:xfrm>
          <a:off x="3602408" y="715195"/>
          <a:ext cx="4858024" cy="3458237"/>
        </p:xfrm>
        <a:graphic>
          <a:graphicData uri="http://schemas.openxmlformats.org/drawingml/2006/table">
            <a:tbl>
              <a:tblPr firstRow="1" firstCol="1" bandRow="1"/>
              <a:tblGrid>
                <a:gridCol w="2681561">
                  <a:extLst>
                    <a:ext uri="{9D8B030D-6E8A-4147-A177-3AD203B41FA5}">
                      <a16:colId xmlns:a16="http://schemas.microsoft.com/office/drawing/2014/main" val="1714290221"/>
                    </a:ext>
                  </a:extLst>
                </a:gridCol>
                <a:gridCol w="1087976">
                  <a:extLst>
                    <a:ext uri="{9D8B030D-6E8A-4147-A177-3AD203B41FA5}">
                      <a16:colId xmlns:a16="http://schemas.microsoft.com/office/drawing/2014/main" val="345152213"/>
                    </a:ext>
                  </a:extLst>
                </a:gridCol>
                <a:gridCol w="1088487">
                  <a:extLst>
                    <a:ext uri="{9D8B030D-6E8A-4147-A177-3AD203B41FA5}">
                      <a16:colId xmlns:a16="http://schemas.microsoft.com/office/drawing/2014/main" val="3670741145"/>
                    </a:ext>
                  </a:extLst>
                </a:gridCol>
              </a:tblGrid>
              <a:tr h="3306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b="1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NOAC</a:t>
                      </a:r>
                      <a:endParaRPr lang="en-US" sz="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sz="800" b="1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 = 180</a:t>
                      </a:r>
                      <a:endParaRPr lang="en-US" sz="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b="1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ASA</a:t>
                      </a:r>
                      <a:endParaRPr lang="en-US" sz="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sz="800" b="1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 = 180</a:t>
                      </a:r>
                      <a:endParaRPr lang="en-US" sz="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5143327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Age, y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74.0 (3.8)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74.9 (3.6)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50447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Female, No. (%)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75 (41.7%)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59 (32.8%)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4960651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Body mass index (kg/m</a:t>
                      </a:r>
                      <a:r>
                        <a:rPr lang="en-US" sz="800" kern="100" baseline="300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28.3 (4.9)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27.9 (4.5)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2613316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NYHA functional class III or IV, No. (%) </a:t>
                      </a:r>
                      <a:r>
                        <a:rPr lang="en-US" sz="800" kern="100" baseline="300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54 (30.5%)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50 (28.4%)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562923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EuroSCORE</a:t>
                      </a: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II (%) </a:t>
                      </a:r>
                      <a:r>
                        <a:rPr lang="en-US" sz="800" kern="100" baseline="300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1.7 (1.2 – 2.5)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1.8 (1.4 – 2.8)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2930997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Hypertension, No. (%)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125 (69.4%)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125 (69.4%)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1085767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Diabetes mellitus, No. (%)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56 (31.1%)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43 (23.9%)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1279707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Coronary artery disease, No. (%)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31 (17.2%)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52 (28.9%)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595827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Chronic obstructive pulmonary disease, No. (%)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30 (16.7%)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18 (10.0%)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4552630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Previous stroke, No. (%)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18 (10.0%)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22 (12.2%)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5742452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NT-proBNP (ng/L) [ref. &lt;250]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399 (190 – 764)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418 (203 – 867)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0922096"/>
                  </a:ext>
                </a:extLst>
              </a:tr>
              <a:tr h="1520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eGFR (mL/min/1.73m</a:t>
                      </a:r>
                      <a:r>
                        <a:rPr lang="en-US" sz="800" kern="100" baseline="300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) [ref. &gt;60]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79.5 (65 – 90)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77.0 (64 – 88)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2634535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Left ventricular ejection fraction (%)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54.1 (7.9)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53.7 (8.1)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58162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Aortic valve mean gradient (mmHg)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50.6 (13)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48.7 (12)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3754595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Bicuspid aortic valve, No. (%)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26 (14.4%)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25 (14.0%)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8951441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Valve-in-valve, No. (%)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 (1.7%)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 (2.2%)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111780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Balloon-expanded valve (%)</a:t>
                      </a: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133 (73.9%)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126 (70.0%)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166894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Predilatation</a:t>
                      </a: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(%) </a:t>
                      </a:r>
                      <a:r>
                        <a:rPr lang="en-US" sz="800" kern="100" baseline="300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68 (37.8%)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66 (36.7%)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032897"/>
                  </a:ext>
                </a:extLst>
              </a:tr>
              <a:tr h="1653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kern="100" noProof="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Postdilatation</a:t>
                      </a: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(%) </a:t>
                      </a:r>
                      <a:r>
                        <a:rPr lang="en-US" sz="800" kern="100" baseline="300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60" marR="431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18 (10%)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16 (8.9%)</a:t>
                      </a:r>
                    </a:p>
                  </a:txBody>
                  <a:tcPr marL="43160" marR="431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2959389"/>
                  </a:ext>
                </a:extLst>
              </a:tr>
            </a:tbl>
          </a:graphicData>
        </a:graphic>
      </p:graphicFrame>
      <p:pic>
        <p:nvPicPr>
          <p:cNvPr id="4" name="Bilde 3">
            <a:extLst>
              <a:ext uri="{FF2B5EF4-FFF2-40B4-BE49-F238E27FC236}">
                <a16:creationId xmlns:a16="http://schemas.microsoft.com/office/drawing/2014/main" id="{8F7F81AD-BFE9-41E0-F3F4-55EDF5981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580928"/>
            <a:ext cx="2530048" cy="360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ktangel 132">
            <a:extLst>
              <a:ext uri="{FF2B5EF4-FFF2-40B4-BE49-F238E27FC236}">
                <a16:creationId xmlns:a16="http://schemas.microsoft.com/office/drawing/2014/main" id="{958F1BD1-9BF5-000E-A863-9EEFCF033439}"/>
              </a:ext>
            </a:extLst>
          </p:cNvPr>
          <p:cNvSpPr/>
          <p:nvPr/>
        </p:nvSpPr>
        <p:spPr>
          <a:xfrm>
            <a:off x="3491880" y="995812"/>
            <a:ext cx="5473494" cy="3088105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3" name="Plassholder for innhold 2">
            <a:extLst>
              <a:ext uri="{FF2B5EF4-FFF2-40B4-BE49-F238E27FC236}">
                <a16:creationId xmlns:a16="http://schemas.microsoft.com/office/drawing/2014/main" id="{DDEFE856-992B-AA44-CC5D-25FAEAB60870}"/>
              </a:ext>
            </a:extLst>
          </p:cNvPr>
          <p:cNvSpPr txBox="1">
            <a:spLocks/>
          </p:cNvSpPr>
          <p:nvPr/>
        </p:nvSpPr>
        <p:spPr>
          <a:xfrm>
            <a:off x="323850" y="915566"/>
            <a:ext cx="3108561" cy="36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Tx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266700" indent="-266400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-266400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-266400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-266400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NOAC reduced the occurrence of HALT compared to ASA</a:t>
            </a:r>
          </a:p>
          <a:p>
            <a:pPr marL="438150" lvl="1" indent="-171450"/>
            <a:r>
              <a:rPr lang="en-US" noProof="0" dirty="0"/>
              <a:t>Consistent in supporting analyses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Severe changes almost exclusively in ASA group</a:t>
            </a:r>
          </a:p>
          <a:p>
            <a:pPr marL="438150" lvl="1" indent="-171450"/>
            <a:r>
              <a:rPr lang="en-US" noProof="0" dirty="0"/>
              <a:t>HALT grade 3-4 </a:t>
            </a:r>
            <a:r>
              <a:rPr lang="en-US" noProof="0" dirty="0">
                <a:sym typeface="Wingdings" panose="05000000000000000000" pitchFamily="2" charset="2"/>
              </a:rPr>
              <a:t> 9.0% vs 0.6%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91" name="Text Placeholder 1">
            <a:extLst>
              <a:ext uri="{FF2B5EF4-FFF2-40B4-BE49-F238E27FC236}">
                <a16:creationId xmlns:a16="http://schemas.microsoft.com/office/drawing/2014/main" id="{50B24DE0-5FDB-45FF-4E9A-D2A21549E7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3628" y="195486"/>
            <a:ext cx="6696743" cy="432048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400" noProof="0" dirty="0"/>
              <a:t>Primary efficacy endpoint - HALT</a:t>
            </a:r>
          </a:p>
        </p:txBody>
      </p:sp>
      <p:graphicFrame>
        <p:nvGraphicFramePr>
          <p:cNvPr id="142" name="Tabell 141">
            <a:extLst>
              <a:ext uri="{FF2B5EF4-FFF2-40B4-BE49-F238E27FC236}">
                <a16:creationId xmlns:a16="http://schemas.microsoft.com/office/drawing/2014/main" id="{1C858EBF-2DA3-A9BF-3A53-699D1FACD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751158"/>
              </p:ext>
            </p:extLst>
          </p:nvPr>
        </p:nvGraphicFramePr>
        <p:xfrm>
          <a:off x="199631" y="2401375"/>
          <a:ext cx="3144859" cy="1674077"/>
        </p:xfrm>
        <a:graphic>
          <a:graphicData uri="http://schemas.openxmlformats.org/drawingml/2006/table">
            <a:tbl>
              <a:tblPr firstRow="1" firstCol="1" bandRow="1"/>
              <a:tblGrid>
                <a:gridCol w="1814309">
                  <a:extLst>
                    <a:ext uri="{9D8B030D-6E8A-4147-A177-3AD203B41FA5}">
                      <a16:colId xmlns:a16="http://schemas.microsoft.com/office/drawing/2014/main" val="1753456084"/>
                    </a:ext>
                  </a:extLst>
                </a:gridCol>
                <a:gridCol w="665488">
                  <a:extLst>
                    <a:ext uri="{9D8B030D-6E8A-4147-A177-3AD203B41FA5}">
                      <a16:colId xmlns:a16="http://schemas.microsoft.com/office/drawing/2014/main" val="2242853878"/>
                    </a:ext>
                  </a:extLst>
                </a:gridCol>
                <a:gridCol w="665062">
                  <a:extLst>
                    <a:ext uri="{9D8B030D-6E8A-4147-A177-3AD203B41FA5}">
                      <a16:colId xmlns:a16="http://schemas.microsoft.com/office/drawing/2014/main" val="4271766068"/>
                    </a:ext>
                  </a:extLst>
                </a:gridCol>
              </a:tblGrid>
              <a:tr h="4462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100" b="1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Primary efficacy endpoint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Observed values, no imputation</a:t>
                      </a:r>
                      <a:endParaRPr lang="en-US" sz="105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NOAC</a:t>
                      </a:r>
                      <a:br>
                        <a:rPr lang="en-US" sz="11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ASA </a:t>
                      </a:r>
                    </a:p>
                    <a:p>
                      <a:pPr algn="ctr">
                        <a:buNone/>
                      </a:pPr>
                      <a:r>
                        <a:rPr lang="en-US" sz="11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8742695"/>
                  </a:ext>
                </a:extLst>
              </a:tr>
              <a:tr h="2231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HALT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27 (16.2%)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48 (28.6%)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090190"/>
                  </a:ext>
                </a:extLst>
              </a:tr>
              <a:tr h="223133">
                <a:tc>
                  <a:txBody>
                    <a:bodyPr/>
                    <a:lstStyle/>
                    <a:p>
                      <a:pPr marL="0" lvl="0" indent="0">
                        <a:buFont typeface="Aptos" panose="020B0004020202020204" pitchFamily="34" charset="0"/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Grade 1 </a:t>
                      </a: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(≤25 % leaflet involved)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836752"/>
                  </a:ext>
                </a:extLst>
              </a:tr>
              <a:tr h="223133">
                <a:tc>
                  <a:txBody>
                    <a:bodyPr/>
                    <a:lstStyle/>
                    <a:p>
                      <a:pPr marL="0" lvl="0" indent="0">
                        <a:buFont typeface="Aptos" panose="020B0004020202020204" pitchFamily="34" charset="0"/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Grade 2 </a:t>
                      </a: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(26 – 50 % leaflet involved)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7388904"/>
                  </a:ext>
                </a:extLst>
              </a:tr>
              <a:tr h="223133">
                <a:tc>
                  <a:txBody>
                    <a:bodyPr/>
                    <a:lstStyle/>
                    <a:p>
                      <a:pPr marL="0" lvl="0" indent="0">
                        <a:buFont typeface="Aptos" panose="020B0004020202020204" pitchFamily="34" charset="0"/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Grade 3 </a:t>
                      </a: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(51 – 75 % leaflet involved)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2104617"/>
                  </a:ext>
                </a:extLst>
              </a:tr>
              <a:tr h="223133">
                <a:tc>
                  <a:txBody>
                    <a:bodyPr/>
                    <a:lstStyle/>
                    <a:p>
                      <a:pPr marL="0" lvl="0" indent="0">
                        <a:buFont typeface="Aptos" panose="020B0004020202020204" pitchFamily="34" charset="0"/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Grade 4 </a:t>
                      </a:r>
                      <a:r>
                        <a:rPr lang="en-US" sz="8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(&gt;75 % leaflet involved)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kern="100" noProof="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9715207"/>
                  </a:ext>
                </a:extLst>
              </a:tr>
            </a:tbl>
          </a:graphicData>
        </a:graphic>
      </p:graphicFrame>
      <p:sp>
        <p:nvSpPr>
          <p:cNvPr id="3" name="TekstSylinder 2">
            <a:extLst>
              <a:ext uri="{FF2B5EF4-FFF2-40B4-BE49-F238E27FC236}">
                <a16:creationId xmlns:a16="http://schemas.microsoft.com/office/drawing/2014/main" id="{B60B5CE1-C21A-2008-8B6A-4E0E95A8405F}"/>
              </a:ext>
            </a:extLst>
          </p:cNvPr>
          <p:cNvSpPr txBox="1"/>
          <p:nvPr/>
        </p:nvSpPr>
        <p:spPr>
          <a:xfrm>
            <a:off x="3491880" y="4087326"/>
            <a:ext cx="5473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noProof="0" dirty="0"/>
              <a:t>Treatment policy </a:t>
            </a:r>
            <a:r>
              <a:rPr lang="en-US" sz="900" noProof="0" dirty="0" err="1"/>
              <a:t>estimand</a:t>
            </a:r>
            <a:r>
              <a:rPr lang="en-US" sz="900" noProof="0" dirty="0"/>
              <a:t>, unadjusted primary analysis. Composite strategy; intercurrent death imputed as HALT+. Missing data handled by multiple imputation. 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AF1B899A-5A89-9A15-C66F-36C437080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521" y="1061321"/>
            <a:ext cx="5320306" cy="2959889"/>
          </a:xfrm>
          <a:prstGeom prst="rect">
            <a:avLst/>
          </a:prstGeom>
        </p:spPr>
      </p:pic>
      <p:sp>
        <p:nvSpPr>
          <p:cNvPr id="139" name="Rektangel 138">
            <a:extLst>
              <a:ext uri="{FF2B5EF4-FFF2-40B4-BE49-F238E27FC236}">
                <a16:creationId xmlns:a16="http://schemas.microsoft.com/office/drawing/2014/main" id="{3D1112A0-A4A7-7ABA-4F0E-C487BC2E3845}"/>
              </a:ext>
            </a:extLst>
          </p:cNvPr>
          <p:cNvSpPr/>
          <p:nvPr/>
        </p:nvSpPr>
        <p:spPr>
          <a:xfrm>
            <a:off x="5032038" y="1975843"/>
            <a:ext cx="961074" cy="182839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1" name="Rektangel 140">
            <a:extLst>
              <a:ext uri="{FF2B5EF4-FFF2-40B4-BE49-F238E27FC236}">
                <a16:creationId xmlns:a16="http://schemas.microsoft.com/office/drawing/2014/main" id="{85B66AF9-CA83-F258-B976-A9EC6F13EE56}"/>
              </a:ext>
            </a:extLst>
          </p:cNvPr>
          <p:cNvSpPr/>
          <p:nvPr/>
        </p:nvSpPr>
        <p:spPr>
          <a:xfrm>
            <a:off x="5019961" y="1150867"/>
            <a:ext cx="961074" cy="566316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77F9388-251E-6818-F10A-A2EB38501904}"/>
              </a:ext>
            </a:extLst>
          </p:cNvPr>
          <p:cNvSpPr/>
          <p:nvPr/>
        </p:nvSpPr>
        <p:spPr>
          <a:xfrm>
            <a:off x="4058887" y="1149046"/>
            <a:ext cx="961074" cy="2656007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D4E33D9-7713-EBF3-D909-E4B732435C47}"/>
              </a:ext>
            </a:extLst>
          </p:cNvPr>
          <p:cNvSpPr/>
          <p:nvPr/>
        </p:nvSpPr>
        <p:spPr>
          <a:xfrm>
            <a:off x="6372200" y="1057913"/>
            <a:ext cx="2564096" cy="2959888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E8143C18-FDB5-28D0-1B8C-D846F175A382}"/>
              </a:ext>
            </a:extLst>
          </p:cNvPr>
          <p:cNvSpPr/>
          <p:nvPr/>
        </p:nvSpPr>
        <p:spPr>
          <a:xfrm>
            <a:off x="7775574" y="2732088"/>
            <a:ext cx="1028701" cy="125811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8066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41" grpId="0" animBg="1"/>
      <p:bldP spid="6" grpId="0" animBg="1"/>
      <p:bldP spid="7" grpId="0" animBg="1"/>
      <p:bldP spid="2" grpId="0" animBg="1"/>
    </p:bldLst>
  </p:timing>
</p:sld>
</file>

<file path=ppt/theme/theme1.xml><?xml version="1.0" encoding="utf-8"?>
<a:theme xmlns:a="http://schemas.openxmlformats.org/drawingml/2006/main" name="ESC_PPT_Light_220817-16-9">
  <a:themeElements>
    <a:clrScheme name="Custom 31">
      <a:dk1>
        <a:srgbClr val="000000"/>
      </a:dk1>
      <a:lt1>
        <a:srgbClr val="FFFFFF"/>
      </a:lt1>
      <a:dk2>
        <a:srgbClr val="595959"/>
      </a:dk2>
      <a:lt2>
        <a:srgbClr val="F2F2F2"/>
      </a:lt2>
      <a:accent1>
        <a:srgbClr val="AE1022"/>
      </a:accent1>
      <a:accent2>
        <a:srgbClr val="552682"/>
      </a:accent2>
      <a:accent3>
        <a:srgbClr val="00ABAA"/>
      </a:accent3>
      <a:accent4>
        <a:srgbClr val="005694"/>
      </a:accent4>
      <a:accent5>
        <a:srgbClr val="FBB800"/>
      </a:accent5>
      <a:accent6>
        <a:srgbClr val="EF7918"/>
      </a:accent6>
      <a:hlink>
        <a:srgbClr val="005694"/>
      </a:hlink>
      <a:folHlink>
        <a:srgbClr val="005694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 marL="38700" indent="0" algn="l" defTabSz="360000" rtl="0" eaLnBrk="1" latinLnBrk="0" hangingPunct="1">
          <a:spcBef>
            <a:spcPct val="20000"/>
          </a:spcBef>
          <a:buClr>
            <a:srgbClr val="C00000"/>
          </a:buClr>
          <a:buFont typeface="Arial" panose="020B0604020202020204" pitchFamily="34" charset="0"/>
          <a:buNone/>
          <a:defRPr sz="1600" b="1" i="0" kern="1200" dirty="0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C_PPT_GENERIC_12012021  -  Read-Only" id="{8CB5A6F9-0108-4F1C-927D-5872DF40D793}" vid="{717AFAD0-94CD-4965-A011-B2544BC0820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48329</TotalTime>
  <Words>1660</Words>
  <Application>Microsoft Office PowerPoint</Application>
  <PresentationFormat>On-screen Show (16:9)</PresentationFormat>
  <Paragraphs>361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Courier New</vt:lpstr>
      <vt:lpstr>Times New Roman</vt:lpstr>
      <vt:lpstr>Wingdings</vt:lpstr>
      <vt:lpstr>ESC_PPT_Light_220817-16-9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Roland COLLIN</dc:creator>
  <cp:lastModifiedBy>Øyvind H Lie</cp:lastModifiedBy>
  <cp:revision>30</cp:revision>
  <dcterms:created xsi:type="dcterms:W3CDTF">2021-07-16T09:19:14Z</dcterms:created>
  <dcterms:modified xsi:type="dcterms:W3CDTF">2026-09-09T15:50:23Z</dcterms:modified>
</cp:coreProperties>
</file>