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88" r:id="rId3"/>
    <p:sldId id="290" r:id="rId4"/>
    <p:sldId id="307" r:id="rId5"/>
    <p:sldId id="306" r:id="rId6"/>
    <p:sldId id="289" r:id="rId7"/>
    <p:sldId id="291" r:id="rId8"/>
    <p:sldId id="292" r:id="rId9"/>
    <p:sldId id="309" r:id="rId10"/>
    <p:sldId id="293" r:id="rId11"/>
    <p:sldId id="294" r:id="rId12"/>
    <p:sldId id="301" r:id="rId13"/>
    <p:sldId id="300" r:id="rId14"/>
    <p:sldId id="297" r:id="rId15"/>
    <p:sldId id="295" r:id="rId16"/>
    <p:sldId id="296" r:id="rId17"/>
    <p:sldId id="298" r:id="rId18"/>
    <p:sldId id="29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674" autoAdjust="0"/>
    <p:restoredTop sz="52968" autoAdjust="0"/>
  </p:normalViewPr>
  <p:slideViewPr>
    <p:cSldViewPr snapToGrid="0">
      <p:cViewPr varScale="1">
        <p:scale>
          <a:sx n="60" d="100"/>
          <a:sy n="60" d="100"/>
        </p:scale>
        <p:origin x="3672" y="6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4A301-574B-4FD9-874F-70555A76EC7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469B2-F95D-4605-AB71-C7EFF0C1DE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9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69B2-F95D-4605-AB71-C7EFF0C1DE7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97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latin typeface="+mn-lt"/>
              <a:ea typeface="+mn-lt"/>
              <a:cs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69B2-F95D-4605-AB71-C7EFF0C1DE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11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D4A14-4821-0795-5A60-F31FCC551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E3BB9-C92B-66E8-C8BF-C037BC0A9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39FFC7-99F7-A919-DA62-3F898AAC5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1F0D2-B1B3-FA37-D4CA-45578285AC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69B2-F95D-4605-AB71-C7EFF0C1DE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32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0B4E7-B6DF-2E13-1226-AB996BF34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982950-517F-88EC-072C-6CC9A0029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4341BA-D4A4-1FEC-EA0A-D453F3467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2817D-F7D7-F13D-0B58-375B8F2F7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69B2-F95D-4605-AB71-C7EFF0C1DE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4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69B2-F95D-4605-AB71-C7EFF0C1DE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53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69B2-F95D-4605-AB71-C7EFF0C1DE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7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157B1-5B35-A7D2-6686-405BE020B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B72952-9272-6AD6-5585-F32F15BE6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2E45F-DFCF-B2AC-D867-084B842EF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B04AF-F3D0-5C7F-D785-CB1ACB8CF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272D7-764E-6CDC-856B-71B3191EF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3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562AD-39AB-DB02-564E-BEA8C144D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253A2-AECA-E59F-595D-0E656F6AA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036D5-FC3C-4CF4-20B6-C9C49B39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D0B99-CB0E-A2AF-9089-445BD124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8CEA0-92DB-C465-E94A-04A521D25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24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02FCF0-EA08-3DB1-39B8-8D25002EF2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81A585-E5BB-2E3A-36EF-DA19A2A80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7FEBD-5376-9F6C-DB38-D5EAE7699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FBEF4-068B-B2E9-DCF1-5E2A9801B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2B6ED-62F3-7F65-07A4-259C3B44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0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5" y="452669"/>
            <a:ext cx="10175676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220755"/>
            <a:ext cx="10176933" cy="5187245"/>
          </a:xfrm>
          <a:prstGeom prst="rect">
            <a:avLst/>
          </a:prstGeom>
        </p:spPr>
        <p:txBody>
          <a:bodyPr>
            <a:normAutofit/>
          </a:bodyPr>
          <a:lstStyle>
            <a:lvl1pPr marL="241294" indent="-241294" defTabSz="479988">
              <a:buFont typeface="Arial" panose="020B0604020202020204" pitchFamily="34" charset="0"/>
              <a:buChar char="•"/>
              <a:defRPr sz="1467" b="0">
                <a:solidFill>
                  <a:schemeClr val="tx1"/>
                </a:solidFill>
                <a:latin typeface="+mn-lt"/>
              </a:defRPr>
            </a:lvl1pPr>
            <a:lvl2pPr marL="596885" indent="-239178" defTabSz="478355">
              <a:buClr>
                <a:srgbClr val="AE1022"/>
              </a:buClr>
              <a:buFont typeface="Arial" panose="020B0604020202020204" pitchFamily="34" charset="0"/>
              <a:buChar char="•"/>
              <a:defRPr sz="1467" b="0">
                <a:solidFill>
                  <a:schemeClr val="tx1"/>
                </a:solidFill>
                <a:latin typeface="+mn-lt"/>
              </a:defRPr>
            </a:lvl2pPr>
            <a:lvl3pPr marL="838179" indent="-239178">
              <a:buClr>
                <a:srgbClr val="AE1022"/>
              </a:buClr>
              <a:buFont typeface="Arial" panose="020B0604020202020204" pitchFamily="34" charset="0"/>
              <a:buChar char="•"/>
              <a:defRPr sz="1467" b="0">
                <a:solidFill>
                  <a:schemeClr val="tx1"/>
                </a:solidFill>
                <a:latin typeface="+mn-lt"/>
              </a:defRPr>
            </a:lvl3pPr>
            <a:lvl4pPr marL="1073124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3124" algn="l"/>
              </a:tabLst>
              <a:defRPr sz="1467" b="0">
                <a:solidFill>
                  <a:schemeClr val="tx1"/>
                </a:solidFill>
                <a:latin typeface="+mn-lt"/>
              </a:defRPr>
            </a:lvl4pPr>
            <a:lvl5pPr marL="1314418" indent="-239178">
              <a:buClr>
                <a:srgbClr val="AE1022"/>
              </a:buClr>
              <a:buFont typeface="Arial" panose="020B0604020202020204" pitchFamily="34" charset="0"/>
              <a:buChar char="•"/>
              <a:defRPr sz="1467" b="0">
                <a:solidFill>
                  <a:schemeClr val="tx1"/>
                </a:solidFill>
                <a:latin typeface="+mn-lt"/>
              </a:defRPr>
            </a:lvl5pPr>
            <a:lvl6pPr marL="1555712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435064" algn="l"/>
              </a:tabLst>
              <a:defRPr sz="2400"/>
            </a:lvl6pPr>
            <a:lvl7pPr marL="1795155" indent="-239178">
              <a:buClr>
                <a:srgbClr val="C00000"/>
              </a:buClr>
              <a:defRPr sz="2400"/>
            </a:lvl7pPr>
            <a:lvl8pPr marL="2039949" indent="-239178">
              <a:buClr>
                <a:srgbClr val="C00000"/>
              </a:buClr>
              <a:defRPr sz="2400"/>
            </a:lvl8pPr>
            <a:lvl9pPr marL="3232070" indent="-304792">
              <a:buClr>
                <a:srgbClr val="C00000"/>
              </a:buClr>
              <a:buNone/>
              <a:defRPr sz="1867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95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56067-4559-875B-2144-F5FC661B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67A18-EEE7-859F-B278-959133B50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F6C4F-6E65-06F5-CF72-6BD582E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047A5-7D62-D753-8F74-3B446907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9ECFB-D440-EC03-8504-C6EB40F22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0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2B55-D801-738D-7E69-F092D7758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06C74-B4EA-DBC7-D373-DDD63DEFC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E94E6-26DC-AEAD-F876-A3E23A8EA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718C0-0C76-A2F8-8549-85732E502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0FE4E-F6FA-72F3-4407-8750015A9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57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2BC9F-C12C-9B4B-9BC5-6A2781598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A2557-943A-0EA0-CFE7-A44939162E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BAB25-90A6-1233-3B2E-83B718645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FA22DF-04AD-4A68-01CF-4808DC2D9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B1362C-8123-9FCC-B17C-4A92D20E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8DA5C-B714-234D-9230-52BA18EE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240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AA3A7-AE18-2C29-C928-D6CF4AE12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F0ACF-5B41-5AEB-8A85-36864DED6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9F662F-C7C2-59A0-FF42-519213ADA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C6C605-FC3B-1BF9-35E6-45C77F657B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E548D2-02FE-8B64-68CB-C1C47375D1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405865-AE9D-E9E7-AA27-856EDB758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42D7DD-6A0E-2182-1657-09D037542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7D66B5-7EF3-AFCC-5071-936903B6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06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CB2C5-E973-F222-313E-223658483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F6B643-5D37-EF5B-71C8-2FE7E7AF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006512-FCEC-1667-AFB7-37D784B2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DD5D7-2ED2-39BE-B08F-2F5AEAEB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4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FC4A4-33BF-56DB-3CD0-79A8146E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E848C-DFFE-2E16-4424-46D08CA88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B2756-30DE-24B1-A632-7459E8C29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5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FC363-9224-CEA0-24E3-93F31CACC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33FC8-E4A9-015B-0183-9E30A20EB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71D7B-7E35-0842-F8E8-0E835D90F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37D48-758D-575D-B668-F755B1394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5A8D5-13AA-D75D-0759-D7C774CAF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46C60-F0B3-1150-2505-4E9E1445F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5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FD2C1-E833-B140-02CA-7834211AB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505F5D-011C-B261-5F33-CEDC008A9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2C380-EB1C-8837-58F8-AF0C6831C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C1747-B680-F1CD-9E1E-8EB278E9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0059A-454E-E71E-D074-5F95FF604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E4571-0CC8-E0F5-F2CC-AA8235C60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4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05CE5-C2A8-B0DE-D041-CA7EEAA50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0A693B-841D-05A0-BD05-2EDCFF7DF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D5CE8-14FA-5548-8247-C7B4AEF14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3BF59-606C-41FE-9950-B7F981EEC8D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BAA83-9809-B10E-3B4B-71B67D4A7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4283C-0028-5E77-4D03-D8F977ECB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BCE5A-DB23-410D-896C-15B9B214E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8" y="137908"/>
            <a:ext cx="10570463" cy="5760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SHIELD-MI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E6DF8A9B-A2EB-C99A-A9BF-862B967CFFFA}"/>
              </a:ext>
            </a:extLst>
          </p:cNvPr>
          <p:cNvSpPr/>
          <p:nvPr/>
        </p:nvSpPr>
        <p:spPr>
          <a:xfrm>
            <a:off x="780281" y="1011119"/>
            <a:ext cx="5943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191D4EA7-0C34-2EF2-2869-0EF679E1E31B}"/>
              </a:ext>
            </a:extLst>
          </p:cNvPr>
          <p:cNvSpPr/>
          <p:nvPr/>
        </p:nvSpPr>
        <p:spPr>
          <a:xfrm>
            <a:off x="161219" y="604471"/>
            <a:ext cx="11962138" cy="9236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3100" b="1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Intravenous Dexrazoxane in Hemorrhagic Myocardial Infarction</a:t>
            </a:r>
            <a:endParaRPr lang="en-US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8851BE3B-88DD-B42E-351A-8F41DB3AC129}"/>
              </a:ext>
            </a:extLst>
          </p:cNvPr>
          <p:cNvSpPr/>
          <p:nvPr/>
        </p:nvSpPr>
        <p:spPr>
          <a:xfrm>
            <a:off x="161220" y="1417287"/>
            <a:ext cx="11820144" cy="3062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 non-randomized, double-blind, placebo-controlled, sequential-cohort phase IIa study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513B11E6-A5C6-9733-3F6F-A217102E8BD7}"/>
              </a:ext>
            </a:extLst>
          </p:cNvPr>
          <p:cNvSpPr/>
          <p:nvPr/>
        </p:nvSpPr>
        <p:spPr>
          <a:xfrm>
            <a:off x="161219" y="2724676"/>
            <a:ext cx="11820145" cy="1888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Keyur P. Vora, MD, MS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Medical Imaging Research Institute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Indiana University School of Medicine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Indianapolis, Indiana, USA</a:t>
            </a:r>
          </a:p>
          <a:p>
            <a:pPr algn="ctr"/>
            <a:endParaRPr lang="en-US" sz="1600" b="1" dirty="0">
              <a:latin typeface="Arial" panose="020B0604020202020204" pitchFamily="34" charset="0"/>
              <a:ea typeface="Aptos Display" pitchFamily="34" charset="-122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ea typeface="Aptos Display" pitchFamily="34" charset="-122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SHIELD-MI Investigators</a:t>
            </a:r>
          </a:p>
          <a:p>
            <a:pPr algn="ctr"/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Keyur P. Vora, MD, MS;   Kinjal Bhatt, MD;   Shrenik Doshi, MD;   Vishal Poptani, MD;   Andreas Kumar, MD, MS; </a:t>
            </a:r>
          </a:p>
          <a:p>
            <a:pPr algn="ctr"/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Robert Finney, PhD;   Cynthia Taub, MD;   Grant Reed, MD;   Rishi Puri, MD;   Balaji Tamarappoo, MD, PhD;</a:t>
            </a:r>
          </a:p>
          <a:p>
            <a:pPr algn="ctr"/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Edward Fry, MD;   Timothy Henry, MD;   Jay Traverse, MD;   Ankur Kalra, MD, MSc;   Rohan Dharmakumar, PhD</a:t>
            </a:r>
          </a:p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D3E765F-C2A0-5314-E352-59A87F59E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645" y="6266274"/>
            <a:ext cx="3029712" cy="45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2D5F5C-3E65-A3CC-ACBB-F07C207BD920}"/>
              </a:ext>
            </a:extLst>
          </p:cNvPr>
          <p:cNvSpPr txBox="1"/>
          <p:nvPr/>
        </p:nvSpPr>
        <p:spPr>
          <a:xfrm>
            <a:off x="457200" y="5318463"/>
            <a:ext cx="11524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Simultaneously Published: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Vora et al. Intravenous Dexrazoxane for Hemorrhagic Myocardial Infarction: The SHIELD MI Study.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European Heart Journal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August 2026</a:t>
            </a:r>
          </a:p>
        </p:txBody>
      </p:sp>
    </p:spTree>
    <p:extLst>
      <p:ext uri="{BB962C8B-B14F-4D97-AF65-F5344CB8AC3E}">
        <p14:creationId xmlns:p14="http://schemas.microsoft.com/office/powerpoint/2010/main" val="2707366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70495-8080-50FF-E97A-E5A5D2003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70235FEA-C930-E92F-88FE-F44A0A5F02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7474" y="111542"/>
            <a:ext cx="10175676" cy="576064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SHIELD-MI: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Study Design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120C7D1-98E6-F5A3-6F30-BFAE6A8B51D8}"/>
              </a:ext>
            </a:extLst>
          </p:cNvPr>
          <p:cNvGrpSpPr/>
          <p:nvPr/>
        </p:nvGrpSpPr>
        <p:grpSpPr>
          <a:xfrm>
            <a:off x="339787" y="746736"/>
            <a:ext cx="11512426" cy="5364527"/>
            <a:chOff x="339787" y="746736"/>
            <a:chExt cx="11512426" cy="53645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6BD773B-2DAC-82AB-E4EF-1D18EC3D5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87" y="746736"/>
              <a:ext cx="11512426" cy="536452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1C4A976-20F2-6D63-C692-2CEC8B5FD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75432" y="2939144"/>
              <a:ext cx="682025" cy="765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292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28DD4-64F9-C66E-D995-4E4B23BB8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0A25076C-37F6-794E-A60E-77E390B426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571" y="186186"/>
            <a:ext cx="10038588" cy="57606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SHIELD-MI: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Inclusion &amp; Exclusion Criteria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B2A579E-9B91-66C7-6A39-D6F35F15CB33}"/>
              </a:ext>
            </a:extLst>
          </p:cNvPr>
          <p:cNvSpPr/>
          <p:nvPr/>
        </p:nvSpPr>
        <p:spPr>
          <a:xfrm>
            <a:off x="429768" y="780538"/>
            <a:ext cx="11375136" cy="402585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6B7280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Eligibility centered on first STEMI undergoing primary PCI with feasible consent and cardiac MRI endpoint assessment.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B590F4A7-50EE-FF7A-A13A-F188743A106B}"/>
              </a:ext>
            </a:extLst>
          </p:cNvPr>
          <p:cNvSpPr/>
          <p:nvPr/>
        </p:nvSpPr>
        <p:spPr>
          <a:xfrm>
            <a:off x="411480" y="1210555"/>
            <a:ext cx="11201400" cy="0"/>
          </a:xfrm>
          <a:prstGeom prst="line">
            <a:avLst/>
          </a:prstGeom>
          <a:noFill/>
          <a:ln w="17780">
            <a:solidFill>
              <a:srgbClr val="C81E32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53B5006-14E8-FECC-AA85-835762E1E04E}"/>
              </a:ext>
            </a:extLst>
          </p:cNvPr>
          <p:cNvSpPr/>
          <p:nvPr/>
        </p:nvSpPr>
        <p:spPr>
          <a:xfrm>
            <a:off x="411480" y="1439155"/>
            <a:ext cx="3584448" cy="411480"/>
          </a:xfrm>
          <a:prstGeom prst="rect">
            <a:avLst/>
          </a:prstGeom>
          <a:solidFill>
            <a:srgbClr val="0B65C2"/>
          </a:solidFill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INCLUSION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1C62983E-2C09-3C89-CCD4-4F92E7ED2564}"/>
              </a:ext>
            </a:extLst>
          </p:cNvPr>
          <p:cNvSpPr/>
          <p:nvPr/>
        </p:nvSpPr>
        <p:spPr>
          <a:xfrm>
            <a:off x="411480" y="1868923"/>
            <a:ext cx="358444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B65C2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Doorway into study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3CD0AAAC-9A6B-FB99-FC59-46605689D7B2}"/>
              </a:ext>
            </a:extLst>
          </p:cNvPr>
          <p:cNvSpPr/>
          <p:nvPr/>
        </p:nvSpPr>
        <p:spPr>
          <a:xfrm>
            <a:off x="4315968" y="1439155"/>
            <a:ext cx="3584448" cy="411480"/>
          </a:xfrm>
          <a:prstGeom prst="rect">
            <a:avLst/>
          </a:prstGeom>
          <a:solidFill>
            <a:srgbClr val="C81E32"/>
          </a:solidFill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EXCLUSION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0A679438-14FB-CED7-3A12-41204CC5490E}"/>
              </a:ext>
            </a:extLst>
          </p:cNvPr>
          <p:cNvSpPr/>
          <p:nvPr/>
        </p:nvSpPr>
        <p:spPr>
          <a:xfrm>
            <a:off x="4315968" y="1868923"/>
            <a:ext cx="358444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C81E32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Baseline safety exclusions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D6110B90-FAB2-1153-24B9-B911AC9E2456}"/>
              </a:ext>
            </a:extLst>
          </p:cNvPr>
          <p:cNvSpPr/>
          <p:nvPr/>
        </p:nvSpPr>
        <p:spPr>
          <a:xfrm>
            <a:off x="8220456" y="1439155"/>
            <a:ext cx="3584448" cy="411480"/>
          </a:xfrm>
          <a:prstGeom prst="rect">
            <a:avLst/>
          </a:prstGeom>
          <a:solidFill>
            <a:srgbClr val="E87522"/>
          </a:solidFill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POST-ENROLMENT FILTERS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49525787-E73E-8C83-E964-ED8D1AB001D8}"/>
              </a:ext>
            </a:extLst>
          </p:cNvPr>
          <p:cNvSpPr/>
          <p:nvPr/>
        </p:nvSpPr>
        <p:spPr>
          <a:xfrm>
            <a:off x="8220456" y="1868923"/>
            <a:ext cx="358444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87522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Analytic cohort / CMR-evaluable set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EFBF2B9C-7046-B2F2-884B-F4F97CB32876}"/>
              </a:ext>
            </a:extLst>
          </p:cNvPr>
          <p:cNvSpPr/>
          <p:nvPr/>
        </p:nvSpPr>
        <p:spPr>
          <a:xfrm>
            <a:off x="502920" y="2307835"/>
            <a:ext cx="3401568" cy="2926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Age 18–79 years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First STEMI presentation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Primary PCI planned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Consent pathway available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No contraindication to cardiac MRI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43B038B7-7D8D-F220-C820-A4B2EF077F3C}"/>
              </a:ext>
            </a:extLst>
          </p:cNvPr>
          <p:cNvSpPr/>
          <p:nvPr/>
        </p:nvSpPr>
        <p:spPr>
          <a:xfrm>
            <a:off x="4407408" y="2094324"/>
            <a:ext cx="3401568" cy="4122945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PCI or CABG within prior year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Dialysis dependence or end-stage renal disease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Cardiogenic shock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Known pre-existing LVEF &lt;40%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Pregnancy or breastfeeding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Anthracycline chemotherapy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Iron-chelation therapy or iron-storage disease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Investigational drug/device trial &lt; 90 days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Other condition preventing safe DXZ or study completion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2205C054-2ABA-3F6A-3ACE-60807F57159E}"/>
              </a:ext>
            </a:extLst>
          </p:cNvPr>
          <p:cNvSpPr/>
          <p:nvPr/>
        </p:nvSpPr>
        <p:spPr>
          <a:xfrm>
            <a:off x="8311896" y="2307835"/>
            <a:ext cx="3401568" cy="250676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Multivessel disease requiring CABG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Balloon angioplasty without stenting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Hemodynamic instability preventing CMR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CMR not completed within 48–72 h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Non-diagnostic CMR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0B1F35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• Placebo patient failed clinical matching algorithm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12">
            <a:extLst>
              <a:ext uri="{FF2B5EF4-FFF2-40B4-BE49-F238E27FC236}">
                <a16:creationId xmlns:a16="http://schemas.microsoft.com/office/drawing/2014/main" id="{5DDBAF52-8AB7-B199-50D9-36164E054D94}"/>
              </a:ext>
            </a:extLst>
          </p:cNvPr>
          <p:cNvSpPr/>
          <p:nvPr/>
        </p:nvSpPr>
        <p:spPr>
          <a:xfrm>
            <a:off x="4160520" y="1417320"/>
            <a:ext cx="0" cy="4754880"/>
          </a:xfrm>
          <a:prstGeom prst="line">
            <a:avLst/>
          </a:prstGeom>
          <a:noFill/>
          <a:ln w="1397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887474F8-5513-8EE8-8862-A5D78DE1AA61}"/>
              </a:ext>
            </a:extLst>
          </p:cNvPr>
          <p:cNvSpPr/>
          <p:nvPr/>
        </p:nvSpPr>
        <p:spPr>
          <a:xfrm>
            <a:off x="8065008" y="1417320"/>
            <a:ext cx="0" cy="4754880"/>
          </a:xfrm>
          <a:prstGeom prst="line">
            <a:avLst/>
          </a:prstGeom>
          <a:noFill/>
          <a:ln w="1397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300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4F8D6-D1B7-03F5-F198-29E3A892C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preview">
            <a:extLst>
              <a:ext uri="{FF2B5EF4-FFF2-40B4-BE49-F238E27FC236}">
                <a16:creationId xmlns:a16="http://schemas.microsoft.com/office/drawing/2014/main" id="{99E3F564-27D4-59DC-3A6E-A2EA473A5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649" y="615552"/>
            <a:ext cx="10217149" cy="5747147"/>
          </a:xfrm>
          <a:prstGeom prst="rect">
            <a:avLst/>
          </a:prstGeom>
        </p:spPr>
      </p:pic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4FA468A7-D4E2-5DA6-9B8D-270D74AF3E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5400"/>
            <a:ext cx="7161898" cy="60213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SHIELD-MI: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TREND Flowchart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802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EB4FB-A436-0AA9-4183-F35D4726B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299F0FD3-B3D6-9FC4-56E0-0CA3D8C65D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8162" y="101600"/>
            <a:ext cx="10175676" cy="57606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and Placebo Cohort Matched Prior to PCI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197BEE-B1D2-1A9D-BE8D-EACBB69382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16" b="3501"/>
          <a:stretch>
            <a:fillRect/>
          </a:stretch>
        </p:blipFill>
        <p:spPr>
          <a:xfrm>
            <a:off x="1264992" y="516631"/>
            <a:ext cx="9662016" cy="582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75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AB2C0-B4C7-FCE7-F725-ECB1C5EDB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2F269F43-BE9C-1827-B789-496D4D4218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9483" y="151053"/>
            <a:ext cx="11620758" cy="576064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of Intravenous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Dexrazoxane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STEMI Patients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6CFBD35-413D-A686-4284-38F05D67A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311495"/>
              </p:ext>
            </p:extLst>
          </p:nvPr>
        </p:nvGraphicFramePr>
        <p:xfrm>
          <a:off x="246122" y="1624312"/>
          <a:ext cx="11620758" cy="46652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3993">
                  <a:extLst>
                    <a:ext uri="{9D8B030D-6E8A-4147-A177-3AD203B41FA5}">
                      <a16:colId xmlns:a16="http://schemas.microsoft.com/office/drawing/2014/main" val="4148590307"/>
                    </a:ext>
                  </a:extLst>
                </a:gridCol>
                <a:gridCol w="2958280">
                  <a:extLst>
                    <a:ext uri="{9D8B030D-6E8A-4147-A177-3AD203B41FA5}">
                      <a16:colId xmlns:a16="http://schemas.microsoft.com/office/drawing/2014/main" val="1897655198"/>
                    </a:ext>
                  </a:extLst>
                </a:gridCol>
                <a:gridCol w="4568485">
                  <a:extLst>
                    <a:ext uri="{9D8B030D-6E8A-4147-A177-3AD203B41FA5}">
                      <a16:colId xmlns:a16="http://schemas.microsoft.com/office/drawing/2014/main" val="489194191"/>
                    </a:ext>
                  </a:extLst>
                </a:gridCol>
              </a:tblGrid>
              <a:tr h="10930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800" kern="100" dirty="0">
                          <a:effectLst/>
                          <a:latin typeface="Arial Nova" panose="020B0504020202020204" pitchFamily="34" charset="0"/>
                        </a:rPr>
                        <a:t>Parameter</a:t>
                      </a:r>
                      <a:endParaRPr lang="en-US" sz="4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800" kern="100" dirty="0">
                          <a:effectLst/>
                          <a:latin typeface="Arial Nova" panose="020B0504020202020204" pitchFamily="34" charset="0"/>
                        </a:rPr>
                        <a:t>Pre-PCI</a:t>
                      </a:r>
                      <a:endParaRPr lang="en-US" sz="4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800" kern="100" dirty="0">
                          <a:effectLst/>
                          <a:latin typeface="Arial Nova" panose="020B0504020202020204" pitchFamily="34" charset="0"/>
                        </a:rPr>
                        <a:t>Post-PCI x 24h</a:t>
                      </a:r>
                      <a:endParaRPr lang="en-US" sz="4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4034162334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Hemoglobin [g/dL]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13.6 (2.2)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12.7 (2.2)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838898134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White blood cell count [/µL]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10,991 (2,474)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9,846 (2,636)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2397851036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Platelet count [/µL]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271,122 (76,740)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277,458 (103,828)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632644847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SGOT (AST) [U/L]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223 (70)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438 (387)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3519642971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SGPT (ALT) [U/L]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49 (20)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95 (71)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3674150445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Prothrombin time [s]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12.5 (0.7)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14.8 (3.3)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2170923289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APTT [s]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25.3 (1.8)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28.6 (2.1)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3507078845"/>
                  </a:ext>
                </a:extLst>
              </a:tr>
              <a:tr h="44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INR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>
                          <a:effectLst/>
                          <a:latin typeface="Arial Nova" panose="020B0504020202020204" pitchFamily="34" charset="0"/>
                        </a:rPr>
                        <a:t>1.0 (0.0)</a:t>
                      </a:r>
                      <a:endParaRPr lang="en-US" sz="2400" kern="10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2000" kern="100" dirty="0">
                          <a:effectLst/>
                          <a:latin typeface="Arial Nova" panose="020B0504020202020204" pitchFamily="34" charset="0"/>
                        </a:rPr>
                        <a:t>1.2 (0.08)</a:t>
                      </a:r>
                      <a:endParaRPr lang="en-US" sz="2400" kern="100" dirty="0">
                        <a:effectLst/>
                        <a:latin typeface="Arial Nova" panose="020B0504020202020204" pitchFamily="34" charset="0"/>
                        <a:ea typeface="Arial Unicode MS"/>
                        <a:cs typeface="Shruti" panose="020B0502040204020203" pitchFamily="34" charset="0"/>
                      </a:endParaRP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321240280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BA8EE68-B960-2793-C86A-B629D87DDA8B}"/>
              </a:ext>
            </a:extLst>
          </p:cNvPr>
          <p:cNvSpPr txBox="1"/>
          <p:nvPr/>
        </p:nvSpPr>
        <p:spPr>
          <a:xfrm>
            <a:off x="246123" y="727117"/>
            <a:ext cx="113287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Dexrazoxane was well tolerated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all treated patients completed the four-dose regimen, with no drug-related serious adverse events or major bleeding. </a:t>
            </a:r>
          </a:p>
        </p:txBody>
      </p:sp>
    </p:spTree>
    <p:extLst>
      <p:ext uri="{BB962C8B-B14F-4D97-AF65-F5344CB8AC3E}">
        <p14:creationId xmlns:p14="http://schemas.microsoft.com/office/powerpoint/2010/main" val="951698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C91FF-D2BE-D18C-C4A6-1B07F3E12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0CC07B0A-CD47-0C34-7C87-9B617D47B4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217" y="165341"/>
            <a:ext cx="11587934" cy="576064"/>
          </a:xfrm>
        </p:spPr>
        <p:txBody>
          <a:bodyPr/>
          <a:lstStyle/>
          <a:p>
            <a:r>
              <a:rPr lang="fr-FR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fr-FR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End-points: </a:t>
            </a:r>
            <a:r>
              <a:rPr lang="fr-FR" sz="3600" dirty="0">
                <a:latin typeface="Arial" panose="020B0604020202020204" pitchFamily="34" charset="0"/>
                <a:cs typeface="Arial" panose="020B0604020202020204" pitchFamily="34" charset="0"/>
              </a:rPr>
              <a:t>Acute LVEF and IMH Volume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622291B-B537-9C8B-FFB7-DDFB2728DD0A}"/>
              </a:ext>
            </a:extLst>
          </p:cNvPr>
          <p:cNvGrpSpPr/>
          <p:nvPr/>
        </p:nvGrpSpPr>
        <p:grpSpPr>
          <a:xfrm>
            <a:off x="6108356" y="909146"/>
            <a:ext cx="5123935" cy="5207449"/>
            <a:chOff x="6096000" y="916249"/>
            <a:chExt cx="5126182" cy="525892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E034441-83DD-DCE0-0220-148EA060C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916249"/>
              <a:ext cx="5126182" cy="525892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FA1E0B-7227-2521-C102-3150F3ACEAFD}"/>
                </a:ext>
              </a:extLst>
            </p:cNvPr>
            <p:cNvSpPr/>
            <p:nvPr/>
          </p:nvSpPr>
          <p:spPr>
            <a:xfrm>
              <a:off x="7113318" y="4634545"/>
              <a:ext cx="3906983" cy="281840"/>
            </a:xfrm>
            <a:prstGeom prst="rect">
              <a:avLst/>
            </a:prstGeom>
            <a:solidFill>
              <a:schemeClr val="tx1">
                <a:lumMod val="95000"/>
                <a:lumOff val="5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5E2E9E1-E2C2-9F8F-0209-7C9B1FEC1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96" y="909146"/>
            <a:ext cx="5123935" cy="500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3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F5E7A-D199-5D78-B1DC-62DAA0488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F21BC3BA-6B24-4B17-FF8B-342EF133F8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25043"/>
            <a:ext cx="12442033" cy="576064"/>
          </a:xfrm>
        </p:spPr>
        <p:txBody>
          <a:bodyPr/>
          <a:lstStyle/>
          <a:p>
            <a:r>
              <a:rPr lang="fr-FR" sz="3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  <a:r>
              <a:rPr lang="fr-FR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End-points: 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Acute </a:t>
            </a:r>
            <a:r>
              <a:rPr lang="fr-FR" sz="3500" dirty="0" err="1">
                <a:latin typeface="Arial" panose="020B0604020202020204" pitchFamily="34" charset="0"/>
                <a:cs typeface="Arial" panose="020B0604020202020204" pitchFamily="34" charset="0"/>
              </a:rPr>
              <a:t>Infarct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 Size &amp; MVO Volume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18AA0A-D2BD-A595-E5F2-BDAFF7C2C2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541" t="9822" r="613" b="19464"/>
          <a:stretch>
            <a:fillRect/>
          </a:stretch>
        </p:blipFill>
        <p:spPr>
          <a:xfrm>
            <a:off x="6528527" y="756345"/>
            <a:ext cx="4209496" cy="5345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6E91BB-46C8-0282-3EDF-15F22DB524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892" t="9822" r="25079" b="19464"/>
          <a:stretch>
            <a:fillRect/>
          </a:stretch>
        </p:blipFill>
        <p:spPr>
          <a:xfrm>
            <a:off x="1069910" y="756345"/>
            <a:ext cx="3931297" cy="53453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4D89D3-BF8F-9134-52CF-A2DDB1E6F861}"/>
              </a:ext>
            </a:extLst>
          </p:cNvPr>
          <p:cNvSpPr txBox="1"/>
          <p:nvPr/>
        </p:nvSpPr>
        <p:spPr>
          <a:xfrm>
            <a:off x="1285104" y="866822"/>
            <a:ext cx="1519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</a:t>
            </a:r>
          </a:p>
        </p:txBody>
      </p:sp>
    </p:spTree>
    <p:extLst>
      <p:ext uri="{BB962C8B-B14F-4D97-AF65-F5344CB8AC3E}">
        <p14:creationId xmlns:p14="http://schemas.microsoft.com/office/powerpoint/2010/main" val="247169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BE6F-4B86-2E01-60AC-A45F25B3B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C5C623-4B34-7682-4AB1-1BFF5F9C86F0}"/>
              </a:ext>
            </a:extLst>
          </p:cNvPr>
          <p:cNvSpPr txBox="1"/>
          <p:nvPr/>
        </p:nvSpPr>
        <p:spPr>
          <a:xfrm>
            <a:off x="-116983" y="194069"/>
            <a:ext cx="1242276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Post-PCI Troponin Kinetics was Blunted in DXZ Cohorts 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4340F-D786-DFC0-A504-6E7D29791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4"/>
          <a:stretch>
            <a:fillRect/>
          </a:stretch>
        </p:blipFill>
        <p:spPr>
          <a:xfrm>
            <a:off x="89648" y="1799647"/>
            <a:ext cx="11976846" cy="45411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5B319A-8C89-8411-92EE-5F7C2C96933B}"/>
              </a:ext>
            </a:extLst>
          </p:cNvPr>
          <p:cNvSpPr/>
          <p:nvPr/>
        </p:nvSpPr>
        <p:spPr>
          <a:xfrm>
            <a:off x="353997" y="1143775"/>
            <a:ext cx="5548040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High-sensitivity Cardiac Troponin-I Concentration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31CB76-AAEA-259D-5C14-85311A33F982}"/>
              </a:ext>
            </a:extLst>
          </p:cNvPr>
          <p:cNvSpPr/>
          <p:nvPr/>
        </p:nvSpPr>
        <p:spPr>
          <a:xfrm>
            <a:off x="6614556" y="1143775"/>
            <a:ext cx="5223447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High-sensitivity Cardiac Troponin-I Velocity</a:t>
            </a:r>
          </a:p>
        </p:txBody>
      </p:sp>
    </p:spTree>
    <p:extLst>
      <p:ext uri="{BB962C8B-B14F-4D97-AF65-F5344CB8AC3E}">
        <p14:creationId xmlns:p14="http://schemas.microsoft.com/office/powerpoint/2010/main" val="1626468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88572-432C-DC88-7CD9-F3EFA6370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3426907-98B2-51EE-EDA6-2EC7CDFFE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9483" y="223257"/>
            <a:ext cx="10175676" cy="576064"/>
          </a:xfrm>
        </p:spPr>
        <p:txBody>
          <a:bodyPr/>
          <a:lstStyle/>
          <a:p>
            <a:r>
              <a:rPr lang="fr-FR" sz="4400" dirty="0">
                <a:solidFill>
                  <a:srgbClr val="C00000"/>
                </a:solidFill>
                <a:latin typeface="Arial Nova" panose="020B0504020202020204" pitchFamily="34" charset="0"/>
              </a:rPr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A343F9-9D16-09B3-31C5-E72E080C0D06}"/>
              </a:ext>
            </a:extLst>
          </p:cNvPr>
          <p:cNvSpPr txBox="1"/>
          <p:nvPr/>
        </p:nvSpPr>
        <p:spPr>
          <a:xfrm>
            <a:off x="189483" y="789139"/>
            <a:ext cx="1175950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 Nova" panose="020B0504020202020204" pitchFamily="34" charset="0"/>
              </a:rPr>
              <a:t>OBJECTIVE</a:t>
            </a:r>
            <a:r>
              <a:rPr lang="en-US" sz="2400" dirty="0">
                <a:latin typeface="Arial Nova" panose="020B0504020202020204" pitchFamily="34" charset="0"/>
              </a:rPr>
              <a:t>: SHIELD-MI evaluated whether peri-procedural intravenous dexrazoxane can therapeutically target intramyocardial hemorrhage in reperfused STEMI patients.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en-US" sz="1200" dirty="0">
              <a:latin typeface="Arial Nova" panose="020B05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 Nova" panose="020B0504020202020204" pitchFamily="34" charset="0"/>
              </a:rPr>
              <a:t>SAFETY</a:t>
            </a:r>
            <a:r>
              <a:rPr lang="en-US" sz="2400" dirty="0">
                <a:latin typeface="Arial Nova" panose="020B0504020202020204" pitchFamily="34" charset="0"/>
              </a:rPr>
              <a:t>: No drug-related serious adverse events or major bleeding observed.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en-US" sz="1200" dirty="0">
              <a:latin typeface="Arial Nova" panose="020B05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Dexrazoxane was associated with fewer hemorrhagic infarctions, lower intramyocardial hemorrhage volume, smaller infarcts, and better early ventricular function.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 Nova" panose="020B0504020202020204" pitchFamily="34" charset="0"/>
              </a:rPr>
              <a:t>TARGET</a:t>
            </a:r>
            <a:r>
              <a:rPr lang="en-US" sz="2400" dirty="0">
                <a:latin typeface="Arial Nova" panose="020B0504020202020204" pitchFamily="34" charset="0"/>
              </a:rPr>
              <a:t>: Our findings provide the first clinical evidence that intramyocardial hemorrhage is a modifiable therapeutic target in STEMI.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en-US" sz="1200" dirty="0">
              <a:latin typeface="Arial Nova" panose="020B05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 Nova" panose="020B0504020202020204" pitchFamily="34" charset="0"/>
              </a:rPr>
              <a:t>FUTURE</a:t>
            </a:r>
            <a:r>
              <a:rPr lang="en-US" sz="2400" dirty="0">
                <a:latin typeface="Arial Nova" panose="020B0504020202020204" pitchFamily="34" charset="0"/>
              </a:rPr>
              <a:t>: A randomised trial being planned will determine causality and long-term clinical outcomes.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752425-3B13-00CD-2069-C9669A0F08D2}"/>
              </a:ext>
            </a:extLst>
          </p:cNvPr>
          <p:cNvSpPr txBox="1"/>
          <p:nvPr/>
        </p:nvSpPr>
        <p:spPr>
          <a:xfrm>
            <a:off x="2166813" y="5725448"/>
            <a:ext cx="78048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If ‘TIME IS MUSCLE’ then ‘MUSCLE IS OUTCOME’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28090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114" y="248911"/>
            <a:ext cx="11426661" cy="57606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Short- and Long-Term Mortality and Morbidity After PCI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6CE13-21B1-F656-241A-B3AF7620D1F3}"/>
              </a:ext>
            </a:extLst>
          </p:cNvPr>
          <p:cNvGrpSpPr/>
          <p:nvPr/>
        </p:nvGrpSpPr>
        <p:grpSpPr>
          <a:xfrm>
            <a:off x="0" y="1561257"/>
            <a:ext cx="4593288" cy="3701231"/>
            <a:chOff x="124077" y="1103589"/>
            <a:chExt cx="3893575" cy="342404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E4206D6-0CFC-4712-C5A3-02F2B66EF6F2}"/>
                </a:ext>
              </a:extLst>
            </p:cNvPr>
            <p:cNvGrpSpPr/>
            <p:nvPr/>
          </p:nvGrpSpPr>
          <p:grpSpPr>
            <a:xfrm>
              <a:off x="124077" y="1430553"/>
              <a:ext cx="3893575" cy="3097080"/>
              <a:chOff x="393290" y="124199"/>
              <a:chExt cx="3893575" cy="3097080"/>
            </a:xfrm>
          </p:grpSpPr>
          <p:pic>
            <p:nvPicPr>
              <p:cNvPr id="9" name="Picture 4">
                <a:extLst>
                  <a:ext uri="{FF2B5EF4-FFF2-40B4-BE49-F238E27FC236}">
                    <a16:creationId xmlns:a16="http://schemas.microsoft.com/office/drawing/2014/main" id="{3F8AA1CD-8C2B-AB57-AF2C-AE27605DF5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" t="1811" r="26572"/>
              <a:stretch/>
            </p:blipFill>
            <p:spPr bwMode="auto">
              <a:xfrm>
                <a:off x="393290" y="124199"/>
                <a:ext cx="3893575" cy="30970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>
                <a:extLst>
                  <a:ext uri="{FF2B5EF4-FFF2-40B4-BE49-F238E27FC236}">
                    <a16:creationId xmlns:a16="http://schemas.microsoft.com/office/drawing/2014/main" id="{DDC1632B-CC27-125C-B6E2-C718D6E257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012" t="1672" b="75700"/>
              <a:stretch/>
            </p:blipFill>
            <p:spPr bwMode="auto">
              <a:xfrm>
                <a:off x="2789669" y="300927"/>
                <a:ext cx="1396252" cy="73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E32DE11-68F7-9E99-2C83-26F9903BF963}"/>
                </a:ext>
              </a:extLst>
            </p:cNvPr>
            <p:cNvSpPr/>
            <p:nvPr/>
          </p:nvSpPr>
          <p:spPr>
            <a:xfrm>
              <a:off x="432619" y="1103589"/>
              <a:ext cx="3585033" cy="28759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IMMEDIATE MORTALITY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6B53884-85A3-E0EC-1AB2-AD328D54CD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23" b="10376"/>
          <a:stretch>
            <a:fillRect/>
          </a:stretch>
        </p:blipFill>
        <p:spPr>
          <a:xfrm>
            <a:off x="4528271" y="1465260"/>
            <a:ext cx="7663729" cy="37972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DC6D06-8A4B-FD92-0B26-AB11D27048BE}"/>
              </a:ext>
            </a:extLst>
          </p:cNvPr>
          <p:cNvSpPr txBox="1"/>
          <p:nvPr/>
        </p:nvSpPr>
        <p:spPr>
          <a:xfrm>
            <a:off x="7342522" y="6477764"/>
            <a:ext cx="3929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Fokkema ML et al.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Eurointervention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2016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6E53E9-1194-1E79-7DC0-689A5651D67F}"/>
              </a:ext>
            </a:extLst>
          </p:cNvPr>
          <p:cNvSpPr txBox="1"/>
          <p:nvPr/>
        </p:nvSpPr>
        <p:spPr>
          <a:xfrm>
            <a:off x="2634826" y="6484116"/>
            <a:ext cx="43505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CDC-WONDER Database (n = 2,354,971)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02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513" y="365769"/>
            <a:ext cx="10175676" cy="576064"/>
          </a:xfrm>
        </p:spPr>
        <p:txBody>
          <a:bodyPr/>
          <a:lstStyle/>
          <a:p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Perspective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6D83A0-6AF0-0BED-881B-ADBC822FA1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4" t="4776" r="17810"/>
          <a:stretch>
            <a:fillRect/>
          </a:stretch>
        </p:blipFill>
        <p:spPr>
          <a:xfrm>
            <a:off x="313602" y="941833"/>
            <a:ext cx="11564796" cy="52516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E8986D-F867-0F61-C610-CDBC9B786CCC}"/>
              </a:ext>
            </a:extLst>
          </p:cNvPr>
          <p:cNvSpPr txBox="1"/>
          <p:nvPr/>
        </p:nvSpPr>
        <p:spPr>
          <a:xfrm>
            <a:off x="4250559" y="6522211"/>
            <a:ext cx="42470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Dharmakumar R et al.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JACC Advances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4728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37CDB-4EA6-9C6B-AB58-89B7188B3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8BC74DA-B0BA-5671-DE0E-47A760D00A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550" y="40363"/>
            <a:ext cx="11139617" cy="576064"/>
          </a:xfrm>
        </p:spPr>
        <p:txBody>
          <a:bodyPr/>
          <a:lstStyle/>
          <a:p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2020’s – Stages of Tissue Injury in Reperfused MI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24F63B-F89F-610D-A02E-F4A689E2B77C}"/>
              </a:ext>
            </a:extLst>
          </p:cNvPr>
          <p:cNvSpPr txBox="1"/>
          <p:nvPr/>
        </p:nvSpPr>
        <p:spPr>
          <a:xfrm>
            <a:off x="1857507" y="6519446"/>
            <a:ext cx="96780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Kumar et al.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CJC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2024;           Dharmakumar et al.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JACC Advances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2025;       Lechner et al.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JACC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BED8C1-A4C4-C216-FBDA-56633E2F2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6377" r="1773" b="6853"/>
          <a:stretch>
            <a:fillRect/>
          </a:stretch>
        </p:blipFill>
        <p:spPr>
          <a:xfrm>
            <a:off x="526191" y="616427"/>
            <a:ext cx="11139617" cy="562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0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F13CA-EEB2-C949-591F-4D9C337AB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5EE910-6BE1-EE16-8821-4DABCEFE1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809" y="527314"/>
            <a:ext cx="7392380" cy="5877513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428B145-1AC5-4292-AD6B-64DD8C5798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04159"/>
            <a:ext cx="12191999" cy="576064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– A Defining Year of 5th Universal Definition of MI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5368D-94E4-C45F-60B5-242E31ACF227}"/>
              </a:ext>
            </a:extLst>
          </p:cNvPr>
          <p:cNvSpPr txBox="1"/>
          <p:nvPr/>
        </p:nvSpPr>
        <p:spPr>
          <a:xfrm>
            <a:off x="2246346" y="6519446"/>
            <a:ext cx="85282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Universal Definition of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Myocardilal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Infarction. 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EHJ, Circulation, JACC, Global Heart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000619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2FC8C5-4A8E-CAD1-6310-9BF03B2F8C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3" t="1801" r="713" b="3200"/>
          <a:stretch>
            <a:fillRect/>
          </a:stretch>
        </p:blipFill>
        <p:spPr>
          <a:xfrm>
            <a:off x="1096092" y="1045628"/>
            <a:ext cx="9733694" cy="526487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8764" y="182486"/>
            <a:ext cx="9263922" cy="576064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Intramyocardial Hemorrhage (IMH) Drives </a:t>
            </a:r>
            <a:b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Infarct Expansion &lt; 24 Hours of Reperfusion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FAF0DD-1978-BAF3-1658-4C5E63499206}"/>
              </a:ext>
            </a:extLst>
          </p:cNvPr>
          <p:cNvSpPr txBox="1"/>
          <p:nvPr/>
        </p:nvSpPr>
        <p:spPr>
          <a:xfrm>
            <a:off x="4666345" y="6537201"/>
            <a:ext cx="20649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Liu et al.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JACC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913531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78B66-E84B-43D2-9C99-9017E0146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F75FB64A-A6E1-EF4D-3E4F-1DB0C9461D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641" y="77765"/>
            <a:ext cx="10175676" cy="576064"/>
          </a:xfrm>
        </p:spPr>
        <p:txBody>
          <a:bodyPr/>
          <a:lstStyle/>
          <a:p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 of Hemorrhagic MI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F02C25-D212-76D2-D122-8A11A39F2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25"/>
          <a:stretch>
            <a:fillRect/>
          </a:stretch>
        </p:blipFill>
        <p:spPr>
          <a:xfrm>
            <a:off x="0" y="562323"/>
            <a:ext cx="2947416" cy="57503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A8F6BA-F87C-F10F-75D2-FD210C4E06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50"/>
          <a:stretch>
            <a:fillRect/>
          </a:stretch>
        </p:blipFill>
        <p:spPr>
          <a:xfrm>
            <a:off x="2883408" y="573769"/>
            <a:ext cx="4187952" cy="57503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CEA910-01E3-D7CD-F74C-29D9116C9F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5" r="34425"/>
          <a:stretch>
            <a:fillRect/>
          </a:stretch>
        </p:blipFill>
        <p:spPr>
          <a:xfrm>
            <a:off x="7071360" y="405676"/>
            <a:ext cx="5102352" cy="59070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9D756C-C246-476B-5D15-46A438FC8563}"/>
              </a:ext>
            </a:extLst>
          </p:cNvPr>
          <p:cNvSpPr txBox="1"/>
          <p:nvPr/>
        </p:nvSpPr>
        <p:spPr>
          <a:xfrm>
            <a:off x="3679128" y="6519446"/>
            <a:ext cx="3463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Vora KP et al.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NEJM Evidence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32658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2AADA-3E26-11CD-BEAA-BBB2A7F78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46E82EF-3A5C-B753-9431-EFB594513A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752" y="114341"/>
            <a:ext cx="12008498" cy="5760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Intramyocardial Hemorrhage :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Common, Acute, Untreated Target in Reperfused STEMI</a:t>
            </a:r>
            <a:b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85B222-A52C-1AD2-9EDA-62F3741AF3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00" b="6533"/>
          <a:stretch>
            <a:fillRect/>
          </a:stretch>
        </p:blipFill>
        <p:spPr>
          <a:xfrm>
            <a:off x="1222079" y="1395118"/>
            <a:ext cx="9747842" cy="42775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B51845-D8A7-1329-F3DB-47EAF5E2C200}"/>
              </a:ext>
            </a:extLst>
          </p:cNvPr>
          <p:cNvSpPr txBox="1"/>
          <p:nvPr/>
        </p:nvSpPr>
        <p:spPr>
          <a:xfrm>
            <a:off x="91751" y="5672716"/>
            <a:ext cx="12008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Can intramyocardial hemorrhage be targeted in STEMI management?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B932A-5EE1-082A-F2A6-F814F8DC2C23}"/>
              </a:ext>
            </a:extLst>
          </p:cNvPr>
          <p:cNvSpPr txBox="1"/>
          <p:nvPr/>
        </p:nvSpPr>
        <p:spPr>
          <a:xfrm>
            <a:off x="4666345" y="6492231"/>
            <a:ext cx="16337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Vyas et al. JSCAI 2022</a:t>
            </a:r>
          </a:p>
        </p:txBody>
      </p:sp>
    </p:spTree>
    <p:extLst>
      <p:ext uri="{BB962C8B-B14F-4D97-AF65-F5344CB8AC3E}">
        <p14:creationId xmlns:p14="http://schemas.microsoft.com/office/powerpoint/2010/main" val="143305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2BBC-8452-E2AB-5D33-3672BAB03C4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6569" y="835377"/>
            <a:ext cx="11586930" cy="5187245"/>
          </a:xfrm>
        </p:spPr>
        <p:txBody>
          <a:bodyPr lIns="0" tIns="0" rIns="0" bIns="0"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250 mg Intravenous dexrazoxane delivered pre-PCI and then at 4, 8, and 12 hours post-PCI is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reduces tissue injury and improves functional outcomes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compared to placebo control on CMR performed 48-72 hours post PCI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Primary Endpoints: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LVEF and Intramyocardial hemorrhage (IMH) Volume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Secondary Endpoints: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Infarct Size and Microvascular Obstruction</a:t>
            </a: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5B8C1D61-8674-EABE-5176-54CBF1E95C60}"/>
              </a:ext>
            </a:extLst>
          </p:cNvPr>
          <p:cNvSpPr txBox="1">
            <a:spLocks/>
          </p:cNvSpPr>
          <p:nvPr/>
        </p:nvSpPr>
        <p:spPr>
          <a:xfrm>
            <a:off x="187320" y="138060"/>
            <a:ext cx="11865429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3333"/>
              </a:lnSpc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3555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906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47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506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>
                <a:solidFill>
                  <a:schemeClr val="tx1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SHIELD MI: </a:t>
            </a:r>
            <a:r>
              <a:rPr lang="en-US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Hypothesis, Primary and Secondary End Points</a:t>
            </a:r>
            <a:endParaRPr lang="en-US" u="sng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20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825</Words>
  <Application>Microsoft Office PowerPoint</Application>
  <PresentationFormat>Widescreen</PresentationFormat>
  <Paragraphs>122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Nova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Keyur Vora</dc:creator>
  <cp:lastModifiedBy>Sampson, Rachel M (BIDMC - HOSP2 Surg Ed)</cp:lastModifiedBy>
  <cp:revision>261</cp:revision>
  <dcterms:created xsi:type="dcterms:W3CDTF">2026-08-21T03:14:10Z</dcterms:created>
  <dcterms:modified xsi:type="dcterms:W3CDTF">2026-09-03T11:46:29Z</dcterms:modified>
</cp:coreProperties>
</file>