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7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8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9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10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19"/>
  </p:notesMasterIdLst>
  <p:handoutMasterIdLst>
    <p:handoutMasterId r:id="rId20"/>
  </p:handoutMasterIdLst>
  <p:sldIdLst>
    <p:sldId id="2740" r:id="rId5"/>
    <p:sldId id="2742" r:id="rId6"/>
    <p:sldId id="2687" r:id="rId7"/>
    <p:sldId id="2710" r:id="rId8"/>
    <p:sldId id="2711" r:id="rId9"/>
    <p:sldId id="2738" r:id="rId10"/>
    <p:sldId id="2708" r:id="rId11"/>
    <p:sldId id="2741" r:id="rId12"/>
    <p:sldId id="2743" r:id="rId13"/>
    <p:sldId id="2745" r:id="rId14"/>
    <p:sldId id="2739" r:id="rId15"/>
    <p:sldId id="2737" r:id="rId16"/>
    <p:sldId id="2704" r:id="rId17"/>
    <p:sldId id="2746" r:id="rId18"/>
  </p:sldIdLst>
  <p:sldSz cx="9144000" cy="5143500" type="screen16x9"/>
  <p:notesSz cx="7102475" cy="9388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pos="5524">
          <p15:clr>
            <a:srgbClr val="A4A3A4"/>
          </p15:clr>
        </p15:guide>
        <p15:guide id="4" pos="26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3F14D3B-C9A4-FAEA-A356-F90F0402A96F}" name="Lee, Kwangdeok" initials="KL" userId="S::kwangdeok.lee@abbott.com::cb3e3530-c423-4abe-af52-1ac2de594eda" providerId="AD"/>
  <p188:author id="{F42B6D3D-917C-4E72-5BC2-E3DFBD36D419}" name="Wisnoskey, Brian" initials="BW" userId="S::brian.wisnoskey@abbott.com::228bca68-dcae-4728-aaf6-e73c63e15252" providerId="AD"/>
  <p188:author id="{8D31038C-BBF9-2E54-F334-736378EED257}" name="Satish, Trisha" initials="TS" userId="S::trisha.satish@abbott.com::b7205996-fd4f-4c78-ad99-0a6db69ad68c" providerId="AD"/>
  <p188:author id="{7B6937EE-F699-9129-A4C9-5B6E3591DC1E}" name="Varma, M.D., Niraj" initials="NV" userId="S::varman@ccf.org::7dbf9c17-e932-40c8-bb00-39767260b672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lly COLLINGRIDGE" initials="SC" lastIdx="12" clrIdx="0">
    <p:extLst>
      <p:ext uri="{19B8F6BF-5375-455C-9EA6-DF929625EA0E}">
        <p15:presenceInfo xmlns:p15="http://schemas.microsoft.com/office/powerpoint/2012/main" userId="S::sally_collingridge@escardio.net::bbed4dc1-00b7-474a-8549-18dc7b873d66" providerId="AD"/>
      </p:ext>
    </p:extLst>
  </p:cmAuthor>
  <p:cmAuthor id="2" name="Laure-Emmanuelle PEYRET" initials="LP" lastIdx="7" clrIdx="1">
    <p:extLst>
      <p:ext uri="{19B8F6BF-5375-455C-9EA6-DF929625EA0E}">
        <p15:presenceInfo xmlns:p15="http://schemas.microsoft.com/office/powerpoint/2012/main" userId="S::laure-emmanuelle_peyret@escardio.net::96dd4d06-5b74-42e8-b054-0c0a8419bf7b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F28C26"/>
    <a:srgbClr val="AE1022"/>
    <a:srgbClr val="878787"/>
    <a:srgbClr val="D0D0D0"/>
    <a:srgbClr val="D3D3D3"/>
    <a:srgbClr val="E0E0E0"/>
    <a:srgbClr val="FFBF08"/>
    <a:srgbClr val="B62A79"/>
    <a:srgbClr val="F3B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30" autoAdjust="0"/>
    <p:restoredTop sz="93447" autoAdjust="0"/>
  </p:normalViewPr>
  <p:slideViewPr>
    <p:cSldViewPr snapToGrid="0" showGuides="1">
      <p:cViewPr varScale="1">
        <p:scale>
          <a:sx n="88" d="100"/>
          <a:sy n="88" d="100"/>
        </p:scale>
        <p:origin x="845" y="67"/>
      </p:cViewPr>
      <p:guideLst>
        <p:guide orient="horz" pos="1620"/>
        <p:guide pos="2880"/>
        <p:guide pos="5524"/>
        <p:guide pos="26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341"/>
    </p:cViewPr>
  </p:sorterViewPr>
  <p:notesViewPr>
    <p:cSldViewPr snapToGrid="0">
      <p:cViewPr varScale="1">
        <p:scale>
          <a:sx n="123" d="100"/>
          <a:sy n="123" d="100"/>
        </p:scale>
        <p:origin x="412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8/10/relationships/authors" Target="authors.xml"/><Relationship Id="rId3" Type="http://schemas.openxmlformats.org/officeDocument/2006/relationships/customXml" Target="../customXml/item3.xml"/><Relationship Id="rId21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wisnobx\Desktop\Last%20CRT%20Database%20Short%20communications%20Europace%20Final%20Layout%20verified%208%2010%2026%20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abbott-my.sharepoint.com/personal/trisha_satish_abbott_com/Documents/SyncAV_CRD%20973/2025%20Final%20Report_Manuscript/CRD073_SyncAV%20Aug%2011%20Dataset%20Request%20Batch%201/dataset_2xlsx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wisnobx\Desktop\SyncAV%20data%20LVpre%20RVpre%20LVo%20adjusted%20for%20Gallant%20timing%20shortest%20AVD%20pt95%20limit%20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wisnobx\AppData\Roaming\Microsoft\Excel\SyncAV%20data%20LVpre%20RVpre%20LVo%20adjusted%20for%20Gallant%20timing%20shortest%20AVD%20pt95%20limit%20%20(version%201).xlsb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https://abbott-my.sharepoint.com/personal/trisha_satish_abbott_com/Documents/SyncAV_CRD%20973/2025%20Final%20Report_Manuscript/CRD073_SyncAV%20Aug%2011%20Dataset%20Request%20Batch%201/dataset_3xlsx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https://abbott-my.sharepoint.com/personal/trisha_satish_abbott_com/Documents/SyncAV_CRD%20973/2025%20Final%20Report_Manuscript/CRD073_SyncAV%20Aug%2011%20Dataset%20Request%20Batch%201/dataset_5_pQRSd_pAVD_PR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https://abbott-my.sharepoint.com/personal/trisha_satish_abbott_com/Documents/SyncAV_CRD%20973/2025%20Final%20Report_Manuscript/CRD073_SyncAV%20Aug%2011%20Dataset%20Request%20Batch%201/dataset_5xlsx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741791770691"/>
          <c:y val="7.9428762524117874E-2"/>
          <c:w val="0.7694363210637355"/>
          <c:h val="0.7586600263717976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'ESC 2026 Figure (3)'!$HA$27</c:f>
              <c:strCache>
                <c:ptCount val="1"/>
                <c:pt idx="0">
                  <c:v>paced QRS duration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-3.686006429710938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C03-44BB-9581-FAA9D231FF6D}"/>
                </c:ext>
              </c:extLst>
            </c:dLbl>
            <c:dLbl>
              <c:idx val="1"/>
              <c:layout>
                <c:manualLayout>
                  <c:x val="-5.8332660513364982E-17"/>
                  <c:y val="-2.961538371849221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C03-44BB-9581-FAA9D231FF6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errBars>
            <c:errBarType val="minus"/>
            <c:errValType val="cust"/>
            <c:noEndCap val="0"/>
            <c:plus>
              <c:numRef>
                <c:f>'ESC 2026 Figure (3)'!$HE$28:$HE$30</c:f>
                <c:numCache>
                  <c:formatCode>General</c:formatCode>
                  <c:ptCount val="3"/>
                  <c:pt idx="0">
                    <c:v>2.1799339098277474E-2</c:v>
                  </c:pt>
                  <c:pt idx="1">
                    <c:v>1.397280286975861E-2</c:v>
                  </c:pt>
                </c:numCache>
              </c:numRef>
            </c:plus>
            <c:minus>
              <c:numRef>
                <c:f>'ESC 2026 Figure (3)'!$HE$28:$HE$30</c:f>
                <c:numCache>
                  <c:formatCode>General</c:formatCode>
                  <c:ptCount val="3"/>
                  <c:pt idx="0">
                    <c:v>2.1799339098277474E-2</c:v>
                  </c:pt>
                  <c:pt idx="1">
                    <c:v>1.397280286975861E-2</c:v>
                  </c:pt>
                </c:numCache>
              </c:numRef>
            </c:minus>
            <c:spPr>
              <a:noFill/>
              <a:ln w="15875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'ESC 2026 Figure (3)'!$GZ$28:$GZ$29</c:f>
              <c:strCache>
                <c:ptCount val="2"/>
                <c:pt idx="0">
                  <c:v>"Fixed" AVD pAVD/PR:&lt; 59.9%</c:v>
                </c:pt>
                <c:pt idx="1">
                  <c:v>"Fused" AVD pAVD/PR: 60-79.9%</c:v>
                </c:pt>
              </c:strCache>
            </c:strRef>
          </c:cat>
          <c:val>
            <c:numRef>
              <c:f>'ESC 2026 Figure (3)'!$HA$28:$HA$29</c:f>
              <c:numCache>
                <c:formatCode>0.0%</c:formatCode>
                <c:ptCount val="2"/>
                <c:pt idx="0">
                  <c:v>-0.12503120574350432</c:v>
                </c:pt>
                <c:pt idx="1">
                  <c:v>-0.2002147539807865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C03-44BB-9581-FAA9D231FF6D}"/>
            </c:ext>
          </c:extLst>
        </c:ser>
        <c:ser>
          <c:idx val="1"/>
          <c:order val="1"/>
          <c:tx>
            <c:strRef>
              <c:f>'ESC 2026 Figure (3)'!$HB$27</c:f>
              <c:strCache>
                <c:ptCount val="1"/>
                <c:pt idx="0">
                  <c:v> rS in V1/V2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-5.733787779550375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C03-44BB-9581-FAA9D231FF6D}"/>
                </c:ext>
              </c:extLst>
            </c:dLbl>
            <c:dLbl>
              <c:idx val="1"/>
              <c:layout>
                <c:manualLayout>
                  <c:x val="1.5909091193791896E-3"/>
                  <c:y val="-3.769230655080840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C03-44BB-9581-FAA9D231FF6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errBars>
            <c:errBarType val="both"/>
            <c:errValType val="cust"/>
            <c:noEndCap val="0"/>
            <c:plus>
              <c:numRef>
                <c:f>'ESC 2026 Figure (3)'!$HF$28:$HF$30</c:f>
                <c:numCache>
                  <c:formatCode>General</c:formatCode>
                  <c:ptCount val="3"/>
                  <c:pt idx="0">
                    <c:v>4.7676794931577345E-2</c:v>
                  </c:pt>
                  <c:pt idx="1">
                    <c:v>3.173900690787184E-2</c:v>
                  </c:pt>
                </c:numCache>
              </c:numRef>
            </c:plus>
            <c:minus>
              <c:numRef>
                <c:f>'ESC 2026 Figure (3)'!$HF$28:$HF$30</c:f>
                <c:numCache>
                  <c:formatCode>General</c:formatCode>
                  <c:ptCount val="3"/>
                  <c:pt idx="0">
                    <c:v>4.7676794931577345E-2</c:v>
                  </c:pt>
                  <c:pt idx="1">
                    <c:v>3.173900690787184E-2</c:v>
                  </c:pt>
                </c:numCache>
              </c:numRef>
            </c:minus>
            <c:spPr>
              <a:noFill/>
              <a:ln w="15875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'ESC 2026 Figure (3)'!$GZ$28:$GZ$29</c:f>
              <c:strCache>
                <c:ptCount val="2"/>
                <c:pt idx="0">
                  <c:v>"Fixed" AVD pAVD/PR:&lt; 59.9%</c:v>
                </c:pt>
                <c:pt idx="1">
                  <c:v>"Fused" AVD pAVD/PR: 60-79.9%</c:v>
                </c:pt>
              </c:strCache>
            </c:strRef>
          </c:cat>
          <c:val>
            <c:numRef>
              <c:f>'ESC 2026 Figure (3)'!$HB$28:$HB$29</c:f>
              <c:numCache>
                <c:formatCode>0.0%</c:formatCode>
                <c:ptCount val="2"/>
                <c:pt idx="0">
                  <c:v>0.33092187172066201</c:v>
                </c:pt>
                <c:pt idx="1">
                  <c:v>-5.0055353587393533E-2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3C03-44BB-9581-FAA9D231FF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31"/>
        <c:axId val="2048819023"/>
        <c:axId val="2048819503"/>
      </c:barChart>
      <c:catAx>
        <c:axId val="20488190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48819503"/>
        <c:crosses val="autoZero"/>
        <c:auto val="1"/>
        <c:lblAlgn val="ctr"/>
        <c:lblOffset val="100"/>
        <c:noMultiLvlLbl val="0"/>
      </c:catAx>
      <c:valAx>
        <c:axId val="2048819503"/>
        <c:scaling>
          <c:orientation val="minMax"/>
          <c:max val="0.5"/>
          <c:min val="-0.30000000000000004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="1" dirty="0">
                    <a:solidFill>
                      <a:sysClr val="windowText" lastClr="000000"/>
                    </a:solidFill>
                  </a:rPr>
                  <a:t>% change vs intrinsic</a:t>
                </a:r>
              </a:p>
            </c:rich>
          </c:tx>
          <c:layout>
            <c:manualLayout>
              <c:xMode val="edge"/>
              <c:yMode val="edge"/>
              <c:x val="2.9397802528361421E-3"/>
              <c:y val="0.127018834127059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48819023"/>
        <c:crosses val="autoZero"/>
        <c:crossBetween val="between"/>
        <c:majorUnit val="0.15000000000000002"/>
        <c:minorUnit val="0.1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sz="1600" b="1" dirty="0">
                <a:solidFill>
                  <a:srgbClr val="0000CC"/>
                </a:solidFill>
              </a:rPr>
              <a:t>Paced</a:t>
            </a:r>
            <a:r>
              <a:rPr lang="en-US" sz="1600" b="1" baseline="0" dirty="0">
                <a:solidFill>
                  <a:srgbClr val="0000CC"/>
                </a:solidFill>
              </a:rPr>
              <a:t> QRS Duration by Randomization</a:t>
            </a:r>
            <a:r>
              <a:rPr lang="en-US" sz="1600" b="1" dirty="0">
                <a:solidFill>
                  <a:srgbClr val="0000CC"/>
                </a:solidFill>
              </a:rPr>
              <a:t> Arm</a:t>
            </a:r>
          </a:p>
        </c:rich>
      </c:tx>
      <c:layout>
        <c:manualLayout>
          <c:xMode val="edge"/>
          <c:yMode val="edge"/>
          <c:x val="0.18523990768816537"/>
          <c:y val="3.8920212338871855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'All patients graph'!$L$1</c:f>
              <c:strCache>
                <c:ptCount val="1"/>
                <c:pt idx="0">
                  <c:v>SyncAV optiomal</c:v>
                </c:pt>
              </c:strCache>
            </c:strRef>
          </c:tx>
          <c:spPr>
            <a:ln w="22225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cat>
            <c:numRef>
              <c:f>'All patients graph'!$F$2:$F$12</c:f>
              <c:numCache>
                <c:formatCode>General</c:formatCode>
                <c:ptCount val="11"/>
                <c:pt idx="0">
                  <c:v>60</c:v>
                </c:pt>
                <c:pt idx="1">
                  <c:v>80</c:v>
                </c:pt>
                <c:pt idx="2">
                  <c:v>100</c:v>
                </c:pt>
                <c:pt idx="3">
                  <c:v>120</c:v>
                </c:pt>
                <c:pt idx="4">
                  <c:v>140</c:v>
                </c:pt>
                <c:pt idx="5">
                  <c:v>160</c:v>
                </c:pt>
                <c:pt idx="6">
                  <c:v>180</c:v>
                </c:pt>
                <c:pt idx="7">
                  <c:v>200</c:v>
                </c:pt>
                <c:pt idx="8">
                  <c:v>220</c:v>
                </c:pt>
                <c:pt idx="9">
                  <c:v>240</c:v>
                </c:pt>
              </c:numCache>
            </c:numRef>
          </c:cat>
          <c:val>
            <c:numRef>
              <c:f>'All patients graph'!$L$2:$L$12</c:f>
              <c:numCache>
                <c:formatCode>0%</c:formatCode>
                <c:ptCount val="11"/>
                <c:pt idx="0">
                  <c:v>3.1152647975077881E-3</c:v>
                </c:pt>
                <c:pt idx="1">
                  <c:v>2.4922118380062305E-2</c:v>
                </c:pt>
                <c:pt idx="2">
                  <c:v>0.11838006230529595</c:v>
                </c:pt>
                <c:pt idx="3">
                  <c:v>0.35202492211838005</c:v>
                </c:pt>
                <c:pt idx="4">
                  <c:v>0.33333333333333331</c:v>
                </c:pt>
                <c:pt idx="5">
                  <c:v>0.1542056074766355</c:v>
                </c:pt>
                <c:pt idx="6">
                  <c:v>1.0903426791277258E-2</c:v>
                </c:pt>
                <c:pt idx="7">
                  <c:v>3.1152647975077881E-3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DA69-4B0C-BBE7-9EBE52FBF93D}"/>
            </c:ext>
          </c:extLst>
        </c:ser>
        <c:ser>
          <c:idx val="2"/>
          <c:order val="1"/>
          <c:tx>
            <c:strRef>
              <c:f>'All patients graph'!$N$1</c:f>
              <c:strCache>
                <c:ptCount val="1"/>
                <c:pt idx="0">
                  <c:v>Fixed Delay</c:v>
                </c:pt>
              </c:strCache>
            </c:strRef>
          </c:tx>
          <c:spPr>
            <a:ln w="22225" cap="rnd">
              <a:solidFill>
                <a:srgbClr val="002060"/>
              </a:solidFill>
              <a:round/>
            </a:ln>
            <a:effectLst/>
          </c:spPr>
          <c:marker>
            <c:symbol val="none"/>
          </c:marker>
          <c:val>
            <c:numRef>
              <c:f>'All patients graph'!$N$2:$N$12</c:f>
              <c:numCache>
                <c:formatCode>0%</c:formatCode>
                <c:ptCount val="11"/>
                <c:pt idx="0">
                  <c:v>0</c:v>
                </c:pt>
                <c:pt idx="1">
                  <c:v>4.3668122270742356E-3</c:v>
                </c:pt>
                <c:pt idx="2">
                  <c:v>3.2751091703056769E-2</c:v>
                </c:pt>
                <c:pt idx="3">
                  <c:v>0.1965065502183406</c:v>
                </c:pt>
                <c:pt idx="4">
                  <c:v>0.34279475982532753</c:v>
                </c:pt>
                <c:pt idx="5">
                  <c:v>0.25545851528384278</c:v>
                </c:pt>
                <c:pt idx="6">
                  <c:v>0.11353711790393013</c:v>
                </c:pt>
                <c:pt idx="7">
                  <c:v>4.8034934497816595E-2</c:v>
                </c:pt>
                <c:pt idx="8">
                  <c:v>6.5502183406113534E-3</c:v>
                </c:pt>
                <c:pt idx="9">
                  <c:v>0</c:v>
                </c:pt>
                <c:pt idx="10">
                  <c:v>0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DA69-4B0C-BBE7-9EBE52FBF93D}"/>
            </c:ext>
          </c:extLst>
        </c:ser>
        <c:ser>
          <c:idx val="1"/>
          <c:order val="2"/>
          <c:tx>
            <c:strRef>
              <c:f>'All patients graph'!$P$1</c:f>
              <c:strCache>
                <c:ptCount val="1"/>
                <c:pt idx="0">
                  <c:v>Overall Intrinsic</c:v>
                </c:pt>
              </c:strCache>
            </c:strRef>
          </c:tx>
          <c:spPr>
            <a:ln w="2222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val>
            <c:numRef>
              <c:f>'All patients graph'!$P$2:$P$12</c:f>
              <c:numCache>
                <c:formatCode>0%</c:formatCode>
                <c:ptCount val="11"/>
                <c:pt idx="0">
                  <c:v>0</c:v>
                </c:pt>
                <c:pt idx="1">
                  <c:v>0</c:v>
                </c:pt>
                <c:pt idx="2">
                  <c:v>1.3574660633484163E-2</c:v>
                </c:pt>
                <c:pt idx="3">
                  <c:v>3.7104072398190045E-2</c:v>
                </c:pt>
                <c:pt idx="4">
                  <c:v>0.14389140271493212</c:v>
                </c:pt>
                <c:pt idx="5">
                  <c:v>0.33936651583710409</c:v>
                </c:pt>
                <c:pt idx="6">
                  <c:v>0.31131221719457014</c:v>
                </c:pt>
                <c:pt idx="7">
                  <c:v>0.11493212669683257</c:v>
                </c:pt>
                <c:pt idx="8">
                  <c:v>3.1674208144796379E-2</c:v>
                </c:pt>
                <c:pt idx="9">
                  <c:v>8.1447963800904983E-3</c:v>
                </c:pt>
                <c:pt idx="10">
                  <c:v>0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DA69-4B0C-BBE7-9EBE52FBF93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805042464"/>
        <c:axId val="1805031424"/>
      </c:lineChart>
      <c:catAx>
        <c:axId val="180504246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="1"/>
                  <a:t>QRS duration (ms)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05031424"/>
        <c:crosses val="autoZero"/>
        <c:auto val="1"/>
        <c:lblAlgn val="ctr"/>
        <c:lblOffset val="100"/>
        <c:noMultiLvlLbl val="0"/>
      </c:catAx>
      <c:valAx>
        <c:axId val="1805031424"/>
        <c:scaling>
          <c:orientation val="minMax"/>
          <c:max val="0.4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b="1"/>
                  <a:t>Distribution of patients (%)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05042464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ysClr val="windowText" lastClr="000000"/>
          </a:solidFill>
        </a:defRPr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335374922499649"/>
          <c:y val="2.9882647936421154E-2"/>
          <c:w val="0.77038214391949267"/>
          <c:h val="0.73588445770163669"/>
        </c:manualLayout>
      </c:layout>
      <c:lineChart>
        <c:grouping val="standard"/>
        <c:varyColors val="0"/>
        <c:ser>
          <c:idx val="1"/>
          <c:order val="0"/>
          <c:tx>
            <c:strRef>
              <c:f>Sheet1!$Q$1</c:f>
              <c:strCache>
                <c:ptCount val="1"/>
                <c:pt idx="0">
                  <c:v>Fixed AV Delay 
Median (IQR)
47 (23-85) mL</c:v>
                </c:pt>
              </c:strCache>
            </c:strRef>
          </c:tx>
          <c:spPr>
            <a:ln w="25400" cap="rnd">
              <a:solidFill>
                <a:srgbClr val="002060"/>
              </a:solidFill>
              <a:round/>
            </a:ln>
            <a:effectLst/>
          </c:spPr>
          <c:marker>
            <c:symbol val="none"/>
          </c:marker>
          <c:cat>
            <c:numRef>
              <c:f>Sheet1!$M$2:$M$23</c:f>
              <c:numCache>
                <c:formatCode>General</c:formatCode>
                <c:ptCount val="22"/>
                <c:pt idx="0">
                  <c:v>-120</c:v>
                </c:pt>
                <c:pt idx="1">
                  <c:v>-100</c:v>
                </c:pt>
                <c:pt idx="2">
                  <c:v>-80</c:v>
                </c:pt>
                <c:pt idx="3">
                  <c:v>-60</c:v>
                </c:pt>
                <c:pt idx="4">
                  <c:v>-40</c:v>
                </c:pt>
                <c:pt idx="5">
                  <c:v>-20</c:v>
                </c:pt>
                <c:pt idx="6">
                  <c:v>0</c:v>
                </c:pt>
                <c:pt idx="7">
                  <c:v>20</c:v>
                </c:pt>
                <c:pt idx="8">
                  <c:v>40</c:v>
                </c:pt>
                <c:pt idx="9">
                  <c:v>60</c:v>
                </c:pt>
                <c:pt idx="10">
                  <c:v>80</c:v>
                </c:pt>
                <c:pt idx="11">
                  <c:v>100</c:v>
                </c:pt>
                <c:pt idx="12">
                  <c:v>120</c:v>
                </c:pt>
                <c:pt idx="13">
                  <c:v>140</c:v>
                </c:pt>
                <c:pt idx="14">
                  <c:v>160</c:v>
                </c:pt>
                <c:pt idx="15">
                  <c:v>180</c:v>
                </c:pt>
                <c:pt idx="16">
                  <c:v>200</c:v>
                </c:pt>
                <c:pt idx="17">
                  <c:v>220</c:v>
                </c:pt>
                <c:pt idx="18">
                  <c:v>240</c:v>
                </c:pt>
                <c:pt idx="19">
                  <c:v>260</c:v>
                </c:pt>
                <c:pt idx="20">
                  <c:v>280</c:v>
                </c:pt>
                <c:pt idx="21">
                  <c:v>300</c:v>
                </c:pt>
              </c:numCache>
            </c:numRef>
          </c:cat>
          <c:val>
            <c:numRef>
              <c:f>Sheet1!$Q$2:$Q$24</c:f>
              <c:numCache>
                <c:formatCode>0%</c:formatCode>
                <c:ptCount val="23"/>
                <c:pt idx="0">
                  <c:v>0</c:v>
                </c:pt>
                <c:pt idx="1">
                  <c:v>0</c:v>
                </c:pt>
                <c:pt idx="2">
                  <c:v>4.6948356807511738E-3</c:v>
                </c:pt>
                <c:pt idx="3">
                  <c:v>7.0422535211267607E-3</c:v>
                </c:pt>
                <c:pt idx="4">
                  <c:v>1.1737089201877934E-2</c:v>
                </c:pt>
                <c:pt idx="5">
                  <c:v>3.2863849765258218E-2</c:v>
                </c:pt>
                <c:pt idx="6">
                  <c:v>6.5727699530516437E-2</c:v>
                </c:pt>
                <c:pt idx="7">
                  <c:v>0.11502347417840375</c:v>
                </c:pt>
                <c:pt idx="8">
                  <c:v>0.19953051643192488</c:v>
                </c:pt>
                <c:pt idx="9">
                  <c:v>0.14319248826291081</c:v>
                </c:pt>
                <c:pt idx="10">
                  <c:v>0.15258215962441316</c:v>
                </c:pt>
                <c:pt idx="11">
                  <c:v>9.8591549295774641E-2</c:v>
                </c:pt>
                <c:pt idx="12">
                  <c:v>6.8075117370892016E-2</c:v>
                </c:pt>
                <c:pt idx="13">
                  <c:v>3.0516431924882629E-2</c:v>
                </c:pt>
                <c:pt idx="14">
                  <c:v>2.1126760563380281E-2</c:v>
                </c:pt>
                <c:pt idx="15">
                  <c:v>2.1126760563380281E-2</c:v>
                </c:pt>
                <c:pt idx="16">
                  <c:v>4.6948356807511738E-3</c:v>
                </c:pt>
                <c:pt idx="17">
                  <c:v>7.0422535211267607E-3</c:v>
                </c:pt>
                <c:pt idx="18">
                  <c:v>7.0422535211267607E-3</c:v>
                </c:pt>
                <c:pt idx="19">
                  <c:v>2.3474178403755869E-3</c:v>
                </c:pt>
                <c:pt idx="20">
                  <c:v>4.6948356807511738E-3</c:v>
                </c:pt>
                <c:pt idx="21">
                  <c:v>2.3474178403755869E-3</c:v>
                </c:pt>
                <c:pt idx="22">
                  <c:v>0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B85C-4C23-81B8-BC64A78B0509}"/>
            </c:ext>
          </c:extLst>
        </c:ser>
        <c:ser>
          <c:idx val="0"/>
          <c:order val="1"/>
          <c:tx>
            <c:strRef>
              <c:f>Sheet1!$P$1</c:f>
              <c:strCache>
                <c:ptCount val="1"/>
                <c:pt idx="0">
                  <c:v>SyncAV
Median (IQR)
45 (18-72) mL</c:v>
                </c:pt>
              </c:strCache>
            </c:strRef>
          </c:tx>
          <c:spPr>
            <a:ln w="25400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cat>
            <c:numRef>
              <c:f>Sheet1!$M$2:$M$23</c:f>
              <c:numCache>
                <c:formatCode>General</c:formatCode>
                <c:ptCount val="22"/>
                <c:pt idx="0">
                  <c:v>-120</c:v>
                </c:pt>
                <c:pt idx="1">
                  <c:v>-100</c:v>
                </c:pt>
                <c:pt idx="2">
                  <c:v>-80</c:v>
                </c:pt>
                <c:pt idx="3">
                  <c:v>-60</c:v>
                </c:pt>
                <c:pt idx="4">
                  <c:v>-40</c:v>
                </c:pt>
                <c:pt idx="5">
                  <c:v>-20</c:v>
                </c:pt>
                <c:pt idx="6">
                  <c:v>0</c:v>
                </c:pt>
                <c:pt idx="7">
                  <c:v>20</c:v>
                </c:pt>
                <c:pt idx="8">
                  <c:v>40</c:v>
                </c:pt>
                <c:pt idx="9">
                  <c:v>60</c:v>
                </c:pt>
                <c:pt idx="10">
                  <c:v>80</c:v>
                </c:pt>
                <c:pt idx="11">
                  <c:v>100</c:v>
                </c:pt>
                <c:pt idx="12">
                  <c:v>120</c:v>
                </c:pt>
                <c:pt idx="13">
                  <c:v>140</c:v>
                </c:pt>
                <c:pt idx="14">
                  <c:v>160</c:v>
                </c:pt>
                <c:pt idx="15">
                  <c:v>180</c:v>
                </c:pt>
                <c:pt idx="16">
                  <c:v>200</c:v>
                </c:pt>
                <c:pt idx="17">
                  <c:v>220</c:v>
                </c:pt>
                <c:pt idx="18">
                  <c:v>240</c:v>
                </c:pt>
                <c:pt idx="19">
                  <c:v>260</c:v>
                </c:pt>
                <c:pt idx="20">
                  <c:v>280</c:v>
                </c:pt>
                <c:pt idx="21">
                  <c:v>300</c:v>
                </c:pt>
              </c:numCache>
            </c:numRef>
          </c:cat>
          <c:val>
            <c:numRef>
              <c:f>Sheet1!$P$2:$P$24</c:f>
              <c:numCache>
                <c:formatCode>0%</c:formatCode>
                <c:ptCount val="23"/>
                <c:pt idx="0">
                  <c:v>2.2779043280182231E-3</c:v>
                </c:pt>
                <c:pt idx="1">
                  <c:v>0</c:v>
                </c:pt>
                <c:pt idx="2">
                  <c:v>4.5558086560364463E-3</c:v>
                </c:pt>
                <c:pt idx="3">
                  <c:v>4.5558086560364463E-3</c:v>
                </c:pt>
                <c:pt idx="4">
                  <c:v>1.5945330296127564E-2</c:v>
                </c:pt>
                <c:pt idx="5">
                  <c:v>2.9612756264236904E-2</c:v>
                </c:pt>
                <c:pt idx="6">
                  <c:v>5.6947608200455579E-2</c:v>
                </c:pt>
                <c:pt idx="7">
                  <c:v>0.17084282460136674</c:v>
                </c:pt>
                <c:pt idx="8">
                  <c:v>0.17995444191343962</c:v>
                </c:pt>
                <c:pt idx="9">
                  <c:v>0.19817767653758542</c:v>
                </c:pt>
                <c:pt idx="10">
                  <c:v>0.12756264236902051</c:v>
                </c:pt>
                <c:pt idx="11">
                  <c:v>9.1116173120728935E-2</c:v>
                </c:pt>
                <c:pt idx="12">
                  <c:v>4.7835990888382689E-2</c:v>
                </c:pt>
                <c:pt idx="13">
                  <c:v>2.2779043280182234E-2</c:v>
                </c:pt>
                <c:pt idx="14">
                  <c:v>2.5056947608200455E-2</c:v>
                </c:pt>
                <c:pt idx="15">
                  <c:v>6.8337129840546698E-3</c:v>
                </c:pt>
                <c:pt idx="16">
                  <c:v>4.5558086560364463E-3</c:v>
                </c:pt>
                <c:pt idx="17">
                  <c:v>2.2779043280182231E-3</c:v>
                </c:pt>
                <c:pt idx="18">
                  <c:v>4.5558086560364463E-3</c:v>
                </c:pt>
                <c:pt idx="19">
                  <c:v>2.2779043280182231E-3</c:v>
                </c:pt>
                <c:pt idx="20">
                  <c:v>2.2779043280182231E-3</c:v>
                </c:pt>
                <c:pt idx="21">
                  <c:v>0</c:v>
                </c:pt>
                <c:pt idx="22">
                  <c:v>0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B85C-4C23-81B8-BC64A78B050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816953744"/>
        <c:axId val="1816970544"/>
      </c:lineChart>
      <c:catAx>
        <c:axId val="181695374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1"/>
                  <a:t>LVESV Absolute Change (mL)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out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2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16970544"/>
        <c:crosses val="autoZero"/>
        <c:auto val="1"/>
        <c:lblAlgn val="ctr"/>
        <c:lblOffset val="100"/>
        <c:noMultiLvlLbl val="0"/>
      </c:catAx>
      <c:valAx>
        <c:axId val="1816970544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1"/>
                  <a:t>Distribution of patients (%)</a:t>
                </a:r>
              </a:p>
            </c:rich>
          </c:tx>
          <c:layout>
            <c:manualLayout>
              <c:xMode val="edge"/>
              <c:yMode val="edge"/>
              <c:x val="5.6893320097050146E-3"/>
              <c:y val="0.1805396595238653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16953744"/>
        <c:crosses val="autoZero"/>
        <c:crossBetween val="between"/>
        <c:majorUnit val="5.000000000000001E-2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>
          <a:solidFill>
            <a:sysClr val="windowText" lastClr="000000"/>
          </a:solidFill>
        </a:defRPr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211556231731373"/>
          <c:y val="5.0377928370304068E-2"/>
          <c:w val="0.74738430093921848"/>
          <c:h val="0.8011584729054543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Sheet3!$D$3</c:f>
              <c:strCache>
                <c:ptCount val="1"/>
                <c:pt idx="0">
                  <c:v>Primary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DC0-4B88-98AA-C3CD1C8A68CD}"/>
              </c:ext>
            </c:extLst>
          </c:dPt>
          <c:dPt>
            <c:idx val="1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DC0-4B88-98AA-C3CD1C8A68CD}"/>
              </c:ext>
            </c:extLst>
          </c:dPt>
          <c:dLbls>
            <c:dLbl>
              <c:idx val="1"/>
              <c:layout>
                <c:manualLayout>
                  <c:x val="-1.5449904730089069E-16"/>
                  <c:y val="-3.15000037204727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DC0-4B88-98AA-C3CD1C8A68C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Sheet3!$C$4:$C$5</c:f>
              <c:strCache>
                <c:ptCount val="2"/>
                <c:pt idx="0">
                  <c:v>Fixed AV</c:v>
                </c:pt>
                <c:pt idx="1">
                  <c:v>SyncAV </c:v>
                </c:pt>
              </c:strCache>
            </c:strRef>
          </c:cat>
          <c:val>
            <c:numRef>
              <c:f>Sheet3!$D$4:$D$5</c:f>
              <c:numCache>
                <c:formatCode>General</c:formatCode>
                <c:ptCount val="2"/>
                <c:pt idx="0">
                  <c:v>-47</c:v>
                </c:pt>
                <c:pt idx="1">
                  <c:v>-45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DC0-4B88-98AA-C3CD1C8A68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31"/>
        <c:axId val="83819519"/>
        <c:axId val="1656593215"/>
      </c:barChart>
      <c:catAx>
        <c:axId val="838195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56593215"/>
        <c:crosses val="autoZero"/>
        <c:auto val="1"/>
        <c:lblAlgn val="ctr"/>
        <c:lblOffset val="100"/>
        <c:noMultiLvlLbl val="0"/>
      </c:catAx>
      <c:valAx>
        <c:axId val="1656593215"/>
        <c:scaling>
          <c:orientation val="minMax"/>
          <c:max val="0"/>
          <c:min val="-6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 b="1">
                    <a:solidFill>
                      <a:sysClr val="windowText" lastClr="000000"/>
                    </a:solidFill>
                  </a:rPr>
                  <a:t>LVESV Reduction (mL)</a:t>
                </a:r>
              </a:p>
            </c:rich>
          </c:tx>
          <c:layout>
            <c:manualLayout>
              <c:xMode val="edge"/>
              <c:yMode val="edge"/>
              <c:x val="0"/>
              <c:y val="0.2102616708521416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1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in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381951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7672643028736832"/>
          <c:y val="0.14918097360807947"/>
          <c:w val="0.70032074187705706"/>
          <c:h val="0.70935220186710712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4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2C1-468E-9DE8-02981F90659F}"/>
              </c:ext>
            </c:extLst>
          </c:dPt>
          <c:dPt>
            <c:idx val="1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52C1-468E-9DE8-02981F90659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Sheet3!$C$14:$C$15</c:f>
              <c:strCache>
                <c:ptCount val="2"/>
                <c:pt idx="0">
                  <c:v>Fixed AV</c:v>
                </c:pt>
                <c:pt idx="1">
                  <c:v>SyncAV </c:v>
                </c:pt>
              </c:strCache>
            </c:strRef>
          </c:cat>
          <c:val>
            <c:numRef>
              <c:f>Sheet3!$D$14:$D$15</c:f>
              <c:numCache>
                <c:formatCode>0.0%</c:formatCode>
                <c:ptCount val="2"/>
                <c:pt idx="0">
                  <c:v>0.79400000000000004</c:v>
                </c:pt>
                <c:pt idx="1">
                  <c:v>0.752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2C1-468E-9DE8-02981F90659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31"/>
        <c:axId val="56676815"/>
        <c:axId val="56667695"/>
      </c:barChart>
      <c:catAx>
        <c:axId val="566768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667695"/>
        <c:crosses val="autoZero"/>
        <c:auto val="1"/>
        <c:lblAlgn val="ctr"/>
        <c:lblOffset val="100"/>
        <c:noMultiLvlLbl val="0"/>
      </c:catAx>
      <c:valAx>
        <c:axId val="56667695"/>
        <c:scaling>
          <c:orientation val="minMax"/>
          <c:max val="1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 b="1">
                    <a:solidFill>
                      <a:sysClr val="windowText" lastClr="000000"/>
                    </a:solidFill>
                  </a:rPr>
                  <a:t>% CRT Responders 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67681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b="1" dirty="0"/>
              <a:t>Distribution of PR Interval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6885500007897217"/>
          <c:y val="0.1649675659455887"/>
          <c:w val="0.8255730747024066"/>
          <c:h val="0.65608205395407693"/>
        </c:manualLayout>
      </c:layout>
      <c:lineChart>
        <c:grouping val="standard"/>
        <c:varyColors val="0"/>
        <c:ser>
          <c:idx val="1"/>
          <c:order val="0"/>
          <c:tx>
            <c:strRef>
              <c:f>'split by arm'!$P$5</c:f>
              <c:strCache>
                <c:ptCount val="1"/>
                <c:pt idx="0">
                  <c:v>Fixed AV Delay</c:v>
                </c:pt>
              </c:strCache>
            </c:strRef>
          </c:tx>
          <c:spPr>
            <a:ln w="44450" cap="rnd">
              <a:solidFill>
                <a:srgbClr val="002060"/>
              </a:solidFill>
              <a:round/>
            </a:ln>
            <a:effectLst/>
          </c:spPr>
          <c:marker>
            <c:symbol val="none"/>
          </c:marker>
          <c:cat>
            <c:numRef>
              <c:f>'split by arm'!$N$6:$N$16</c:f>
              <c:numCache>
                <c:formatCode>General</c:formatCode>
                <c:ptCount val="11"/>
                <c:pt idx="0">
                  <c:v>100</c:v>
                </c:pt>
                <c:pt idx="1">
                  <c:v>120</c:v>
                </c:pt>
                <c:pt idx="2">
                  <c:v>140</c:v>
                </c:pt>
                <c:pt idx="3">
                  <c:v>160</c:v>
                </c:pt>
                <c:pt idx="4">
                  <c:v>180</c:v>
                </c:pt>
                <c:pt idx="5">
                  <c:v>200</c:v>
                </c:pt>
                <c:pt idx="6">
                  <c:v>220</c:v>
                </c:pt>
                <c:pt idx="7">
                  <c:v>240</c:v>
                </c:pt>
                <c:pt idx="8">
                  <c:v>260</c:v>
                </c:pt>
                <c:pt idx="9">
                  <c:v>280</c:v>
                </c:pt>
                <c:pt idx="10">
                  <c:v>300</c:v>
                </c:pt>
              </c:numCache>
            </c:numRef>
          </c:cat>
          <c:val>
            <c:numRef>
              <c:f>'split by arm'!$R$6:$R$17</c:f>
              <c:numCache>
                <c:formatCode>0%</c:formatCode>
                <c:ptCount val="12"/>
                <c:pt idx="0">
                  <c:v>0</c:v>
                </c:pt>
                <c:pt idx="1">
                  <c:v>3.616636528028933E-3</c:v>
                </c:pt>
                <c:pt idx="2">
                  <c:v>3.4358047016274866E-2</c:v>
                </c:pt>
                <c:pt idx="3">
                  <c:v>0.19891500904159132</c:v>
                </c:pt>
                <c:pt idx="4">
                  <c:v>0.30560578661844484</c:v>
                </c:pt>
                <c:pt idx="5">
                  <c:v>0.24412296564195299</c:v>
                </c:pt>
                <c:pt idx="6">
                  <c:v>8.8607594936708861E-2</c:v>
                </c:pt>
                <c:pt idx="7">
                  <c:v>6.148282097649186E-2</c:v>
                </c:pt>
                <c:pt idx="8">
                  <c:v>4.1591320072332731E-2</c:v>
                </c:pt>
                <c:pt idx="9">
                  <c:v>1.8083182640144666E-2</c:v>
                </c:pt>
                <c:pt idx="10">
                  <c:v>3.616636528028933E-3</c:v>
                </c:pt>
                <c:pt idx="11">
                  <c:v>0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A9B0-402F-AD2B-DE94856F6C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463135103"/>
        <c:axId val="1463135583"/>
      </c:lineChart>
      <c:catAx>
        <c:axId val="1463135103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1" i="1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="1" i="1" dirty="0" err="1"/>
                  <a:t>ms</a:t>
                </a:r>
                <a:endParaRPr lang="en-US" sz="1200" b="1" i="1" dirty="0"/>
              </a:p>
            </c:rich>
          </c:tx>
          <c:layout>
            <c:manualLayout>
              <c:xMode val="edge"/>
              <c:yMode val="edge"/>
              <c:x val="0.93784709550045509"/>
              <c:y val="0.8407754005052030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1" i="1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in"/>
        <c:minorTickMark val="in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63135583"/>
        <c:crosses val="autoZero"/>
        <c:auto val="1"/>
        <c:lblAlgn val="ctr"/>
        <c:lblOffset val="100"/>
        <c:noMultiLvlLbl val="0"/>
      </c:catAx>
      <c:valAx>
        <c:axId val="1463135583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b="1"/>
                  <a:t>Distribution of patients (%)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63135103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legend>
      <c:legendPos val="tr"/>
      <c:legendEntry>
        <c:idx val="0"/>
        <c:delete val="1"/>
      </c:legendEntry>
      <c:layout>
        <c:manualLayout>
          <c:xMode val="edge"/>
          <c:yMode val="edge"/>
          <c:x val="0.61345221638902037"/>
          <c:y val="0.17348871196545951"/>
          <c:w val="0.36647204720546572"/>
          <c:h val="9.1895645231414733E-2"/>
        </c:manualLayout>
      </c:layout>
      <c:overlay val="1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>
      <a:noFill/>
    </a:ln>
    <a:effectLst/>
  </c:spPr>
  <c:txPr>
    <a:bodyPr/>
    <a:lstStyle/>
    <a:p>
      <a:pPr>
        <a:defRPr>
          <a:solidFill>
            <a:sysClr val="windowText" lastClr="000000"/>
          </a:solidFill>
        </a:defRPr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sz="1050" b="1" dirty="0"/>
              <a:t>PR Interval &lt; 185 </a:t>
            </a:r>
            <a:r>
              <a:rPr lang="en-US" sz="1050" b="1" dirty="0" err="1"/>
              <a:t>ms</a:t>
            </a:r>
            <a:endParaRPr lang="en-US" sz="1050" b="1" dirty="0"/>
          </a:p>
        </c:rich>
      </c:tx>
      <c:layout>
        <c:manualLayout>
          <c:xMode val="edge"/>
          <c:yMode val="edge"/>
          <c:x val="0.3729609247636344"/>
          <c:y val="6.933134887776228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5928972561693614"/>
          <c:y val="0.17431076792856509"/>
          <c:w val="0.68924406568668584"/>
          <c:h val="0.61677117555577599"/>
        </c:manualLayout>
      </c:layout>
      <c:lineChart>
        <c:grouping val="standard"/>
        <c:varyColors val="0"/>
        <c:ser>
          <c:idx val="1"/>
          <c:order val="0"/>
          <c:tx>
            <c:strRef>
              <c:f>'Short PR split by arm (1288)'!$V$9</c:f>
              <c:strCache>
                <c:ptCount val="1"/>
                <c:pt idx="0">
                  <c:v>SyncAV</c:v>
                </c:pt>
              </c:strCache>
            </c:strRef>
          </c:tx>
          <c:spPr>
            <a:ln w="19050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cat>
            <c:numRef>
              <c:f>'Short PR split by arm (1288)'!$S$10:$S$18</c:f>
              <c:numCache>
                <c:formatCode>General</c:formatCode>
                <c:ptCount val="9"/>
                <c:pt idx="0">
                  <c:v>60</c:v>
                </c:pt>
                <c:pt idx="1">
                  <c:v>80</c:v>
                </c:pt>
                <c:pt idx="2">
                  <c:v>100</c:v>
                </c:pt>
                <c:pt idx="3">
                  <c:v>120</c:v>
                </c:pt>
                <c:pt idx="4">
                  <c:v>140</c:v>
                </c:pt>
                <c:pt idx="5">
                  <c:v>160</c:v>
                </c:pt>
                <c:pt idx="6">
                  <c:v>180</c:v>
                </c:pt>
                <c:pt idx="7">
                  <c:v>200</c:v>
                </c:pt>
                <c:pt idx="8">
                  <c:v>220</c:v>
                </c:pt>
              </c:numCache>
            </c:numRef>
          </c:cat>
          <c:val>
            <c:numRef>
              <c:f>'Short PR split by arm (1288)'!$V$10:$V$19</c:f>
              <c:numCache>
                <c:formatCode>0%</c:formatCode>
                <c:ptCount val="10"/>
                <c:pt idx="0">
                  <c:v>0</c:v>
                </c:pt>
                <c:pt idx="1">
                  <c:v>1.524390243902439E-2</c:v>
                </c:pt>
                <c:pt idx="2">
                  <c:v>0.10670731707317073</c:v>
                </c:pt>
                <c:pt idx="3">
                  <c:v>0.33536585365853661</c:v>
                </c:pt>
                <c:pt idx="4">
                  <c:v>0.35670731707317072</c:v>
                </c:pt>
                <c:pt idx="5">
                  <c:v>0.17073170731707318</c:v>
                </c:pt>
                <c:pt idx="6">
                  <c:v>1.2195121951219513E-2</c:v>
                </c:pt>
                <c:pt idx="7">
                  <c:v>3.0487804878048782E-3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0227-4A59-91F0-F00ECD3C6940}"/>
            </c:ext>
          </c:extLst>
        </c:ser>
        <c:ser>
          <c:idx val="2"/>
          <c:order val="1"/>
          <c:tx>
            <c:strRef>
              <c:f>'Short PR split by arm (1288)'!$W$9</c:f>
              <c:strCache>
                <c:ptCount val="1"/>
                <c:pt idx="0">
                  <c:v>Fixed AV Delay</c:v>
                </c:pt>
              </c:strCache>
            </c:strRef>
          </c:tx>
          <c:spPr>
            <a:ln w="19050" cap="rnd">
              <a:solidFill>
                <a:srgbClr val="002060"/>
              </a:solidFill>
              <a:round/>
            </a:ln>
            <a:effectLst/>
          </c:spPr>
          <c:marker>
            <c:symbol val="none"/>
          </c:marker>
          <c:cat>
            <c:numRef>
              <c:f>'Short PR split by arm (1288)'!$S$10:$S$18</c:f>
              <c:numCache>
                <c:formatCode>General</c:formatCode>
                <c:ptCount val="9"/>
                <c:pt idx="0">
                  <c:v>60</c:v>
                </c:pt>
                <c:pt idx="1">
                  <c:v>80</c:v>
                </c:pt>
                <c:pt idx="2">
                  <c:v>100</c:v>
                </c:pt>
                <c:pt idx="3">
                  <c:v>120</c:v>
                </c:pt>
                <c:pt idx="4">
                  <c:v>140</c:v>
                </c:pt>
                <c:pt idx="5">
                  <c:v>160</c:v>
                </c:pt>
                <c:pt idx="6">
                  <c:v>180</c:v>
                </c:pt>
                <c:pt idx="7">
                  <c:v>200</c:v>
                </c:pt>
                <c:pt idx="8">
                  <c:v>220</c:v>
                </c:pt>
              </c:numCache>
            </c:numRef>
          </c:cat>
          <c:val>
            <c:numRef>
              <c:f>'Short PR split by arm (1288)'!$W$10:$W$19</c:f>
              <c:numCache>
                <c:formatCode>0%</c:formatCode>
                <c:ptCount val="10"/>
                <c:pt idx="0">
                  <c:v>0</c:v>
                </c:pt>
                <c:pt idx="1">
                  <c:v>6.0975609756097563E-3</c:v>
                </c:pt>
                <c:pt idx="2">
                  <c:v>3.6585365853658534E-2</c:v>
                </c:pt>
                <c:pt idx="3">
                  <c:v>0.21341463414634146</c:v>
                </c:pt>
                <c:pt idx="4">
                  <c:v>0.31402439024390244</c:v>
                </c:pt>
                <c:pt idx="5">
                  <c:v>0.1676829268292683</c:v>
                </c:pt>
                <c:pt idx="6">
                  <c:v>6.7073170731707321E-2</c:v>
                </c:pt>
                <c:pt idx="7">
                  <c:v>3.6585365853658534E-2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0227-4A59-91F0-F00ECD3C69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613313936"/>
        <c:axId val="1613315376"/>
      </c:lineChart>
      <c:catAx>
        <c:axId val="161331393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000" b="1" dirty="0"/>
                  <a:t>Paced QRS Duration (</a:t>
                </a:r>
                <a:r>
                  <a:rPr lang="en-US" sz="1000" b="1" dirty="0" err="1"/>
                  <a:t>ms</a:t>
                </a:r>
                <a:r>
                  <a:rPr lang="en-US" sz="1000" b="1" dirty="0"/>
                  <a:t>)</a:t>
                </a:r>
              </a:p>
            </c:rich>
          </c:tx>
          <c:layout>
            <c:manualLayout>
              <c:xMode val="edge"/>
              <c:yMode val="edge"/>
              <c:x val="0.37254140301842392"/>
              <c:y val="0.8948820374273656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in"/>
        <c:minorTickMark val="out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13315376"/>
        <c:crosses val="autoZero"/>
        <c:auto val="1"/>
        <c:lblAlgn val="ctr"/>
        <c:lblOffset val="100"/>
        <c:noMultiLvlLbl val="0"/>
      </c:catAx>
      <c:valAx>
        <c:axId val="1613315376"/>
        <c:scaling>
          <c:orientation val="minMax"/>
          <c:max val="0.5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1"/>
                  <a:t>Distribution of patients (%)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13313936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ysClr val="windowText" lastClr="000000"/>
          </a:solidFill>
        </a:defRPr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5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sz="1050" b="1" dirty="0"/>
              <a:t>PR Interval ≥ 185 </a:t>
            </a:r>
            <a:r>
              <a:rPr lang="en-US" sz="1050" b="1" dirty="0" err="1"/>
              <a:t>ms</a:t>
            </a:r>
            <a:endParaRPr lang="en-US" sz="1050" b="1" dirty="0"/>
          </a:p>
        </c:rich>
      </c:tx>
      <c:layout>
        <c:manualLayout>
          <c:xMode val="edge"/>
          <c:yMode val="edge"/>
          <c:x val="0.32934306558935023"/>
          <c:y val="7.4558625019840608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9807804192998293"/>
          <c:y val="0.11536304328912476"/>
          <c:w val="0.78293708706771115"/>
          <c:h val="0.65571591621477476"/>
        </c:manualLayout>
      </c:layout>
      <c:lineChart>
        <c:grouping val="standard"/>
        <c:varyColors val="0"/>
        <c:ser>
          <c:idx val="0"/>
          <c:order val="0"/>
          <c:tx>
            <c:strRef>
              <c:f>'Long PR split by arm'!$W$6</c:f>
              <c:strCache>
                <c:ptCount val="1"/>
                <c:pt idx="0">
                  <c:v>SyncAV</c:v>
                </c:pt>
              </c:strCache>
            </c:strRef>
          </c:tx>
          <c:spPr>
            <a:ln w="19050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cat>
            <c:numRef>
              <c:f>'Long PR split by arm'!$T$7:$T$15</c:f>
              <c:numCache>
                <c:formatCode>General</c:formatCode>
                <c:ptCount val="9"/>
                <c:pt idx="0">
                  <c:v>60</c:v>
                </c:pt>
                <c:pt idx="1">
                  <c:v>80</c:v>
                </c:pt>
                <c:pt idx="2">
                  <c:v>100</c:v>
                </c:pt>
                <c:pt idx="3">
                  <c:v>120</c:v>
                </c:pt>
                <c:pt idx="4">
                  <c:v>140</c:v>
                </c:pt>
                <c:pt idx="5">
                  <c:v>160</c:v>
                </c:pt>
                <c:pt idx="6">
                  <c:v>180</c:v>
                </c:pt>
                <c:pt idx="7">
                  <c:v>200</c:v>
                </c:pt>
                <c:pt idx="8">
                  <c:v>220</c:v>
                </c:pt>
              </c:numCache>
            </c:numRef>
          </c:cat>
          <c:val>
            <c:numRef>
              <c:f>'Long PR split by arm'!$W$7:$W$16</c:f>
              <c:numCache>
                <c:formatCode>0%</c:formatCode>
                <c:ptCount val="10"/>
                <c:pt idx="0">
                  <c:v>0</c:v>
                </c:pt>
                <c:pt idx="1">
                  <c:v>1.2195121951219513E-2</c:v>
                </c:pt>
                <c:pt idx="2">
                  <c:v>8.5365853658536592E-2</c:v>
                </c:pt>
                <c:pt idx="3">
                  <c:v>0.38617886178861788</c:v>
                </c:pt>
                <c:pt idx="4">
                  <c:v>0.33333333333333331</c:v>
                </c:pt>
                <c:pt idx="5">
                  <c:v>0.15040650406504066</c:v>
                </c:pt>
                <c:pt idx="6">
                  <c:v>2.032520325203252E-2</c:v>
                </c:pt>
                <c:pt idx="7">
                  <c:v>1.2195121951219513E-2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211D-4743-9F9C-FA1FD43C7D81}"/>
            </c:ext>
          </c:extLst>
        </c:ser>
        <c:ser>
          <c:idx val="1"/>
          <c:order val="1"/>
          <c:tx>
            <c:strRef>
              <c:f>'Long PR split by arm'!$X$6</c:f>
              <c:strCache>
                <c:ptCount val="1"/>
                <c:pt idx="0">
                  <c:v>Fixed AV Delay</c:v>
                </c:pt>
              </c:strCache>
            </c:strRef>
          </c:tx>
          <c:spPr>
            <a:ln w="19050" cap="rnd">
              <a:solidFill>
                <a:srgbClr val="002060"/>
              </a:solidFill>
              <a:round/>
            </a:ln>
            <a:effectLst/>
          </c:spPr>
          <c:marker>
            <c:symbol val="none"/>
          </c:marker>
          <c:cat>
            <c:numRef>
              <c:f>'Long PR split by arm'!$T$7:$T$15</c:f>
              <c:numCache>
                <c:formatCode>General</c:formatCode>
                <c:ptCount val="9"/>
                <c:pt idx="0">
                  <c:v>60</c:v>
                </c:pt>
                <c:pt idx="1">
                  <c:v>80</c:v>
                </c:pt>
                <c:pt idx="2">
                  <c:v>100</c:v>
                </c:pt>
                <c:pt idx="3">
                  <c:v>120</c:v>
                </c:pt>
                <c:pt idx="4">
                  <c:v>140</c:v>
                </c:pt>
                <c:pt idx="5">
                  <c:v>160</c:v>
                </c:pt>
                <c:pt idx="6">
                  <c:v>180</c:v>
                </c:pt>
                <c:pt idx="7">
                  <c:v>200</c:v>
                </c:pt>
                <c:pt idx="8">
                  <c:v>220</c:v>
                </c:pt>
              </c:numCache>
            </c:numRef>
          </c:cat>
          <c:val>
            <c:numRef>
              <c:f>'Long PR split by arm'!$X$7:$X$16</c:f>
              <c:numCache>
                <c:formatCode>0%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1.7751479289940829E-2</c:v>
                </c:pt>
                <c:pt idx="3">
                  <c:v>9.4674556213017749E-2</c:v>
                </c:pt>
                <c:pt idx="4">
                  <c:v>0.30769230769230771</c:v>
                </c:pt>
                <c:pt idx="5">
                  <c:v>0.34319526627218933</c:v>
                </c:pt>
                <c:pt idx="6">
                  <c:v>0.16568047337278108</c:v>
                </c:pt>
                <c:pt idx="7">
                  <c:v>5.3254437869822487E-2</c:v>
                </c:pt>
                <c:pt idx="8">
                  <c:v>1.7751479289940829E-2</c:v>
                </c:pt>
                <c:pt idx="9">
                  <c:v>0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211D-4743-9F9C-FA1FD43C7D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99568400"/>
        <c:axId val="1799569360"/>
      </c:lineChart>
      <c:catAx>
        <c:axId val="179956840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000" b="1"/>
                  <a:t>Paced</a:t>
                </a:r>
                <a:r>
                  <a:rPr lang="en-US" sz="1000" b="1" baseline="0"/>
                  <a:t> QRS Duration (ms)</a:t>
                </a:r>
                <a:endParaRPr lang="en-US" sz="1000" b="1"/>
              </a:p>
            </c:rich>
          </c:tx>
          <c:layout>
            <c:manualLayout>
              <c:xMode val="edge"/>
              <c:yMode val="edge"/>
              <c:x val="0.33711767586977642"/>
              <c:y val="0.8820317178496364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in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99569360"/>
        <c:crosses val="autoZero"/>
        <c:auto val="1"/>
        <c:lblAlgn val="ctr"/>
        <c:lblOffset val="100"/>
        <c:noMultiLvlLbl val="0"/>
      </c:catAx>
      <c:valAx>
        <c:axId val="1799569360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000" b="1"/>
                  <a:t>Distribution of patients (%)</a:t>
                </a:r>
              </a:p>
            </c:rich>
          </c:tx>
          <c:layout>
            <c:manualLayout>
              <c:xMode val="edge"/>
              <c:yMode val="edge"/>
              <c:x val="2.309301337576343E-2"/>
              <c:y val="9.7524123629474893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99568400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ysClr val="windowText" lastClr="000000"/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7739" cy="469424"/>
          </a:xfrm>
          <a:prstGeom prst="rect">
            <a:avLst/>
          </a:prstGeom>
        </p:spPr>
        <p:txBody>
          <a:bodyPr vert="horz" lIns="93132" tIns="46566" rIns="93132" bIns="46566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093" y="0"/>
            <a:ext cx="3077739" cy="469424"/>
          </a:xfrm>
          <a:prstGeom prst="rect">
            <a:avLst/>
          </a:prstGeom>
        </p:spPr>
        <p:txBody>
          <a:bodyPr vert="horz" lIns="93132" tIns="46566" rIns="93132" bIns="46566" rtlCol="0"/>
          <a:lstStyle>
            <a:lvl1pPr algn="r">
              <a:defRPr sz="1200"/>
            </a:lvl1pPr>
          </a:lstStyle>
          <a:p>
            <a:fld id="{D64CCA8C-2727-A54D-B40F-70CF9669C616}" type="datetimeFigureOut">
              <a:rPr lang="fr-FR"/>
              <a:pPr/>
              <a:t>30/08/2026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917422"/>
            <a:ext cx="3077739" cy="469424"/>
          </a:xfrm>
          <a:prstGeom prst="rect">
            <a:avLst/>
          </a:prstGeom>
        </p:spPr>
        <p:txBody>
          <a:bodyPr vert="horz" lIns="93132" tIns="46566" rIns="93132" bIns="46566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093" y="8917422"/>
            <a:ext cx="3077739" cy="469424"/>
          </a:xfrm>
          <a:prstGeom prst="rect">
            <a:avLst/>
          </a:prstGeom>
        </p:spPr>
        <p:txBody>
          <a:bodyPr vert="horz" lIns="93132" tIns="46566" rIns="93132" bIns="46566" rtlCol="0" anchor="b"/>
          <a:lstStyle>
            <a:lvl1pPr algn="r">
              <a:defRPr sz="1200"/>
            </a:lvl1pPr>
          </a:lstStyle>
          <a:p>
            <a:fld id="{18CEFCA3-4FB0-F648-923A-3843471D4321}" type="slidenum">
              <a:rPr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420675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7739" cy="469424"/>
          </a:xfrm>
          <a:prstGeom prst="rect">
            <a:avLst/>
          </a:prstGeom>
        </p:spPr>
        <p:txBody>
          <a:bodyPr vert="horz" lIns="93132" tIns="46566" rIns="93132" bIns="46566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3" y="0"/>
            <a:ext cx="3077739" cy="469424"/>
          </a:xfrm>
          <a:prstGeom prst="rect">
            <a:avLst/>
          </a:prstGeom>
        </p:spPr>
        <p:txBody>
          <a:bodyPr vert="horz" lIns="93132" tIns="46566" rIns="93132" bIns="46566" rtlCol="0"/>
          <a:lstStyle>
            <a:lvl1pPr algn="r">
              <a:defRPr sz="1200"/>
            </a:lvl1pPr>
          </a:lstStyle>
          <a:p>
            <a:fld id="{3A47D4E0-ADF2-4269-A368-F8657ABA7EB7}" type="datetimeFigureOut">
              <a:rPr lang="en-US" smtClean="0"/>
              <a:pPr/>
              <a:t>8/30/2026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704850"/>
            <a:ext cx="6257925" cy="3519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32" tIns="46566" rIns="93132" bIns="46566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vert="horz" lIns="93132" tIns="46566" rIns="93132" bIns="46566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917422"/>
            <a:ext cx="3077739" cy="469424"/>
          </a:xfrm>
          <a:prstGeom prst="rect">
            <a:avLst/>
          </a:prstGeom>
        </p:spPr>
        <p:txBody>
          <a:bodyPr vert="horz" lIns="93132" tIns="46566" rIns="93132" bIns="46566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3" y="8917422"/>
            <a:ext cx="3077739" cy="469424"/>
          </a:xfrm>
          <a:prstGeom prst="rect">
            <a:avLst/>
          </a:prstGeom>
        </p:spPr>
        <p:txBody>
          <a:bodyPr vert="horz" lIns="93132" tIns="46566" rIns="93132" bIns="46566" rtlCol="0" anchor="b"/>
          <a:lstStyle>
            <a:lvl1pPr algn="r">
              <a:defRPr sz="1200"/>
            </a:lvl1pPr>
          </a:lstStyle>
          <a:p>
            <a:fld id="{BA8DCFB2-2FC4-4A48-85D8-914292BD17B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851543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8DCFB2-2FC4-4A48-85D8-914292BD17B8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45099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979BCC-8CAC-A5FB-1356-784F7B15AA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D1366E3-2933-7C59-BF71-E8A441787B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2A3CB9C-032F-6DD8-D486-19E2ECDF60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9964FE-8E75-0C38-9DC6-7F1F18217E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8DCFB2-2FC4-4A48-85D8-914292BD17B8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60037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3304B0-11DE-9BB4-D509-E6CC3BA73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>
            <a:extLst>
              <a:ext uri="{FF2B5EF4-FFF2-40B4-BE49-F238E27FC236}">
                <a16:creationId xmlns:a16="http://schemas.microsoft.com/office/drawing/2014/main" id="{C2478EC0-A958-FDF7-BB9F-010536B205C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3900" b="1">
                <a:solidFill>
                  <a:srgbClr val="FFFF00"/>
                </a:solidFill>
                <a:latin typeface="Times New Roman" pitchFamily="18" charset="0"/>
              </a:defRPr>
            </a:lvl1pPr>
            <a:lvl2pPr marL="785337" indent="-302052">
              <a:defRPr sz="3900" b="1">
                <a:solidFill>
                  <a:srgbClr val="FFFF00"/>
                </a:solidFill>
                <a:latin typeface="Times New Roman" pitchFamily="18" charset="0"/>
              </a:defRPr>
            </a:lvl2pPr>
            <a:lvl3pPr marL="1208210" indent="-241641">
              <a:defRPr sz="3900" b="1">
                <a:solidFill>
                  <a:srgbClr val="FFFF00"/>
                </a:solidFill>
                <a:latin typeface="Times New Roman" pitchFamily="18" charset="0"/>
              </a:defRPr>
            </a:lvl3pPr>
            <a:lvl4pPr marL="1691494" indent="-241641">
              <a:defRPr sz="3900" b="1">
                <a:solidFill>
                  <a:srgbClr val="FFFF00"/>
                </a:solidFill>
                <a:latin typeface="Times New Roman" pitchFamily="18" charset="0"/>
              </a:defRPr>
            </a:lvl4pPr>
            <a:lvl5pPr marL="2174779" indent="-241641">
              <a:defRPr sz="3900" b="1">
                <a:solidFill>
                  <a:srgbClr val="FFFF00"/>
                </a:solidFill>
                <a:latin typeface="Times New Roman" pitchFamily="18" charset="0"/>
              </a:defRPr>
            </a:lvl5pPr>
            <a:lvl6pPr marL="2658062" indent="-241641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rgbClr val="FFFF00"/>
                </a:solidFill>
                <a:latin typeface="Times New Roman" pitchFamily="18" charset="0"/>
              </a:defRPr>
            </a:lvl6pPr>
            <a:lvl7pPr marL="3141346" indent="-241641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rgbClr val="FFFF00"/>
                </a:solidFill>
                <a:latin typeface="Times New Roman" pitchFamily="18" charset="0"/>
              </a:defRPr>
            </a:lvl7pPr>
            <a:lvl8pPr marL="3624631" indent="-241641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rgbClr val="FFFF00"/>
                </a:solidFill>
                <a:latin typeface="Times New Roman" pitchFamily="18" charset="0"/>
              </a:defRPr>
            </a:lvl8pPr>
            <a:lvl9pPr marL="4107915" indent="-241641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rgbClr val="FFFF00"/>
                </a:solidFill>
                <a:latin typeface="Times New Roman" pitchFamily="18" charset="0"/>
              </a:defRPr>
            </a:lvl9pPr>
          </a:lstStyle>
          <a:p>
            <a:fld id="{E37EE5D5-04F1-49B9-91A1-CA2DD15444EC}" type="slidenum">
              <a:rPr lang="en-US" altLang="en-US" sz="1200"/>
              <a:pPr/>
              <a:t>4</a:t>
            </a:fld>
            <a:endParaRPr lang="en-US" altLang="en-US" sz="1200"/>
          </a:p>
        </p:txBody>
      </p:sp>
      <p:sp>
        <p:nvSpPr>
          <p:cNvPr id="65539" name="Rectangle 2">
            <a:extLst>
              <a:ext uri="{FF2B5EF4-FFF2-40B4-BE49-F238E27FC236}">
                <a16:creationId xmlns:a16="http://schemas.microsoft.com/office/drawing/2014/main" id="{C3896832-8E79-AA86-1BDF-9C4A4D2C1F8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>
            <a:extLst>
              <a:ext uri="{FF2B5EF4-FFF2-40B4-BE49-F238E27FC236}">
                <a16:creationId xmlns:a16="http://schemas.microsoft.com/office/drawing/2014/main" id="{B45F037C-2502-D9E7-617E-6028C82A0EA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88593" y="4504229"/>
            <a:ext cx="7283990" cy="1263338"/>
          </a:xfrm>
          <a:noFill/>
        </p:spPr>
        <p:txBody>
          <a:bodyPr>
            <a:normAutofit/>
          </a:bodyPr>
          <a:lstStyle/>
          <a:p>
            <a:endParaRPr lang="en-US" altLang="en-US" baseline="0" dirty="0"/>
          </a:p>
        </p:txBody>
      </p:sp>
    </p:spTree>
    <p:extLst>
      <p:ext uri="{BB962C8B-B14F-4D97-AF65-F5344CB8AC3E}">
        <p14:creationId xmlns:p14="http://schemas.microsoft.com/office/powerpoint/2010/main" val="38200691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CE78DD-5766-64A9-C1F9-5BE37C924C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>
            <a:extLst>
              <a:ext uri="{FF2B5EF4-FFF2-40B4-BE49-F238E27FC236}">
                <a16:creationId xmlns:a16="http://schemas.microsoft.com/office/drawing/2014/main" id="{ECC688AB-538E-0155-7BB1-E03EDD85AE2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3900" b="1">
                <a:solidFill>
                  <a:srgbClr val="FFFF00"/>
                </a:solidFill>
                <a:latin typeface="Times New Roman" pitchFamily="18" charset="0"/>
              </a:defRPr>
            </a:lvl1pPr>
            <a:lvl2pPr marL="785337" indent="-302052">
              <a:defRPr sz="3900" b="1">
                <a:solidFill>
                  <a:srgbClr val="FFFF00"/>
                </a:solidFill>
                <a:latin typeface="Times New Roman" pitchFamily="18" charset="0"/>
              </a:defRPr>
            </a:lvl2pPr>
            <a:lvl3pPr marL="1208210" indent="-241641">
              <a:defRPr sz="3900" b="1">
                <a:solidFill>
                  <a:srgbClr val="FFFF00"/>
                </a:solidFill>
                <a:latin typeface="Times New Roman" pitchFamily="18" charset="0"/>
              </a:defRPr>
            </a:lvl3pPr>
            <a:lvl4pPr marL="1691494" indent="-241641">
              <a:defRPr sz="3900" b="1">
                <a:solidFill>
                  <a:srgbClr val="FFFF00"/>
                </a:solidFill>
                <a:latin typeface="Times New Roman" pitchFamily="18" charset="0"/>
              </a:defRPr>
            </a:lvl4pPr>
            <a:lvl5pPr marL="2174779" indent="-241641">
              <a:defRPr sz="3900" b="1">
                <a:solidFill>
                  <a:srgbClr val="FFFF00"/>
                </a:solidFill>
                <a:latin typeface="Times New Roman" pitchFamily="18" charset="0"/>
              </a:defRPr>
            </a:lvl5pPr>
            <a:lvl6pPr marL="2658062" indent="-241641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rgbClr val="FFFF00"/>
                </a:solidFill>
                <a:latin typeface="Times New Roman" pitchFamily="18" charset="0"/>
              </a:defRPr>
            </a:lvl6pPr>
            <a:lvl7pPr marL="3141346" indent="-241641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rgbClr val="FFFF00"/>
                </a:solidFill>
                <a:latin typeface="Times New Roman" pitchFamily="18" charset="0"/>
              </a:defRPr>
            </a:lvl7pPr>
            <a:lvl8pPr marL="3624631" indent="-241641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rgbClr val="FFFF00"/>
                </a:solidFill>
                <a:latin typeface="Times New Roman" pitchFamily="18" charset="0"/>
              </a:defRPr>
            </a:lvl8pPr>
            <a:lvl9pPr marL="4107915" indent="-241641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rgbClr val="FFFF00"/>
                </a:solidFill>
                <a:latin typeface="Times New Roman" pitchFamily="18" charset="0"/>
              </a:defRPr>
            </a:lvl9pPr>
          </a:lstStyle>
          <a:p>
            <a:fld id="{E37EE5D5-04F1-49B9-91A1-CA2DD15444EC}" type="slidenum">
              <a:rPr lang="en-US" altLang="en-US" sz="1200"/>
              <a:pPr/>
              <a:t>5</a:t>
            </a:fld>
            <a:endParaRPr lang="en-US" altLang="en-US" sz="1200"/>
          </a:p>
        </p:txBody>
      </p:sp>
      <p:sp>
        <p:nvSpPr>
          <p:cNvPr id="65539" name="Rectangle 2">
            <a:extLst>
              <a:ext uri="{FF2B5EF4-FFF2-40B4-BE49-F238E27FC236}">
                <a16:creationId xmlns:a16="http://schemas.microsoft.com/office/drawing/2014/main" id="{D5846582-EF7C-D3E6-AF9C-6BCC6369370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>
            <a:extLst>
              <a:ext uri="{FF2B5EF4-FFF2-40B4-BE49-F238E27FC236}">
                <a16:creationId xmlns:a16="http://schemas.microsoft.com/office/drawing/2014/main" id="{650A2BA2-16A6-782B-5B87-6C0441D5B7F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88593" y="4504229"/>
            <a:ext cx="7283990" cy="1263338"/>
          </a:xfrm>
          <a:noFill/>
        </p:spPr>
        <p:txBody>
          <a:bodyPr>
            <a:normAutofit/>
          </a:bodyPr>
          <a:lstStyle/>
          <a:p>
            <a:endParaRPr lang="en-US" altLang="en-US" baseline="0" dirty="0"/>
          </a:p>
        </p:txBody>
      </p:sp>
    </p:spTree>
    <p:extLst>
      <p:ext uri="{BB962C8B-B14F-4D97-AF65-F5344CB8AC3E}">
        <p14:creationId xmlns:p14="http://schemas.microsoft.com/office/powerpoint/2010/main" val="16611938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8DCFB2-2FC4-4A48-85D8-914292BD17B8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889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8DCFB2-2FC4-4A48-85D8-914292BD17B8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52373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3A630A-7E7F-83C1-B3BC-61B2AAFD56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8DE52B7-D973-7525-9B84-B6E8B46910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1EC741E-8FC9-209F-300B-A67340B2BF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444146-3842-E888-CB04-1ABC16320A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8DCFB2-2FC4-4A48-85D8-914292BD17B8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13660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731ED4-4F63-6208-C4F2-848B907F77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150A8ED-1CDE-51C9-6CFA-D43DAC485C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48A316A-B29C-B826-866E-8DA816839C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E8AE1C-6D88-ACDD-D940-2215D3EA54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8DCFB2-2FC4-4A48-85D8-914292BD17B8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56510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609804-C4A3-7FC8-718F-DC4E0C827E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731E6B5-B6FE-F1F5-2F35-02C8958829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95DF57D-5815-99A8-E2D3-D846F2D82D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B43EA9-1D58-1BC9-4733-9062C55805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8DCFB2-2FC4-4A48-85D8-914292BD17B8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04809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2F3CB7-75D3-18F6-05F8-7CEC4DFACF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92908E2-2EBB-C44D-ED9F-9EE42BC623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7113C95-071E-C4EB-CB96-56CBD4D510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F314DD-DAC8-3BB4-878D-7FD82109AB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8DCFB2-2FC4-4A48-85D8-914292BD17B8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43848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P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Espace réservé du texte 32">
            <a:extLst>
              <a:ext uri="{FF2B5EF4-FFF2-40B4-BE49-F238E27FC236}">
                <a16:creationId xmlns:a16="http://schemas.microsoft.com/office/drawing/2014/main" id="{E87A3DCC-5F52-46C1-83E5-0DCD52BF0AF8}"/>
              </a:ext>
            </a:extLst>
          </p:cNvPr>
          <p:cNvSpPr>
            <a:spLocks noGrp="1" noChangeAspect="1"/>
          </p:cNvSpPr>
          <p:nvPr>
            <p:ph type="body" sz="quarter" idx="10" hasCustomPrompt="1"/>
          </p:nvPr>
        </p:nvSpPr>
        <p:spPr>
          <a:xfrm>
            <a:off x="1039771" y="2517053"/>
            <a:ext cx="6844590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1600" b="0">
                <a:solidFill>
                  <a:schemeClr val="tx1"/>
                </a:solidFill>
                <a:latin typeface="+mn-lt"/>
              </a:defRPr>
            </a:lvl1pPr>
            <a:lvl2pPr marL="266700" indent="0">
              <a:buNone/>
              <a:defRPr/>
            </a:lvl2pPr>
            <a:lvl3pPr marL="531812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A short description about the subject of the presentation. Can be used as a subtitle. </a:t>
            </a:r>
          </a:p>
        </p:txBody>
      </p:sp>
      <p:sp>
        <p:nvSpPr>
          <p:cNvPr id="36" name="Espace réservé du texte 32">
            <a:extLst>
              <a:ext uri="{FF2B5EF4-FFF2-40B4-BE49-F238E27FC236}">
                <a16:creationId xmlns:a16="http://schemas.microsoft.com/office/drawing/2014/main" id="{16284A64-7B54-461F-9363-2BE4503F91F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43597" y="3961569"/>
            <a:ext cx="5688626" cy="2880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 b="0">
                <a:solidFill>
                  <a:srgbClr val="AE1022"/>
                </a:solidFill>
                <a:latin typeface="+mn-lt"/>
              </a:defRPr>
            </a:lvl1pPr>
            <a:lvl2pPr marL="266700" indent="0">
              <a:buNone/>
              <a:defRPr/>
            </a:lvl2pPr>
            <a:lvl3pPr marL="531812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Presentation date</a:t>
            </a:r>
          </a:p>
        </p:txBody>
      </p:sp>
      <p:sp>
        <p:nvSpPr>
          <p:cNvPr id="15" name="Espace réservé du texte 32">
            <a:extLst>
              <a:ext uri="{FF2B5EF4-FFF2-40B4-BE49-F238E27FC236}">
                <a16:creationId xmlns:a16="http://schemas.microsoft.com/office/drawing/2014/main" id="{DFFB4CC0-14B2-483B-83A6-DA9CE43781C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43610" y="3577877"/>
            <a:ext cx="5688619" cy="29001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 b="0">
                <a:solidFill>
                  <a:schemeClr val="tx1"/>
                </a:solidFill>
                <a:latin typeface="+mn-lt"/>
              </a:defRPr>
            </a:lvl1pPr>
            <a:lvl2pPr marL="266700" indent="0">
              <a:buNone/>
              <a:defRPr/>
            </a:lvl2pPr>
            <a:lvl3pPr marL="531812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Presenter Name</a:t>
            </a:r>
          </a:p>
        </p:txBody>
      </p:sp>
      <p:sp>
        <p:nvSpPr>
          <p:cNvPr id="17" name="Espace réservé du texte 32">
            <a:extLst>
              <a:ext uri="{FF2B5EF4-FFF2-40B4-BE49-F238E27FC236}">
                <a16:creationId xmlns:a16="http://schemas.microsoft.com/office/drawing/2014/main" id="{495DAAF3-5ADD-3B4B-9B4A-F80003C2F6E4}"/>
              </a:ext>
            </a:extLst>
          </p:cNvPr>
          <p:cNvSpPr>
            <a:spLocks noGrp="1" noChangeAspect="1"/>
          </p:cNvSpPr>
          <p:nvPr>
            <p:ph type="body" sz="quarter" idx="14" hasCustomPrompt="1"/>
          </p:nvPr>
        </p:nvSpPr>
        <p:spPr>
          <a:xfrm>
            <a:off x="1043610" y="927760"/>
            <a:ext cx="6768746" cy="833178"/>
          </a:xfrm>
          <a:prstGeom prst="rect">
            <a:avLst/>
          </a:prstGeom>
        </p:spPr>
        <p:txBody>
          <a:bodyPr wrap="square" lIns="90000" tIns="46800" rIns="90000" bIns="46800">
            <a:spAutoFit/>
          </a:bodyPr>
          <a:lstStyle>
            <a:lvl1pPr marL="0" indent="0">
              <a:spcBef>
                <a:spcPts val="600"/>
              </a:spcBef>
              <a:buNone/>
              <a:defRPr sz="4800" b="1" i="0" baseline="0">
                <a:solidFill>
                  <a:schemeClr val="accent1"/>
                </a:solidFill>
                <a:latin typeface="+mn-lt"/>
              </a:defRPr>
            </a:lvl1pPr>
            <a:lvl2pPr marL="266700" indent="0">
              <a:buNone/>
              <a:defRPr/>
            </a:lvl2pPr>
            <a:lvl3pPr marL="531812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Presentation Title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tra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5">
            <a:extLst>
              <a:ext uri="{FF2B5EF4-FFF2-40B4-BE49-F238E27FC236}">
                <a16:creationId xmlns:a16="http://schemas.microsoft.com/office/drawing/2014/main" id="{EC9FD404-747D-47CF-8BD6-85DE35A09C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850" y="121476"/>
            <a:ext cx="7631757" cy="4320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2500"/>
              </a:lnSpc>
              <a:spcBef>
                <a:spcPts val="0"/>
              </a:spcBef>
              <a:buNone/>
              <a:defRPr sz="2400" b="1">
                <a:solidFill>
                  <a:schemeClr val="accent1"/>
                </a:solidFill>
                <a:latin typeface="+mj-lt"/>
              </a:defRPr>
            </a:lvl1pPr>
            <a:lvl2pPr marL="266700" indent="0">
              <a:buNone/>
              <a:defRPr/>
            </a:lvl2pPr>
            <a:lvl3pPr marL="531812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First line of the headline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448225EB-A123-4416-BF74-09996F92429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23850" y="915566"/>
            <a:ext cx="7632700" cy="3890434"/>
          </a:xfrm>
          <a:prstGeom prst="rect">
            <a:avLst/>
          </a:prstGeom>
        </p:spPr>
        <p:txBody>
          <a:bodyPr>
            <a:normAutofit/>
          </a:bodyPr>
          <a:lstStyle>
            <a:lvl1pPr marL="180975" indent="-180975" defTabSz="360000">
              <a:buFont typeface="Arial" panose="020B0604020202020204" pitchFamily="34" charset="0"/>
              <a:buChar char="•"/>
              <a:defRPr sz="1100" b="0">
                <a:solidFill>
                  <a:schemeClr val="tx1"/>
                </a:solidFill>
                <a:latin typeface="+mn-lt"/>
              </a:defRPr>
            </a:lvl1pPr>
            <a:lvl2pPr marL="447675" indent="-179388" defTabSz="358775">
              <a:buClr>
                <a:srgbClr val="AE1022"/>
              </a:buClr>
              <a:buFont typeface="Arial" panose="020B0604020202020204" pitchFamily="34" charset="0"/>
              <a:buChar char="•"/>
              <a:defRPr sz="1100" b="0">
                <a:solidFill>
                  <a:schemeClr val="tx1"/>
                </a:solidFill>
                <a:latin typeface="+mn-lt"/>
              </a:defRPr>
            </a:lvl2pPr>
            <a:lvl3pPr marL="628650" indent="-179388">
              <a:buClr>
                <a:srgbClr val="AE1022"/>
              </a:buClr>
              <a:buFont typeface="Arial" panose="020B0604020202020204" pitchFamily="34" charset="0"/>
              <a:buChar char="•"/>
              <a:defRPr sz="1100" b="0">
                <a:solidFill>
                  <a:schemeClr val="tx1"/>
                </a:solidFill>
                <a:latin typeface="+mn-lt"/>
              </a:defRPr>
            </a:lvl3pPr>
            <a:lvl4pPr marL="804863" indent="-179388">
              <a:buClr>
                <a:srgbClr val="AE1022"/>
              </a:buClr>
              <a:buFont typeface="Arial" panose="020B0604020202020204" pitchFamily="34" charset="0"/>
              <a:buChar char="•"/>
              <a:tabLst>
                <a:tab pos="804863" algn="l"/>
              </a:tabLst>
              <a:defRPr sz="1100" b="0">
                <a:solidFill>
                  <a:schemeClr val="tx1"/>
                </a:solidFill>
                <a:latin typeface="+mn-lt"/>
              </a:defRPr>
            </a:lvl4pPr>
            <a:lvl5pPr marL="985838" indent="-179388">
              <a:buClr>
                <a:srgbClr val="AE1022"/>
              </a:buClr>
              <a:buFont typeface="Arial" panose="020B0604020202020204" pitchFamily="34" charset="0"/>
              <a:buChar char="•"/>
              <a:defRPr sz="1100" b="0">
                <a:solidFill>
                  <a:schemeClr val="tx1"/>
                </a:solidFill>
                <a:latin typeface="+mn-lt"/>
              </a:defRPr>
            </a:lvl5pPr>
            <a:lvl6pPr marL="1166813" indent="-179388">
              <a:buClr>
                <a:srgbClr val="AE1022"/>
              </a:buClr>
              <a:buFont typeface="Arial" panose="020B0604020202020204" pitchFamily="34" charset="0"/>
              <a:buChar char="•"/>
              <a:tabLst>
                <a:tab pos="1076325" algn="l"/>
              </a:tabLst>
              <a:defRPr sz="1800"/>
            </a:lvl6pPr>
            <a:lvl7pPr marL="1346400" indent="-179388">
              <a:buClr>
                <a:srgbClr val="C00000"/>
              </a:buClr>
              <a:defRPr sz="1800"/>
            </a:lvl7pPr>
            <a:lvl8pPr marL="1530000" indent="-179388">
              <a:buClr>
                <a:srgbClr val="C00000"/>
              </a:buClr>
              <a:defRPr sz="1800"/>
            </a:lvl8pPr>
            <a:lvl9pPr marL="2424113" indent="-228600">
              <a:buClr>
                <a:srgbClr val="C00000"/>
              </a:buClr>
              <a:buNone/>
              <a:defRPr sz="14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0946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P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5">
            <a:extLst>
              <a:ext uri="{FF2B5EF4-FFF2-40B4-BE49-F238E27FC236}">
                <a16:creationId xmlns:a16="http://schemas.microsoft.com/office/drawing/2014/main" id="{75713D93-C919-4892-838C-B532C4D773A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4618" y="339502"/>
            <a:ext cx="7631757" cy="4320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2500"/>
              </a:lnSpc>
              <a:spcBef>
                <a:spcPts val="0"/>
              </a:spcBef>
              <a:buNone/>
              <a:defRPr sz="2000" b="1" baseline="0">
                <a:solidFill>
                  <a:schemeClr val="accent1"/>
                </a:solidFill>
                <a:latin typeface="+mj-lt"/>
              </a:defRPr>
            </a:lvl1pPr>
            <a:lvl2pPr marL="266700" indent="0">
              <a:buNone/>
              <a:defRPr/>
            </a:lvl2pPr>
            <a:lvl3pPr marL="531812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Want to use just a headline? =&gt; type here</a:t>
            </a:r>
          </a:p>
        </p:txBody>
      </p:sp>
    </p:spTree>
    <p:extLst>
      <p:ext uri="{BB962C8B-B14F-4D97-AF65-F5344CB8AC3E}">
        <p14:creationId xmlns:p14="http://schemas.microsoft.com/office/powerpoint/2010/main" val="19729448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Sub-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5">
            <a:extLst>
              <a:ext uri="{FF2B5EF4-FFF2-40B4-BE49-F238E27FC236}">
                <a16:creationId xmlns:a16="http://schemas.microsoft.com/office/drawing/2014/main" id="{8A1CE93C-D99C-4EDD-BA67-BCAAD80495D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8175" y="1364165"/>
            <a:ext cx="6825854" cy="11525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450"/>
              </a:spcBef>
              <a:buNone/>
              <a:defRPr sz="2000" b="1">
                <a:solidFill>
                  <a:schemeClr val="accent1"/>
                </a:solidFill>
                <a:latin typeface="+mj-lt"/>
              </a:defRPr>
            </a:lvl1pPr>
            <a:lvl2pPr marL="266693" indent="0">
              <a:buNone/>
              <a:defRPr/>
            </a:lvl2pPr>
            <a:lvl3pPr marL="531799" indent="0">
              <a:buNone/>
              <a:defRPr/>
            </a:lvl3pPr>
            <a:lvl4pPr marL="809605" indent="0">
              <a:buNone/>
              <a:defRPr/>
            </a:lvl4pPr>
            <a:lvl5pPr marL="1076298" indent="0">
              <a:buNone/>
              <a:defRPr/>
            </a:lvl5pPr>
          </a:lstStyle>
          <a:p>
            <a:pPr lvl="0"/>
            <a:r>
              <a:rPr lang="en-GB" dirty="0"/>
              <a:t>S</a:t>
            </a:r>
            <a:r>
              <a:rPr lang="en-US" dirty="0" err="1"/>
              <a:t>ub</a:t>
            </a:r>
            <a:r>
              <a:rPr lang="en-US" dirty="0"/>
              <a:t>-Title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C2DF46A-1BA8-44CA-B779-2ACC2C31960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176" y="2571750"/>
            <a:ext cx="6825853" cy="16430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FontTx/>
              <a:buNone/>
              <a:defRPr sz="1100" b="0">
                <a:latin typeface="+mn-lt"/>
              </a:defRPr>
            </a:lvl1pPr>
            <a:lvl2pPr indent="-266400">
              <a:buClr>
                <a:srgbClr val="AE1022"/>
              </a:buClr>
              <a:buFont typeface="Arial" panose="020B0604020202020204" pitchFamily="34" charset="0"/>
              <a:buChar char="•"/>
              <a:defRPr sz="1100" b="0">
                <a:latin typeface="+mn-lt"/>
              </a:defRPr>
            </a:lvl2pPr>
            <a:lvl3pPr indent="-266400">
              <a:buClr>
                <a:srgbClr val="AE1022"/>
              </a:buClr>
              <a:buFont typeface="Arial" panose="020B0604020202020204" pitchFamily="34" charset="0"/>
              <a:buChar char="•"/>
              <a:defRPr sz="1100" b="0">
                <a:latin typeface="+mn-lt"/>
              </a:defRPr>
            </a:lvl3pPr>
            <a:lvl4pPr indent="-266400">
              <a:buClr>
                <a:srgbClr val="AE1022"/>
              </a:buClr>
              <a:buFont typeface="Arial" panose="020B0604020202020204" pitchFamily="34" charset="0"/>
              <a:buChar char="•"/>
              <a:defRPr sz="1100" b="0">
                <a:latin typeface="+mn-lt"/>
              </a:defRPr>
            </a:lvl4pPr>
            <a:lvl5pPr indent="-266400">
              <a:buClr>
                <a:srgbClr val="AE1022"/>
              </a:buClr>
              <a:buFont typeface="Arial" panose="020B0604020202020204" pitchFamily="34" charset="0"/>
              <a:buChar char="•"/>
              <a:defRPr sz="1100" b="0">
                <a:latin typeface="+mn-lt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6887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P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9555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2805B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1E2958-B0C2-458E-BB29-239869AF166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2387965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2">
            <a:extLst>
              <a:ext uri="{FF2B5EF4-FFF2-40B4-BE49-F238E27FC236}">
                <a16:creationId xmlns:a16="http://schemas.microsoft.com/office/drawing/2014/main" id="{89271022-20A5-4D9A-84BD-CFB63810A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000" y="338401"/>
            <a:ext cx="7886700" cy="4095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lvl="0" indent="0">
              <a:lnSpc>
                <a:spcPts val="2500"/>
              </a:lnSpc>
              <a:spcBef>
                <a:spcPts val="0"/>
              </a:spcBef>
              <a:buClr>
                <a:srgbClr val="D00040"/>
              </a:buClr>
              <a:buFont typeface="Arial" pitchFamily="34" charset="0"/>
            </a:pPr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374904E-396E-4218-8F2B-633F121269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4000" y="914400"/>
            <a:ext cx="7886700" cy="3913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66700" lvl="0" indent="-266700"/>
            <a:r>
              <a:rPr lang="fr-FR" dirty="0"/>
              <a:t>Cliquez pour modifier les styles du texte du masque</a:t>
            </a:r>
          </a:p>
          <a:p>
            <a:pPr marL="266700" lvl="1" indent="-266700"/>
            <a:r>
              <a:rPr lang="fr-FR" dirty="0"/>
              <a:t>Deuxième niveau</a:t>
            </a:r>
          </a:p>
          <a:p>
            <a:pPr marL="266700" lvl="2" indent="-266700"/>
            <a:r>
              <a:rPr lang="fr-FR" dirty="0"/>
              <a:t>Troisième niveau</a:t>
            </a:r>
          </a:p>
          <a:p>
            <a:pPr marL="266700" lvl="3" indent="-266700"/>
            <a:r>
              <a:rPr lang="fr-FR" dirty="0"/>
              <a:t>Quatrième niveau</a:t>
            </a:r>
          </a:p>
          <a:p>
            <a:pPr marL="266700" lvl="4" indent="-266700"/>
            <a:r>
              <a:rPr lang="fr-FR" dirty="0"/>
              <a:t>Cinquième niveau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65" r:id="rId3"/>
    <p:sldLayoutId id="2147483669" r:id="rId4"/>
    <p:sldLayoutId id="2147483666" r:id="rId5"/>
    <p:sldLayoutId id="2147483670" r:id="rId6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lang="en-US" sz="2000" b="1" i="0" kern="1200" smtClean="0">
          <a:solidFill>
            <a:schemeClr val="accent1"/>
          </a:solidFill>
          <a:latin typeface="+mj-lt"/>
          <a:ea typeface="+mn-ea"/>
          <a:cs typeface="Verdana"/>
        </a:defRPr>
      </a:lvl1pPr>
    </p:titleStyle>
    <p:bodyStyle>
      <a:lvl1pPr marL="0" indent="0" algn="l" defTabSz="360000" rtl="0" eaLnBrk="1" latinLnBrk="0" hangingPunct="1">
        <a:spcBef>
          <a:spcPct val="20000"/>
        </a:spcBef>
        <a:buClr>
          <a:srgbClr val="C00000"/>
        </a:buClr>
        <a:buFont typeface="Arial" panose="020B0604020202020204" pitchFamily="34" charset="0"/>
        <a:buNone/>
        <a:defRPr lang="en-US" sz="1100" b="0" i="0" kern="1200" dirty="0" smtClean="0">
          <a:solidFill>
            <a:schemeClr val="tx1"/>
          </a:solidFill>
          <a:latin typeface="+mn-lt"/>
          <a:ea typeface="+mn-ea"/>
          <a:cs typeface="Verdana"/>
        </a:defRPr>
      </a:lvl1pPr>
      <a:lvl2pPr marL="266700" indent="0" algn="l" defTabSz="360000" rtl="0" eaLnBrk="1" latinLnBrk="0" hangingPunct="1">
        <a:spcBef>
          <a:spcPct val="20000"/>
        </a:spcBef>
        <a:buClr>
          <a:srgbClr val="C00000"/>
        </a:buClr>
        <a:buFont typeface="Arial" panose="020B0604020202020204" pitchFamily="34" charset="0"/>
        <a:buNone/>
        <a:defRPr lang="en-US" sz="1100" b="0" i="0" kern="1200" dirty="0" smtClean="0">
          <a:solidFill>
            <a:schemeClr val="tx1"/>
          </a:solidFill>
          <a:latin typeface="+mn-lt"/>
          <a:ea typeface="+mn-ea"/>
          <a:cs typeface="Verdana"/>
        </a:defRPr>
      </a:lvl2pPr>
      <a:lvl3pPr marL="531812" indent="0" algn="l" defTabSz="360000" rtl="0" eaLnBrk="1" latinLnBrk="0" hangingPunct="1">
        <a:spcBef>
          <a:spcPct val="20000"/>
        </a:spcBef>
        <a:buClr>
          <a:srgbClr val="C00000"/>
        </a:buClr>
        <a:buFont typeface="Arial" panose="020B0604020202020204" pitchFamily="34" charset="0"/>
        <a:buNone/>
        <a:defRPr lang="en-US" sz="1100" b="0" i="0" kern="1200" dirty="0" smtClean="0">
          <a:solidFill>
            <a:schemeClr val="tx1"/>
          </a:solidFill>
          <a:latin typeface="+mn-lt"/>
          <a:ea typeface="+mn-ea"/>
          <a:cs typeface="Verdana"/>
        </a:defRPr>
      </a:lvl3pPr>
      <a:lvl4pPr marL="809625" indent="0" algn="l" defTabSz="360000" rtl="0" eaLnBrk="1" latinLnBrk="0" hangingPunct="1">
        <a:spcBef>
          <a:spcPct val="20000"/>
        </a:spcBef>
        <a:buClr>
          <a:srgbClr val="C00000"/>
        </a:buClr>
        <a:buFont typeface="Arial" panose="020B0604020202020204" pitchFamily="34" charset="0"/>
        <a:buNone/>
        <a:defRPr lang="en-US" sz="1100" b="0" i="0" kern="1200" dirty="0" smtClean="0">
          <a:solidFill>
            <a:schemeClr val="tx1"/>
          </a:solidFill>
          <a:latin typeface="+mn-lt"/>
          <a:ea typeface="+mn-ea"/>
          <a:cs typeface="Verdana"/>
        </a:defRPr>
      </a:lvl4pPr>
      <a:lvl5pPr marL="1076325" indent="0" algn="l" defTabSz="360000" rtl="0" eaLnBrk="1" latinLnBrk="0" hangingPunct="1">
        <a:spcBef>
          <a:spcPct val="20000"/>
        </a:spcBef>
        <a:buClr>
          <a:srgbClr val="C00000"/>
        </a:buClr>
        <a:buFont typeface="Arial" panose="020B0604020202020204" pitchFamily="34" charset="0"/>
        <a:buNone/>
        <a:defRPr lang="en-US" sz="1100" b="0" i="0" kern="1200" dirty="0" smtClean="0">
          <a:solidFill>
            <a:schemeClr val="tx1"/>
          </a:solidFill>
          <a:latin typeface="+mn-lt"/>
          <a:ea typeface="+mn-ea"/>
          <a:cs typeface="Verdana"/>
        </a:defRPr>
      </a:lvl5pPr>
      <a:lvl6pPr marL="1981200" indent="0" algn="l" defTabSz="914400" rtl="0" eaLnBrk="1" latinLnBrk="0" hangingPunct="1">
        <a:spcBef>
          <a:spcPct val="20000"/>
        </a:spcBef>
        <a:buClr>
          <a:srgbClr val="C00000"/>
        </a:buClr>
        <a:buFont typeface="Arial" panose="020B0604020202020204" pitchFamily="34" charset="0"/>
        <a:buNone/>
        <a:defRPr lang="en-US" sz="1400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en-US" sz="1400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en-US" sz="1400" kern="120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chart" Target="../charts/chart8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chart" Target="../charts/char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C2E3A9A4-76F8-6C47-B859-3D618D5064C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4618" y="339502"/>
            <a:ext cx="8230446" cy="146565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b="0" dirty="0">
                <a:solidFill>
                  <a:srgbClr val="C00000"/>
                </a:solidFill>
              </a:rPr>
              <a:t>Clinical Benefit of Personalized Electrical Resynchronization in Cardiac Resynchronization Therapy using Automatic Dynamic AV Optimization: </a:t>
            </a:r>
          </a:p>
          <a:p>
            <a:pPr>
              <a:lnSpc>
                <a:spcPct val="100000"/>
              </a:lnSpc>
            </a:pPr>
            <a:r>
              <a:rPr lang="en-US" dirty="0">
                <a:solidFill>
                  <a:srgbClr val="C00000"/>
                </a:solidFill>
              </a:rPr>
              <a:t>The SyncAV Trial  </a:t>
            </a:r>
          </a:p>
          <a:p>
            <a:pPr>
              <a:lnSpc>
                <a:spcPct val="100000"/>
              </a:lnSpc>
            </a:pPr>
            <a:endParaRPr lang="fr-FR" dirty="0">
              <a:latin typeface="+mn-lt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6CD2CAC-B4A4-F34A-968A-832FBD91A239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96479" y="2082552"/>
            <a:ext cx="7632700" cy="1584176"/>
          </a:xfrm>
        </p:spPr>
        <p:txBody>
          <a:bodyPr>
            <a:normAutofit fontScale="92500" lnSpcReduction="10000"/>
          </a:bodyPr>
          <a:lstStyle/>
          <a:p>
            <a:pPr marL="0" indent="0" fontAlgn="base">
              <a:buNone/>
            </a:pPr>
            <a:r>
              <a:rPr lang="en-US" sz="1400" b="1" dirty="0"/>
              <a:t>Niraj Varma, MD, PhD</a:t>
            </a:r>
            <a:r>
              <a:rPr lang="en-US" sz="1400" b="1" baseline="30000" dirty="0"/>
              <a:t>1</a:t>
            </a:r>
            <a:r>
              <a:rPr lang="en-US" sz="1400" b="1" dirty="0"/>
              <a:t>, </a:t>
            </a:r>
            <a:r>
              <a:rPr lang="en-US" sz="1400" b="1" dirty="0" err="1"/>
              <a:t>Lluis</a:t>
            </a:r>
            <a:r>
              <a:rPr lang="en-US" sz="1400" b="1" dirty="0"/>
              <a:t> Mont, MD, PhD</a:t>
            </a:r>
            <a:r>
              <a:rPr lang="en-US" sz="1400" b="1" baseline="30000" dirty="0"/>
              <a:t>2</a:t>
            </a:r>
            <a:r>
              <a:rPr lang="en-US" sz="1400" b="1" dirty="0"/>
              <a:t>, Balbir Singh, MD</a:t>
            </a:r>
            <a:r>
              <a:rPr lang="en-US" sz="1400" b="1" baseline="30000" dirty="0"/>
              <a:t>3</a:t>
            </a:r>
            <a:r>
              <a:rPr lang="en-US" sz="1400" b="1" dirty="0"/>
              <a:t>, Brian Wisnoskey, PhD</a:t>
            </a:r>
            <a:r>
              <a:rPr lang="en-US" sz="1400" b="1" baseline="30000" dirty="0"/>
              <a:t>4</a:t>
            </a:r>
            <a:r>
              <a:rPr lang="en-US" sz="1400" b="1" dirty="0"/>
              <a:t>, Bernard Thibault, MD</a:t>
            </a:r>
            <a:r>
              <a:rPr lang="en-US" sz="1400" b="1" baseline="30000" dirty="0"/>
              <a:t>5</a:t>
            </a:r>
            <a:r>
              <a:rPr lang="en-US" sz="1400" b="1" dirty="0"/>
              <a:t>, Kartikeya Bhargava, MD</a:t>
            </a:r>
            <a:r>
              <a:rPr lang="en-US" sz="1400" b="1" baseline="30000" dirty="0"/>
              <a:t>6</a:t>
            </a:r>
            <a:r>
              <a:rPr lang="en-US" sz="1400" b="1" dirty="0"/>
              <a:t>, Grant Kim, MS</a:t>
            </a:r>
            <a:r>
              <a:rPr lang="en-US" sz="1400" b="1" baseline="30000" dirty="0"/>
              <a:t>4</a:t>
            </a:r>
            <a:r>
              <a:rPr lang="en-US" sz="1400" b="1" dirty="0"/>
              <a:t> Pedro Marques, MD</a:t>
            </a:r>
            <a:r>
              <a:rPr lang="en-US" sz="1400" b="1" baseline="30000" dirty="0"/>
              <a:t>7</a:t>
            </a:r>
            <a:r>
              <a:rPr lang="en-US" sz="1400" b="1" dirty="0"/>
              <a:t>, Joaquin Fernandez de la Concha, MD</a:t>
            </a:r>
            <a:r>
              <a:rPr lang="en-US" sz="1400" b="1" baseline="30000" dirty="0"/>
              <a:t>8</a:t>
            </a:r>
            <a:r>
              <a:rPr lang="en-US" sz="1400" b="1" dirty="0"/>
              <a:t>, Erich Kiehl, MD</a:t>
            </a:r>
            <a:r>
              <a:rPr lang="en-US" sz="1400" b="1" baseline="30000" dirty="0"/>
              <a:t>9</a:t>
            </a:r>
            <a:r>
              <a:rPr lang="en-US" sz="1400" b="1" dirty="0"/>
              <a:t>, Andrea Grammatico, PhD</a:t>
            </a:r>
            <a:r>
              <a:rPr lang="en-US" sz="1400" b="1" baseline="30000" dirty="0"/>
              <a:t>4</a:t>
            </a:r>
            <a:r>
              <a:rPr lang="en-US" sz="1400" b="1" dirty="0"/>
              <a:t>, Kwangdeok Lee, PhD</a:t>
            </a:r>
            <a:r>
              <a:rPr lang="en-US" sz="1400" b="1" baseline="30000" dirty="0"/>
              <a:t>4</a:t>
            </a:r>
            <a:r>
              <a:rPr lang="en-US" sz="1400" b="1" dirty="0"/>
              <a:t>, Wojciech Zareba, MD, PhD</a:t>
            </a:r>
            <a:r>
              <a:rPr lang="en-US" sz="1400" b="1" baseline="30000" dirty="0"/>
              <a:t>10</a:t>
            </a:r>
            <a:r>
              <a:rPr lang="en-US" sz="1400" b="1" dirty="0"/>
              <a:t> on behalf of the SyncAV Investigators </a:t>
            </a:r>
            <a:r>
              <a:rPr lang="en-US" sz="1400" dirty="0"/>
              <a:t>​</a:t>
            </a:r>
          </a:p>
          <a:p>
            <a:pPr marL="0" indent="0" fontAlgn="base">
              <a:buNone/>
            </a:pPr>
            <a:r>
              <a:rPr lang="en-US" dirty="0"/>
              <a:t>​</a:t>
            </a:r>
          </a:p>
          <a:p>
            <a:pPr marL="0" indent="0" fontAlgn="base">
              <a:buNone/>
            </a:pPr>
            <a:r>
              <a:rPr lang="en-US" baseline="30000" dirty="0"/>
              <a:t>1</a:t>
            </a:r>
            <a:r>
              <a:rPr lang="en-US" dirty="0"/>
              <a:t>Cleveland Clinic, Cleveland, OH, USA, </a:t>
            </a:r>
            <a:r>
              <a:rPr lang="en-US" baseline="30000" dirty="0"/>
              <a:t>2</a:t>
            </a:r>
            <a:r>
              <a:rPr lang="en-US" dirty="0"/>
              <a:t>University of Barcelona, Barcelona, Spain, </a:t>
            </a:r>
            <a:r>
              <a:rPr lang="en-US" baseline="30000" dirty="0"/>
              <a:t>3</a:t>
            </a:r>
            <a:r>
              <a:rPr lang="en-US" dirty="0"/>
              <a:t>Max Super Specialty Hospital, New Delhi, India, </a:t>
            </a:r>
            <a:r>
              <a:rPr lang="en-US" baseline="30000" dirty="0"/>
              <a:t>4</a:t>
            </a:r>
            <a:r>
              <a:rPr lang="en-US" dirty="0"/>
              <a:t>Abbott, Sylmar, CA, USA, </a:t>
            </a:r>
            <a:r>
              <a:rPr lang="en-US" baseline="30000" dirty="0"/>
              <a:t>5</a:t>
            </a:r>
            <a:r>
              <a:rPr lang="en-US" dirty="0"/>
              <a:t>Institut de Cardiologie de Montreal, Montreal, Quebec, Canada, </a:t>
            </a:r>
            <a:r>
              <a:rPr lang="en-US" baseline="30000" dirty="0"/>
              <a:t>6</a:t>
            </a:r>
            <a:r>
              <a:rPr lang="en-US" dirty="0"/>
              <a:t>Medanta Hospitals, Haryana, India, </a:t>
            </a:r>
            <a:r>
              <a:rPr lang="en-US" baseline="30000" dirty="0"/>
              <a:t>7</a:t>
            </a:r>
            <a:r>
              <a:rPr lang="en-US" dirty="0"/>
              <a:t>Hospital de Santa Maria, Lisboa, Portugal, </a:t>
            </a:r>
            <a:r>
              <a:rPr lang="en-US" baseline="30000" dirty="0"/>
              <a:t>8</a:t>
            </a:r>
            <a:r>
              <a:rPr lang="en-US" dirty="0"/>
              <a:t>Hospital Universitario de Badajoz, Badajoz, Spain, </a:t>
            </a:r>
            <a:r>
              <a:rPr lang="en-US" baseline="30000" dirty="0"/>
              <a:t>9</a:t>
            </a:r>
            <a:r>
              <a:rPr lang="en-US" dirty="0"/>
              <a:t>Sentara Norfolk General Hospital, Norfolk, VA, USA, </a:t>
            </a:r>
            <a:r>
              <a:rPr lang="en-US" baseline="30000" dirty="0"/>
              <a:t>10</a:t>
            </a:r>
            <a:r>
              <a:rPr lang="en-US" dirty="0"/>
              <a:t>University of Rochester Medical Center, Rochester, NY, USA​</a:t>
            </a:r>
          </a:p>
          <a:p>
            <a:pPr marL="0" indent="0" fontAlgn="base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14375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A9B2F-E81C-975C-5433-858D59280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>
            <a:extLst>
              <a:ext uri="{FF2B5EF4-FFF2-40B4-BE49-F238E27FC236}">
                <a16:creationId xmlns:a16="http://schemas.microsoft.com/office/drawing/2014/main" id="{C94F978D-36CF-06AC-52D5-FDBECE8EDD5C}"/>
              </a:ext>
            </a:extLst>
          </p:cNvPr>
          <p:cNvGrpSpPr/>
          <p:nvPr/>
        </p:nvGrpSpPr>
        <p:grpSpPr>
          <a:xfrm>
            <a:off x="2091899" y="1105816"/>
            <a:ext cx="1296139" cy="401541"/>
            <a:chOff x="6753782" y="4008315"/>
            <a:chExt cx="1139296" cy="573590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2355FC5-CE67-D85C-1566-ECFC9B15EEE7}"/>
                </a:ext>
              </a:extLst>
            </p:cNvPr>
            <p:cNvSpPr txBox="1"/>
            <p:nvPr/>
          </p:nvSpPr>
          <p:spPr>
            <a:xfrm>
              <a:off x="6880371" y="4008315"/>
              <a:ext cx="874442" cy="439650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</p:spPr>
          <p:txBody>
            <a:bodyPr wrap="none" rtlCol="0">
              <a:spAutoFit/>
            </a:bodyPr>
            <a:lstStyle/>
            <a:p>
              <a:pPr marL="38700" indent="0" algn="l" defTabSz="360000" rtl="0" eaLnBrk="1" latinLnBrk="0" hangingPunct="1">
                <a:spcBef>
                  <a:spcPct val="20000"/>
                </a:spcBef>
                <a:buClr>
                  <a:srgbClr val="C00000"/>
                </a:buClr>
                <a:buFont typeface="Arial" panose="020B0604020202020204" pitchFamily="34" charset="0"/>
                <a:buNone/>
              </a:pPr>
              <a:r>
                <a:rPr lang="en-US" sz="1400" b="1" dirty="0"/>
                <a:t>P = 0.1616</a:t>
              </a:r>
              <a:endParaRPr lang="en-US" sz="1400" b="1" i="0" kern="1200" dirty="0">
                <a:solidFill>
                  <a:schemeClr val="tx1"/>
                </a:solidFill>
                <a:latin typeface="+mn-lt"/>
                <a:ea typeface="+mn-ea"/>
              </a:endParaRPr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DE15E887-5D0A-BCBB-3CFC-1CA9BA7672CC}"/>
                </a:ext>
              </a:extLst>
            </p:cNvPr>
            <p:cNvCxnSpPr>
              <a:cxnSpLocks/>
            </p:cNvCxnSpPr>
            <p:nvPr/>
          </p:nvCxnSpPr>
          <p:spPr>
            <a:xfrm>
              <a:off x="6753782" y="4246233"/>
              <a:ext cx="170985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3EF1E246-31D6-8532-0D23-72F8CE852A28}"/>
                </a:ext>
              </a:extLst>
            </p:cNvPr>
            <p:cNvCxnSpPr>
              <a:cxnSpLocks/>
            </p:cNvCxnSpPr>
            <p:nvPr/>
          </p:nvCxnSpPr>
          <p:spPr>
            <a:xfrm>
              <a:off x="7718921" y="4230844"/>
              <a:ext cx="170985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E6810ED9-B82A-E847-99E2-16423F8D70A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753782" y="4241130"/>
              <a:ext cx="0" cy="34077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72AA7FA0-D72D-256C-8ED2-967AB86DFE4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889906" y="4225741"/>
              <a:ext cx="3172" cy="33106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81F8F0BB-1B2A-DEDD-0117-09BEE14D5172}"/>
              </a:ext>
            </a:extLst>
          </p:cNvPr>
          <p:cNvSpPr txBox="1"/>
          <p:nvPr/>
        </p:nvSpPr>
        <p:spPr>
          <a:xfrm>
            <a:off x="535578" y="697504"/>
            <a:ext cx="4252446" cy="634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8700" defTabSz="360000">
              <a:spcBef>
                <a:spcPct val="20000"/>
              </a:spcBef>
              <a:buClr>
                <a:srgbClr val="C00000"/>
              </a:buClr>
            </a:pPr>
            <a:r>
              <a:rPr lang="en-US" sz="1600" b="1" dirty="0">
                <a:solidFill>
                  <a:srgbClr val="0000CC"/>
                </a:solidFill>
              </a:rPr>
              <a:t>Proportion of CRT Responders (LVESV </a:t>
            </a:r>
            <a:r>
              <a:rPr lang="en-US" sz="1600" b="1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↓ ≥ 15%)</a:t>
            </a:r>
            <a:endParaRPr lang="en-US" sz="1600" b="1" dirty="0">
              <a:solidFill>
                <a:srgbClr val="0000CC"/>
              </a:solidFill>
            </a:endParaRPr>
          </a:p>
          <a:p>
            <a:pPr marL="38700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</a:pPr>
            <a:endParaRPr lang="en-US" sz="1600" b="1" i="0" kern="1200" dirty="0">
              <a:solidFill>
                <a:schemeClr val="tx1"/>
              </a:solidFill>
              <a:latin typeface="+mn-lt"/>
              <a:ea typeface="+mn-ea"/>
            </a:endParaRPr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CB635A6F-7DAD-A8F9-6DC8-534080AC59EA}"/>
              </a:ext>
            </a:extLst>
          </p:cNvPr>
          <p:cNvSpPr txBox="1">
            <a:spLocks/>
          </p:cNvSpPr>
          <p:nvPr/>
        </p:nvSpPr>
        <p:spPr>
          <a:xfrm>
            <a:off x="5311" y="42423"/>
            <a:ext cx="2789879" cy="43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360000" rtl="0" eaLnBrk="1" latinLnBrk="0" hangingPunct="1">
              <a:lnSpc>
                <a:spcPts val="2500"/>
              </a:lnSpc>
              <a:spcBef>
                <a:spcPts val="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2400" b="1" i="0" kern="1200">
                <a:solidFill>
                  <a:schemeClr val="accent1"/>
                </a:solidFill>
                <a:latin typeface="+mj-lt"/>
                <a:ea typeface="+mn-ea"/>
                <a:cs typeface="Verdana"/>
              </a:defRPr>
            </a:lvl1pPr>
            <a:lvl2pPr marL="266700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1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2pPr>
            <a:lvl3pPr marL="531812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1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3pPr>
            <a:lvl4pPr marL="809625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1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4pPr>
            <a:lvl5pPr marL="1076325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1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5pPr>
            <a:lvl6pPr marL="1981200" indent="0" algn="l" defTabSz="9144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Secondary Endpoint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8B1A0A39-45A1-6107-6BF7-FC1C4C337E62}"/>
              </a:ext>
            </a:extLst>
          </p:cNvPr>
          <p:cNvGraphicFramePr>
            <a:graphicFrameLocks/>
          </p:cNvGraphicFramePr>
          <p:nvPr/>
        </p:nvGraphicFramePr>
        <p:xfrm>
          <a:off x="263348" y="825544"/>
          <a:ext cx="3924963" cy="37504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41" name="Group 40">
            <a:extLst>
              <a:ext uri="{FF2B5EF4-FFF2-40B4-BE49-F238E27FC236}">
                <a16:creationId xmlns:a16="http://schemas.microsoft.com/office/drawing/2014/main" id="{EA0CA398-7B5E-9F62-C3E6-324AD1D442B4}"/>
              </a:ext>
            </a:extLst>
          </p:cNvPr>
          <p:cNvGrpSpPr/>
          <p:nvPr/>
        </p:nvGrpSpPr>
        <p:grpSpPr>
          <a:xfrm>
            <a:off x="4658842" y="1440"/>
            <a:ext cx="4342466" cy="4669779"/>
            <a:chOff x="4658842" y="1440"/>
            <a:chExt cx="4342466" cy="4669779"/>
          </a:xfrm>
        </p:grpSpPr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D808F878-0123-27CC-C4A1-22546AAFC09F}"/>
                </a:ext>
              </a:extLst>
            </p:cNvPr>
            <p:cNvGrpSpPr/>
            <p:nvPr/>
          </p:nvGrpSpPr>
          <p:grpSpPr>
            <a:xfrm>
              <a:off x="4658842" y="1440"/>
              <a:ext cx="4342466" cy="4669779"/>
              <a:chOff x="4797332" y="-10237"/>
              <a:chExt cx="4221506" cy="4458753"/>
            </a:xfrm>
          </p:grpSpPr>
          <p:grpSp>
            <p:nvGrpSpPr>
              <p:cNvPr id="5" name="Group 4">
                <a:extLst>
                  <a:ext uri="{FF2B5EF4-FFF2-40B4-BE49-F238E27FC236}">
                    <a16:creationId xmlns:a16="http://schemas.microsoft.com/office/drawing/2014/main" id="{1B4A5AA5-209C-5185-7D45-208AAE717C5B}"/>
                  </a:ext>
                </a:extLst>
              </p:cNvPr>
              <p:cNvGrpSpPr/>
              <p:nvPr/>
            </p:nvGrpSpPr>
            <p:grpSpPr>
              <a:xfrm>
                <a:off x="4797332" y="558410"/>
                <a:ext cx="4221506" cy="3890106"/>
                <a:chOff x="7039975" y="4001452"/>
                <a:chExt cx="3487691" cy="3141280"/>
              </a:xfrm>
            </p:grpSpPr>
            <p:sp>
              <p:nvSpPr>
                <p:cNvPr id="9" name="Rectangle 8">
                  <a:extLst>
                    <a:ext uri="{FF2B5EF4-FFF2-40B4-BE49-F238E27FC236}">
                      <a16:creationId xmlns:a16="http://schemas.microsoft.com/office/drawing/2014/main" id="{22CF552F-F850-17E4-EA0A-E91C3EB8AC1A}"/>
                    </a:ext>
                  </a:extLst>
                </p:cNvPr>
                <p:cNvSpPr/>
                <p:nvPr/>
              </p:nvSpPr>
              <p:spPr>
                <a:xfrm>
                  <a:off x="7039975" y="5532374"/>
                  <a:ext cx="3357737" cy="516272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12" name="Picture 11">
                  <a:extLst>
                    <a:ext uri="{FF2B5EF4-FFF2-40B4-BE49-F238E27FC236}">
                      <a16:creationId xmlns:a16="http://schemas.microsoft.com/office/drawing/2014/main" id="{5874DACD-1B5E-E209-97BA-7BD29D13E48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/>
                <a:srcRect l="6481"/>
                <a:stretch>
                  <a:fillRect/>
                </a:stretch>
              </p:blipFill>
              <p:spPr>
                <a:xfrm>
                  <a:off x="7065729" y="4001452"/>
                  <a:ext cx="3454958" cy="1776687"/>
                </a:xfrm>
                <a:prstGeom prst="rect">
                  <a:avLst/>
                </a:prstGeom>
              </p:spPr>
            </p:pic>
            <p:pic>
              <p:nvPicPr>
                <p:cNvPr id="14" name="Picture 13">
                  <a:extLst>
                    <a:ext uri="{FF2B5EF4-FFF2-40B4-BE49-F238E27FC236}">
                      <a16:creationId xmlns:a16="http://schemas.microsoft.com/office/drawing/2014/main" id="{FD7208FA-75E3-F7E9-3623-57620954C07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/>
                <a:srcRect l="5594"/>
                <a:stretch>
                  <a:fillRect/>
                </a:stretch>
              </p:blipFill>
              <p:spPr>
                <a:xfrm>
                  <a:off x="7039975" y="5366045"/>
                  <a:ext cx="3487691" cy="1776687"/>
                </a:xfrm>
                <a:prstGeom prst="rect">
                  <a:avLst/>
                </a:prstGeom>
              </p:spPr>
            </p:pic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04E9A8B8-3C0C-27E5-F13C-8172AC5325FE}"/>
                    </a:ext>
                  </a:extLst>
                </p:cNvPr>
                <p:cNvSpPr txBox="1"/>
                <p:nvPr/>
              </p:nvSpPr>
              <p:spPr>
                <a:xfrm>
                  <a:off x="7612437" y="4163054"/>
                  <a:ext cx="1459453" cy="21357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pPr marL="38700" indent="0" algn="l" defTabSz="360000" rtl="0" eaLnBrk="1" latinLnBrk="0" hangingPunct="1">
                    <a:spcBef>
                      <a:spcPct val="20000"/>
                    </a:spcBef>
                    <a:buClr>
                      <a:srgbClr val="C00000"/>
                    </a:buClr>
                    <a:buFont typeface="Arial" panose="020B0604020202020204" pitchFamily="34" charset="0"/>
                    <a:buNone/>
                  </a:pPr>
                  <a:r>
                    <a:rPr lang="en-US" sz="1200" b="1" i="0" kern="1200" dirty="0">
                      <a:solidFill>
                        <a:schemeClr val="bg2">
                          <a:lumMod val="50000"/>
                        </a:schemeClr>
                      </a:solidFill>
                      <a:latin typeface="+mn-lt"/>
                      <a:ea typeface="+mn-ea"/>
                    </a:rPr>
                    <a:t>All-Cause Mortality (%)</a:t>
                  </a:r>
                </a:p>
              </p:txBody>
            </p:sp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E9C9841C-77A0-223B-2A11-3AAE368EACB2}"/>
                    </a:ext>
                  </a:extLst>
                </p:cNvPr>
                <p:cNvSpPr txBox="1"/>
                <p:nvPr/>
              </p:nvSpPr>
              <p:spPr>
                <a:xfrm>
                  <a:off x="7612437" y="5446791"/>
                  <a:ext cx="1488312" cy="21357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pPr marL="38700" indent="0" algn="l" defTabSz="360000" rtl="0" eaLnBrk="1" latinLnBrk="0" hangingPunct="1">
                    <a:spcBef>
                      <a:spcPct val="20000"/>
                    </a:spcBef>
                    <a:buClr>
                      <a:srgbClr val="C00000"/>
                    </a:buClr>
                    <a:buFont typeface="Arial" panose="020B0604020202020204" pitchFamily="34" charset="0"/>
                    <a:buNone/>
                  </a:pPr>
                  <a:r>
                    <a:rPr lang="en-US" sz="1200" b="1" i="0" kern="1200" dirty="0">
                      <a:solidFill>
                        <a:schemeClr val="bg2">
                          <a:lumMod val="50000"/>
                        </a:schemeClr>
                      </a:solidFill>
                      <a:latin typeface="+mn-lt"/>
                      <a:ea typeface="+mn-ea"/>
                    </a:rPr>
                    <a:t>HF Hospitalization (%)</a:t>
                  </a:r>
                </a:p>
              </p:txBody>
            </p:sp>
            <p:grpSp>
              <p:nvGrpSpPr>
                <p:cNvPr id="18" name="Group 17">
                  <a:extLst>
                    <a:ext uri="{FF2B5EF4-FFF2-40B4-BE49-F238E27FC236}">
                      <a16:creationId xmlns:a16="http://schemas.microsoft.com/office/drawing/2014/main" id="{B6856A91-64E6-4D9F-8841-1E4CB1F9E4E5}"/>
                    </a:ext>
                  </a:extLst>
                </p:cNvPr>
                <p:cNvGrpSpPr/>
                <p:nvPr/>
              </p:nvGrpSpPr>
              <p:grpSpPr>
                <a:xfrm>
                  <a:off x="9513042" y="4153036"/>
                  <a:ext cx="883788" cy="416948"/>
                  <a:chOff x="7137959" y="664738"/>
                  <a:chExt cx="857087" cy="393469"/>
                </a:xfrm>
              </p:grpSpPr>
              <p:sp>
                <p:nvSpPr>
                  <p:cNvPr id="34" name="TextBox 33">
                    <a:extLst>
                      <a:ext uri="{FF2B5EF4-FFF2-40B4-BE49-F238E27FC236}">
                        <a16:creationId xmlns:a16="http://schemas.microsoft.com/office/drawing/2014/main" id="{09886167-991A-1F2C-2EDA-C501A95C1FA9}"/>
                      </a:ext>
                    </a:extLst>
                  </p:cNvPr>
                  <p:cNvSpPr txBox="1"/>
                  <p:nvPr/>
                </p:nvSpPr>
                <p:spPr>
                  <a:xfrm>
                    <a:off x="7306396" y="811986"/>
                    <a:ext cx="688650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marL="38700" indent="0" algn="l" defTabSz="360000" rtl="0" eaLnBrk="1" latinLnBrk="0" hangingPunct="1">
                      <a:spcBef>
                        <a:spcPct val="20000"/>
                      </a:spcBef>
                      <a:buClr>
                        <a:srgbClr val="C00000"/>
                      </a:buClr>
                      <a:buFont typeface="Arial" panose="020B0604020202020204" pitchFamily="34" charset="0"/>
                      <a:buNone/>
                    </a:pPr>
                    <a:r>
                      <a:rPr lang="en-US" sz="1000" b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rPr>
                      <a:t>Fixed AV</a:t>
                    </a:r>
                    <a:endParaRPr lang="en-US" sz="1000" b="1" i="0" kern="1200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+mn-lt"/>
                      <a:ea typeface="+mn-ea"/>
                    </a:endParaRPr>
                  </a:p>
                </p:txBody>
              </p:sp>
              <p:sp>
                <p:nvSpPr>
                  <p:cNvPr id="35" name="TextBox 34">
                    <a:extLst>
                      <a:ext uri="{FF2B5EF4-FFF2-40B4-BE49-F238E27FC236}">
                        <a16:creationId xmlns:a16="http://schemas.microsoft.com/office/drawing/2014/main" id="{A52CE58F-9276-E8F3-BAB9-660B84D86339}"/>
                      </a:ext>
                    </a:extLst>
                  </p:cNvPr>
                  <p:cNvSpPr txBox="1"/>
                  <p:nvPr/>
                </p:nvSpPr>
                <p:spPr>
                  <a:xfrm>
                    <a:off x="7306869" y="664738"/>
                    <a:ext cx="619721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marL="38700" indent="0" algn="l" defTabSz="360000" rtl="0" eaLnBrk="1" latinLnBrk="0" hangingPunct="1">
                      <a:spcBef>
                        <a:spcPct val="20000"/>
                      </a:spcBef>
                      <a:buClr>
                        <a:srgbClr val="C00000"/>
                      </a:buClr>
                      <a:buFont typeface="Arial" panose="020B0604020202020204" pitchFamily="34" charset="0"/>
                      <a:buNone/>
                    </a:pPr>
                    <a:r>
                      <a:rPr lang="en-US" sz="1000" b="1" i="0" kern="1200" dirty="0" err="1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ea typeface="+mn-ea"/>
                      </a:rPr>
                      <a:t>SyncAV</a:t>
                    </a:r>
                    <a:endParaRPr lang="en-US" sz="1000" b="1" i="0" kern="1200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+mn-lt"/>
                      <a:ea typeface="+mn-ea"/>
                    </a:endParaRPr>
                  </a:p>
                </p:txBody>
              </p:sp>
              <p:cxnSp>
                <p:nvCxnSpPr>
                  <p:cNvPr id="36" name="Straight Connector 35">
                    <a:extLst>
                      <a:ext uri="{FF2B5EF4-FFF2-40B4-BE49-F238E27FC236}">
                        <a16:creationId xmlns:a16="http://schemas.microsoft.com/office/drawing/2014/main" id="{3AEEAC57-2340-4C23-7C43-A71C1B7470A4}"/>
                      </a:ext>
                    </a:extLst>
                  </p:cNvPr>
                  <p:cNvCxnSpPr/>
                  <p:nvPr/>
                </p:nvCxnSpPr>
                <p:spPr>
                  <a:xfrm>
                    <a:off x="7137959" y="757130"/>
                    <a:ext cx="216024" cy="0"/>
                  </a:xfrm>
                  <a:prstGeom prst="line">
                    <a:avLst/>
                  </a:prstGeom>
                  <a:ln w="28575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" name="Straight Connector 36">
                    <a:extLst>
                      <a:ext uri="{FF2B5EF4-FFF2-40B4-BE49-F238E27FC236}">
                        <a16:creationId xmlns:a16="http://schemas.microsoft.com/office/drawing/2014/main" id="{96225255-0A04-72BD-08AC-D86C8550482B}"/>
                      </a:ext>
                    </a:extLst>
                  </p:cNvPr>
                  <p:cNvCxnSpPr/>
                  <p:nvPr/>
                </p:nvCxnSpPr>
                <p:spPr>
                  <a:xfrm>
                    <a:off x="7137959" y="904576"/>
                    <a:ext cx="216024" cy="0"/>
                  </a:xfrm>
                  <a:prstGeom prst="line">
                    <a:avLst/>
                  </a:prstGeom>
                  <a:ln w="28575">
                    <a:solidFill>
                      <a:schemeClr val="accent4">
                        <a:lumMod val="7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0" name="Group 19">
                  <a:extLst>
                    <a:ext uri="{FF2B5EF4-FFF2-40B4-BE49-F238E27FC236}">
                      <a16:creationId xmlns:a16="http://schemas.microsoft.com/office/drawing/2014/main" id="{A82997F4-C346-F1E7-1C05-A43B5405C910}"/>
                    </a:ext>
                  </a:extLst>
                </p:cNvPr>
                <p:cNvGrpSpPr/>
                <p:nvPr/>
              </p:nvGrpSpPr>
              <p:grpSpPr>
                <a:xfrm>
                  <a:off x="9576893" y="5487674"/>
                  <a:ext cx="883788" cy="410481"/>
                  <a:chOff x="7268345" y="181278"/>
                  <a:chExt cx="857087" cy="387366"/>
                </a:xfrm>
              </p:grpSpPr>
              <p:sp>
                <p:nvSpPr>
                  <p:cNvPr id="21" name="TextBox 20">
                    <a:extLst>
                      <a:ext uri="{FF2B5EF4-FFF2-40B4-BE49-F238E27FC236}">
                        <a16:creationId xmlns:a16="http://schemas.microsoft.com/office/drawing/2014/main" id="{739CAEF2-0F93-41A5-BC0D-CBE80A6B48EF}"/>
                      </a:ext>
                    </a:extLst>
                  </p:cNvPr>
                  <p:cNvSpPr txBox="1"/>
                  <p:nvPr/>
                </p:nvSpPr>
                <p:spPr>
                  <a:xfrm>
                    <a:off x="7436782" y="322423"/>
                    <a:ext cx="688650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marL="38700" indent="0" algn="l" defTabSz="360000" rtl="0" eaLnBrk="1" latinLnBrk="0" hangingPunct="1">
                      <a:spcBef>
                        <a:spcPct val="20000"/>
                      </a:spcBef>
                      <a:buClr>
                        <a:srgbClr val="C00000"/>
                      </a:buClr>
                      <a:buFont typeface="Arial" panose="020B0604020202020204" pitchFamily="34" charset="0"/>
                      <a:buNone/>
                    </a:pPr>
                    <a:r>
                      <a:rPr lang="en-US" sz="1000" b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rPr>
                      <a:t>Fixed AV</a:t>
                    </a:r>
                    <a:endParaRPr lang="en-US" sz="1000" b="1" i="0" kern="1200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+mn-lt"/>
                      <a:ea typeface="+mn-ea"/>
                    </a:endParaRPr>
                  </a:p>
                </p:txBody>
              </p:sp>
              <p:sp>
                <p:nvSpPr>
                  <p:cNvPr id="22" name="TextBox 21">
                    <a:extLst>
                      <a:ext uri="{FF2B5EF4-FFF2-40B4-BE49-F238E27FC236}">
                        <a16:creationId xmlns:a16="http://schemas.microsoft.com/office/drawing/2014/main" id="{F95F0A64-AE91-44EA-BD01-9D062B557415}"/>
                      </a:ext>
                    </a:extLst>
                  </p:cNvPr>
                  <p:cNvSpPr txBox="1"/>
                  <p:nvPr/>
                </p:nvSpPr>
                <p:spPr>
                  <a:xfrm>
                    <a:off x="7437256" y="181278"/>
                    <a:ext cx="619721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marL="38700" indent="0" algn="l" defTabSz="360000" rtl="0" eaLnBrk="1" latinLnBrk="0" hangingPunct="1">
                      <a:spcBef>
                        <a:spcPct val="20000"/>
                      </a:spcBef>
                      <a:buClr>
                        <a:srgbClr val="C00000"/>
                      </a:buClr>
                      <a:buFont typeface="Arial" panose="020B0604020202020204" pitchFamily="34" charset="0"/>
                      <a:buNone/>
                    </a:pPr>
                    <a:r>
                      <a:rPr lang="en-US" sz="1000" b="1" i="0" kern="1200" dirty="0" err="1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ea typeface="+mn-ea"/>
                      </a:rPr>
                      <a:t>SyncAV</a:t>
                    </a:r>
                    <a:endParaRPr lang="en-US" sz="1000" b="1" i="0" kern="1200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+mn-lt"/>
                      <a:ea typeface="+mn-ea"/>
                    </a:endParaRPr>
                  </a:p>
                </p:txBody>
              </p:sp>
              <p:cxnSp>
                <p:nvCxnSpPr>
                  <p:cNvPr id="31" name="Straight Connector 30">
                    <a:extLst>
                      <a:ext uri="{FF2B5EF4-FFF2-40B4-BE49-F238E27FC236}">
                        <a16:creationId xmlns:a16="http://schemas.microsoft.com/office/drawing/2014/main" id="{07AEB5B3-9A15-A0F9-ED3A-31BF39E772A4}"/>
                      </a:ext>
                    </a:extLst>
                  </p:cNvPr>
                  <p:cNvCxnSpPr/>
                  <p:nvPr/>
                </p:nvCxnSpPr>
                <p:spPr>
                  <a:xfrm>
                    <a:off x="7268345" y="273671"/>
                    <a:ext cx="216024" cy="0"/>
                  </a:xfrm>
                  <a:prstGeom prst="line">
                    <a:avLst/>
                  </a:prstGeom>
                  <a:ln w="28575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3" name="Straight Connector 32">
                    <a:extLst>
                      <a:ext uri="{FF2B5EF4-FFF2-40B4-BE49-F238E27FC236}">
                        <a16:creationId xmlns:a16="http://schemas.microsoft.com/office/drawing/2014/main" id="{3E998F27-59C4-3D75-59FA-649FE9D51D7D}"/>
                      </a:ext>
                    </a:extLst>
                  </p:cNvPr>
                  <p:cNvCxnSpPr/>
                  <p:nvPr/>
                </p:nvCxnSpPr>
                <p:spPr>
                  <a:xfrm>
                    <a:off x="7268345" y="421117"/>
                    <a:ext cx="216024" cy="0"/>
                  </a:xfrm>
                  <a:prstGeom prst="line">
                    <a:avLst/>
                  </a:prstGeom>
                  <a:ln w="28575">
                    <a:solidFill>
                      <a:schemeClr val="accent4">
                        <a:lumMod val="7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6CE6EB4F-2605-3A96-0565-502F8A876B33}"/>
                  </a:ext>
                </a:extLst>
              </p:cNvPr>
              <p:cNvSpPr txBox="1"/>
              <p:nvPr/>
            </p:nvSpPr>
            <p:spPr>
              <a:xfrm>
                <a:off x="5728097" y="-10237"/>
                <a:ext cx="248093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38700" defTabSz="360000">
                  <a:spcBef>
                    <a:spcPct val="20000"/>
                  </a:spcBef>
                  <a:buClr>
                    <a:srgbClr val="C00000"/>
                  </a:buClr>
                </a:pPr>
                <a:r>
                  <a:rPr lang="en-US" sz="2400" b="1" dirty="0">
                    <a:solidFill>
                      <a:srgbClr val="AE1022"/>
                    </a:solidFill>
                  </a:rPr>
                  <a:t>Clinical Endpoints</a:t>
                </a:r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3427F93-424D-FB87-4724-E7CDF9DF4C61}"/>
                </a:ext>
              </a:extLst>
            </p:cNvPr>
            <p:cNvSpPr txBox="1"/>
            <p:nvPr/>
          </p:nvSpPr>
          <p:spPr>
            <a:xfrm>
              <a:off x="8212359" y="1855138"/>
              <a:ext cx="53476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8700" indent="0" algn="l" defTabSz="360000" rtl="0" eaLnBrk="1" latinLnBrk="0" hangingPunct="1">
                <a:spcBef>
                  <a:spcPct val="20000"/>
                </a:spcBef>
                <a:buClr>
                  <a:srgbClr val="C00000"/>
                </a:buClr>
                <a:buFont typeface="Arial" panose="020B0604020202020204" pitchFamily="34" charset="0"/>
                <a:buNone/>
              </a:pPr>
              <a:r>
                <a:rPr lang="en-US" sz="1200" b="1" i="0" kern="1200" dirty="0">
                  <a:solidFill>
                    <a:schemeClr val="accent1"/>
                  </a:solidFill>
                  <a:latin typeface="+mn-lt"/>
                  <a:ea typeface="+mn-ea"/>
                </a:rPr>
                <a:t>2.4%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54DC96E-6B8D-5B01-EFCE-43804AF07C66}"/>
                </a:ext>
              </a:extLst>
            </p:cNvPr>
            <p:cNvSpPr txBox="1"/>
            <p:nvPr/>
          </p:nvSpPr>
          <p:spPr>
            <a:xfrm>
              <a:off x="8341045" y="2094296"/>
              <a:ext cx="53476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8700" indent="0" algn="l" defTabSz="360000" rtl="0" eaLnBrk="1" latinLnBrk="0" hangingPunct="1">
                <a:spcBef>
                  <a:spcPct val="20000"/>
                </a:spcBef>
                <a:buClr>
                  <a:srgbClr val="C00000"/>
                </a:buClr>
                <a:buFont typeface="Arial" panose="020B0604020202020204" pitchFamily="34" charset="0"/>
                <a:buNone/>
              </a:pPr>
              <a:r>
                <a:rPr lang="en-US" sz="1200" b="1" i="0" kern="1200" dirty="0">
                  <a:solidFill>
                    <a:schemeClr val="accent4">
                      <a:lumMod val="75000"/>
                    </a:schemeClr>
                  </a:solidFill>
                  <a:latin typeface="+mn-lt"/>
                  <a:ea typeface="+mn-ea"/>
                </a:rPr>
                <a:t>2.1%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812F719-599A-B4AA-E1DB-835D1EF8AFCD}"/>
                </a:ext>
              </a:extLst>
            </p:cNvPr>
            <p:cNvSpPr txBox="1"/>
            <p:nvPr/>
          </p:nvSpPr>
          <p:spPr>
            <a:xfrm>
              <a:off x="8221000" y="3583949"/>
              <a:ext cx="53476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8700" indent="0" algn="l" defTabSz="360000" rtl="0" eaLnBrk="1" latinLnBrk="0" hangingPunct="1">
                <a:spcBef>
                  <a:spcPct val="20000"/>
                </a:spcBef>
                <a:buClr>
                  <a:srgbClr val="C00000"/>
                </a:buClr>
                <a:buFont typeface="Arial" panose="020B0604020202020204" pitchFamily="34" charset="0"/>
                <a:buNone/>
              </a:pPr>
              <a:r>
                <a:rPr lang="en-US" sz="1200" b="1" dirty="0">
                  <a:solidFill>
                    <a:schemeClr val="accent1"/>
                  </a:solidFill>
                </a:rPr>
                <a:t>3</a:t>
              </a:r>
              <a:r>
                <a:rPr lang="en-US" sz="1200" b="1" i="0" kern="1200" dirty="0">
                  <a:solidFill>
                    <a:schemeClr val="accent1"/>
                  </a:solidFill>
                  <a:latin typeface="+mn-lt"/>
                  <a:ea typeface="+mn-ea"/>
                </a:rPr>
                <a:t>.</a:t>
              </a:r>
              <a:r>
                <a:rPr lang="en-US" sz="1200" b="1" dirty="0">
                  <a:solidFill>
                    <a:schemeClr val="accent1"/>
                  </a:solidFill>
                </a:rPr>
                <a:t>1</a:t>
              </a:r>
              <a:r>
                <a:rPr lang="en-US" sz="1200" b="1" i="0" kern="1200" dirty="0">
                  <a:solidFill>
                    <a:schemeClr val="accent1"/>
                  </a:solidFill>
                  <a:latin typeface="+mn-lt"/>
                  <a:ea typeface="+mn-ea"/>
                </a:rPr>
                <a:t>%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8DDBCC99-0FA0-5FF5-C10F-E69EBCB12922}"/>
                </a:ext>
              </a:extLst>
            </p:cNvPr>
            <p:cNvSpPr txBox="1"/>
            <p:nvPr/>
          </p:nvSpPr>
          <p:spPr>
            <a:xfrm>
              <a:off x="8361086" y="3840289"/>
              <a:ext cx="53476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8700" indent="0" algn="l" defTabSz="360000" rtl="0" eaLnBrk="1" latinLnBrk="0" hangingPunct="1">
                <a:spcBef>
                  <a:spcPct val="20000"/>
                </a:spcBef>
                <a:buClr>
                  <a:srgbClr val="C00000"/>
                </a:buClr>
                <a:buFont typeface="Arial" panose="020B0604020202020204" pitchFamily="34" charset="0"/>
                <a:buNone/>
              </a:pPr>
              <a:r>
                <a:rPr lang="en-US" sz="1200" b="1" i="0" kern="1200" dirty="0">
                  <a:solidFill>
                    <a:schemeClr val="accent4">
                      <a:lumMod val="75000"/>
                    </a:schemeClr>
                  </a:solidFill>
                  <a:latin typeface="+mn-lt"/>
                  <a:ea typeface="+mn-ea"/>
                </a:rPr>
                <a:t>2.7%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FA0EA6DC-ED0A-03D6-8511-7052B92D0A27}"/>
              </a:ext>
            </a:extLst>
          </p:cNvPr>
          <p:cNvSpPr txBox="1"/>
          <p:nvPr/>
        </p:nvSpPr>
        <p:spPr>
          <a:xfrm>
            <a:off x="4250267" y="4368866"/>
            <a:ext cx="4885344" cy="5970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38700" algn="ctr" defTabSz="360000">
              <a:spcBef>
                <a:spcPct val="20000"/>
              </a:spcBef>
              <a:buClr>
                <a:srgbClr val="C00000"/>
              </a:buClr>
            </a:pPr>
            <a:r>
              <a:rPr lang="en-US" sz="1600" b="1" i="0" kern="1200" dirty="0"/>
              <a:t>    CRT Response Rate: CCS </a:t>
            </a:r>
            <a:r>
              <a:rPr lang="en-US" sz="1600" b="1" dirty="0"/>
              <a:t>I</a:t>
            </a:r>
            <a:r>
              <a:rPr lang="en-US" sz="1600" b="1" i="0" kern="1200" dirty="0"/>
              <a:t>mproved/Non-progressor</a:t>
            </a:r>
          </a:p>
          <a:p>
            <a:pPr marL="38700" algn="ctr" defTabSz="360000">
              <a:spcBef>
                <a:spcPct val="20000"/>
              </a:spcBef>
              <a:buClr>
                <a:srgbClr val="C00000"/>
              </a:buClr>
            </a:pPr>
            <a:r>
              <a:rPr lang="en-US" sz="1400" dirty="0"/>
              <a:t> </a:t>
            </a:r>
            <a:r>
              <a:rPr lang="en-US" sz="1400" dirty="0" err="1"/>
              <a:t>SyncAV</a:t>
            </a:r>
            <a:r>
              <a:rPr lang="en-US" sz="1400" dirty="0"/>
              <a:t> 90.4% </a:t>
            </a:r>
            <a:r>
              <a:rPr lang="en-US" sz="1400" i="0" kern="1200" dirty="0"/>
              <a:t>vs 92.6% Fixed AV (</a:t>
            </a:r>
            <a:r>
              <a:rPr lang="en-US" sz="1400" i="1" kern="1200" dirty="0"/>
              <a:t>p = 0.21</a:t>
            </a:r>
            <a:r>
              <a:rPr lang="en-US" sz="1400" i="0" kern="1200" dirty="0"/>
              <a:t>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A3CE599-52AB-AAF1-0BF9-3A302E7DE2F4}"/>
              </a:ext>
            </a:extLst>
          </p:cNvPr>
          <p:cNvSpPr txBox="1"/>
          <p:nvPr/>
        </p:nvSpPr>
        <p:spPr>
          <a:xfrm>
            <a:off x="4664494" y="4369229"/>
            <a:ext cx="4354537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0000CC"/>
                </a:solidFill>
              </a:rPr>
              <a:t>AF (&gt; 10 days) occurred less frequently in </a:t>
            </a:r>
            <a:r>
              <a:rPr lang="en-US" sz="1600" b="1" dirty="0" err="1">
                <a:solidFill>
                  <a:srgbClr val="0000CC"/>
                </a:solidFill>
              </a:rPr>
              <a:t>SyncAV</a:t>
            </a:r>
            <a:r>
              <a:rPr lang="en-US" sz="1600" b="1" dirty="0">
                <a:solidFill>
                  <a:srgbClr val="0000CC"/>
                </a:solidFill>
              </a:rPr>
              <a:t> </a:t>
            </a:r>
          </a:p>
          <a:p>
            <a:pPr algn="ctr"/>
            <a:r>
              <a:rPr lang="en-US" sz="1400" dirty="0">
                <a:solidFill>
                  <a:srgbClr val="0000CC"/>
                </a:solidFill>
              </a:rPr>
              <a:t>(2.0% vs Fixed AV 4.4%, </a:t>
            </a:r>
            <a:r>
              <a:rPr lang="en-US" sz="1400" i="1" dirty="0">
                <a:solidFill>
                  <a:srgbClr val="0000CC"/>
                </a:solidFill>
              </a:rPr>
              <a:t>p=0.027</a:t>
            </a:r>
            <a:r>
              <a:rPr lang="en-US" sz="1400" dirty="0">
                <a:solidFill>
                  <a:srgbClr val="0000CC"/>
                </a:solidFill>
              </a:rPr>
              <a:t>)</a:t>
            </a:r>
            <a:endParaRPr lang="en-US" sz="1400" i="0" kern="1200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3636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894258-383E-0B50-0FCA-5EF534C11B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39E4CAE4-35BD-AC13-1C10-A7A419DEF9A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13707150"/>
              </p:ext>
            </p:extLst>
          </p:nvPr>
        </p:nvGraphicFramePr>
        <p:xfrm>
          <a:off x="84149" y="739990"/>
          <a:ext cx="4775883" cy="33166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6412E91-8F45-2CC3-A408-4E950A12357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110" y="57455"/>
            <a:ext cx="7631757" cy="432048"/>
          </a:xfrm>
        </p:spPr>
        <p:txBody>
          <a:bodyPr/>
          <a:lstStyle/>
          <a:p>
            <a:r>
              <a:rPr lang="en-US" dirty="0"/>
              <a:t>Incomplete Electrical Resynchronization (</a:t>
            </a:r>
            <a:r>
              <a:rPr lang="en-US" dirty="0" err="1"/>
              <a:t>IeR</a:t>
            </a:r>
            <a:r>
              <a:rPr lang="en-US" dirty="0"/>
              <a:t>)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9E901AA-626C-09FE-8E40-9E9D818A5118}"/>
              </a:ext>
            </a:extLst>
          </p:cNvPr>
          <p:cNvCxnSpPr>
            <a:cxnSpLocks/>
          </p:cNvCxnSpPr>
          <p:nvPr/>
        </p:nvCxnSpPr>
        <p:spPr>
          <a:xfrm>
            <a:off x="2439692" y="1583755"/>
            <a:ext cx="23772" cy="234630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FD0A8F85-D608-E608-01CC-13F5ED02689C}"/>
              </a:ext>
            </a:extLst>
          </p:cNvPr>
          <p:cNvSpPr txBox="1"/>
          <p:nvPr/>
        </p:nvSpPr>
        <p:spPr>
          <a:xfrm>
            <a:off x="2113605" y="1262998"/>
            <a:ext cx="6806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8700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</a:pPr>
            <a:r>
              <a:rPr lang="en-US" sz="1200" b="1" i="0" kern="1200" dirty="0">
                <a:solidFill>
                  <a:schemeClr val="tx1"/>
                </a:solidFill>
                <a:latin typeface="+mn-lt"/>
                <a:ea typeface="+mn-ea"/>
              </a:rPr>
              <a:t>183 </a:t>
            </a:r>
            <a:r>
              <a:rPr lang="en-US" sz="1200" b="1" i="0" kern="1200" dirty="0" err="1">
                <a:solidFill>
                  <a:schemeClr val="tx1"/>
                </a:solidFill>
                <a:latin typeface="+mn-lt"/>
                <a:ea typeface="+mn-ea"/>
              </a:rPr>
              <a:t>ms</a:t>
            </a:r>
            <a:endParaRPr lang="en-US" sz="1200" b="1" i="0" kern="1200" dirty="0">
              <a:solidFill>
                <a:schemeClr val="tx1"/>
              </a:solidFill>
              <a:latin typeface="+mn-lt"/>
              <a:ea typeface="+mn-ea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ED0287D-F345-46E7-97CC-16B3CA76EF22}"/>
              </a:ext>
            </a:extLst>
          </p:cNvPr>
          <p:cNvSpPr txBox="1"/>
          <p:nvPr/>
        </p:nvSpPr>
        <p:spPr>
          <a:xfrm>
            <a:off x="5276232" y="1736443"/>
            <a:ext cx="361834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i="1" dirty="0">
                <a:solidFill>
                  <a:srgbClr val="0000CC"/>
                </a:solidFill>
              </a:rPr>
              <a:t>Question: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0000CC"/>
                </a:solidFill>
              </a:rPr>
              <a:t>Are outcomes improved at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0000CC"/>
                </a:solidFill>
              </a:rPr>
              <a:t>longer PR intervals by programmed electrical resynchronization?</a:t>
            </a:r>
            <a:endParaRPr lang="en-US" sz="1400" dirty="0">
              <a:solidFill>
                <a:srgbClr val="0000CC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C8E0632-8E97-0A60-7E4B-56D33271F537}"/>
              </a:ext>
            </a:extLst>
          </p:cNvPr>
          <p:cNvGrpSpPr/>
          <p:nvPr/>
        </p:nvGrpSpPr>
        <p:grpSpPr>
          <a:xfrm>
            <a:off x="1564916" y="1860296"/>
            <a:ext cx="2944396" cy="2762487"/>
            <a:chOff x="1547664" y="1851670"/>
            <a:chExt cx="2944396" cy="2762487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D1B406B8-86D4-B68C-574C-A533C4F7CF2F}"/>
                </a:ext>
              </a:extLst>
            </p:cNvPr>
            <p:cNvGrpSpPr/>
            <p:nvPr/>
          </p:nvGrpSpPr>
          <p:grpSpPr>
            <a:xfrm>
              <a:off x="1547664" y="3868123"/>
              <a:ext cx="2944396" cy="746034"/>
              <a:chOff x="1540912" y="3751696"/>
              <a:chExt cx="2944396" cy="746034"/>
            </a:xfrm>
          </p:grpSpPr>
          <p:cxnSp>
            <p:nvCxnSpPr>
              <p:cNvPr id="7" name="Straight Arrow Connector 6">
                <a:extLst>
                  <a:ext uri="{FF2B5EF4-FFF2-40B4-BE49-F238E27FC236}">
                    <a16:creationId xmlns:a16="http://schemas.microsoft.com/office/drawing/2014/main" id="{5C201C60-1C28-24A6-BFE5-5027455EE04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72090" y="4090250"/>
                <a:ext cx="1750728" cy="0"/>
              </a:xfrm>
              <a:prstGeom prst="straightConnector1">
                <a:avLst/>
              </a:prstGeom>
              <a:ln w="38100">
                <a:solidFill>
                  <a:schemeClr val="accent4">
                    <a:lumMod val="75000"/>
                  </a:schemeClr>
                </a:solidFill>
                <a:headEnd type="oval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3A7C2CF-F8D4-9740-99EC-844367310F3F}"/>
                  </a:ext>
                </a:extLst>
              </p:cNvPr>
              <p:cNvSpPr txBox="1"/>
              <p:nvPr/>
            </p:nvSpPr>
            <p:spPr>
              <a:xfrm>
                <a:off x="2439011" y="3751696"/>
                <a:ext cx="1735988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38700" indent="0" algn="l" defTabSz="360000" rtl="0" eaLnBrk="1" latinLnBrk="0" hangingPunct="1">
                  <a:spcBef>
                    <a:spcPct val="20000"/>
                  </a:spcBef>
                  <a:buClr>
                    <a:srgbClr val="C00000"/>
                  </a:buClr>
                  <a:buFont typeface="Arial" panose="020B0604020202020204" pitchFamily="34" charset="0"/>
                  <a:buNone/>
                </a:pPr>
                <a:r>
                  <a:rPr lang="en-US" sz="1600" b="1" i="0" kern="1200" dirty="0">
                    <a:solidFill>
                      <a:schemeClr val="accent4">
                        <a:lumMod val="75000"/>
                      </a:schemeClr>
                    </a:solidFill>
                    <a:latin typeface="+mn-lt"/>
                    <a:ea typeface="+mn-ea"/>
                  </a:rPr>
                  <a:t>Fixed AV (110 </a:t>
                </a:r>
                <a:r>
                  <a:rPr lang="en-US" sz="1600" b="1" i="0" kern="1200" dirty="0" err="1">
                    <a:solidFill>
                      <a:schemeClr val="accent4">
                        <a:lumMod val="75000"/>
                      </a:schemeClr>
                    </a:solidFill>
                    <a:latin typeface="+mn-lt"/>
                    <a:ea typeface="+mn-ea"/>
                  </a:rPr>
                  <a:t>ms</a:t>
                </a:r>
                <a:r>
                  <a:rPr lang="en-US" sz="1600" b="1" i="0" kern="1200" dirty="0">
                    <a:solidFill>
                      <a:schemeClr val="accent4">
                        <a:lumMod val="75000"/>
                      </a:schemeClr>
                    </a:solidFill>
                    <a:latin typeface="+mn-lt"/>
                    <a:ea typeface="+mn-ea"/>
                  </a:rPr>
                  <a:t>)</a:t>
                </a: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B1EBE40-4415-BF7E-86BA-9420ABEBB50F}"/>
                  </a:ext>
                </a:extLst>
              </p:cNvPr>
              <p:cNvSpPr txBox="1"/>
              <p:nvPr/>
            </p:nvSpPr>
            <p:spPr>
              <a:xfrm>
                <a:off x="1540912" y="4159176"/>
                <a:ext cx="294439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38700" indent="0" algn="l" defTabSz="360000" rtl="0" eaLnBrk="1" latinLnBrk="0" hangingPunct="1">
                  <a:spcBef>
                    <a:spcPct val="20000"/>
                  </a:spcBef>
                  <a:buClr>
                    <a:srgbClr val="C00000"/>
                  </a:buClr>
                  <a:buFont typeface="Arial" panose="020B0604020202020204" pitchFamily="34" charset="0"/>
                  <a:buNone/>
                </a:pPr>
                <a:r>
                  <a:rPr lang="en-US" sz="1600" i="1" kern="1200" dirty="0" err="1">
                    <a:solidFill>
                      <a:schemeClr val="tx1"/>
                    </a:solidFill>
                    <a:latin typeface="+mn-lt"/>
                    <a:ea typeface="+mn-ea"/>
                  </a:rPr>
                  <a:t>pAV</a:t>
                </a:r>
                <a:r>
                  <a:rPr lang="en-US" sz="1600" i="1" kern="1200" dirty="0">
                    <a:solidFill>
                      <a:schemeClr val="tx1"/>
                    </a:solidFill>
                    <a:latin typeface="+mn-lt"/>
                    <a:ea typeface="+mn-ea"/>
                  </a:rPr>
                  <a:t>/PR  </a:t>
                </a:r>
                <a:r>
                  <a:rPr lang="en-US" sz="1600" i="0" kern="1200" dirty="0">
                    <a:solidFill>
                      <a:schemeClr val="tx1"/>
                    </a:solidFill>
                    <a:latin typeface="+mn-lt"/>
                    <a:ea typeface="+mn-ea"/>
                  </a:rPr>
                  <a:t>60%                           40% </a:t>
                </a:r>
              </a:p>
            </p:txBody>
          </p:sp>
        </p:grp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A257BB31-5F2D-7381-EF75-41631B080845}"/>
                </a:ext>
              </a:extLst>
            </p:cNvPr>
            <p:cNvSpPr/>
            <p:nvPr/>
          </p:nvSpPr>
          <p:spPr>
            <a:xfrm>
              <a:off x="2431066" y="1851670"/>
              <a:ext cx="1735987" cy="1595971"/>
            </a:xfrm>
            <a:custGeom>
              <a:avLst/>
              <a:gdLst>
                <a:gd name="csX0" fmla="*/ 0 w 1482291"/>
                <a:gd name="csY0" fmla="*/ 0 h 1520791"/>
                <a:gd name="csX1" fmla="*/ 0 w 1482291"/>
                <a:gd name="csY1" fmla="*/ 1511166 h 1520791"/>
                <a:gd name="csX2" fmla="*/ 1482291 w 1482291"/>
                <a:gd name="csY2" fmla="*/ 1520791 h 1520791"/>
                <a:gd name="csX3" fmla="*/ 1318661 w 1482291"/>
                <a:gd name="csY3" fmla="*/ 1395663 h 1520791"/>
                <a:gd name="csX4" fmla="*/ 1049154 w 1482291"/>
                <a:gd name="csY4" fmla="*/ 1280160 h 1520791"/>
                <a:gd name="csX5" fmla="*/ 818148 w 1482291"/>
                <a:gd name="csY5" fmla="*/ 1174282 h 1520791"/>
                <a:gd name="csX6" fmla="*/ 654518 w 1482291"/>
                <a:gd name="csY6" fmla="*/ 1029903 h 1520791"/>
                <a:gd name="csX7" fmla="*/ 539015 w 1482291"/>
                <a:gd name="csY7" fmla="*/ 808522 h 1520791"/>
                <a:gd name="csX8" fmla="*/ 413887 w 1482291"/>
                <a:gd name="csY8" fmla="*/ 596766 h 1520791"/>
                <a:gd name="csX9" fmla="*/ 279133 w 1482291"/>
                <a:gd name="csY9" fmla="*/ 336884 h 1520791"/>
                <a:gd name="csX10" fmla="*/ 163630 w 1482291"/>
                <a:gd name="csY10" fmla="*/ 154004 h 1520791"/>
                <a:gd name="csX11" fmla="*/ 105878 w 1482291"/>
                <a:gd name="csY11" fmla="*/ 57751 h 1520791"/>
                <a:gd name="csX12" fmla="*/ 0 w 1482291"/>
                <a:gd name="csY12" fmla="*/ 0 h 152079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</a:cxnLst>
              <a:rect l="l" t="t" r="r" b="b"/>
              <a:pathLst>
                <a:path w="1482291" h="1520791">
                  <a:moveTo>
                    <a:pt x="0" y="0"/>
                  </a:moveTo>
                  <a:lnTo>
                    <a:pt x="0" y="1511166"/>
                  </a:lnTo>
                  <a:lnTo>
                    <a:pt x="1482291" y="1520791"/>
                  </a:lnTo>
                  <a:lnTo>
                    <a:pt x="1318661" y="1395663"/>
                  </a:lnTo>
                  <a:lnTo>
                    <a:pt x="1049154" y="1280160"/>
                  </a:lnTo>
                  <a:lnTo>
                    <a:pt x="818148" y="1174282"/>
                  </a:lnTo>
                  <a:lnTo>
                    <a:pt x="654518" y="1029903"/>
                  </a:lnTo>
                  <a:lnTo>
                    <a:pt x="539015" y="808522"/>
                  </a:lnTo>
                  <a:lnTo>
                    <a:pt x="413887" y="596766"/>
                  </a:lnTo>
                  <a:lnTo>
                    <a:pt x="279133" y="336884"/>
                  </a:lnTo>
                  <a:lnTo>
                    <a:pt x="163630" y="154004"/>
                  </a:lnTo>
                  <a:lnTo>
                    <a:pt x="105878" y="57751"/>
                  </a:lnTo>
                  <a:lnTo>
                    <a:pt x="0" y="0"/>
                  </a:lnTo>
                  <a:close/>
                </a:path>
              </a:pathLst>
            </a:custGeom>
            <a:pattFill prst="ltUpDiag">
              <a:fgClr>
                <a:schemeClr val="accent4">
                  <a:lumMod val="75000"/>
                </a:schemeClr>
              </a:fgClr>
              <a:bgClr>
                <a:schemeClr val="bg1"/>
              </a:bgClr>
            </a:patt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86B4C669-B2DF-A425-CB60-CC90CDDB89AE}"/>
              </a:ext>
            </a:extLst>
          </p:cNvPr>
          <p:cNvSpPr/>
          <p:nvPr/>
        </p:nvSpPr>
        <p:spPr>
          <a:xfrm>
            <a:off x="4167053" y="1690777"/>
            <a:ext cx="404947" cy="160892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705A0A6-DA47-3C47-D617-BE2BA02160C8}"/>
              </a:ext>
            </a:extLst>
          </p:cNvPr>
          <p:cNvSpPr/>
          <p:nvPr/>
        </p:nvSpPr>
        <p:spPr>
          <a:xfrm>
            <a:off x="4141175" y="1690777"/>
            <a:ext cx="404947" cy="160892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bg1"/>
                </a:solidFill>
              </a:ln>
            </a:endParaRP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ABCFDDF-1FF1-E2CE-5021-49C96F94EC2A}"/>
              </a:ext>
            </a:extLst>
          </p:cNvPr>
          <p:cNvCxnSpPr>
            <a:cxnSpLocks/>
          </p:cNvCxnSpPr>
          <p:nvPr/>
        </p:nvCxnSpPr>
        <p:spPr>
          <a:xfrm>
            <a:off x="2877290" y="4453506"/>
            <a:ext cx="963698" cy="0"/>
          </a:xfrm>
          <a:prstGeom prst="straightConnector1">
            <a:avLst/>
          </a:prstGeom>
          <a:ln w="254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EA757525-C7B9-8BEB-BD0B-C2E04A33DCDD}"/>
              </a:ext>
            </a:extLst>
          </p:cNvPr>
          <p:cNvSpPr txBox="1"/>
          <p:nvPr/>
        </p:nvSpPr>
        <p:spPr>
          <a:xfrm>
            <a:off x="3123313" y="4466508"/>
            <a:ext cx="49629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8700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</a:pPr>
            <a:r>
              <a:rPr lang="en-US" sz="1600" b="1" i="0" kern="1200" dirty="0" err="1">
                <a:solidFill>
                  <a:schemeClr val="accent4">
                    <a:lumMod val="75000"/>
                  </a:schemeClr>
                </a:solidFill>
                <a:latin typeface="+mn-lt"/>
                <a:ea typeface="+mn-ea"/>
              </a:rPr>
              <a:t>IeR</a:t>
            </a:r>
            <a:endParaRPr lang="en-US" sz="1600" b="1" i="0" kern="1200" dirty="0">
              <a:solidFill>
                <a:schemeClr val="accent4">
                  <a:lumMod val="75000"/>
                </a:schemeClr>
              </a:solidFill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234331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2FF0AA-F0A6-6384-A52C-FAF3499C24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3211C264-AD90-1BA1-91D1-74F2D745EE4D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247700" y="380763"/>
            <a:ext cx="7632700" cy="4039763"/>
          </a:xfrm>
        </p:spPr>
        <p:txBody>
          <a:bodyPr/>
          <a:lstStyle/>
          <a:p>
            <a:endParaRPr lang="en-US" b="1" dirty="0">
              <a:solidFill>
                <a:srgbClr val="0070C0"/>
              </a:solidFill>
              <a:latin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US" b="1" dirty="0">
              <a:solidFill>
                <a:srgbClr val="0070C0"/>
              </a:solidFill>
              <a:latin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D294CAA-DDCA-5017-91CB-1DF024949536}"/>
              </a:ext>
            </a:extLst>
          </p:cNvPr>
          <p:cNvSpPr txBox="1">
            <a:spLocks/>
          </p:cNvSpPr>
          <p:nvPr/>
        </p:nvSpPr>
        <p:spPr>
          <a:xfrm>
            <a:off x="-753480" y="981328"/>
            <a:ext cx="8477201" cy="38904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0975" indent="-180975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lang="en-US" sz="11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1pPr>
            <a:lvl2pPr marL="447675" indent="-179388" algn="l" defTabSz="358775" rtl="0" eaLnBrk="1" latinLnBrk="0" hangingPunct="1">
              <a:spcBef>
                <a:spcPct val="20000"/>
              </a:spcBef>
              <a:buClr>
                <a:srgbClr val="AE1022"/>
              </a:buClr>
              <a:buFont typeface="Arial" panose="020B0604020202020204" pitchFamily="34" charset="0"/>
              <a:buChar char="•"/>
              <a:defRPr lang="en-US" sz="11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2pPr>
            <a:lvl3pPr marL="628650" indent="-179388" algn="l" defTabSz="360000" rtl="0" eaLnBrk="1" latinLnBrk="0" hangingPunct="1">
              <a:spcBef>
                <a:spcPct val="20000"/>
              </a:spcBef>
              <a:buClr>
                <a:srgbClr val="AE1022"/>
              </a:buClr>
              <a:buFont typeface="Arial" panose="020B0604020202020204" pitchFamily="34" charset="0"/>
              <a:buChar char="•"/>
              <a:defRPr lang="en-US" sz="11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3pPr>
            <a:lvl4pPr marL="804863" indent="-179388" algn="l" defTabSz="360000" rtl="0" eaLnBrk="1" latinLnBrk="0" hangingPunct="1">
              <a:spcBef>
                <a:spcPct val="20000"/>
              </a:spcBef>
              <a:buClr>
                <a:srgbClr val="AE1022"/>
              </a:buClr>
              <a:buFont typeface="Arial" panose="020B0604020202020204" pitchFamily="34" charset="0"/>
              <a:buChar char="•"/>
              <a:tabLst>
                <a:tab pos="804863" algn="l"/>
              </a:tabLst>
              <a:defRPr lang="en-US" sz="11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4pPr>
            <a:lvl5pPr marL="985838" indent="-179388" algn="l" defTabSz="360000" rtl="0" eaLnBrk="1" latinLnBrk="0" hangingPunct="1">
              <a:spcBef>
                <a:spcPct val="20000"/>
              </a:spcBef>
              <a:buClr>
                <a:srgbClr val="AE1022"/>
              </a:buClr>
              <a:buFont typeface="Arial" panose="020B0604020202020204" pitchFamily="34" charset="0"/>
              <a:buChar char="•"/>
              <a:defRPr lang="en-US" sz="11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5pPr>
            <a:lvl6pPr marL="1166813" indent="-179388" algn="l" defTabSz="914400" rtl="0" eaLnBrk="1" latinLnBrk="0" hangingPunct="1">
              <a:spcBef>
                <a:spcPct val="20000"/>
              </a:spcBef>
              <a:buClr>
                <a:srgbClr val="AE1022"/>
              </a:buClr>
              <a:buFont typeface="Arial" panose="020B0604020202020204" pitchFamily="34" charset="0"/>
              <a:buChar char="•"/>
              <a:tabLst>
                <a:tab pos="1076325" algn="l"/>
              </a:tabLst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46400" indent="-179388" algn="l" defTabSz="9144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itchFamily="34" charset="0"/>
              <a:buChar char="•"/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30000" indent="-179388" algn="l" defTabSz="9144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itchFamily="34" charset="0"/>
              <a:buChar char="•"/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24113" indent="-228600" algn="l" defTabSz="9144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sz="1500" dirty="0"/>
          </a:p>
        </p:txBody>
      </p:sp>
      <p:graphicFrame>
        <p:nvGraphicFramePr>
          <p:cNvPr id="25" name="Table 24">
            <a:extLst>
              <a:ext uri="{FF2B5EF4-FFF2-40B4-BE49-F238E27FC236}">
                <a16:creationId xmlns:a16="http://schemas.microsoft.com/office/drawing/2014/main" id="{34126A0F-6129-A292-7440-6A1F326641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0703957"/>
              </p:ext>
            </p:extLst>
          </p:nvPr>
        </p:nvGraphicFramePr>
        <p:xfrm>
          <a:off x="3568502" y="902018"/>
          <a:ext cx="5112568" cy="121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8254">
                  <a:extLst>
                    <a:ext uri="{9D8B030D-6E8A-4147-A177-3AD203B41FA5}">
                      <a16:colId xmlns:a16="http://schemas.microsoft.com/office/drawing/2014/main" val="1683513090"/>
                    </a:ext>
                  </a:extLst>
                </a:gridCol>
                <a:gridCol w="1119795">
                  <a:extLst>
                    <a:ext uri="{9D8B030D-6E8A-4147-A177-3AD203B41FA5}">
                      <a16:colId xmlns:a16="http://schemas.microsoft.com/office/drawing/2014/main" val="2004164932"/>
                    </a:ext>
                  </a:extLst>
                </a:gridCol>
                <a:gridCol w="1357993">
                  <a:extLst>
                    <a:ext uri="{9D8B030D-6E8A-4147-A177-3AD203B41FA5}">
                      <a16:colId xmlns:a16="http://schemas.microsoft.com/office/drawing/2014/main" val="1315057273"/>
                    </a:ext>
                  </a:extLst>
                </a:gridCol>
                <a:gridCol w="926526">
                  <a:extLst>
                    <a:ext uri="{9D8B030D-6E8A-4147-A177-3AD203B41FA5}">
                      <a16:colId xmlns:a16="http://schemas.microsoft.com/office/drawing/2014/main" val="1349737839"/>
                    </a:ext>
                  </a:extLst>
                </a:gridCol>
              </a:tblGrid>
              <a:tr h="246383"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SyncAV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Fixed AV Delay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P-value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0957946"/>
                  </a:ext>
                </a:extLst>
              </a:tr>
              <a:tr h="246383">
                <a:tc>
                  <a:txBody>
                    <a:bodyPr/>
                    <a:lstStyle/>
                    <a:p>
                      <a:r>
                        <a:rPr lang="en-US" sz="1400" b="1" dirty="0"/>
                        <a:t>Paced QRS Duration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123 ± 19 </a:t>
                      </a:r>
                      <a:r>
                        <a:rPr lang="en-US" sz="1400" b="1" dirty="0" err="1"/>
                        <a:t>ms</a:t>
                      </a:r>
                      <a:endParaRPr lang="en-US" sz="1400" b="1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/>
                        <a:t>133 ± 24 </a:t>
                      </a:r>
                      <a:r>
                        <a:rPr lang="en-US" sz="1400" b="1" dirty="0" err="1"/>
                        <a:t>ms</a:t>
                      </a:r>
                      <a:endParaRPr lang="en-US" sz="1400" b="1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1" dirty="0"/>
                        <a:t>&lt;0.001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3547529"/>
                  </a:ext>
                </a:extLst>
              </a:tr>
              <a:tr h="246383">
                <a:tc>
                  <a:txBody>
                    <a:bodyPr/>
                    <a:lstStyle/>
                    <a:p>
                      <a:r>
                        <a:rPr lang="en-US" sz="1400" b="1" dirty="0" err="1"/>
                        <a:t>pAV</a:t>
                      </a:r>
                      <a:r>
                        <a:rPr lang="en-US" sz="1400" b="1" dirty="0"/>
                        <a:t>/PR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71% ± 16% 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67% ± 6%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1" dirty="0"/>
                        <a:t>&lt;0.0001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63784471"/>
                  </a:ext>
                </a:extLst>
              </a:tr>
              <a:tr h="246383"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rgbClr val="0000CC"/>
                          </a:solidFill>
                        </a:rPr>
                        <a:t>Clinical Events*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0000CC"/>
                          </a:solidFill>
                        </a:rPr>
                        <a:t>10.4%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0000CC"/>
                          </a:solidFill>
                        </a:rPr>
                        <a:t>7.4%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1" dirty="0">
                          <a:solidFill>
                            <a:srgbClr val="0000CC"/>
                          </a:solidFill>
                        </a:rPr>
                        <a:t>0.25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9071363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49896526-C5C1-45FF-AABA-E265DB430207}"/>
              </a:ext>
            </a:extLst>
          </p:cNvPr>
          <p:cNvSpPr txBox="1"/>
          <p:nvPr/>
        </p:nvSpPr>
        <p:spPr>
          <a:xfrm>
            <a:off x="3943497" y="4883524"/>
            <a:ext cx="43146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8700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</a:pPr>
            <a:r>
              <a:rPr lang="en-US" sz="1200" b="1" i="1" kern="1200" dirty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</a:rPr>
              <a:t>*Clinical Events: Death, HFH, AF burden &gt; 10 days, LVESV</a:t>
            </a:r>
            <a:r>
              <a:rPr lang="en-US" sz="1200" b="1" i="1" kern="1200" dirty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sym typeface="Symbol" panose="05050102010706020507" pitchFamily="18" charset="2"/>
              </a:rPr>
              <a:t> </a:t>
            </a:r>
            <a:r>
              <a:rPr lang="en-US" sz="1200" b="1" i="1" kern="1200" dirty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</a:rPr>
              <a:t>&gt; 15%</a:t>
            </a: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C1726E93-47D8-92FA-A79D-2E8E99FEAD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4620830"/>
              </p:ext>
            </p:extLst>
          </p:nvPr>
        </p:nvGraphicFramePr>
        <p:xfrm>
          <a:off x="3587806" y="3067883"/>
          <a:ext cx="5112567" cy="121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8253">
                  <a:extLst>
                    <a:ext uri="{9D8B030D-6E8A-4147-A177-3AD203B41FA5}">
                      <a16:colId xmlns:a16="http://schemas.microsoft.com/office/drawing/2014/main" val="1683513090"/>
                    </a:ext>
                  </a:extLst>
                </a:gridCol>
                <a:gridCol w="1119795">
                  <a:extLst>
                    <a:ext uri="{9D8B030D-6E8A-4147-A177-3AD203B41FA5}">
                      <a16:colId xmlns:a16="http://schemas.microsoft.com/office/drawing/2014/main" val="2004164932"/>
                    </a:ext>
                  </a:extLst>
                </a:gridCol>
                <a:gridCol w="1357993">
                  <a:extLst>
                    <a:ext uri="{9D8B030D-6E8A-4147-A177-3AD203B41FA5}">
                      <a16:colId xmlns:a16="http://schemas.microsoft.com/office/drawing/2014/main" val="1315057273"/>
                    </a:ext>
                  </a:extLst>
                </a:gridCol>
                <a:gridCol w="926526">
                  <a:extLst>
                    <a:ext uri="{9D8B030D-6E8A-4147-A177-3AD203B41FA5}">
                      <a16:colId xmlns:a16="http://schemas.microsoft.com/office/drawing/2014/main" val="1349737839"/>
                    </a:ext>
                  </a:extLst>
                </a:gridCol>
              </a:tblGrid>
              <a:tr h="246383"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SyncAV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Fixed AV Delay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P-value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0957946"/>
                  </a:ext>
                </a:extLst>
              </a:tr>
              <a:tr h="246383">
                <a:tc>
                  <a:txBody>
                    <a:bodyPr/>
                    <a:lstStyle/>
                    <a:p>
                      <a:r>
                        <a:rPr lang="en-US" sz="1400" b="1" dirty="0"/>
                        <a:t>Paced QRS Duration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124 ± 20 </a:t>
                      </a:r>
                      <a:r>
                        <a:rPr lang="en-US" sz="1400" b="1" dirty="0" err="1"/>
                        <a:t>ms</a:t>
                      </a:r>
                      <a:r>
                        <a:rPr lang="en-US" sz="1400" b="1" dirty="0"/>
                        <a:t> 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/>
                        <a:t>146 ± 22 </a:t>
                      </a:r>
                      <a:r>
                        <a:rPr lang="en-US" sz="1400" b="1" dirty="0" err="1"/>
                        <a:t>ms</a:t>
                      </a:r>
                      <a:endParaRPr lang="en-US" sz="1400" b="1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1" dirty="0"/>
                        <a:t>&lt;0.0001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3547529"/>
                  </a:ext>
                </a:extLst>
              </a:tr>
              <a:tr h="246383">
                <a:tc>
                  <a:txBody>
                    <a:bodyPr/>
                    <a:lstStyle/>
                    <a:p>
                      <a:r>
                        <a:rPr lang="en-US" sz="1400" b="1" dirty="0" err="1"/>
                        <a:t>pAV</a:t>
                      </a:r>
                      <a:r>
                        <a:rPr lang="en-US" sz="1400" b="1" dirty="0"/>
                        <a:t>/PR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78% ± 11%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0000"/>
                          </a:solidFill>
                        </a:rPr>
                        <a:t>52% ± 5%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1" dirty="0"/>
                        <a:t>&lt;0.0001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63784471"/>
                  </a:ext>
                </a:extLst>
              </a:tr>
              <a:tr h="246383"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rgbClr val="0000CC"/>
                          </a:solidFill>
                        </a:rPr>
                        <a:t>Clinical Events*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0000CC"/>
                          </a:solidFill>
                        </a:rPr>
                        <a:t>10.3%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0000"/>
                          </a:solidFill>
                        </a:rPr>
                        <a:t>21.5%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1" dirty="0">
                          <a:solidFill>
                            <a:srgbClr val="0000CC"/>
                          </a:solidFill>
                        </a:rPr>
                        <a:t>0.0055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18489089"/>
                  </a:ext>
                </a:extLst>
              </a:tr>
            </a:tbl>
          </a:graphicData>
        </a:graphic>
      </p:graphicFrame>
      <p:sp>
        <p:nvSpPr>
          <p:cNvPr id="40" name="Text Placeholder 1">
            <a:extLst>
              <a:ext uri="{FF2B5EF4-FFF2-40B4-BE49-F238E27FC236}">
                <a16:creationId xmlns:a16="http://schemas.microsoft.com/office/drawing/2014/main" id="{4A7B1B7D-4329-40F4-6961-CCB751701AD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56799"/>
            <a:ext cx="8712646" cy="432048"/>
          </a:xfrm>
        </p:spPr>
        <p:txBody>
          <a:bodyPr/>
          <a:lstStyle/>
          <a:p>
            <a:r>
              <a:rPr lang="en-US" dirty="0"/>
              <a:t>Composite Endpoint – Patients Dichotomized by PR 185 </a:t>
            </a:r>
            <a:r>
              <a:rPr lang="en-US" dirty="0" err="1"/>
              <a:t>ms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80925D5-49C1-6A34-4D51-134FE36CC3EE}"/>
              </a:ext>
            </a:extLst>
          </p:cNvPr>
          <p:cNvSpPr txBox="1"/>
          <p:nvPr/>
        </p:nvSpPr>
        <p:spPr>
          <a:xfrm>
            <a:off x="4572000" y="594026"/>
            <a:ext cx="26276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en-US" sz="1800" b="1" dirty="0"/>
              <a:t>PR interval &lt; 185 </a:t>
            </a:r>
            <a:r>
              <a:rPr lang="en-US" sz="1800" b="1" dirty="0" err="1"/>
              <a:t>ms</a:t>
            </a:r>
            <a:endParaRPr lang="en-US" sz="18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1F65E4F-E8AD-ED09-6AAA-E71B9E7E5FAA}"/>
              </a:ext>
            </a:extLst>
          </p:cNvPr>
          <p:cNvSpPr txBox="1"/>
          <p:nvPr/>
        </p:nvSpPr>
        <p:spPr>
          <a:xfrm>
            <a:off x="4595730" y="2741879"/>
            <a:ext cx="26276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en-US" sz="1800" b="1" dirty="0"/>
              <a:t>PR interval ≥ 185 </a:t>
            </a:r>
            <a:r>
              <a:rPr lang="en-US" sz="1800" b="1" dirty="0" err="1"/>
              <a:t>ms</a:t>
            </a:r>
            <a:endParaRPr lang="en-US" sz="1800" b="1" dirty="0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D3AA9FA0-581F-5A0A-F550-2BAECC1BF5A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88300544"/>
              </p:ext>
            </p:extLst>
          </p:nvPr>
        </p:nvGraphicFramePr>
        <p:xfrm>
          <a:off x="29185" y="294748"/>
          <a:ext cx="3282309" cy="23489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CDF7EBD-EF1E-2EAB-A2D3-061CA86051FE}"/>
              </a:ext>
            </a:extLst>
          </p:cNvPr>
          <p:cNvCxnSpPr>
            <a:cxnSpLocks/>
          </p:cNvCxnSpPr>
          <p:nvPr/>
        </p:nvCxnSpPr>
        <p:spPr>
          <a:xfrm>
            <a:off x="1702448" y="786182"/>
            <a:ext cx="0" cy="1397040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A1CE203-F24D-33C5-2CD0-7E1DE57B6015}"/>
              </a:ext>
            </a:extLst>
          </p:cNvPr>
          <p:cNvCxnSpPr>
            <a:cxnSpLocks/>
          </p:cNvCxnSpPr>
          <p:nvPr/>
        </p:nvCxnSpPr>
        <p:spPr>
          <a:xfrm>
            <a:off x="1816025" y="787105"/>
            <a:ext cx="0" cy="1397040"/>
          </a:xfrm>
          <a:prstGeom prst="line">
            <a:avLst/>
          </a:prstGeom>
          <a:ln w="19050">
            <a:solidFill>
              <a:srgbClr val="00206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2">
            <a:extLst>
              <a:ext uri="{FF2B5EF4-FFF2-40B4-BE49-F238E27FC236}">
                <a16:creationId xmlns:a16="http://schemas.microsoft.com/office/drawing/2014/main" id="{99739C09-F79E-51C4-5D3B-3A9F0BDABD3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23926" b="10869"/>
          <a:stretch>
            <a:fillRect/>
          </a:stretch>
        </p:blipFill>
        <p:spPr>
          <a:xfrm>
            <a:off x="2499555" y="825100"/>
            <a:ext cx="536326" cy="312455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F8F4E8EB-440D-7E66-C5E5-1466643638C6}"/>
              </a:ext>
            </a:extLst>
          </p:cNvPr>
          <p:cNvGrpSpPr/>
          <p:nvPr/>
        </p:nvGrpSpPr>
        <p:grpSpPr>
          <a:xfrm>
            <a:off x="258336" y="2626968"/>
            <a:ext cx="2956392" cy="2135769"/>
            <a:chOff x="258336" y="2626968"/>
            <a:chExt cx="2956392" cy="2135769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D7E57437-9910-37F0-136C-DD3427C2BBB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93389" y="3067883"/>
              <a:ext cx="23707" cy="1248286"/>
            </a:xfrm>
            <a:prstGeom prst="line">
              <a:avLst/>
            </a:prstGeom>
            <a:ln w="19050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87F9BAFB-4F23-E087-95C8-A957C50B68C0}"/>
                </a:ext>
              </a:extLst>
            </p:cNvPr>
            <p:cNvCxnSpPr>
              <a:cxnSpLocks/>
            </p:cNvCxnSpPr>
            <p:nvPr/>
          </p:nvCxnSpPr>
          <p:spPr>
            <a:xfrm>
              <a:off x="1980625" y="3068059"/>
              <a:ext cx="0" cy="1248110"/>
            </a:xfrm>
            <a:prstGeom prst="line">
              <a:avLst/>
            </a:prstGeom>
            <a:ln w="19050">
              <a:solidFill>
                <a:srgbClr val="00206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0D14B316-4441-2341-C21E-D248BE5873D1}"/>
                </a:ext>
              </a:extLst>
            </p:cNvPr>
            <p:cNvGrpSpPr/>
            <p:nvPr/>
          </p:nvGrpSpPr>
          <p:grpSpPr>
            <a:xfrm>
              <a:off x="258336" y="2626968"/>
              <a:ext cx="2956392" cy="2135769"/>
              <a:chOff x="258336" y="2626968"/>
              <a:chExt cx="2956392" cy="2135769"/>
            </a:xfrm>
          </p:grpSpPr>
          <p:graphicFrame>
            <p:nvGraphicFramePr>
              <p:cNvPr id="29" name="Chart 28">
                <a:extLst>
                  <a:ext uri="{FF2B5EF4-FFF2-40B4-BE49-F238E27FC236}">
                    <a16:creationId xmlns:a16="http://schemas.microsoft.com/office/drawing/2014/main" id="{AD147EAF-0A8E-46E9-A6E3-6ED8D4566886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3219071727"/>
                  </p:ext>
                </p:extLst>
              </p:nvPr>
            </p:nvGraphicFramePr>
            <p:xfrm>
              <a:off x="258336" y="2626968"/>
              <a:ext cx="2956392" cy="2135769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5"/>
              </a:graphicData>
            </a:graphic>
          </p:graphicFrame>
          <p:pic>
            <p:nvPicPr>
              <p:cNvPr id="30" name="Picture 29">
                <a:extLst>
                  <a:ext uri="{FF2B5EF4-FFF2-40B4-BE49-F238E27FC236}">
                    <a16:creationId xmlns:a16="http://schemas.microsoft.com/office/drawing/2014/main" id="{258184BC-3F41-299C-BC1B-7C0D45C6E63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r="23926" b="10869"/>
              <a:stretch>
                <a:fillRect/>
              </a:stretch>
            </p:blipFill>
            <p:spPr>
              <a:xfrm>
                <a:off x="2499555" y="2979924"/>
                <a:ext cx="536326" cy="312455"/>
              </a:xfrm>
              <a:prstGeom prst="rect">
                <a:avLst/>
              </a:prstGeom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</p:pic>
        </p:grp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B0BFC41B-7857-17EB-A47B-14D085CC9775}"/>
              </a:ext>
            </a:extLst>
          </p:cNvPr>
          <p:cNvGrpSpPr/>
          <p:nvPr/>
        </p:nvGrpSpPr>
        <p:grpSpPr>
          <a:xfrm>
            <a:off x="3491880" y="2685269"/>
            <a:ext cx="5485642" cy="2148428"/>
            <a:chOff x="3491880" y="2614309"/>
            <a:chExt cx="5485642" cy="2148428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0B3D8148-8750-893C-4127-52D423F5A917}"/>
                </a:ext>
              </a:extLst>
            </p:cNvPr>
            <p:cNvGrpSpPr/>
            <p:nvPr/>
          </p:nvGrpSpPr>
          <p:grpSpPr>
            <a:xfrm>
              <a:off x="3491880" y="2614309"/>
              <a:ext cx="5485642" cy="2148428"/>
              <a:chOff x="3491880" y="2614309"/>
              <a:chExt cx="5485642" cy="2148428"/>
            </a:xfrm>
          </p:grpSpPr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55A8014F-62A1-C14A-BBA0-9C938716CE6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491880" y="2614309"/>
                <a:ext cx="5485642" cy="2137940"/>
              </a:xfrm>
              <a:prstGeom prst="rect">
                <a:avLst/>
              </a:prstGeom>
            </p:spPr>
          </p:pic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1455DBB7-EB82-1242-B1FB-4A03A9B13DDA}"/>
                  </a:ext>
                </a:extLst>
              </p:cNvPr>
              <p:cNvSpPr txBox="1"/>
              <p:nvPr/>
            </p:nvSpPr>
            <p:spPr>
              <a:xfrm>
                <a:off x="6608617" y="4501127"/>
                <a:ext cx="1179138" cy="2616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marL="38700" indent="0" algn="l" defTabSz="360000" rtl="0" eaLnBrk="1" latinLnBrk="0" hangingPunct="1">
                  <a:spcBef>
                    <a:spcPct val="20000"/>
                  </a:spcBef>
                  <a:buClr>
                    <a:srgbClr val="C00000"/>
                  </a:buClr>
                  <a:buFont typeface="Arial" panose="020B0604020202020204" pitchFamily="34" charset="0"/>
                  <a:buNone/>
                </a:pPr>
                <a:r>
                  <a:rPr lang="en-US" sz="1100" b="1" i="0" kern="1200" dirty="0">
                    <a:solidFill>
                      <a:srgbClr val="0000CC"/>
                    </a:solidFill>
                    <a:latin typeface="+mn-lt"/>
                    <a:ea typeface="+mn-ea"/>
                  </a:rPr>
                  <a:t>Favors </a:t>
                </a:r>
                <a:r>
                  <a:rPr lang="en-US" sz="1100" b="1" i="0" kern="1200" dirty="0" err="1">
                    <a:solidFill>
                      <a:srgbClr val="0000CC"/>
                    </a:solidFill>
                    <a:latin typeface="+mn-lt"/>
                    <a:ea typeface="+mn-ea"/>
                  </a:rPr>
                  <a:t>SyncAV</a:t>
                </a:r>
                <a:endParaRPr lang="en-US" sz="1100" b="1" i="0" kern="1200" dirty="0">
                  <a:solidFill>
                    <a:srgbClr val="0000CC"/>
                  </a:solidFill>
                  <a:latin typeface="+mn-lt"/>
                  <a:ea typeface="+mn-ea"/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015A753-60A3-17B9-4993-17DE55A66796}"/>
                  </a:ext>
                </a:extLst>
              </p:cNvPr>
              <p:cNvSpPr txBox="1"/>
              <p:nvPr/>
            </p:nvSpPr>
            <p:spPr>
              <a:xfrm>
                <a:off x="7895386" y="4501127"/>
                <a:ext cx="998755" cy="2616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marL="38700" indent="0" defTabSz="360000" rtl="0" eaLnBrk="1" latinLnBrk="0" hangingPunct="1">
                  <a:spcBef>
                    <a:spcPct val="20000"/>
                  </a:spcBef>
                  <a:buClr>
                    <a:srgbClr val="C00000"/>
                  </a:buClr>
                  <a:buFont typeface="Arial" panose="020B0604020202020204" pitchFamily="34" charset="0"/>
                  <a:buNone/>
                </a:pPr>
                <a:r>
                  <a:rPr lang="en-US" sz="1100" i="0" kern="1200" dirty="0">
                    <a:solidFill>
                      <a:schemeClr val="tx2">
                        <a:lumMod val="75000"/>
                      </a:schemeClr>
                    </a:solidFill>
                    <a:latin typeface="+mn-lt"/>
                    <a:ea typeface="+mn-ea"/>
                  </a:rPr>
                  <a:t>Favors Fixed</a:t>
                </a:r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A7A5F3A-4966-C0CF-5F4B-5BD50B710CCC}"/>
                </a:ext>
              </a:extLst>
            </p:cNvPr>
            <p:cNvSpPr txBox="1"/>
            <p:nvPr/>
          </p:nvSpPr>
          <p:spPr>
            <a:xfrm>
              <a:off x="6633815" y="2664935"/>
              <a:ext cx="1179138" cy="261610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pPr marL="38700" indent="0" algn="l" defTabSz="360000" rtl="0" eaLnBrk="1" latinLnBrk="0" hangingPunct="1">
                <a:spcBef>
                  <a:spcPct val="20000"/>
                </a:spcBef>
                <a:buClr>
                  <a:srgbClr val="C00000"/>
                </a:buClr>
                <a:buFont typeface="Arial" panose="020B0604020202020204" pitchFamily="34" charset="0"/>
                <a:buNone/>
              </a:pPr>
              <a:r>
                <a:rPr lang="en-US" sz="1100" b="1" i="1" kern="1200" dirty="0">
                  <a:solidFill>
                    <a:schemeClr val="bg2"/>
                  </a:solidFill>
                  <a:latin typeface="+mn-lt"/>
                  <a:ea typeface="+mn-ea"/>
                </a:rPr>
                <a:t>PR ≥ 185 </a:t>
              </a:r>
              <a:r>
                <a:rPr lang="en-US" sz="1100" b="1" i="1" kern="1200" dirty="0" err="1">
                  <a:solidFill>
                    <a:schemeClr val="bg2"/>
                  </a:solidFill>
                  <a:latin typeface="+mn-lt"/>
                  <a:ea typeface="+mn-ea"/>
                </a:rPr>
                <a:t>ms</a:t>
              </a:r>
              <a:endParaRPr lang="en-US" sz="1100" b="1" i="1" kern="1200" dirty="0">
                <a:solidFill>
                  <a:schemeClr val="bg2"/>
                </a:solidFill>
                <a:latin typeface="+mn-lt"/>
                <a:ea typeface="+mn-ea"/>
              </a:endParaRPr>
            </a:p>
          </p:txBody>
        </p:sp>
      </p:grp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693EFF0-AA34-96CF-6EBA-E91A2831433D}"/>
              </a:ext>
            </a:extLst>
          </p:cNvPr>
          <p:cNvCxnSpPr/>
          <p:nvPr/>
        </p:nvCxnSpPr>
        <p:spPr>
          <a:xfrm>
            <a:off x="258336" y="2613695"/>
            <a:ext cx="8719186" cy="0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9120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5DD669E-1489-3B4D-5A64-BFE9EDB9F01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343" y="51470"/>
            <a:ext cx="7631757" cy="432048"/>
          </a:xfrm>
        </p:spPr>
        <p:txBody>
          <a:bodyPr/>
          <a:lstStyle/>
          <a:p>
            <a:r>
              <a:rPr lang="en-US" dirty="0"/>
              <a:t>Limitations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8742BAF-F8FC-87F1-876C-301645FBA159}"/>
              </a:ext>
            </a:extLst>
          </p:cNvPr>
          <p:cNvSpPr txBox="1">
            <a:spLocks/>
          </p:cNvSpPr>
          <p:nvPr/>
        </p:nvSpPr>
        <p:spPr>
          <a:xfrm>
            <a:off x="217294" y="749284"/>
            <a:ext cx="8324850" cy="38904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0975" indent="-180975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lang="en-US" sz="11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1pPr>
            <a:lvl2pPr marL="447675" indent="-179388" algn="l" defTabSz="358775" rtl="0" eaLnBrk="1" latinLnBrk="0" hangingPunct="1">
              <a:spcBef>
                <a:spcPct val="20000"/>
              </a:spcBef>
              <a:buClr>
                <a:srgbClr val="AE1022"/>
              </a:buClr>
              <a:buFont typeface="Arial" panose="020B0604020202020204" pitchFamily="34" charset="0"/>
              <a:buChar char="•"/>
              <a:defRPr lang="en-US" sz="11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2pPr>
            <a:lvl3pPr marL="628650" indent="-179388" algn="l" defTabSz="360000" rtl="0" eaLnBrk="1" latinLnBrk="0" hangingPunct="1">
              <a:spcBef>
                <a:spcPct val="20000"/>
              </a:spcBef>
              <a:buClr>
                <a:srgbClr val="AE1022"/>
              </a:buClr>
              <a:buFont typeface="Arial" panose="020B0604020202020204" pitchFamily="34" charset="0"/>
              <a:buChar char="•"/>
              <a:defRPr lang="en-US" sz="11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3pPr>
            <a:lvl4pPr marL="804863" indent="-179388" algn="l" defTabSz="360000" rtl="0" eaLnBrk="1" latinLnBrk="0" hangingPunct="1">
              <a:spcBef>
                <a:spcPct val="20000"/>
              </a:spcBef>
              <a:buClr>
                <a:srgbClr val="AE1022"/>
              </a:buClr>
              <a:buFont typeface="Arial" panose="020B0604020202020204" pitchFamily="34" charset="0"/>
              <a:buChar char="•"/>
              <a:tabLst>
                <a:tab pos="804863" algn="l"/>
              </a:tabLst>
              <a:defRPr lang="en-US" sz="11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4pPr>
            <a:lvl5pPr marL="985838" indent="-179388" algn="l" defTabSz="360000" rtl="0" eaLnBrk="1" latinLnBrk="0" hangingPunct="1">
              <a:spcBef>
                <a:spcPct val="20000"/>
              </a:spcBef>
              <a:buClr>
                <a:srgbClr val="AE1022"/>
              </a:buClr>
              <a:buFont typeface="Arial" panose="020B0604020202020204" pitchFamily="34" charset="0"/>
              <a:buChar char="•"/>
              <a:defRPr lang="en-US" sz="11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5pPr>
            <a:lvl6pPr marL="1166813" indent="-179388" algn="l" defTabSz="914400" rtl="0" eaLnBrk="1" latinLnBrk="0" hangingPunct="1">
              <a:spcBef>
                <a:spcPct val="20000"/>
              </a:spcBef>
              <a:buClr>
                <a:srgbClr val="AE1022"/>
              </a:buClr>
              <a:buFont typeface="Arial" panose="020B0604020202020204" pitchFamily="34" charset="0"/>
              <a:buChar char="•"/>
              <a:tabLst>
                <a:tab pos="1076325" algn="l"/>
              </a:tabLst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46400" indent="-179388" algn="l" defTabSz="9144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itchFamily="34" charset="0"/>
              <a:buChar char="•"/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30000" indent="-179388" algn="l" defTabSz="9144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itchFamily="34" charset="0"/>
              <a:buChar char="•"/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24113" indent="-228600" algn="l" defTabSz="9144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i="1" dirty="0"/>
              <a:t>Primary and Secondary endpoints </a:t>
            </a:r>
          </a:p>
          <a:p>
            <a:pPr lvl="1"/>
            <a:r>
              <a:rPr lang="en-US" sz="1800" dirty="0"/>
              <a:t>Large proportion of patients with non-analyzable echoes</a:t>
            </a:r>
          </a:p>
          <a:p>
            <a:pPr lvl="1"/>
            <a:endParaRPr lang="en-US" sz="1800" dirty="0"/>
          </a:p>
          <a:p>
            <a:r>
              <a:rPr lang="en-US" sz="1800" b="1" i="1" dirty="0"/>
              <a:t>Clinical endpoints</a:t>
            </a:r>
          </a:p>
          <a:p>
            <a:pPr lvl="1"/>
            <a:r>
              <a:rPr lang="en-US" sz="1800" dirty="0"/>
              <a:t>Low clinical event rates across the study population </a:t>
            </a:r>
          </a:p>
          <a:p>
            <a:pPr lvl="1"/>
            <a:r>
              <a:rPr lang="en-US" sz="1800" dirty="0"/>
              <a:t>Analysis by PR interval is exploratory</a:t>
            </a:r>
          </a:p>
        </p:txBody>
      </p:sp>
    </p:spTree>
    <p:extLst>
      <p:ext uri="{BB962C8B-B14F-4D97-AF65-F5344CB8AC3E}">
        <p14:creationId xmlns:p14="http://schemas.microsoft.com/office/powerpoint/2010/main" val="28260115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EEBA65-7102-0231-2780-BB8AE47910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D01301C-C357-E088-43C4-48DBDC380A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418" y="34836"/>
            <a:ext cx="7631757" cy="432048"/>
          </a:xfrm>
        </p:spPr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273A93-D1B5-1642-124B-F15166C2D30C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215516" y="749730"/>
            <a:ext cx="8712968" cy="3341219"/>
          </a:xfrm>
        </p:spPr>
        <p:txBody>
          <a:bodyPr>
            <a:noAutofit/>
          </a:bodyPr>
          <a:lstStyle/>
          <a:p>
            <a:r>
              <a:rPr lang="en-US" sz="1800" b="1" dirty="0"/>
              <a:t>1</a:t>
            </a:r>
            <a:r>
              <a:rPr lang="en-US" sz="1800" b="1" baseline="30000" dirty="0"/>
              <a:t>st</a:t>
            </a:r>
            <a:r>
              <a:rPr lang="en-US" sz="1800" b="1" dirty="0"/>
              <a:t>  large scale CRT trial to measure paced effects and guide CRT optimization by electrical principles</a:t>
            </a:r>
          </a:p>
          <a:p>
            <a:endParaRPr lang="en-US" sz="1800" b="1" dirty="0"/>
          </a:p>
          <a:p>
            <a:r>
              <a:rPr lang="en-US" sz="1800" b="1" dirty="0"/>
              <a:t>Overall CRT results are unprecedented compared to prior CRT trials</a:t>
            </a:r>
          </a:p>
          <a:p>
            <a:pPr>
              <a:spcBef>
                <a:spcPts val="600"/>
              </a:spcBef>
            </a:pPr>
            <a:endParaRPr lang="en-US" sz="1800" b="1" dirty="0"/>
          </a:p>
          <a:p>
            <a:pPr>
              <a:spcBef>
                <a:spcPts val="600"/>
              </a:spcBef>
            </a:pPr>
            <a:r>
              <a:rPr lang="en-US" sz="1800" b="1" dirty="0" err="1"/>
              <a:t>SyncAV</a:t>
            </a:r>
            <a:r>
              <a:rPr lang="en-US" sz="1800" b="1" dirty="0"/>
              <a:t> resulted in best electrical resynchronization, </a:t>
            </a:r>
            <a:r>
              <a:rPr lang="en-US" sz="1800" dirty="0"/>
              <a:t>but FIXED programming (</a:t>
            </a:r>
            <a:r>
              <a:rPr lang="en-US" sz="1800" i="1" dirty="0"/>
              <a:t>standard of care</a:t>
            </a:r>
            <a:r>
              <a:rPr lang="en-US" sz="1800" dirty="0"/>
              <a:t>) overlapped significantly, accounting for similar overall outcomes</a:t>
            </a:r>
          </a:p>
          <a:p>
            <a:endParaRPr lang="en-US" sz="1800" dirty="0"/>
          </a:p>
          <a:p>
            <a:r>
              <a:rPr lang="en-US" sz="1800" b="1" dirty="0" err="1"/>
              <a:t>SyncAV</a:t>
            </a:r>
            <a:r>
              <a:rPr lang="en-US" sz="1800" b="1" dirty="0"/>
              <a:t> is an electrical programming solution for patients with longer PR intervals </a:t>
            </a:r>
            <a:r>
              <a:rPr lang="en-US" sz="1800" dirty="0"/>
              <a:t>(50% of our cohort), regarded as less responsive to CRT</a:t>
            </a:r>
            <a:endParaRPr lang="en-US" sz="1800" i="1" dirty="0"/>
          </a:p>
        </p:txBody>
      </p:sp>
    </p:spTree>
    <p:extLst>
      <p:ext uri="{BB962C8B-B14F-4D97-AF65-F5344CB8AC3E}">
        <p14:creationId xmlns:p14="http://schemas.microsoft.com/office/powerpoint/2010/main" val="36758487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0BC17FF-FBD4-5F1F-6621-B1BB4D19164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-1598" y="40524"/>
            <a:ext cx="7631757" cy="432048"/>
          </a:xfrm>
        </p:spPr>
        <p:txBody>
          <a:bodyPr/>
          <a:lstStyle/>
          <a:p>
            <a:r>
              <a:rPr lang="en-US" dirty="0"/>
              <a:t>Presenter (NV) Disclosures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BF3FA5-8620-2C2A-E4FB-8A5385C941A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marL="285750" indent="-285750">
              <a:lnSpc>
                <a:spcPct val="100000"/>
              </a:lnSpc>
            </a:pPr>
            <a:r>
              <a:rPr lang="en-US" sz="2000" dirty="0"/>
              <a:t>Abbott, Impulse Dynamics, EBR, Anumana, </a:t>
            </a:r>
            <a:r>
              <a:rPr lang="en-US" sz="2000" dirty="0" err="1"/>
              <a:t>Octagos</a:t>
            </a:r>
            <a:r>
              <a:rPr lang="en-US" sz="2000" dirty="0"/>
              <a:t>, </a:t>
            </a:r>
            <a:r>
              <a:rPr lang="en-US" sz="2000" dirty="0" err="1"/>
              <a:t>Murj</a:t>
            </a:r>
            <a:endParaRPr lang="en-US" sz="2000" dirty="0"/>
          </a:p>
          <a:p>
            <a:pPr marL="642938" lvl="3" indent="-285750">
              <a:buClr>
                <a:srgbClr val="C00000"/>
              </a:buClr>
            </a:pPr>
            <a:r>
              <a:rPr lang="en-US" sz="2000" dirty="0"/>
              <a:t>Research grants/ Honoraria/Speaking/Consulting</a:t>
            </a:r>
          </a:p>
          <a:p>
            <a:pPr marL="642938" lvl="3" indent="-285750">
              <a:buClr>
                <a:srgbClr val="C00000"/>
              </a:buClr>
            </a:pPr>
            <a:r>
              <a:rPr lang="en-US" sz="2000" dirty="0"/>
              <a:t>Membership on Advisory Committees and/or Review Panels</a:t>
            </a:r>
          </a:p>
          <a:p>
            <a:pPr marL="466725" lvl="2" indent="-285750">
              <a:buClr>
                <a:srgbClr val="C00000"/>
              </a:buClr>
            </a:pPr>
            <a:endParaRPr lang="en-US" sz="2000" dirty="0"/>
          </a:p>
          <a:p>
            <a:pPr marL="466725" lvl="2" indent="-285750">
              <a:buClr>
                <a:srgbClr val="C00000"/>
              </a:buClr>
            </a:pPr>
            <a:endParaRPr lang="en-US" sz="2000" dirty="0"/>
          </a:p>
          <a:p>
            <a:pPr marL="342900" lvl="1" indent="-285750" defTabSz="360000">
              <a:buClr>
                <a:srgbClr val="C00000"/>
              </a:buClr>
            </a:pPr>
            <a:r>
              <a:rPr lang="en-US" sz="2000" dirty="0"/>
              <a:t>The </a:t>
            </a:r>
            <a:r>
              <a:rPr lang="en-US" sz="2000" dirty="0" err="1"/>
              <a:t>SyncAV</a:t>
            </a:r>
            <a:r>
              <a:rPr lang="en-US" sz="2000" dirty="0"/>
              <a:t> trial was funded by Abbott</a:t>
            </a:r>
          </a:p>
          <a:p>
            <a:pPr marL="466725" lvl="2" indent="-285750">
              <a:buClr>
                <a:srgbClr val="C00000"/>
              </a:buClr>
            </a:pPr>
            <a:endParaRPr lang="en-US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60736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E2C358-5BE4-D616-EB2A-1BCE2E51C1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850" y="789885"/>
            <a:ext cx="8699380" cy="4301559"/>
          </a:xfrm>
        </p:spPr>
        <p:txBody>
          <a:bodyPr>
            <a:normAutofit/>
          </a:bodyPr>
          <a:lstStyle/>
          <a:p>
            <a:r>
              <a:rPr lang="en-US" sz="1600" b="1" dirty="0">
                <a:solidFill>
                  <a:srgbClr val="0000CC"/>
                </a:solidFill>
              </a:rPr>
              <a:t>Improves outcomes in patients with LBBB and LVEF ≤ 35%</a:t>
            </a:r>
          </a:p>
          <a:p>
            <a:r>
              <a:rPr lang="en-US" sz="1600" dirty="0"/>
              <a:t>	30% individuals may not benefit (“non-responders”) -  multifactorial 		</a:t>
            </a:r>
            <a:r>
              <a:rPr lang="en-US" sz="1050" i="1" dirty="0"/>
              <a:t>(Varma ADVANCE CRT JACC 2019)</a:t>
            </a:r>
          </a:p>
          <a:p>
            <a:r>
              <a:rPr lang="en-US" sz="1600" i="1" dirty="0"/>
              <a:t>	</a:t>
            </a:r>
            <a:r>
              <a:rPr lang="en-US" sz="1600" b="1" i="1" dirty="0"/>
              <a:t>Among electrical factors: </a:t>
            </a:r>
          </a:p>
          <a:p>
            <a:pPr marL="817562" lvl="2" indent="-285750">
              <a:buFontTx/>
              <a:buChar char="-"/>
            </a:pPr>
            <a:r>
              <a:rPr lang="en-US" sz="1600" dirty="0"/>
              <a:t>Baseline QRS morphology (</a:t>
            </a:r>
            <a:r>
              <a:rPr lang="en-US" sz="1600" dirty="0" err="1"/>
              <a:t>nLBBB</a:t>
            </a:r>
            <a:r>
              <a:rPr lang="en-US" sz="1600" dirty="0"/>
              <a:t>), duration (</a:t>
            </a:r>
            <a:r>
              <a:rPr lang="en-US" sz="1600" dirty="0" err="1"/>
              <a:t>QRSd</a:t>
            </a:r>
            <a:r>
              <a:rPr lang="en-US" sz="1600" dirty="0"/>
              <a:t> &lt; 150 </a:t>
            </a:r>
            <a:r>
              <a:rPr lang="en-US" sz="1600" dirty="0" err="1"/>
              <a:t>ms</a:t>
            </a:r>
            <a:r>
              <a:rPr lang="en-US" sz="1600" dirty="0"/>
              <a:t>) </a:t>
            </a:r>
          </a:p>
          <a:p>
            <a:pPr marL="817562" lvl="2" indent="-285750">
              <a:buFontTx/>
              <a:buChar char="-"/>
            </a:pPr>
            <a:r>
              <a:rPr lang="en-US" sz="1600" b="1" dirty="0">
                <a:sym typeface="Symbol" panose="05050102010706020507" pitchFamily="18" charset="2"/>
              </a:rPr>
              <a:t>? Longer </a:t>
            </a:r>
            <a:r>
              <a:rPr lang="en-US" sz="1600" b="1" dirty="0"/>
              <a:t>PR interval</a:t>
            </a:r>
            <a:r>
              <a:rPr lang="en-US" sz="1600" dirty="0"/>
              <a:t>											</a:t>
            </a:r>
            <a:r>
              <a:rPr lang="en-US" sz="1050" i="1" dirty="0"/>
              <a:t>(Friedman Circ 2016; Rattanawong 2018)</a:t>
            </a:r>
          </a:p>
          <a:p>
            <a:pPr marL="817562" lvl="2" indent="-285750">
              <a:buFontTx/>
              <a:buChar char="-"/>
            </a:pPr>
            <a:r>
              <a:rPr lang="en-US" sz="1600" b="1" dirty="0"/>
              <a:t>? Paced  </a:t>
            </a:r>
            <a:r>
              <a:rPr lang="en-US" sz="1600" dirty="0"/>
              <a:t>QRS duration (shortening), morphology (</a:t>
            </a:r>
            <a:r>
              <a:rPr lang="en-US" sz="1600" dirty="0" err="1"/>
              <a:t>intrinsicoid</a:t>
            </a:r>
            <a:r>
              <a:rPr lang="en-US" sz="1600" dirty="0"/>
              <a:t> in V1, V2 )</a:t>
            </a:r>
          </a:p>
          <a:p>
            <a:pPr lvl="2">
              <a:spcBef>
                <a:spcPts val="600"/>
              </a:spcBef>
            </a:pPr>
            <a:r>
              <a:rPr lang="en-US" sz="1600" dirty="0">
                <a:sym typeface="Symbol" panose="05050102010706020507" pitchFamily="18" charset="2"/>
              </a:rPr>
              <a:t>			    F</a:t>
            </a:r>
            <a:r>
              <a:rPr lang="en-US" sz="1600" dirty="0"/>
              <a:t>ixed settings are programmed irrespective of electrical result</a:t>
            </a:r>
          </a:p>
          <a:p>
            <a:pPr marL="817562" lvl="2" indent="-285750">
              <a:spcBef>
                <a:spcPts val="600"/>
              </a:spcBef>
              <a:buFontTx/>
              <a:buChar char="-"/>
            </a:pPr>
            <a:endParaRPr lang="en-US" sz="1600" dirty="0"/>
          </a:p>
          <a:p>
            <a:pPr>
              <a:spcBef>
                <a:spcPts val="600"/>
              </a:spcBef>
            </a:pPr>
            <a:r>
              <a:rPr lang="en-US" sz="1600" b="1" dirty="0">
                <a:solidFill>
                  <a:srgbClr val="0000CC"/>
                </a:solidFill>
              </a:rPr>
              <a:t>What is lacking is: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Electrocardiographic metric(s) for Resynchronization / Incomplete electrical resynchronization (</a:t>
            </a:r>
            <a:r>
              <a:rPr lang="en-US" sz="1600" b="1" dirty="0" err="1"/>
              <a:t>IeR</a:t>
            </a:r>
            <a:r>
              <a:rPr lang="en-US" sz="1600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CRT guided by paced effects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Automatic algorithm permitting individualized programming of electrical paced effect</a:t>
            </a:r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AD7579D2-F095-52A0-0BC1-B5B4238FD221}"/>
              </a:ext>
            </a:extLst>
          </p:cNvPr>
          <p:cNvSpPr txBox="1">
            <a:spLocks/>
          </p:cNvSpPr>
          <p:nvPr/>
        </p:nvSpPr>
        <p:spPr>
          <a:xfrm>
            <a:off x="-10160" y="20990"/>
            <a:ext cx="7631757" cy="432048"/>
          </a:xfrm>
          <a:ln/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400" b="1" dirty="0">
                <a:solidFill>
                  <a:srgbClr val="C00000"/>
                </a:solidFill>
              </a:rPr>
              <a:t>Cardiac </a:t>
            </a:r>
            <a:r>
              <a:rPr lang="fr-FR" sz="2400" b="1" dirty="0" err="1">
                <a:solidFill>
                  <a:srgbClr val="C00000"/>
                </a:solidFill>
              </a:rPr>
              <a:t>Resynchronization</a:t>
            </a:r>
            <a:r>
              <a:rPr lang="fr-FR" sz="2400" b="1" dirty="0">
                <a:solidFill>
                  <a:srgbClr val="C00000"/>
                </a:solidFill>
              </a:rPr>
              <a:t> </a:t>
            </a:r>
            <a:r>
              <a:rPr lang="fr-FR" sz="2400" b="1" dirty="0" err="1">
                <a:solidFill>
                  <a:srgbClr val="C00000"/>
                </a:solidFill>
              </a:rPr>
              <a:t>Therapy</a:t>
            </a:r>
            <a:r>
              <a:rPr lang="fr-FR" sz="2400" b="1" dirty="0">
                <a:solidFill>
                  <a:srgbClr val="C00000"/>
                </a:solidFill>
              </a:rPr>
              <a:t> (CRT)</a:t>
            </a:r>
          </a:p>
        </p:txBody>
      </p:sp>
    </p:spTree>
    <p:extLst>
      <p:ext uri="{BB962C8B-B14F-4D97-AF65-F5344CB8AC3E}">
        <p14:creationId xmlns:p14="http://schemas.microsoft.com/office/powerpoint/2010/main" val="316087825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79F0EF-D017-7E62-56E4-9706340CBC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4" name="Text Box 21">
            <a:extLst>
              <a:ext uri="{FF2B5EF4-FFF2-40B4-BE49-F238E27FC236}">
                <a16:creationId xmlns:a16="http://schemas.microsoft.com/office/drawing/2014/main" id="{678DB225-B40D-8E5E-282A-6915B2E4E9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282" y="3041894"/>
            <a:ext cx="246677" cy="300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 b="1">
                <a:solidFill>
                  <a:srgbClr val="FFFF00"/>
                </a:solidFill>
                <a:latin typeface="Times New Roman" pitchFamily="18" charset="0"/>
              </a:defRPr>
            </a:lvl1pPr>
            <a:lvl2pPr>
              <a:defRPr sz="2800" b="1">
                <a:solidFill>
                  <a:srgbClr val="FFFF00"/>
                </a:solidFill>
                <a:latin typeface="Times New Roman" pitchFamily="18" charset="0"/>
              </a:defRPr>
            </a:lvl2pPr>
            <a:lvl3pPr>
              <a:defRPr sz="2400" b="1">
                <a:solidFill>
                  <a:srgbClr val="FFFF00"/>
                </a:solidFill>
                <a:latin typeface="Times New Roman" pitchFamily="18" charset="0"/>
              </a:defRPr>
            </a:lvl3pPr>
            <a:lvl4pPr>
              <a:defRPr sz="2000" b="1">
                <a:solidFill>
                  <a:srgbClr val="FFFF00"/>
                </a:solidFill>
                <a:latin typeface="Times New Roman" pitchFamily="18" charset="0"/>
              </a:defRPr>
            </a:lvl4pPr>
            <a:lvl5pPr>
              <a:defRPr sz="2000" b="1">
                <a:solidFill>
                  <a:srgbClr val="FFFF00"/>
                </a:solidFill>
                <a:latin typeface="Times New Roman" pitchFamily="18" charset="0"/>
              </a:defRPr>
            </a:lvl5pPr>
            <a:lvl6pPr>
              <a:defRPr sz="2000" b="1">
                <a:solidFill>
                  <a:srgbClr val="FFFF00"/>
                </a:solidFill>
                <a:latin typeface="Times New Roman" pitchFamily="18" charset="0"/>
              </a:defRPr>
            </a:lvl6pPr>
            <a:lvl7pPr>
              <a:defRPr sz="2000" b="1">
                <a:solidFill>
                  <a:srgbClr val="FFFF00"/>
                </a:solidFill>
                <a:latin typeface="Times New Roman" pitchFamily="18" charset="0"/>
              </a:defRPr>
            </a:lvl7pPr>
            <a:lvl8pPr>
              <a:defRPr sz="2000" b="1">
                <a:solidFill>
                  <a:srgbClr val="FFFF00"/>
                </a:solidFill>
                <a:latin typeface="Times New Roman" pitchFamily="18" charset="0"/>
              </a:defRPr>
            </a:lvl8pPr>
            <a:lvl9pPr>
              <a:defRPr sz="2000" b="1">
                <a:solidFill>
                  <a:srgbClr val="FFFF00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350" b="0">
                <a:solidFill>
                  <a:schemeClr val="bg1"/>
                </a:solidFill>
                <a:latin typeface="Arial" charset="0"/>
              </a:rPr>
              <a:t>*</a:t>
            </a:r>
          </a:p>
        </p:txBody>
      </p:sp>
      <p:pic>
        <p:nvPicPr>
          <p:cNvPr id="4" name="Picture 10">
            <a:extLst>
              <a:ext uri="{FF2B5EF4-FFF2-40B4-BE49-F238E27FC236}">
                <a16:creationId xmlns:a16="http://schemas.microsoft.com/office/drawing/2014/main" id="{DE3478E3-3C5D-99FE-FFE0-B1FA8736F1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556" y="891766"/>
            <a:ext cx="2124599" cy="2108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8C2A05AB-629A-7836-A6A4-F6121E06A0B9}"/>
              </a:ext>
            </a:extLst>
          </p:cNvPr>
          <p:cNvGrpSpPr/>
          <p:nvPr/>
        </p:nvGrpSpPr>
        <p:grpSpPr>
          <a:xfrm rot="19868137">
            <a:off x="1469631" y="2509004"/>
            <a:ext cx="287189" cy="231455"/>
            <a:chOff x="9835085" y="4004966"/>
            <a:chExt cx="626367" cy="538498"/>
          </a:xfrm>
        </p:grpSpPr>
        <p:sp>
          <p:nvSpPr>
            <p:cNvPr id="14" name="Moon 13">
              <a:extLst>
                <a:ext uri="{FF2B5EF4-FFF2-40B4-BE49-F238E27FC236}">
                  <a16:creationId xmlns:a16="http://schemas.microsoft.com/office/drawing/2014/main" id="{4E2D6D95-4CEB-0849-F14B-A3001D5D7D17}"/>
                </a:ext>
              </a:extLst>
            </p:cNvPr>
            <p:cNvSpPr/>
            <p:nvPr/>
          </p:nvSpPr>
          <p:spPr>
            <a:xfrm rot="7851979">
              <a:off x="9884229" y="4107542"/>
              <a:ext cx="362858" cy="435429"/>
            </a:xfrm>
            <a:prstGeom prst="moon">
              <a:avLst>
                <a:gd name="adj" fmla="val 33481"/>
              </a:avLst>
            </a:prstGeom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Moon 15">
              <a:extLst>
                <a:ext uri="{FF2B5EF4-FFF2-40B4-BE49-F238E27FC236}">
                  <a16:creationId xmlns:a16="http://schemas.microsoft.com/office/drawing/2014/main" id="{452F43EA-D525-0555-D4F0-D8B2C0EE3163}"/>
                </a:ext>
              </a:extLst>
            </p:cNvPr>
            <p:cNvSpPr/>
            <p:nvPr/>
          </p:nvSpPr>
          <p:spPr>
            <a:xfrm rot="7851979">
              <a:off x="9848070" y="4272523"/>
              <a:ext cx="257956" cy="283926"/>
            </a:xfrm>
            <a:prstGeom prst="moon">
              <a:avLst/>
            </a:prstGeom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Moon 20">
              <a:extLst>
                <a:ext uri="{FF2B5EF4-FFF2-40B4-BE49-F238E27FC236}">
                  <a16:creationId xmlns:a16="http://schemas.microsoft.com/office/drawing/2014/main" id="{E9B77895-D8E2-0CAC-7783-6EF4C1B939DC}"/>
                </a:ext>
              </a:extLst>
            </p:cNvPr>
            <p:cNvSpPr/>
            <p:nvPr/>
          </p:nvSpPr>
          <p:spPr>
            <a:xfrm rot="7851979">
              <a:off x="10006731" y="3911573"/>
              <a:ext cx="361328" cy="548114"/>
            </a:xfrm>
            <a:prstGeom prst="moon">
              <a:avLst>
                <a:gd name="adj" fmla="val 35221"/>
              </a:avLst>
            </a:prstGeom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6C9A2E72-C8A6-0BD2-ABA1-0EDCBF0FDC67}"/>
              </a:ext>
            </a:extLst>
          </p:cNvPr>
          <p:cNvGrpSpPr/>
          <p:nvPr/>
        </p:nvGrpSpPr>
        <p:grpSpPr>
          <a:xfrm rot="10800000">
            <a:off x="1551407" y="1981582"/>
            <a:ext cx="284078" cy="186417"/>
            <a:chOff x="9835085" y="4004966"/>
            <a:chExt cx="626367" cy="538498"/>
          </a:xfrm>
        </p:grpSpPr>
        <p:sp>
          <p:nvSpPr>
            <p:cNvPr id="24" name="Moon 23">
              <a:extLst>
                <a:ext uri="{FF2B5EF4-FFF2-40B4-BE49-F238E27FC236}">
                  <a16:creationId xmlns:a16="http://schemas.microsoft.com/office/drawing/2014/main" id="{6C84A461-4BEF-02F3-CC37-F10D53BF6D67}"/>
                </a:ext>
              </a:extLst>
            </p:cNvPr>
            <p:cNvSpPr/>
            <p:nvPr/>
          </p:nvSpPr>
          <p:spPr>
            <a:xfrm rot="7851979">
              <a:off x="9884229" y="4107542"/>
              <a:ext cx="362858" cy="435429"/>
            </a:xfrm>
            <a:prstGeom prst="moon">
              <a:avLst>
                <a:gd name="adj" fmla="val 33481"/>
              </a:avLst>
            </a:prstGeom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Moon 24">
              <a:extLst>
                <a:ext uri="{FF2B5EF4-FFF2-40B4-BE49-F238E27FC236}">
                  <a16:creationId xmlns:a16="http://schemas.microsoft.com/office/drawing/2014/main" id="{BCC8ACD8-E69C-A446-324A-797327F36513}"/>
                </a:ext>
              </a:extLst>
            </p:cNvPr>
            <p:cNvSpPr/>
            <p:nvPr/>
          </p:nvSpPr>
          <p:spPr>
            <a:xfrm rot="7851979">
              <a:off x="9848070" y="4272523"/>
              <a:ext cx="257956" cy="283926"/>
            </a:xfrm>
            <a:prstGeom prst="moon">
              <a:avLst/>
            </a:prstGeom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Moon 25">
              <a:extLst>
                <a:ext uri="{FF2B5EF4-FFF2-40B4-BE49-F238E27FC236}">
                  <a16:creationId xmlns:a16="http://schemas.microsoft.com/office/drawing/2014/main" id="{87364D25-1C5B-49F6-39F0-5B944DF7EACC}"/>
                </a:ext>
              </a:extLst>
            </p:cNvPr>
            <p:cNvSpPr/>
            <p:nvPr/>
          </p:nvSpPr>
          <p:spPr>
            <a:xfrm rot="7851979">
              <a:off x="10006731" y="3911573"/>
              <a:ext cx="361328" cy="548114"/>
            </a:xfrm>
            <a:prstGeom prst="moon">
              <a:avLst>
                <a:gd name="adj" fmla="val 35221"/>
              </a:avLst>
            </a:prstGeom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310D963D-84B6-18B6-1DCD-3CA9C6F73E5E}"/>
              </a:ext>
            </a:extLst>
          </p:cNvPr>
          <p:cNvGrpSpPr/>
          <p:nvPr/>
        </p:nvGrpSpPr>
        <p:grpSpPr>
          <a:xfrm rot="10369804">
            <a:off x="969871" y="2555106"/>
            <a:ext cx="256888" cy="214623"/>
            <a:chOff x="9835085" y="4004966"/>
            <a:chExt cx="626367" cy="538498"/>
          </a:xfrm>
          <a:gradFill>
            <a:gsLst>
              <a:gs pos="0">
                <a:srgbClr val="D6B19C"/>
              </a:gs>
              <a:gs pos="30000">
                <a:srgbClr val="D49E6C"/>
              </a:gs>
              <a:gs pos="70000">
                <a:srgbClr val="A65528"/>
              </a:gs>
              <a:gs pos="100000">
                <a:srgbClr val="663012"/>
              </a:gs>
            </a:gsLst>
            <a:lin ang="0" scaled="0"/>
          </a:gradFill>
        </p:grpSpPr>
        <p:sp>
          <p:nvSpPr>
            <p:cNvPr id="28" name="Moon 27">
              <a:extLst>
                <a:ext uri="{FF2B5EF4-FFF2-40B4-BE49-F238E27FC236}">
                  <a16:creationId xmlns:a16="http://schemas.microsoft.com/office/drawing/2014/main" id="{8F278E8B-36B1-BF44-D54A-4F1BDB16D1C3}"/>
                </a:ext>
              </a:extLst>
            </p:cNvPr>
            <p:cNvSpPr/>
            <p:nvPr/>
          </p:nvSpPr>
          <p:spPr>
            <a:xfrm rot="7851979">
              <a:off x="9884229" y="4107542"/>
              <a:ext cx="362858" cy="435429"/>
            </a:xfrm>
            <a:prstGeom prst="moon">
              <a:avLst>
                <a:gd name="adj" fmla="val 33481"/>
              </a:avLst>
            </a:prstGeom>
            <a:grpFill/>
            <a:ln w="63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Moon 28">
              <a:extLst>
                <a:ext uri="{FF2B5EF4-FFF2-40B4-BE49-F238E27FC236}">
                  <a16:creationId xmlns:a16="http://schemas.microsoft.com/office/drawing/2014/main" id="{3E78D924-4332-D41A-A4CC-550EF3CD827B}"/>
                </a:ext>
              </a:extLst>
            </p:cNvPr>
            <p:cNvSpPr/>
            <p:nvPr/>
          </p:nvSpPr>
          <p:spPr>
            <a:xfrm rot="7851979">
              <a:off x="9848070" y="4272523"/>
              <a:ext cx="257956" cy="283926"/>
            </a:xfrm>
            <a:prstGeom prst="moon">
              <a:avLst/>
            </a:prstGeom>
            <a:grpFill/>
            <a:ln w="63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Moon 29">
              <a:extLst>
                <a:ext uri="{FF2B5EF4-FFF2-40B4-BE49-F238E27FC236}">
                  <a16:creationId xmlns:a16="http://schemas.microsoft.com/office/drawing/2014/main" id="{5A6AF02D-5F12-2DB9-8BE8-FD586D621BF8}"/>
                </a:ext>
              </a:extLst>
            </p:cNvPr>
            <p:cNvSpPr/>
            <p:nvPr/>
          </p:nvSpPr>
          <p:spPr>
            <a:xfrm rot="7851979">
              <a:off x="10006731" y="3911573"/>
              <a:ext cx="361328" cy="548114"/>
            </a:xfrm>
            <a:prstGeom prst="moon">
              <a:avLst>
                <a:gd name="adj" fmla="val 35221"/>
              </a:avLst>
            </a:prstGeom>
            <a:grpFill/>
            <a:ln w="63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91F42038-25CA-E96B-1C21-8CBF8C426D09}"/>
              </a:ext>
            </a:extLst>
          </p:cNvPr>
          <p:cNvGrpSpPr/>
          <p:nvPr/>
        </p:nvGrpSpPr>
        <p:grpSpPr>
          <a:xfrm>
            <a:off x="1021348" y="1907914"/>
            <a:ext cx="389243" cy="605426"/>
            <a:chOff x="9269946" y="2428420"/>
            <a:chExt cx="835250" cy="1352801"/>
          </a:xfrm>
          <a:solidFill>
            <a:srgbClr val="00B050">
              <a:alpha val="50000"/>
            </a:srgbClr>
          </a:solidFill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6C5D49BC-4076-3420-16AE-41B8D2A653F5}"/>
                </a:ext>
              </a:extLst>
            </p:cNvPr>
            <p:cNvGrpSpPr/>
            <p:nvPr/>
          </p:nvGrpSpPr>
          <p:grpSpPr>
            <a:xfrm>
              <a:off x="9269946" y="2466789"/>
              <a:ext cx="835250" cy="1314432"/>
              <a:chOff x="9104321" y="2704515"/>
              <a:chExt cx="835250" cy="1314432"/>
            </a:xfrm>
            <a:grpFill/>
          </p:grpSpPr>
          <p:sp>
            <p:nvSpPr>
              <p:cNvPr id="34" name="Bent Arrow 18">
                <a:extLst>
                  <a:ext uri="{FF2B5EF4-FFF2-40B4-BE49-F238E27FC236}">
                    <a16:creationId xmlns:a16="http://schemas.microsoft.com/office/drawing/2014/main" id="{A44DC25E-D590-A452-82D2-6F4C1C9092B0}"/>
                  </a:ext>
                </a:extLst>
              </p:cNvPr>
              <p:cNvSpPr/>
              <p:nvPr/>
            </p:nvSpPr>
            <p:spPr>
              <a:xfrm rot="8454286" flipH="1">
                <a:off x="9768677" y="2704515"/>
                <a:ext cx="170894" cy="992662"/>
              </a:xfrm>
              <a:prstGeom prst="bentArrow">
                <a:avLst>
                  <a:gd name="adj1" fmla="val 29602"/>
                  <a:gd name="adj2" fmla="val 14801"/>
                  <a:gd name="adj3" fmla="val 17256"/>
                  <a:gd name="adj4" fmla="val 44678"/>
                </a:avLst>
              </a:prstGeom>
              <a:grpFill/>
              <a:ln w="9525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5" name="Bent Arrow 18">
                <a:extLst>
                  <a:ext uri="{FF2B5EF4-FFF2-40B4-BE49-F238E27FC236}">
                    <a16:creationId xmlns:a16="http://schemas.microsoft.com/office/drawing/2014/main" id="{E850CA0D-FF1F-4C1B-4C39-B0A2B815A469}"/>
                  </a:ext>
                </a:extLst>
              </p:cNvPr>
              <p:cNvSpPr/>
              <p:nvPr/>
            </p:nvSpPr>
            <p:spPr>
              <a:xfrm rot="8487790">
                <a:off x="9104321" y="3031701"/>
                <a:ext cx="733785" cy="987246"/>
              </a:xfrm>
              <a:prstGeom prst="bentArrow">
                <a:avLst>
                  <a:gd name="adj1" fmla="val 6693"/>
                  <a:gd name="adj2" fmla="val 8968"/>
                  <a:gd name="adj3" fmla="val 10747"/>
                  <a:gd name="adj4" fmla="val 43234"/>
                </a:avLst>
              </a:prstGeom>
              <a:grpFill/>
              <a:ln w="9525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4682F15A-6658-E814-5B0B-9DA0F78029D6}"/>
                </a:ext>
              </a:extLst>
            </p:cNvPr>
            <p:cNvSpPr/>
            <p:nvPr/>
          </p:nvSpPr>
          <p:spPr>
            <a:xfrm rot="19257877">
              <a:off x="9456547" y="2428420"/>
              <a:ext cx="222998" cy="307894"/>
            </a:xfrm>
            <a:prstGeom prst="ellipse">
              <a:avLst/>
            </a:prstGeom>
            <a:gradFill flip="none" rotWithShape="1">
              <a:gsLst>
                <a:gs pos="0">
                  <a:srgbClr val="00B050"/>
                </a:gs>
                <a:gs pos="46000">
                  <a:srgbClr val="00B050"/>
                </a:gs>
                <a:gs pos="100000">
                  <a:schemeClr val="accent4">
                    <a:lumMod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127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7" name="Text Placeholder 1">
            <a:extLst>
              <a:ext uri="{FF2B5EF4-FFF2-40B4-BE49-F238E27FC236}">
                <a16:creationId xmlns:a16="http://schemas.microsoft.com/office/drawing/2014/main" id="{9FAA3B96-E76B-412D-0098-DD21B78C65F3}"/>
              </a:ext>
            </a:extLst>
          </p:cNvPr>
          <p:cNvSpPr txBox="1">
            <a:spLocks/>
          </p:cNvSpPr>
          <p:nvPr/>
        </p:nvSpPr>
        <p:spPr>
          <a:xfrm>
            <a:off x="24555" y="-7049"/>
            <a:ext cx="7631757" cy="432048"/>
          </a:xfrm>
          <a:ln/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2400" b="1" dirty="0">
              <a:solidFill>
                <a:srgbClr val="C00000"/>
              </a:solidFill>
            </a:endParaRPr>
          </a:p>
        </p:txBody>
      </p:sp>
      <p:sp>
        <p:nvSpPr>
          <p:cNvPr id="2061" name="TextBox 2060">
            <a:extLst>
              <a:ext uri="{FF2B5EF4-FFF2-40B4-BE49-F238E27FC236}">
                <a16:creationId xmlns:a16="http://schemas.microsoft.com/office/drawing/2014/main" id="{2CA8D101-31D5-A7FE-4FFC-011AA672A3B1}"/>
              </a:ext>
            </a:extLst>
          </p:cNvPr>
          <p:cNvSpPr txBox="1"/>
          <p:nvPr/>
        </p:nvSpPr>
        <p:spPr>
          <a:xfrm>
            <a:off x="5951481" y="4884632"/>
            <a:ext cx="2614548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/>
              <a:t>Varma, Wisnoskey JAHA 2019; Wisnoskey, Varma. Europace. 2024 </a:t>
            </a:r>
            <a:endParaRPr lang="en-US" sz="700" i="1" baseline="30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BA01C3A-0B99-98FC-61EF-2931ED6161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42" t="52371" r="14212" b="6250"/>
          <a:stretch/>
        </p:blipFill>
        <p:spPr bwMode="auto">
          <a:xfrm>
            <a:off x="2413042" y="810371"/>
            <a:ext cx="3095062" cy="1073369"/>
          </a:xfrm>
          <a:prstGeom prst="rect">
            <a:avLst/>
          </a:prstGeom>
          <a:noFill/>
          <a:ln w="19050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26B7396-8E8C-312E-75A0-F46D3CF4B538}"/>
              </a:ext>
            </a:extLst>
          </p:cNvPr>
          <p:cNvSpPr txBox="1"/>
          <p:nvPr/>
        </p:nvSpPr>
        <p:spPr>
          <a:xfrm>
            <a:off x="2605181" y="982549"/>
            <a:ext cx="546824" cy="307342"/>
          </a:xfrm>
          <a:prstGeom prst="rect">
            <a:avLst/>
          </a:prstGeom>
          <a:noFill/>
          <a:ln w="19050">
            <a:noFill/>
          </a:ln>
        </p:spPr>
        <p:txBody>
          <a:bodyPr wrap="none" rtlCol="0">
            <a:spAutoFit/>
          </a:bodyPr>
          <a:lstStyle/>
          <a:p>
            <a:r>
              <a:rPr lang="en-US" sz="1350" b="1" dirty="0"/>
              <a:t>LBBB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C33F52F9-C767-F8A0-8865-3952FC8DEB5A}"/>
              </a:ext>
            </a:extLst>
          </p:cNvPr>
          <p:cNvGrpSpPr/>
          <p:nvPr/>
        </p:nvGrpSpPr>
        <p:grpSpPr>
          <a:xfrm>
            <a:off x="2407993" y="1954432"/>
            <a:ext cx="3095061" cy="1002441"/>
            <a:chOff x="2407993" y="1954432"/>
            <a:chExt cx="3095061" cy="1002441"/>
          </a:xfrm>
        </p:grpSpPr>
        <p:pic>
          <p:nvPicPr>
            <p:cNvPr id="7" name="Picture 3">
              <a:extLst>
                <a:ext uri="{FF2B5EF4-FFF2-40B4-BE49-F238E27FC236}">
                  <a16:creationId xmlns:a16="http://schemas.microsoft.com/office/drawing/2014/main" id="{1C689A2C-2073-4FCC-42CA-0F79A40C1EF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612" t="52262" r="7953" b="7220"/>
            <a:stretch>
              <a:fillRect/>
            </a:stretch>
          </p:blipFill>
          <p:spPr bwMode="auto">
            <a:xfrm>
              <a:off x="2407993" y="1954432"/>
              <a:ext cx="3095061" cy="1002441"/>
            </a:xfrm>
            <a:prstGeom prst="rect">
              <a:avLst/>
            </a:prstGeom>
            <a:noFill/>
            <a:ln w="19050">
              <a:solidFill>
                <a:schemeClr val="bg1">
                  <a:lumMod val="65000"/>
                </a:schemeClr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B8B2611-277D-6F4B-B78F-9BB43CEBE2AD}"/>
                </a:ext>
              </a:extLst>
            </p:cNvPr>
            <p:cNvSpPr txBox="1"/>
            <p:nvPr/>
          </p:nvSpPr>
          <p:spPr>
            <a:xfrm>
              <a:off x="2646048" y="2101751"/>
              <a:ext cx="463391" cy="300082"/>
            </a:xfrm>
            <a:prstGeom prst="rect">
              <a:avLst/>
            </a:prstGeom>
            <a:noFill/>
            <a:ln w="19050"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1350" b="1" dirty="0"/>
                <a:t>CRT</a:t>
              </a:r>
            </a:p>
          </p:txBody>
        </p:sp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id="{365981AA-6539-B873-F7C2-04FD59C3075E}"/>
              </a:ext>
            </a:extLst>
          </p:cNvPr>
          <p:cNvSpPr/>
          <p:nvPr/>
        </p:nvSpPr>
        <p:spPr>
          <a:xfrm>
            <a:off x="4156283" y="1955673"/>
            <a:ext cx="370476" cy="759273"/>
          </a:xfrm>
          <a:prstGeom prst="ellipse">
            <a:avLst/>
          </a:prstGeom>
          <a:noFill/>
          <a:ln w="19050">
            <a:solidFill>
              <a:srgbClr val="0000C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D1A6852-A55B-8D7E-CC60-4A188BC2C71D}"/>
              </a:ext>
            </a:extLst>
          </p:cNvPr>
          <p:cNvGrpSpPr/>
          <p:nvPr/>
        </p:nvGrpSpPr>
        <p:grpSpPr>
          <a:xfrm>
            <a:off x="7508622" y="1240115"/>
            <a:ext cx="1258884" cy="985250"/>
            <a:chOff x="5550620" y="2833679"/>
            <a:chExt cx="1678514" cy="1313667"/>
          </a:xfrm>
        </p:grpSpPr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C439F8E4-0D04-FFDF-1B28-D44FBE2F3820}"/>
                </a:ext>
              </a:extLst>
            </p:cNvPr>
            <p:cNvCxnSpPr>
              <a:cxnSpLocks/>
            </p:cNvCxnSpPr>
            <p:nvPr/>
          </p:nvCxnSpPr>
          <p:spPr>
            <a:xfrm>
              <a:off x="5890400" y="2833679"/>
              <a:ext cx="596669" cy="1313667"/>
            </a:xfrm>
            <a:prstGeom prst="line">
              <a:avLst/>
            </a:prstGeom>
            <a:ln w="25400">
              <a:solidFill>
                <a:srgbClr val="C00000"/>
              </a:solidFill>
              <a:prstDash val="sysDash"/>
              <a:headEnd type="arrow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AA275DA7-537A-8E2E-83E0-B505A4CF3810}"/>
                </a:ext>
              </a:extLst>
            </p:cNvPr>
            <p:cNvSpPr txBox="1"/>
            <p:nvPr/>
          </p:nvSpPr>
          <p:spPr>
            <a:xfrm>
              <a:off x="5550620" y="3355058"/>
              <a:ext cx="1678514" cy="45140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solidFill>
                    <a:srgbClr val="C00000"/>
                  </a:solidFill>
                  <a:ea typeface="Calibri Light" panose="020F0302020204030204" pitchFamily="34" charset="0"/>
                  <a:cs typeface="Calibri Light" panose="020F0302020204030204" pitchFamily="34" charset="0"/>
                </a:rPr>
                <a:t>Dynamic AV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08E33EEF-6C26-0DEE-813E-DAF1BC2457A6}"/>
              </a:ext>
            </a:extLst>
          </p:cNvPr>
          <p:cNvGrpSpPr/>
          <p:nvPr/>
        </p:nvGrpSpPr>
        <p:grpSpPr>
          <a:xfrm>
            <a:off x="5796136" y="593387"/>
            <a:ext cx="2520280" cy="1195495"/>
            <a:chOff x="3214126" y="2319867"/>
            <a:chExt cx="3360373" cy="1593993"/>
          </a:xfrm>
        </p:grpSpPr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15AA435C-5249-85DF-92DB-2A1B6924241F}"/>
                </a:ext>
              </a:extLst>
            </p:cNvPr>
            <p:cNvGrpSpPr/>
            <p:nvPr/>
          </p:nvGrpSpPr>
          <p:grpSpPr>
            <a:xfrm>
              <a:off x="3214126" y="2712789"/>
              <a:ext cx="3360373" cy="1201071"/>
              <a:chOff x="3214126" y="2712789"/>
              <a:chExt cx="3360373" cy="1201071"/>
            </a:xfrm>
          </p:grpSpPr>
          <p:sp>
            <p:nvSpPr>
              <p:cNvPr id="54" name="Arc 53">
                <a:extLst>
                  <a:ext uri="{FF2B5EF4-FFF2-40B4-BE49-F238E27FC236}">
                    <a16:creationId xmlns:a16="http://schemas.microsoft.com/office/drawing/2014/main" id="{FE41683A-3EAB-0B18-FF47-3DD8218EF28F}"/>
                  </a:ext>
                </a:extLst>
              </p:cNvPr>
              <p:cNvSpPr/>
              <p:nvPr/>
            </p:nvSpPr>
            <p:spPr>
              <a:xfrm rot="19440421">
                <a:off x="3214126" y="2712789"/>
                <a:ext cx="919168" cy="1201071"/>
              </a:xfrm>
              <a:prstGeom prst="arc">
                <a:avLst/>
              </a:prstGeom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cxnSp>
            <p:nvCxnSpPr>
              <p:cNvPr id="55" name="Straight Connector 54">
                <a:extLst>
                  <a:ext uri="{FF2B5EF4-FFF2-40B4-BE49-F238E27FC236}">
                    <a16:creationId xmlns:a16="http://schemas.microsoft.com/office/drawing/2014/main" id="{82E7BC3C-DCB5-4D14-215A-9FB2E82D15C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323125" y="2775546"/>
                <a:ext cx="155363" cy="253405"/>
              </a:xfrm>
              <a:prstGeom prst="line">
                <a:avLst/>
              </a:prstGeom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>
                <a:extLst>
                  <a:ext uri="{FF2B5EF4-FFF2-40B4-BE49-F238E27FC236}">
                    <a16:creationId xmlns:a16="http://schemas.microsoft.com/office/drawing/2014/main" id="{0E63C671-D135-B1BB-8BD3-DC88F4D5F7F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78488" y="2743108"/>
                <a:ext cx="96011" cy="715036"/>
              </a:xfrm>
              <a:prstGeom prst="line">
                <a:avLst/>
              </a:prstGeom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0E858793-3FA3-96E3-C1FD-837B733F9E4D}"/>
                  </a:ext>
                </a:extLst>
              </p:cNvPr>
              <p:cNvCxnSpPr/>
              <p:nvPr/>
            </p:nvCxnSpPr>
            <p:spPr>
              <a:xfrm>
                <a:off x="4023360" y="3028950"/>
                <a:ext cx="2320290" cy="0"/>
              </a:xfrm>
              <a:prstGeom prst="line">
                <a:avLst/>
              </a:prstGeom>
              <a:ln w="57150">
                <a:solidFill>
                  <a:srgbClr val="0000CC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78D43755-0110-FEC4-0F91-16B6017DE87F}"/>
                </a:ext>
              </a:extLst>
            </p:cNvPr>
            <p:cNvCxnSpPr>
              <a:cxnSpLocks/>
            </p:cNvCxnSpPr>
            <p:nvPr/>
          </p:nvCxnSpPr>
          <p:spPr>
            <a:xfrm>
              <a:off x="3272789" y="2319867"/>
              <a:ext cx="0" cy="1277365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76FB5983-56AF-4F27-6944-FAAB1635465F}"/>
                </a:ext>
              </a:extLst>
            </p:cNvPr>
            <p:cNvCxnSpPr>
              <a:cxnSpLocks/>
            </p:cNvCxnSpPr>
            <p:nvPr/>
          </p:nvCxnSpPr>
          <p:spPr>
            <a:xfrm>
              <a:off x="3310137" y="3313324"/>
              <a:ext cx="1940862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0037DA3C-734E-2B24-C8E1-67397108D74C}"/>
                </a:ext>
              </a:extLst>
            </p:cNvPr>
            <p:cNvSpPr txBox="1"/>
            <p:nvPr/>
          </p:nvSpPr>
          <p:spPr>
            <a:xfrm>
              <a:off x="3384505" y="3364797"/>
              <a:ext cx="1947285" cy="4001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50" b="1" dirty="0">
                  <a:solidFill>
                    <a:srgbClr val="002060"/>
                  </a:solidFill>
                </a:rPr>
                <a:t>Fixed AV (110 </a:t>
              </a:r>
              <a:r>
                <a:rPr lang="en-US" sz="1350" b="1" dirty="0" err="1">
                  <a:solidFill>
                    <a:srgbClr val="002060"/>
                  </a:solidFill>
                </a:rPr>
                <a:t>ms</a:t>
              </a:r>
              <a:r>
                <a:rPr lang="en-US" sz="1350" b="1" dirty="0">
                  <a:solidFill>
                    <a:srgbClr val="002060"/>
                  </a:solidFill>
                </a:rPr>
                <a:t>)</a:t>
              </a:r>
            </a:p>
          </p:txBody>
        </p: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967B181F-5C91-57DA-6EBD-880B18D1517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383661" y="2526200"/>
              <a:ext cx="2199217" cy="2360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Arrow: Up 46">
              <a:extLst>
                <a:ext uri="{FF2B5EF4-FFF2-40B4-BE49-F238E27FC236}">
                  <a16:creationId xmlns:a16="http://schemas.microsoft.com/office/drawing/2014/main" id="{FCBB9394-4BBB-CAB2-B031-D60DF8A1E9AF}"/>
                </a:ext>
              </a:extLst>
            </p:cNvPr>
            <p:cNvSpPr/>
            <p:nvPr/>
          </p:nvSpPr>
          <p:spPr>
            <a:xfrm>
              <a:off x="5326360" y="3123199"/>
              <a:ext cx="94173" cy="222436"/>
            </a:xfrm>
            <a:prstGeom prst="upArrow">
              <a:avLst/>
            </a:prstGeom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E97B6558-00B0-4458-E6A7-165B66FD5D99}"/>
                </a:ext>
              </a:extLst>
            </p:cNvPr>
            <p:cNvSpPr txBox="1"/>
            <p:nvPr/>
          </p:nvSpPr>
          <p:spPr>
            <a:xfrm>
              <a:off x="4193917" y="2583988"/>
              <a:ext cx="1324465" cy="4001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50" b="1" i="1" dirty="0">
                  <a:solidFill>
                    <a:srgbClr val="002060"/>
                  </a:solidFill>
                </a:rPr>
                <a:t>“Fused” AV</a:t>
              </a:r>
            </a:p>
          </p:txBody>
        </p:sp>
        <p:sp>
          <p:nvSpPr>
            <p:cNvPr id="52" name="Arrow: Down 51">
              <a:extLst>
                <a:ext uri="{FF2B5EF4-FFF2-40B4-BE49-F238E27FC236}">
                  <a16:creationId xmlns:a16="http://schemas.microsoft.com/office/drawing/2014/main" id="{0E4B38A7-213C-9069-88EB-99A040FDD767}"/>
                </a:ext>
              </a:extLst>
            </p:cNvPr>
            <p:cNvSpPr/>
            <p:nvPr/>
          </p:nvSpPr>
          <p:spPr>
            <a:xfrm>
              <a:off x="5689265" y="2615421"/>
              <a:ext cx="88612" cy="327898"/>
            </a:xfrm>
            <a:prstGeom prst="downArrow">
              <a:avLst/>
            </a:prstGeom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AF253AE5-8B7D-6B66-E672-0E0AC9417B84}"/>
              </a:ext>
            </a:extLst>
          </p:cNvPr>
          <p:cNvGrpSpPr/>
          <p:nvPr/>
        </p:nvGrpSpPr>
        <p:grpSpPr>
          <a:xfrm>
            <a:off x="5842891" y="2043118"/>
            <a:ext cx="3173501" cy="1392728"/>
            <a:chOff x="5842891" y="2043118"/>
            <a:chExt cx="3173501" cy="1392728"/>
          </a:xfrm>
        </p:grpSpPr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A3859D88-14D3-4970-2139-FE877F00A893}"/>
                </a:ext>
              </a:extLst>
            </p:cNvPr>
            <p:cNvGrpSpPr/>
            <p:nvPr/>
          </p:nvGrpSpPr>
          <p:grpSpPr>
            <a:xfrm>
              <a:off x="5842891" y="2043118"/>
              <a:ext cx="2958971" cy="1392728"/>
              <a:chOff x="3264322" y="4546605"/>
              <a:chExt cx="3945295" cy="1856971"/>
            </a:xfrm>
          </p:grpSpPr>
          <p:grpSp>
            <p:nvGrpSpPr>
              <p:cNvPr id="58" name="Group 57">
                <a:extLst>
                  <a:ext uri="{FF2B5EF4-FFF2-40B4-BE49-F238E27FC236}">
                    <a16:creationId xmlns:a16="http://schemas.microsoft.com/office/drawing/2014/main" id="{4CD02831-556E-E5A3-01ED-D18DAB74AEF5}"/>
                  </a:ext>
                </a:extLst>
              </p:cNvPr>
              <p:cNvGrpSpPr/>
              <p:nvPr/>
            </p:nvGrpSpPr>
            <p:grpSpPr>
              <a:xfrm>
                <a:off x="3287075" y="5102541"/>
                <a:ext cx="3907297" cy="1201071"/>
                <a:chOff x="3358920" y="2639761"/>
                <a:chExt cx="2984730" cy="1201071"/>
              </a:xfrm>
            </p:grpSpPr>
            <p:cxnSp>
              <p:nvCxnSpPr>
                <p:cNvPr id="32772" name="Straight Connector 32771">
                  <a:extLst>
                    <a:ext uri="{FF2B5EF4-FFF2-40B4-BE49-F238E27FC236}">
                      <a16:creationId xmlns:a16="http://schemas.microsoft.com/office/drawing/2014/main" id="{DF164A1E-366C-466B-8360-0671768946E1}"/>
                    </a:ext>
                  </a:extLst>
                </p:cNvPr>
                <p:cNvCxnSpPr/>
                <p:nvPr/>
              </p:nvCxnSpPr>
              <p:spPr>
                <a:xfrm>
                  <a:off x="4023360" y="3028950"/>
                  <a:ext cx="2320290" cy="0"/>
                </a:xfrm>
                <a:prstGeom prst="line">
                  <a:avLst/>
                </a:prstGeom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2773" name="Arc 32772">
                  <a:extLst>
                    <a:ext uri="{FF2B5EF4-FFF2-40B4-BE49-F238E27FC236}">
                      <a16:creationId xmlns:a16="http://schemas.microsoft.com/office/drawing/2014/main" id="{EB87985B-FF95-9F09-2088-F0543DF5D0FB}"/>
                    </a:ext>
                  </a:extLst>
                </p:cNvPr>
                <p:cNvSpPr/>
                <p:nvPr/>
              </p:nvSpPr>
              <p:spPr>
                <a:xfrm rot="19440421">
                  <a:off x="3358920" y="2639761"/>
                  <a:ext cx="606677" cy="1201071"/>
                </a:xfrm>
                <a:prstGeom prst="arc">
                  <a:avLst/>
                </a:prstGeom>
                <a:ln>
                  <a:solidFill>
                    <a:schemeClr val="bg2">
                      <a:lumMod val="7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 dirty="0"/>
                </a:p>
              </p:txBody>
            </p:sp>
          </p:grp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F3C05952-8533-582C-DDD3-4A1658FF9524}"/>
                  </a:ext>
                </a:extLst>
              </p:cNvPr>
              <p:cNvCxnSpPr/>
              <p:nvPr/>
            </p:nvCxnSpPr>
            <p:spPr>
              <a:xfrm>
                <a:off x="3272789" y="5049161"/>
                <a:ext cx="0" cy="885137"/>
              </a:xfrm>
              <a:prstGeom prst="line">
                <a:avLst/>
              </a:prstGeom>
              <a:ln>
                <a:prstDash val="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>
                <a:extLst>
                  <a:ext uri="{FF2B5EF4-FFF2-40B4-BE49-F238E27FC236}">
                    <a16:creationId xmlns:a16="http://schemas.microsoft.com/office/drawing/2014/main" id="{0BE43DD6-181B-616D-20F1-0F4A66DB7F6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040858" y="5491729"/>
                <a:ext cx="3168759" cy="9575"/>
              </a:xfrm>
              <a:prstGeom prst="line">
                <a:avLst/>
              </a:prstGeom>
              <a:ln w="57150">
                <a:solidFill>
                  <a:srgbClr val="0000CC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>
                <a:extLst>
                  <a:ext uri="{FF2B5EF4-FFF2-40B4-BE49-F238E27FC236}">
                    <a16:creationId xmlns:a16="http://schemas.microsoft.com/office/drawing/2014/main" id="{86285E19-01F5-0F0D-04D0-4F797EB9201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64322" y="4546605"/>
                <a:ext cx="0" cy="1277365"/>
              </a:xfrm>
              <a:prstGeom prst="line">
                <a:avLst/>
              </a:prstGeom>
              <a:ln>
                <a:solidFill>
                  <a:schemeClr val="tx1">
                    <a:lumMod val="65000"/>
                    <a:lumOff val="35000"/>
                  </a:schemeClr>
                </a:solidFill>
                <a:prstDash val="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43DF9FE9-EC5A-E56A-D33C-F6FAEE1384ED}"/>
                  </a:ext>
                </a:extLst>
              </p:cNvPr>
              <p:cNvSpPr txBox="1"/>
              <p:nvPr/>
            </p:nvSpPr>
            <p:spPr>
              <a:xfrm>
                <a:off x="3414238" y="5788023"/>
                <a:ext cx="2930717" cy="61555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350" b="1" dirty="0">
                    <a:solidFill>
                      <a:srgbClr val="002060"/>
                    </a:solidFill>
                  </a:rPr>
                  <a:t>Fixed AV (110 </a:t>
                </a:r>
                <a:r>
                  <a:rPr lang="en-US" sz="1350" b="1" dirty="0" err="1">
                    <a:solidFill>
                      <a:srgbClr val="002060"/>
                    </a:solidFill>
                  </a:rPr>
                  <a:t>ms</a:t>
                </a:r>
                <a:r>
                  <a:rPr lang="en-US" sz="1350" b="1" dirty="0">
                    <a:solidFill>
                      <a:srgbClr val="002060"/>
                    </a:solidFill>
                  </a:rPr>
                  <a:t>)</a:t>
                </a:r>
              </a:p>
              <a:p>
                <a:r>
                  <a:rPr lang="en-US" sz="1050" b="1" i="1" dirty="0">
                    <a:solidFill>
                      <a:srgbClr val="002060"/>
                    </a:solidFill>
                  </a:rPr>
                  <a:t>Loses triple fusion when PR ≥183 </a:t>
                </a:r>
                <a:r>
                  <a:rPr lang="en-US" sz="1050" b="1" i="1" dirty="0" err="1">
                    <a:solidFill>
                      <a:srgbClr val="002060"/>
                    </a:solidFill>
                  </a:rPr>
                  <a:t>ms</a:t>
                </a:r>
                <a:endParaRPr lang="en-US" sz="1050" b="1" i="1" dirty="0">
                  <a:solidFill>
                    <a:srgbClr val="002060"/>
                  </a:solidFill>
                </a:endParaRPr>
              </a:p>
            </p:txBody>
          </p: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3141A423-2AD8-2462-7219-E878773EB01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394003" y="4960968"/>
                <a:ext cx="2983426" cy="26747"/>
              </a:xfrm>
              <a:prstGeom prst="line">
                <a:avLst/>
              </a:prstGeom>
              <a:ln>
                <a:solidFill>
                  <a:schemeClr val="tx1">
                    <a:lumMod val="65000"/>
                    <a:lumOff val="35000"/>
                  </a:schemeClr>
                </a:solidFill>
                <a:prstDash val="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2768" name="TextBox 32767">
                <a:extLst>
                  <a:ext uri="{FF2B5EF4-FFF2-40B4-BE49-F238E27FC236}">
                    <a16:creationId xmlns:a16="http://schemas.microsoft.com/office/drawing/2014/main" id="{BAE82540-AD10-3973-E562-9ECFB593414B}"/>
                  </a:ext>
                </a:extLst>
              </p:cNvPr>
              <p:cNvSpPr txBox="1"/>
              <p:nvPr/>
            </p:nvSpPr>
            <p:spPr>
              <a:xfrm>
                <a:off x="5141879" y="5055930"/>
                <a:ext cx="1324465" cy="4001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350" b="1" i="1" dirty="0">
                    <a:solidFill>
                      <a:srgbClr val="002060"/>
                    </a:solidFill>
                  </a:rPr>
                  <a:t>“Fused” AV</a:t>
                </a:r>
              </a:p>
            </p:txBody>
          </p:sp>
          <p:sp>
            <p:nvSpPr>
              <p:cNvPr id="32769" name="Arrow: Down 32768">
                <a:extLst>
                  <a:ext uri="{FF2B5EF4-FFF2-40B4-BE49-F238E27FC236}">
                    <a16:creationId xmlns:a16="http://schemas.microsoft.com/office/drawing/2014/main" id="{D69DE6B0-288D-97CA-080E-0656D26F9303}"/>
                  </a:ext>
                </a:extLst>
              </p:cNvPr>
              <p:cNvSpPr/>
              <p:nvPr/>
            </p:nvSpPr>
            <p:spPr>
              <a:xfrm>
                <a:off x="6477688" y="5017921"/>
                <a:ext cx="88612" cy="327897"/>
              </a:xfrm>
              <a:prstGeom prst="downArrow">
                <a:avLst/>
              </a:prstGeom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cxnSp>
            <p:nvCxnSpPr>
              <p:cNvPr id="32770" name="Straight Connector 32769">
                <a:extLst>
                  <a:ext uri="{FF2B5EF4-FFF2-40B4-BE49-F238E27FC236}">
                    <a16:creationId xmlns:a16="http://schemas.microsoft.com/office/drawing/2014/main" id="{6CDA86D1-11E2-E976-DC8F-2D0F7986D05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10682" y="5827512"/>
                <a:ext cx="1903535" cy="0"/>
              </a:xfrm>
              <a:prstGeom prst="line">
                <a:avLst/>
              </a:prstGeom>
              <a:ln>
                <a:solidFill>
                  <a:schemeClr val="tx1">
                    <a:lumMod val="65000"/>
                    <a:lumOff val="35000"/>
                  </a:schemeClr>
                </a:solidFill>
                <a:prstDash val="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2771" name="Arrow: Up 32770">
                <a:extLst>
                  <a:ext uri="{FF2B5EF4-FFF2-40B4-BE49-F238E27FC236}">
                    <a16:creationId xmlns:a16="http://schemas.microsoft.com/office/drawing/2014/main" id="{4D3D56AB-DB2D-3DD4-CC55-E921FFA501A1}"/>
                  </a:ext>
                </a:extLst>
              </p:cNvPr>
              <p:cNvSpPr/>
              <p:nvPr/>
            </p:nvSpPr>
            <p:spPr>
              <a:xfrm>
                <a:off x="5412065" y="5619884"/>
                <a:ext cx="94173" cy="222436"/>
              </a:xfrm>
              <a:prstGeom prst="upArrow">
                <a:avLst/>
              </a:prstGeom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76E9640-AC12-1929-993F-437A3947EDD0}"/>
                </a:ext>
              </a:extLst>
            </p:cNvPr>
            <p:cNvCxnSpPr>
              <a:cxnSpLocks/>
            </p:cNvCxnSpPr>
            <p:nvPr/>
          </p:nvCxnSpPr>
          <p:spPr>
            <a:xfrm>
              <a:off x="8944384" y="2565274"/>
              <a:ext cx="72008" cy="536277"/>
            </a:xfrm>
            <a:prstGeom prst="line">
              <a:avLst/>
            </a:prstGeom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C3CACBEA-67F0-6A28-3F49-FE230770A84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801862" y="2565274"/>
              <a:ext cx="116522" cy="190054"/>
            </a:xfrm>
            <a:prstGeom prst="line">
              <a:avLst/>
            </a:prstGeom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1">
            <a:extLst>
              <a:ext uri="{FF2B5EF4-FFF2-40B4-BE49-F238E27FC236}">
                <a16:creationId xmlns:a16="http://schemas.microsoft.com/office/drawing/2014/main" id="{AC1EF796-7FCB-90E6-E553-D0758CD7D066}"/>
              </a:ext>
            </a:extLst>
          </p:cNvPr>
          <p:cNvSpPr txBox="1">
            <a:spLocks/>
          </p:cNvSpPr>
          <p:nvPr/>
        </p:nvSpPr>
        <p:spPr>
          <a:xfrm>
            <a:off x="-10160" y="10830"/>
            <a:ext cx="7631757" cy="432048"/>
          </a:xfrm>
          <a:ln/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>
                <a:solidFill>
                  <a:srgbClr val="C00000"/>
                </a:solidFill>
              </a:rPr>
              <a:t>Biventricular Fusion Pacing</a:t>
            </a:r>
            <a:endParaRPr lang="fr-FR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670751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21E254-CF9A-8E58-3169-9145ED41DE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4" name="Text Box 21">
            <a:extLst>
              <a:ext uri="{FF2B5EF4-FFF2-40B4-BE49-F238E27FC236}">
                <a16:creationId xmlns:a16="http://schemas.microsoft.com/office/drawing/2014/main" id="{BC7D6958-E9EF-D276-59CD-C4A1870964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282" y="3041894"/>
            <a:ext cx="246677" cy="300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 b="1">
                <a:solidFill>
                  <a:srgbClr val="FFFF00"/>
                </a:solidFill>
                <a:latin typeface="Times New Roman" pitchFamily="18" charset="0"/>
              </a:defRPr>
            </a:lvl1pPr>
            <a:lvl2pPr>
              <a:defRPr sz="2800" b="1">
                <a:solidFill>
                  <a:srgbClr val="FFFF00"/>
                </a:solidFill>
                <a:latin typeface="Times New Roman" pitchFamily="18" charset="0"/>
              </a:defRPr>
            </a:lvl2pPr>
            <a:lvl3pPr>
              <a:defRPr sz="2400" b="1">
                <a:solidFill>
                  <a:srgbClr val="FFFF00"/>
                </a:solidFill>
                <a:latin typeface="Times New Roman" pitchFamily="18" charset="0"/>
              </a:defRPr>
            </a:lvl3pPr>
            <a:lvl4pPr>
              <a:defRPr sz="2000" b="1">
                <a:solidFill>
                  <a:srgbClr val="FFFF00"/>
                </a:solidFill>
                <a:latin typeface="Times New Roman" pitchFamily="18" charset="0"/>
              </a:defRPr>
            </a:lvl4pPr>
            <a:lvl5pPr>
              <a:defRPr sz="2000" b="1">
                <a:solidFill>
                  <a:srgbClr val="FFFF00"/>
                </a:solidFill>
                <a:latin typeface="Times New Roman" pitchFamily="18" charset="0"/>
              </a:defRPr>
            </a:lvl5pPr>
            <a:lvl6pPr>
              <a:defRPr sz="2000" b="1">
                <a:solidFill>
                  <a:srgbClr val="FFFF00"/>
                </a:solidFill>
                <a:latin typeface="Times New Roman" pitchFamily="18" charset="0"/>
              </a:defRPr>
            </a:lvl6pPr>
            <a:lvl7pPr>
              <a:defRPr sz="2000" b="1">
                <a:solidFill>
                  <a:srgbClr val="FFFF00"/>
                </a:solidFill>
                <a:latin typeface="Times New Roman" pitchFamily="18" charset="0"/>
              </a:defRPr>
            </a:lvl7pPr>
            <a:lvl8pPr>
              <a:defRPr sz="2000" b="1">
                <a:solidFill>
                  <a:srgbClr val="FFFF00"/>
                </a:solidFill>
                <a:latin typeface="Times New Roman" pitchFamily="18" charset="0"/>
              </a:defRPr>
            </a:lvl8pPr>
            <a:lvl9pPr>
              <a:defRPr sz="2000" b="1">
                <a:solidFill>
                  <a:srgbClr val="FFFF00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350" b="0">
                <a:solidFill>
                  <a:schemeClr val="bg1"/>
                </a:solidFill>
                <a:latin typeface="Arial" charset="0"/>
              </a:rPr>
              <a:t>*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D76A2BF2-3CB0-2002-D659-F87125A6F9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7460" y="3238232"/>
            <a:ext cx="8360670" cy="137755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US" sz="2000" b="1" dirty="0">
                <a:solidFill>
                  <a:srgbClr val="C00000"/>
                </a:solidFill>
              </a:rPr>
              <a:t>Paced AV/PR  </a:t>
            </a:r>
            <a:r>
              <a:rPr lang="en-US" sz="2000" dirty="0">
                <a:solidFill>
                  <a:srgbClr val="C00000"/>
                </a:solidFill>
              </a:rPr>
              <a:t>(</a:t>
            </a:r>
            <a:r>
              <a:rPr lang="en-US" sz="2000" dirty="0" err="1">
                <a:solidFill>
                  <a:srgbClr val="C00000"/>
                </a:solidFill>
              </a:rPr>
              <a:t>pAV</a:t>
            </a:r>
            <a:r>
              <a:rPr lang="en-US" sz="2000" dirty="0">
                <a:solidFill>
                  <a:srgbClr val="C00000"/>
                </a:solidFill>
              </a:rPr>
              <a:t>/PR)</a:t>
            </a:r>
          </a:p>
          <a:p>
            <a:pPr>
              <a:spcBef>
                <a:spcPts val="225"/>
              </a:spcBef>
            </a:pPr>
            <a:r>
              <a:rPr lang="en-US" sz="1650" dirty="0"/>
              <a:t>- Determines contribution of intrinsic RBB activation and thereby global </a:t>
            </a:r>
            <a:r>
              <a:rPr lang="en-US" sz="1650" dirty="0" err="1"/>
              <a:t>QRSd</a:t>
            </a:r>
            <a:r>
              <a:rPr lang="en-US" sz="1650" dirty="0"/>
              <a:t> abbreviation</a:t>
            </a:r>
          </a:p>
          <a:p>
            <a:pPr>
              <a:spcBef>
                <a:spcPts val="375"/>
              </a:spcBef>
            </a:pPr>
            <a:r>
              <a:rPr lang="en-US" sz="1650" dirty="0"/>
              <a:t>- </a:t>
            </a:r>
            <a:r>
              <a:rPr lang="en-US" sz="1650" b="1" dirty="0" err="1"/>
              <a:t>pAV</a:t>
            </a:r>
            <a:r>
              <a:rPr lang="en-US" sz="1650" b="1" dirty="0"/>
              <a:t>/PR ≥ 60% </a:t>
            </a:r>
            <a:r>
              <a:rPr lang="en-US" sz="1650" dirty="0">
                <a:sym typeface="Symbol" panose="05050102010706020507" pitchFamily="18" charset="2"/>
              </a:rPr>
              <a:t> V</a:t>
            </a:r>
            <a:r>
              <a:rPr lang="en-US" sz="1650" dirty="0"/>
              <a:t>entricular fusion pacing (“triple fusion”)</a:t>
            </a:r>
          </a:p>
          <a:p>
            <a:pPr>
              <a:spcBef>
                <a:spcPts val="375"/>
              </a:spcBef>
            </a:pPr>
            <a:r>
              <a:rPr lang="en-US" sz="1650" dirty="0"/>
              <a:t>- Needs patient individualization, and accommodation of naturally varying AV intervals</a:t>
            </a:r>
          </a:p>
          <a:p>
            <a:pPr>
              <a:spcBef>
                <a:spcPts val="375"/>
              </a:spcBef>
            </a:pPr>
            <a:r>
              <a:rPr lang="en-US" sz="1650" b="1" dirty="0"/>
              <a:t>					</a:t>
            </a:r>
            <a:r>
              <a:rPr lang="en-US" sz="1650" i="1" dirty="0">
                <a:solidFill>
                  <a:srgbClr val="0000CC"/>
                </a:solidFill>
              </a:rPr>
              <a:t>Intrinsic PR Interval is paramount to QRS optimization</a:t>
            </a:r>
          </a:p>
        </p:txBody>
      </p:sp>
      <p:pic>
        <p:nvPicPr>
          <p:cNvPr id="4" name="Picture 10">
            <a:extLst>
              <a:ext uri="{FF2B5EF4-FFF2-40B4-BE49-F238E27FC236}">
                <a16:creationId xmlns:a16="http://schemas.microsoft.com/office/drawing/2014/main" id="{09632A18-B362-5AAF-79C7-18671F66BE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556" y="891766"/>
            <a:ext cx="2124599" cy="2108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4518340D-8C23-85FF-0AA9-D64F9E73E4D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75094649"/>
              </p:ext>
            </p:extLst>
          </p:nvPr>
        </p:nvGraphicFramePr>
        <p:xfrm>
          <a:off x="5613101" y="573256"/>
          <a:ext cx="3299587" cy="24047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1482B55B-684C-BB0E-0F69-B091ED2C7361}"/>
              </a:ext>
            </a:extLst>
          </p:cNvPr>
          <p:cNvSpPr txBox="1"/>
          <p:nvPr/>
        </p:nvSpPr>
        <p:spPr>
          <a:xfrm>
            <a:off x="5862231" y="2643758"/>
            <a:ext cx="3179105" cy="30008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350" b="1" i="1" dirty="0" err="1"/>
              <a:t>pAV</a:t>
            </a:r>
            <a:r>
              <a:rPr lang="en-US" sz="1350" b="1" i="1" dirty="0"/>
              <a:t>/PR  </a:t>
            </a:r>
            <a:r>
              <a:rPr lang="en-US" sz="1350" dirty="0"/>
              <a:t>	</a:t>
            </a:r>
            <a:r>
              <a:rPr lang="en-US" sz="1350" b="1" dirty="0"/>
              <a:t> &lt; 60%	          ≥ 60%</a:t>
            </a:r>
            <a:r>
              <a:rPr lang="en-US" sz="1350" dirty="0"/>
              <a:t>	</a:t>
            </a:r>
          </a:p>
        </p:txBody>
      </p:sp>
      <p:sp>
        <p:nvSpPr>
          <p:cNvPr id="13" name="Text Placeholder 1">
            <a:extLst>
              <a:ext uri="{FF2B5EF4-FFF2-40B4-BE49-F238E27FC236}">
                <a16:creationId xmlns:a16="http://schemas.microsoft.com/office/drawing/2014/main" id="{7E2EBE91-5EDD-11CC-6BE2-FFE3C23E6635}"/>
              </a:ext>
            </a:extLst>
          </p:cNvPr>
          <p:cNvSpPr txBox="1">
            <a:spLocks/>
          </p:cNvSpPr>
          <p:nvPr/>
        </p:nvSpPr>
        <p:spPr>
          <a:xfrm>
            <a:off x="-10160" y="10830"/>
            <a:ext cx="7631757" cy="432048"/>
          </a:xfrm>
          <a:ln/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>
                <a:solidFill>
                  <a:srgbClr val="C00000"/>
                </a:solidFill>
              </a:rPr>
              <a:t>Biventricular Fusion Pacing</a:t>
            </a:r>
            <a:endParaRPr lang="fr-FR" sz="2400" b="1" dirty="0">
              <a:solidFill>
                <a:srgbClr val="C00000"/>
              </a:solidFill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722F24B-83A1-E5D5-7FB8-AE9FA1D57B5E}"/>
              </a:ext>
            </a:extLst>
          </p:cNvPr>
          <p:cNvGrpSpPr/>
          <p:nvPr/>
        </p:nvGrpSpPr>
        <p:grpSpPr>
          <a:xfrm>
            <a:off x="7730882" y="1331508"/>
            <a:ext cx="1039836" cy="1576832"/>
            <a:chOff x="7730882" y="1331508"/>
            <a:chExt cx="1039836" cy="1710386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D8BCF9A5-8E64-2C75-EFD3-D5259362ABD4}"/>
                </a:ext>
              </a:extLst>
            </p:cNvPr>
            <p:cNvSpPr/>
            <p:nvPr/>
          </p:nvSpPr>
          <p:spPr>
            <a:xfrm>
              <a:off x="7740352" y="1344622"/>
              <a:ext cx="1030366" cy="1697272"/>
            </a:xfrm>
            <a:prstGeom prst="rect">
              <a:avLst/>
            </a:prstGeom>
            <a:noFill/>
            <a:ln>
              <a:prstDash val="dash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06D04BF-D124-211A-3965-96B3FB4726DF}"/>
                </a:ext>
              </a:extLst>
            </p:cNvPr>
            <p:cNvSpPr txBox="1"/>
            <p:nvPr/>
          </p:nvSpPr>
          <p:spPr>
            <a:xfrm>
              <a:off x="7730882" y="1331508"/>
              <a:ext cx="103983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8700" indent="0" algn="l" defTabSz="360000" rtl="0" eaLnBrk="1" latinLnBrk="0" hangingPunct="1">
                <a:spcBef>
                  <a:spcPct val="20000"/>
                </a:spcBef>
                <a:buClr>
                  <a:srgbClr val="C00000"/>
                </a:buClr>
                <a:buFont typeface="Arial" panose="020B0604020202020204" pitchFamily="34" charset="0"/>
                <a:buNone/>
              </a:pPr>
              <a:r>
                <a:rPr lang="en-US" sz="1200" b="1" dirty="0">
                  <a:solidFill>
                    <a:srgbClr val="C00000"/>
                  </a:solidFill>
                </a:rPr>
                <a:t>Triple Fusion</a:t>
              </a:r>
              <a:endParaRPr lang="en-US" sz="1200" b="1" i="0" kern="1200" dirty="0">
                <a:solidFill>
                  <a:srgbClr val="C00000"/>
                </a:solidFill>
                <a:latin typeface="+mn-lt"/>
                <a:ea typeface="+mn-ea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9C45315D-8384-A72C-2AF2-72D85779DB54}"/>
              </a:ext>
            </a:extLst>
          </p:cNvPr>
          <p:cNvGrpSpPr/>
          <p:nvPr/>
        </p:nvGrpSpPr>
        <p:grpSpPr>
          <a:xfrm>
            <a:off x="6558546" y="321741"/>
            <a:ext cx="1030366" cy="2586599"/>
            <a:chOff x="6576558" y="273425"/>
            <a:chExt cx="1012354" cy="2634915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A4C7C6C-398E-3E56-EE97-9C2A61C238F1}"/>
                </a:ext>
              </a:extLst>
            </p:cNvPr>
            <p:cNvSpPr/>
            <p:nvPr/>
          </p:nvSpPr>
          <p:spPr>
            <a:xfrm>
              <a:off x="6576558" y="273425"/>
              <a:ext cx="1012354" cy="2634915"/>
            </a:xfrm>
            <a:prstGeom prst="rect">
              <a:avLst/>
            </a:prstGeom>
            <a:noFill/>
            <a:ln w="28575">
              <a:solidFill>
                <a:srgbClr val="0000CC"/>
              </a:solidFill>
              <a:prstDash val="dash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B050"/>
                </a:solidFill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8066249-F799-373F-823C-297FA3A5AEF8}"/>
                </a:ext>
              </a:extLst>
            </p:cNvPr>
            <p:cNvSpPr txBox="1"/>
            <p:nvPr/>
          </p:nvSpPr>
          <p:spPr>
            <a:xfrm>
              <a:off x="6834590" y="305101"/>
              <a:ext cx="487614" cy="344878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38700" indent="0" algn="l" defTabSz="360000" rtl="0" eaLnBrk="1" latinLnBrk="0" hangingPunct="1">
                <a:spcBef>
                  <a:spcPct val="20000"/>
                </a:spcBef>
                <a:buClr>
                  <a:srgbClr val="C00000"/>
                </a:buClr>
                <a:buFont typeface="Arial" panose="020B0604020202020204" pitchFamily="34" charset="0"/>
                <a:buNone/>
              </a:pPr>
              <a:r>
                <a:rPr lang="en-US" sz="1600" b="1" dirty="0" err="1">
                  <a:solidFill>
                    <a:srgbClr val="0000CC"/>
                  </a:solidFill>
                </a:rPr>
                <a:t>IeR</a:t>
              </a:r>
              <a:endParaRPr lang="en-US" sz="1600" b="1" i="0" kern="1200" dirty="0">
                <a:solidFill>
                  <a:srgbClr val="0000CC"/>
                </a:solidFill>
                <a:latin typeface="+mn-lt"/>
                <a:ea typeface="+mn-ea"/>
              </a:endParaRPr>
            </a:p>
          </p:txBody>
        </p:sp>
      </p:grpSp>
      <p:pic>
        <p:nvPicPr>
          <p:cNvPr id="39" name="Picture 38">
            <a:extLst>
              <a:ext uri="{FF2B5EF4-FFF2-40B4-BE49-F238E27FC236}">
                <a16:creationId xmlns:a16="http://schemas.microsoft.com/office/drawing/2014/main" id="{DEF6DAFF-F3CF-F0A6-39FF-45BFE9250C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42" t="52371" r="14212" b="6250"/>
          <a:stretch/>
        </p:blipFill>
        <p:spPr bwMode="auto">
          <a:xfrm>
            <a:off x="2413042" y="810371"/>
            <a:ext cx="3095062" cy="1073369"/>
          </a:xfrm>
          <a:prstGeom prst="rect">
            <a:avLst/>
          </a:prstGeom>
          <a:noFill/>
          <a:ln w="19050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40" name="Group 39">
            <a:extLst>
              <a:ext uri="{FF2B5EF4-FFF2-40B4-BE49-F238E27FC236}">
                <a16:creationId xmlns:a16="http://schemas.microsoft.com/office/drawing/2014/main" id="{332874BC-06D8-5496-29A1-6448DF665D5A}"/>
              </a:ext>
            </a:extLst>
          </p:cNvPr>
          <p:cNvGrpSpPr/>
          <p:nvPr/>
        </p:nvGrpSpPr>
        <p:grpSpPr>
          <a:xfrm>
            <a:off x="2407993" y="1954432"/>
            <a:ext cx="3095061" cy="1002441"/>
            <a:chOff x="4280364" y="4271633"/>
            <a:chExt cx="4808769" cy="1613211"/>
          </a:xfrm>
        </p:grpSpPr>
        <p:pic>
          <p:nvPicPr>
            <p:cNvPr id="41" name="Picture 3">
              <a:extLst>
                <a:ext uri="{FF2B5EF4-FFF2-40B4-BE49-F238E27FC236}">
                  <a16:creationId xmlns:a16="http://schemas.microsoft.com/office/drawing/2014/main" id="{1D192B6D-A182-C96B-B499-342A3D191CF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612" t="52262" r="7953" b="7220"/>
            <a:stretch>
              <a:fillRect/>
            </a:stretch>
          </p:blipFill>
          <p:spPr bwMode="auto">
            <a:xfrm>
              <a:off x="4280364" y="4271633"/>
              <a:ext cx="4808769" cy="1613211"/>
            </a:xfrm>
            <a:prstGeom prst="rect">
              <a:avLst/>
            </a:prstGeom>
            <a:noFill/>
            <a:ln w="19050">
              <a:solidFill>
                <a:schemeClr val="bg1">
                  <a:lumMod val="65000"/>
                </a:schemeClr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ACC96E37-9501-48EF-A9C2-06980F13ED3B}"/>
                </a:ext>
              </a:extLst>
            </p:cNvPr>
            <p:cNvSpPr txBox="1"/>
            <p:nvPr/>
          </p:nvSpPr>
          <p:spPr>
            <a:xfrm>
              <a:off x="4650228" y="4508711"/>
              <a:ext cx="719967" cy="482917"/>
            </a:xfrm>
            <a:prstGeom prst="rect">
              <a:avLst/>
            </a:prstGeom>
            <a:noFill/>
            <a:ln w="19050">
              <a:solidFill>
                <a:schemeClr val="bg1">
                  <a:lumMod val="65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350" b="1" dirty="0"/>
                <a:t>CRT</a:t>
              </a:r>
            </a:p>
          </p:txBody>
        </p:sp>
      </p:grpSp>
      <p:sp>
        <p:nvSpPr>
          <p:cNvPr id="43" name="Oval 42">
            <a:extLst>
              <a:ext uri="{FF2B5EF4-FFF2-40B4-BE49-F238E27FC236}">
                <a16:creationId xmlns:a16="http://schemas.microsoft.com/office/drawing/2014/main" id="{10AEB5B5-15FB-4FD8-BD57-B7F7414EA5A3}"/>
              </a:ext>
            </a:extLst>
          </p:cNvPr>
          <p:cNvSpPr/>
          <p:nvPr/>
        </p:nvSpPr>
        <p:spPr>
          <a:xfrm>
            <a:off x="4156283" y="1955673"/>
            <a:ext cx="370476" cy="759273"/>
          </a:xfrm>
          <a:prstGeom prst="ellipse">
            <a:avLst/>
          </a:prstGeom>
          <a:noFill/>
          <a:ln>
            <a:solidFill>
              <a:srgbClr val="0000C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EA2861F7-1F2D-2C6E-3394-C0582509F87B}"/>
              </a:ext>
            </a:extLst>
          </p:cNvPr>
          <p:cNvGrpSpPr/>
          <p:nvPr/>
        </p:nvGrpSpPr>
        <p:grpSpPr>
          <a:xfrm>
            <a:off x="7740352" y="770601"/>
            <a:ext cx="1030366" cy="463609"/>
            <a:chOff x="7740352" y="770601"/>
            <a:chExt cx="1030366" cy="463609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E2584AF3-5C47-3F7A-C8A5-12E30BC4B6C8}"/>
                </a:ext>
              </a:extLst>
            </p:cNvPr>
            <p:cNvGrpSpPr/>
            <p:nvPr/>
          </p:nvGrpSpPr>
          <p:grpSpPr>
            <a:xfrm>
              <a:off x="7841376" y="770601"/>
              <a:ext cx="929342" cy="463609"/>
              <a:chOff x="5503054" y="137503"/>
              <a:chExt cx="929342" cy="463609"/>
            </a:xfrm>
          </p:grpSpPr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A7559CA4-BBC7-A65A-0622-8331986C7C84}"/>
                  </a:ext>
                </a:extLst>
              </p:cNvPr>
              <p:cNvSpPr/>
              <p:nvPr/>
            </p:nvSpPr>
            <p:spPr>
              <a:xfrm>
                <a:off x="5503054" y="198705"/>
                <a:ext cx="110047" cy="123036"/>
              </a:xfrm>
              <a:prstGeom prst="rect">
                <a:avLst/>
              </a:prstGeom>
              <a:solidFill>
                <a:srgbClr val="F28C26"/>
              </a:solidFill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28C26"/>
                  </a:solidFill>
                </a:endParaRPr>
              </a:p>
            </p:txBody>
          </p:sp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ECD1F1B0-2BBE-E7AE-9D76-631D5FD7F408}"/>
                  </a:ext>
                </a:extLst>
              </p:cNvPr>
              <p:cNvSpPr/>
              <p:nvPr/>
            </p:nvSpPr>
            <p:spPr>
              <a:xfrm>
                <a:off x="5508104" y="411510"/>
                <a:ext cx="110047" cy="123036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28C26"/>
                  </a:solidFill>
                </a:endParaRPr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2E8166E-E9AB-2204-ECD6-A8910F162DB8}"/>
                  </a:ext>
                </a:extLst>
              </p:cNvPr>
              <p:cNvSpPr txBox="1"/>
              <p:nvPr/>
            </p:nvSpPr>
            <p:spPr>
              <a:xfrm>
                <a:off x="5508209" y="137503"/>
                <a:ext cx="887422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38700" indent="0" algn="l" defTabSz="360000" rtl="0" eaLnBrk="1" latinLnBrk="0" hangingPunct="1">
                  <a:spcBef>
                    <a:spcPct val="20000"/>
                  </a:spcBef>
                  <a:buClr>
                    <a:srgbClr val="C00000"/>
                  </a:buClr>
                  <a:buFont typeface="Arial" panose="020B0604020202020204" pitchFamily="34" charset="0"/>
                  <a:buNone/>
                </a:pPr>
                <a:r>
                  <a:rPr lang="en-US" sz="1050" b="1" i="0" kern="1200" dirty="0" err="1">
                    <a:solidFill>
                      <a:schemeClr val="tx1"/>
                    </a:solidFill>
                    <a:latin typeface="+mn-lt"/>
                    <a:ea typeface="+mn-ea"/>
                  </a:rPr>
                  <a:t>rS</a:t>
                </a:r>
                <a:r>
                  <a:rPr lang="en-US" sz="1050" b="1" i="0" kern="1200" dirty="0">
                    <a:solidFill>
                      <a:schemeClr val="tx1"/>
                    </a:solidFill>
                    <a:latin typeface="+mn-lt"/>
                    <a:ea typeface="+mn-ea"/>
                  </a:rPr>
                  <a:t> in V1/V2</a:t>
                </a: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66DCF20-77ED-37A5-B32A-6A9BE828FFBC}"/>
                  </a:ext>
                </a:extLst>
              </p:cNvPr>
              <p:cNvSpPr txBox="1"/>
              <p:nvPr/>
            </p:nvSpPr>
            <p:spPr>
              <a:xfrm>
                <a:off x="5508104" y="339502"/>
                <a:ext cx="924292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38700" indent="0" algn="l" defTabSz="360000" rtl="0" eaLnBrk="1" latinLnBrk="0" hangingPunct="1">
                  <a:spcBef>
                    <a:spcPct val="20000"/>
                  </a:spcBef>
                  <a:buClr>
                    <a:srgbClr val="C00000"/>
                  </a:buClr>
                  <a:buFont typeface="Arial" panose="020B0604020202020204" pitchFamily="34" charset="0"/>
                  <a:buNone/>
                </a:pPr>
                <a:r>
                  <a:rPr lang="en-US" sz="1050" b="1" i="0" kern="1200" dirty="0">
                    <a:solidFill>
                      <a:schemeClr val="tx1"/>
                    </a:solidFill>
                    <a:latin typeface="+mn-lt"/>
                    <a:ea typeface="+mn-ea"/>
                  </a:rPr>
                  <a:t>Paced </a:t>
                </a:r>
                <a:r>
                  <a:rPr lang="en-US" sz="1050" b="1" i="0" kern="1200" dirty="0" err="1">
                    <a:solidFill>
                      <a:schemeClr val="tx1"/>
                    </a:solidFill>
                    <a:latin typeface="+mn-lt"/>
                    <a:ea typeface="+mn-ea"/>
                  </a:rPr>
                  <a:t>QRSd</a:t>
                </a:r>
                <a:endParaRPr lang="en-US" sz="1050" b="1" i="0" kern="1200" dirty="0">
                  <a:solidFill>
                    <a:schemeClr val="tx1"/>
                  </a:solidFill>
                  <a:latin typeface="+mn-lt"/>
                  <a:ea typeface="+mn-ea"/>
                </a:endParaRPr>
              </a:p>
            </p:txBody>
          </p:sp>
        </p:grp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EED106D-7419-B5D2-A9C3-74FDA980B22D}"/>
                </a:ext>
              </a:extLst>
            </p:cNvPr>
            <p:cNvSpPr/>
            <p:nvPr/>
          </p:nvSpPr>
          <p:spPr>
            <a:xfrm>
              <a:off x="7740352" y="770601"/>
              <a:ext cx="934902" cy="463609"/>
            </a:xfrm>
            <a:prstGeom prst="rect">
              <a:avLst/>
            </a:prstGeom>
            <a:noFill/>
            <a:ln w="9525"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E9FD17B4-A73C-88B0-E94D-0D130F7BBF59}"/>
              </a:ext>
            </a:extLst>
          </p:cNvPr>
          <p:cNvGrpSpPr/>
          <p:nvPr/>
        </p:nvGrpSpPr>
        <p:grpSpPr>
          <a:xfrm rot="19868137">
            <a:off x="1469631" y="2509004"/>
            <a:ext cx="287189" cy="231455"/>
            <a:chOff x="9835085" y="4004966"/>
            <a:chExt cx="626367" cy="538498"/>
          </a:xfrm>
        </p:grpSpPr>
        <p:sp>
          <p:nvSpPr>
            <p:cNvPr id="7" name="Moon 6">
              <a:extLst>
                <a:ext uri="{FF2B5EF4-FFF2-40B4-BE49-F238E27FC236}">
                  <a16:creationId xmlns:a16="http://schemas.microsoft.com/office/drawing/2014/main" id="{0BE6F2F6-9B14-55AB-3360-B3B6D0C38C59}"/>
                </a:ext>
              </a:extLst>
            </p:cNvPr>
            <p:cNvSpPr/>
            <p:nvPr/>
          </p:nvSpPr>
          <p:spPr>
            <a:xfrm rot="7851979">
              <a:off x="9884229" y="4107542"/>
              <a:ext cx="362858" cy="435429"/>
            </a:xfrm>
            <a:prstGeom prst="moon">
              <a:avLst>
                <a:gd name="adj" fmla="val 33481"/>
              </a:avLst>
            </a:prstGeom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4" name="Moon 43">
              <a:extLst>
                <a:ext uri="{FF2B5EF4-FFF2-40B4-BE49-F238E27FC236}">
                  <a16:creationId xmlns:a16="http://schemas.microsoft.com/office/drawing/2014/main" id="{20AB0E36-4BCE-592B-4107-362AD76F805A}"/>
                </a:ext>
              </a:extLst>
            </p:cNvPr>
            <p:cNvSpPr/>
            <p:nvPr/>
          </p:nvSpPr>
          <p:spPr>
            <a:xfrm rot="7851979">
              <a:off x="9848070" y="4272523"/>
              <a:ext cx="257956" cy="283926"/>
            </a:xfrm>
            <a:prstGeom prst="moon">
              <a:avLst/>
            </a:prstGeom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Moon 45">
              <a:extLst>
                <a:ext uri="{FF2B5EF4-FFF2-40B4-BE49-F238E27FC236}">
                  <a16:creationId xmlns:a16="http://schemas.microsoft.com/office/drawing/2014/main" id="{FCF73B9B-354D-E952-1760-6112736CD6BB}"/>
                </a:ext>
              </a:extLst>
            </p:cNvPr>
            <p:cNvSpPr/>
            <p:nvPr/>
          </p:nvSpPr>
          <p:spPr>
            <a:xfrm rot="7851979">
              <a:off x="10006731" y="3911573"/>
              <a:ext cx="361328" cy="548114"/>
            </a:xfrm>
            <a:prstGeom prst="moon">
              <a:avLst>
                <a:gd name="adj" fmla="val 35221"/>
              </a:avLst>
            </a:prstGeom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F7F8BC02-01C7-A38E-F42E-489B74AA14CB}"/>
              </a:ext>
            </a:extLst>
          </p:cNvPr>
          <p:cNvGrpSpPr/>
          <p:nvPr/>
        </p:nvGrpSpPr>
        <p:grpSpPr>
          <a:xfrm rot="10800000">
            <a:off x="1551407" y="1981582"/>
            <a:ext cx="284078" cy="186417"/>
            <a:chOff x="9835085" y="4004966"/>
            <a:chExt cx="626367" cy="538498"/>
          </a:xfrm>
        </p:grpSpPr>
        <p:sp>
          <p:nvSpPr>
            <p:cNvPr id="48" name="Moon 47">
              <a:extLst>
                <a:ext uri="{FF2B5EF4-FFF2-40B4-BE49-F238E27FC236}">
                  <a16:creationId xmlns:a16="http://schemas.microsoft.com/office/drawing/2014/main" id="{57228C8F-1873-F766-8F24-32AEED4A51C7}"/>
                </a:ext>
              </a:extLst>
            </p:cNvPr>
            <p:cNvSpPr/>
            <p:nvPr/>
          </p:nvSpPr>
          <p:spPr>
            <a:xfrm rot="7851979">
              <a:off x="9884229" y="4107542"/>
              <a:ext cx="362858" cy="435429"/>
            </a:xfrm>
            <a:prstGeom prst="moon">
              <a:avLst>
                <a:gd name="adj" fmla="val 33481"/>
              </a:avLst>
            </a:prstGeom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Moon 48">
              <a:extLst>
                <a:ext uri="{FF2B5EF4-FFF2-40B4-BE49-F238E27FC236}">
                  <a16:creationId xmlns:a16="http://schemas.microsoft.com/office/drawing/2014/main" id="{BC1C6C05-5DD3-0B61-9889-C79A59D94013}"/>
                </a:ext>
              </a:extLst>
            </p:cNvPr>
            <p:cNvSpPr/>
            <p:nvPr/>
          </p:nvSpPr>
          <p:spPr>
            <a:xfrm rot="7851979">
              <a:off x="9848070" y="4272523"/>
              <a:ext cx="257956" cy="283926"/>
            </a:xfrm>
            <a:prstGeom prst="moon">
              <a:avLst/>
            </a:prstGeom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Moon 49">
              <a:extLst>
                <a:ext uri="{FF2B5EF4-FFF2-40B4-BE49-F238E27FC236}">
                  <a16:creationId xmlns:a16="http://schemas.microsoft.com/office/drawing/2014/main" id="{B6520712-85FC-9ECC-ADA6-5D36A71AF806}"/>
                </a:ext>
              </a:extLst>
            </p:cNvPr>
            <p:cNvSpPr/>
            <p:nvPr/>
          </p:nvSpPr>
          <p:spPr>
            <a:xfrm rot="7851979">
              <a:off x="10006731" y="3911573"/>
              <a:ext cx="361328" cy="548114"/>
            </a:xfrm>
            <a:prstGeom prst="moon">
              <a:avLst>
                <a:gd name="adj" fmla="val 35221"/>
              </a:avLst>
            </a:prstGeom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D9CA2F5A-39C4-ED01-F2AE-C17B8EBAB3D0}"/>
              </a:ext>
            </a:extLst>
          </p:cNvPr>
          <p:cNvGrpSpPr/>
          <p:nvPr/>
        </p:nvGrpSpPr>
        <p:grpSpPr>
          <a:xfrm rot="10369804">
            <a:off x="969871" y="2555106"/>
            <a:ext cx="256888" cy="214623"/>
            <a:chOff x="9835085" y="4004966"/>
            <a:chExt cx="626367" cy="538498"/>
          </a:xfrm>
          <a:gradFill>
            <a:gsLst>
              <a:gs pos="0">
                <a:srgbClr val="D6B19C"/>
              </a:gs>
              <a:gs pos="30000">
                <a:srgbClr val="D49E6C"/>
              </a:gs>
              <a:gs pos="70000">
                <a:srgbClr val="A65528"/>
              </a:gs>
              <a:gs pos="100000">
                <a:srgbClr val="663012"/>
              </a:gs>
            </a:gsLst>
            <a:lin ang="0" scaled="0"/>
          </a:gradFill>
        </p:grpSpPr>
        <p:sp>
          <p:nvSpPr>
            <p:cNvPr id="52" name="Moon 51">
              <a:extLst>
                <a:ext uri="{FF2B5EF4-FFF2-40B4-BE49-F238E27FC236}">
                  <a16:creationId xmlns:a16="http://schemas.microsoft.com/office/drawing/2014/main" id="{CD62D998-D03C-CE02-2537-0AA9F505955D}"/>
                </a:ext>
              </a:extLst>
            </p:cNvPr>
            <p:cNvSpPr/>
            <p:nvPr/>
          </p:nvSpPr>
          <p:spPr>
            <a:xfrm rot="7851979">
              <a:off x="9884229" y="4107542"/>
              <a:ext cx="362858" cy="435429"/>
            </a:xfrm>
            <a:prstGeom prst="moon">
              <a:avLst>
                <a:gd name="adj" fmla="val 33481"/>
              </a:avLst>
            </a:prstGeom>
            <a:grpFill/>
            <a:ln w="63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Moon 52">
              <a:extLst>
                <a:ext uri="{FF2B5EF4-FFF2-40B4-BE49-F238E27FC236}">
                  <a16:creationId xmlns:a16="http://schemas.microsoft.com/office/drawing/2014/main" id="{D76D0F15-69D1-413B-8545-7EFE66317BD9}"/>
                </a:ext>
              </a:extLst>
            </p:cNvPr>
            <p:cNvSpPr/>
            <p:nvPr/>
          </p:nvSpPr>
          <p:spPr>
            <a:xfrm rot="7851979">
              <a:off x="9848070" y="4272523"/>
              <a:ext cx="257956" cy="283926"/>
            </a:xfrm>
            <a:prstGeom prst="moon">
              <a:avLst/>
            </a:prstGeom>
            <a:grpFill/>
            <a:ln w="63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Moon 53">
              <a:extLst>
                <a:ext uri="{FF2B5EF4-FFF2-40B4-BE49-F238E27FC236}">
                  <a16:creationId xmlns:a16="http://schemas.microsoft.com/office/drawing/2014/main" id="{21E88BCC-1349-B48D-A0A4-2B04901471E1}"/>
                </a:ext>
              </a:extLst>
            </p:cNvPr>
            <p:cNvSpPr/>
            <p:nvPr/>
          </p:nvSpPr>
          <p:spPr>
            <a:xfrm rot="7851979">
              <a:off x="10006731" y="3911573"/>
              <a:ext cx="361328" cy="548114"/>
            </a:xfrm>
            <a:prstGeom prst="moon">
              <a:avLst>
                <a:gd name="adj" fmla="val 35221"/>
              </a:avLst>
            </a:prstGeom>
            <a:grpFill/>
            <a:ln w="63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D906AA02-A5D4-A01D-F4A7-9860AEDC20DC}"/>
              </a:ext>
            </a:extLst>
          </p:cNvPr>
          <p:cNvGrpSpPr/>
          <p:nvPr/>
        </p:nvGrpSpPr>
        <p:grpSpPr>
          <a:xfrm>
            <a:off x="1021348" y="1907914"/>
            <a:ext cx="389243" cy="605426"/>
            <a:chOff x="9269946" y="2428420"/>
            <a:chExt cx="835250" cy="1352801"/>
          </a:xfrm>
          <a:solidFill>
            <a:srgbClr val="00B050">
              <a:alpha val="50000"/>
            </a:srgbClr>
          </a:solidFill>
        </p:grpSpPr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82A76D91-72BC-AE31-5C64-C64F17654468}"/>
                </a:ext>
              </a:extLst>
            </p:cNvPr>
            <p:cNvGrpSpPr/>
            <p:nvPr/>
          </p:nvGrpSpPr>
          <p:grpSpPr>
            <a:xfrm>
              <a:off x="9269946" y="2466789"/>
              <a:ext cx="835250" cy="1314432"/>
              <a:chOff x="9104321" y="2704515"/>
              <a:chExt cx="835250" cy="1314432"/>
            </a:xfrm>
            <a:grpFill/>
          </p:grpSpPr>
          <p:sp>
            <p:nvSpPr>
              <p:cNvPr id="58" name="Bent Arrow 18">
                <a:extLst>
                  <a:ext uri="{FF2B5EF4-FFF2-40B4-BE49-F238E27FC236}">
                    <a16:creationId xmlns:a16="http://schemas.microsoft.com/office/drawing/2014/main" id="{D508405B-E141-3DF5-D69F-C5C55DF28D0D}"/>
                  </a:ext>
                </a:extLst>
              </p:cNvPr>
              <p:cNvSpPr/>
              <p:nvPr/>
            </p:nvSpPr>
            <p:spPr>
              <a:xfrm rot="8454286" flipH="1">
                <a:off x="9768677" y="2704515"/>
                <a:ext cx="170894" cy="992662"/>
              </a:xfrm>
              <a:prstGeom prst="bentArrow">
                <a:avLst>
                  <a:gd name="adj1" fmla="val 29602"/>
                  <a:gd name="adj2" fmla="val 14801"/>
                  <a:gd name="adj3" fmla="val 17256"/>
                  <a:gd name="adj4" fmla="val 44678"/>
                </a:avLst>
              </a:prstGeom>
              <a:grpFill/>
              <a:ln w="9525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9" name="Bent Arrow 18">
                <a:extLst>
                  <a:ext uri="{FF2B5EF4-FFF2-40B4-BE49-F238E27FC236}">
                    <a16:creationId xmlns:a16="http://schemas.microsoft.com/office/drawing/2014/main" id="{D064B6B7-2309-3466-6EDF-622AFF64EC16}"/>
                  </a:ext>
                </a:extLst>
              </p:cNvPr>
              <p:cNvSpPr/>
              <p:nvPr/>
            </p:nvSpPr>
            <p:spPr>
              <a:xfrm rot="8487790">
                <a:off x="9104321" y="3031701"/>
                <a:ext cx="733785" cy="987246"/>
              </a:xfrm>
              <a:prstGeom prst="bentArrow">
                <a:avLst>
                  <a:gd name="adj1" fmla="val 6693"/>
                  <a:gd name="adj2" fmla="val 8968"/>
                  <a:gd name="adj3" fmla="val 10747"/>
                  <a:gd name="adj4" fmla="val 43234"/>
                </a:avLst>
              </a:prstGeom>
              <a:grpFill/>
              <a:ln w="9525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5FADDFB5-CBFC-4E9C-4235-B0AA38199FBC}"/>
                </a:ext>
              </a:extLst>
            </p:cNvPr>
            <p:cNvSpPr/>
            <p:nvPr/>
          </p:nvSpPr>
          <p:spPr>
            <a:xfrm rot="19257877">
              <a:off x="9456547" y="2428420"/>
              <a:ext cx="222998" cy="307894"/>
            </a:xfrm>
            <a:prstGeom prst="ellipse">
              <a:avLst/>
            </a:prstGeom>
            <a:gradFill flip="none" rotWithShape="1">
              <a:gsLst>
                <a:gs pos="0">
                  <a:srgbClr val="00B050"/>
                </a:gs>
                <a:gs pos="46000">
                  <a:srgbClr val="00B050"/>
                </a:gs>
                <a:gs pos="100000">
                  <a:schemeClr val="accent4">
                    <a:lumMod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127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8C2DAB58-2DDC-8B87-2088-878A71446C2C}"/>
              </a:ext>
            </a:extLst>
          </p:cNvPr>
          <p:cNvSpPr txBox="1"/>
          <p:nvPr/>
        </p:nvSpPr>
        <p:spPr>
          <a:xfrm>
            <a:off x="5951481" y="4884632"/>
            <a:ext cx="2614548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/>
              <a:t>Varma, Wisnoskey JAHA 2019; Wisnoskey, Varma. Europace. 2024 </a:t>
            </a:r>
            <a:endParaRPr lang="en-US" sz="700" i="1" baseline="30000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342AE08-79DD-46E6-7B66-5A0E98767BB4}"/>
              </a:ext>
            </a:extLst>
          </p:cNvPr>
          <p:cNvSpPr/>
          <p:nvPr/>
        </p:nvSpPr>
        <p:spPr>
          <a:xfrm>
            <a:off x="6530194" y="207034"/>
            <a:ext cx="1142331" cy="27710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02739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allAtOnce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EEC4A6-9C56-0579-B9E1-435F3C2B99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A6377F2-5434-7AD7-A72F-29636C716D7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51470"/>
            <a:ext cx="7631757" cy="432048"/>
          </a:xfrm>
        </p:spPr>
        <p:txBody>
          <a:bodyPr/>
          <a:lstStyle/>
          <a:p>
            <a:r>
              <a:rPr lang="fr-FR" dirty="0" err="1"/>
              <a:t>SyncAV</a:t>
            </a:r>
            <a:r>
              <a:rPr lang="fr-FR" dirty="0"/>
              <a:t> Trial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4F763A-C947-7546-F7D7-4380D80F80FD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5496" y="576578"/>
            <a:ext cx="9001000" cy="2787260"/>
          </a:xfrm>
        </p:spPr>
        <p:txBody>
          <a:bodyPr>
            <a:no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fr-FR" sz="1800" b="1" dirty="0" err="1"/>
              <a:t>Hypothesis</a:t>
            </a:r>
            <a:r>
              <a:rPr lang="fr-FR" sz="1800" dirty="0">
                <a:solidFill>
                  <a:srgbClr val="0000CC"/>
                </a:solidFill>
              </a:rPr>
              <a:t>   </a:t>
            </a:r>
            <a:r>
              <a:rPr lang="fr-FR" sz="1800" dirty="0" err="1"/>
              <a:t>Maximized</a:t>
            </a:r>
            <a:r>
              <a:rPr lang="fr-FR" sz="1800" dirty="0"/>
              <a:t> </a:t>
            </a:r>
            <a:r>
              <a:rPr lang="fr-FR" sz="1800" dirty="0" err="1"/>
              <a:t>QRSd</a:t>
            </a:r>
            <a:r>
              <a:rPr lang="fr-FR" sz="1800" dirty="0"/>
              <a:t> </a:t>
            </a:r>
            <a:r>
              <a:rPr lang="fr-FR" sz="1800" dirty="0" err="1"/>
              <a:t>reduction</a:t>
            </a:r>
            <a:r>
              <a:rPr lang="fr-FR" sz="1800" dirty="0"/>
              <a:t> (</a:t>
            </a:r>
            <a:r>
              <a:rPr lang="fr-FR" sz="1800" dirty="0" err="1"/>
              <a:t>maintaining</a:t>
            </a:r>
            <a:r>
              <a:rPr lang="fr-FR" sz="1800" dirty="0"/>
              <a:t> </a:t>
            </a:r>
            <a:r>
              <a:rPr lang="fr-FR" sz="1800" dirty="0" err="1"/>
              <a:t>pAV</a:t>
            </a:r>
            <a:r>
              <a:rPr lang="fr-FR" sz="1800" dirty="0"/>
              <a:t>/PR ≥ 60%) </a:t>
            </a:r>
            <a:r>
              <a:rPr lang="fr-FR" sz="1800" dirty="0" err="1"/>
              <a:t>improves</a:t>
            </a:r>
            <a:r>
              <a:rPr lang="fr-FR" sz="1800" dirty="0"/>
              <a:t> CRT </a:t>
            </a:r>
            <a:r>
              <a:rPr lang="fr-FR" sz="1800" dirty="0" err="1"/>
              <a:t>outcomes</a:t>
            </a:r>
            <a:r>
              <a:rPr lang="fr-FR" sz="1800" dirty="0"/>
              <a:t> in patients </a:t>
            </a:r>
            <a:r>
              <a:rPr lang="fr-FR" sz="1800" dirty="0" err="1"/>
              <a:t>with</a:t>
            </a:r>
            <a:r>
              <a:rPr lang="fr-FR" sz="1800" dirty="0"/>
              <a:t> LBBB and </a:t>
            </a:r>
            <a:r>
              <a:rPr lang="en-US" sz="1800" dirty="0"/>
              <a:t>HF despite GDMT </a:t>
            </a:r>
            <a:endParaRPr lang="fr-FR" sz="1800" dirty="0"/>
          </a:p>
          <a:p>
            <a:pPr marL="0" indent="0">
              <a:spcBef>
                <a:spcPts val="1200"/>
              </a:spcBef>
              <a:buNone/>
            </a:pPr>
            <a:r>
              <a:rPr lang="fr-FR" sz="1800" i="1" dirty="0" err="1"/>
              <a:t>Tested</a:t>
            </a:r>
            <a:r>
              <a:rPr lang="fr-FR" sz="1800" i="1" dirty="0"/>
              <a:t> </a:t>
            </a:r>
            <a:r>
              <a:rPr lang="fr-FR" sz="1800" i="1" dirty="0" err="1"/>
              <a:t>with</a:t>
            </a:r>
            <a:r>
              <a:rPr lang="fr-FR" sz="1800" i="1" dirty="0">
                <a:solidFill>
                  <a:srgbClr val="0000CC"/>
                </a:solidFill>
              </a:rPr>
              <a:t> </a:t>
            </a:r>
            <a:r>
              <a:rPr lang="en-US" sz="1800" b="1" i="1" dirty="0" err="1">
                <a:solidFill>
                  <a:srgbClr val="0000CC"/>
                </a:solidFill>
              </a:rPr>
              <a:t>SyncAV</a:t>
            </a:r>
            <a:r>
              <a:rPr lang="en-US" sz="1800" b="1" i="1" dirty="0"/>
              <a:t>, </a:t>
            </a:r>
            <a:r>
              <a:rPr lang="en-US" sz="1800" dirty="0"/>
              <a:t>an automatic closed-loop, device-based algorithm designed to deliver consistent ventricular fusion pacing with a </a:t>
            </a:r>
            <a:r>
              <a:rPr lang="en-US" sz="1800" i="1" dirty="0"/>
              <a:t>dynamic</a:t>
            </a:r>
            <a:r>
              <a:rPr lang="en-US" sz="1800" dirty="0"/>
              <a:t> programmable AV delay (p</a:t>
            </a:r>
            <a:r>
              <a:rPr lang="fr-FR" sz="1800" dirty="0"/>
              <a:t>AV/PR)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fr-FR" sz="1800" b="1" dirty="0"/>
              <a:t>Methods	</a:t>
            </a:r>
            <a:r>
              <a:rPr lang="en-US" sz="1800" dirty="0"/>
              <a:t>Investigator-initiated global, prospective, single-blind, parallel, multicenter trial randomizing pts with </a:t>
            </a:r>
            <a:r>
              <a:rPr lang="en-US" sz="1800" b="1" dirty="0"/>
              <a:t>LBBB (</a:t>
            </a:r>
            <a:r>
              <a:rPr lang="en-US" sz="1800" b="1" i="1" dirty="0"/>
              <a:t>ESC criteria</a:t>
            </a:r>
            <a:r>
              <a:rPr lang="en-US" sz="1800" b="1" dirty="0"/>
              <a:t>), LVEF ≤ 35%, </a:t>
            </a:r>
            <a:r>
              <a:rPr lang="en-US" sz="1800" b="1" dirty="0" err="1"/>
              <a:t>QRSd</a:t>
            </a:r>
            <a:r>
              <a:rPr lang="en-US" sz="1800" b="1" dirty="0"/>
              <a:t> ≥ 120 </a:t>
            </a:r>
            <a:r>
              <a:rPr lang="en-US" sz="1800" b="1" dirty="0" err="1"/>
              <a:t>ms</a:t>
            </a:r>
            <a:r>
              <a:rPr lang="en-US" sz="1800" b="1" dirty="0"/>
              <a:t>, PR ≤ 280 </a:t>
            </a:r>
            <a:r>
              <a:rPr lang="en-US" sz="1800" b="1" dirty="0" err="1"/>
              <a:t>ms</a:t>
            </a:r>
            <a:r>
              <a:rPr lang="en-US" sz="1800" b="1" dirty="0"/>
              <a:t>, </a:t>
            </a:r>
            <a:r>
              <a:rPr lang="en-US" sz="1800" b="1" i="1" dirty="0"/>
              <a:t>w/o </a:t>
            </a:r>
            <a:r>
              <a:rPr lang="en-US" sz="1800" b="1" dirty="0"/>
              <a:t>AF </a:t>
            </a:r>
            <a:r>
              <a:rPr lang="en-US" sz="1800" dirty="0"/>
              <a:t>to </a:t>
            </a:r>
            <a:r>
              <a:rPr lang="en-US" sz="1800" b="1" dirty="0" err="1"/>
              <a:t>SyncAV</a:t>
            </a:r>
            <a:r>
              <a:rPr lang="en-US" sz="1800" b="1" dirty="0"/>
              <a:t> vs</a:t>
            </a:r>
            <a:r>
              <a:rPr lang="fr-FR" sz="1800" b="1" dirty="0"/>
              <a:t> FIXED AV </a:t>
            </a:r>
            <a:r>
              <a:rPr lang="fr-FR" sz="1800" dirty="0"/>
              <a:t>(standard of care) </a:t>
            </a:r>
            <a:endParaRPr lang="en-US" sz="1800" dirty="0"/>
          </a:p>
          <a:p>
            <a:pPr marL="0" indent="0">
              <a:buNone/>
            </a:pPr>
            <a:endParaRPr lang="en-US" sz="1800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7045C18-9100-C5A4-33BE-7768A1E876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2991414"/>
              </p:ext>
            </p:extLst>
          </p:nvPr>
        </p:nvGraphicFramePr>
        <p:xfrm>
          <a:off x="128262" y="3075806"/>
          <a:ext cx="9015738" cy="168451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80653">
                  <a:extLst>
                    <a:ext uri="{9D8B030D-6E8A-4147-A177-3AD203B41FA5}">
                      <a16:colId xmlns:a16="http://schemas.microsoft.com/office/drawing/2014/main" val="563237306"/>
                    </a:ext>
                  </a:extLst>
                </a:gridCol>
                <a:gridCol w="6635085">
                  <a:extLst>
                    <a:ext uri="{9D8B030D-6E8A-4147-A177-3AD203B41FA5}">
                      <a16:colId xmlns:a16="http://schemas.microsoft.com/office/drawing/2014/main" val="2463172267"/>
                    </a:ext>
                  </a:extLst>
                </a:gridCol>
              </a:tblGrid>
              <a:tr h="387133">
                <a:tc>
                  <a:txBody>
                    <a:bodyPr/>
                    <a:lstStyle/>
                    <a:p>
                      <a:pPr algn="l"/>
                      <a:r>
                        <a:rPr lang="en-US" sz="1600" b="1" i="1" dirty="0">
                          <a:solidFill>
                            <a:srgbClr val="0000CC"/>
                          </a:solidFill>
                          <a:latin typeface="+mn-lt"/>
                        </a:rPr>
                        <a:t>Primary Endpoint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l-GR" sz="14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Δ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latin typeface="+mn-lt"/>
                        </a:rPr>
                        <a:t>LVESV (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latin typeface="+mn-lt"/>
                        </a:rPr>
                        <a:t>mL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latin typeface="+mn-lt"/>
                        </a:rPr>
                        <a:t>)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latin typeface="+mn-lt"/>
                        </a:rPr>
                        <a:t>from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latin typeface="+mn-lt"/>
                        </a:rPr>
                        <a:t>baseline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latin typeface="+mn-lt"/>
                        </a:rPr>
                        <a:t> to 12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latin typeface="+mn-lt"/>
                        </a:rPr>
                        <a:t>months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latin typeface="+mn-lt"/>
                        </a:rPr>
                        <a:t>, as a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latin typeface="+mn-lt"/>
                        </a:rPr>
                        <a:t>continous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latin typeface="+mn-lt"/>
                        </a:rPr>
                        <a:t> variable            </a:t>
                      </a:r>
                      <a:r>
                        <a:rPr lang="fr-FR" sz="1400" i="1" dirty="0">
                          <a:solidFill>
                            <a:schemeClr val="tx1"/>
                          </a:solidFill>
                          <a:latin typeface="+mn-lt"/>
                        </a:rPr>
                        <a:t>(</a:t>
                      </a:r>
                      <a:r>
                        <a:rPr lang="fr-FR" sz="1400" i="1" dirty="0" err="1">
                          <a:solidFill>
                            <a:schemeClr val="tx1"/>
                          </a:solidFill>
                          <a:latin typeface="+mn-lt"/>
                        </a:rPr>
                        <a:t>powered</a:t>
                      </a:r>
                      <a:r>
                        <a:rPr lang="fr-FR" sz="1400" i="1" dirty="0">
                          <a:solidFill>
                            <a:schemeClr val="tx1"/>
                          </a:solidFill>
                          <a:latin typeface="+mn-lt"/>
                        </a:rPr>
                        <a:t>)</a:t>
                      </a:r>
                      <a:endParaRPr lang="en-US" sz="1400" i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9959661"/>
                  </a:ext>
                </a:extLst>
              </a:tr>
              <a:tr h="352498">
                <a:tc>
                  <a:txBody>
                    <a:bodyPr/>
                    <a:lstStyle/>
                    <a:p>
                      <a:pPr algn="l"/>
                      <a:r>
                        <a:rPr lang="en-US" sz="1600" b="1" i="1" dirty="0">
                          <a:solidFill>
                            <a:srgbClr val="0000CC"/>
                          </a:solidFill>
                          <a:latin typeface="+mn-lt"/>
                        </a:rPr>
                        <a:t>Secondary Endpoint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400" dirty="0">
                          <a:solidFill>
                            <a:schemeClr val="tx1"/>
                          </a:solidFill>
                          <a:latin typeface="+mn-lt"/>
                        </a:rPr>
                        <a:t>Proportion of patients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latin typeface="+mn-lt"/>
                        </a:rPr>
                        <a:t>with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latin typeface="+mn-lt"/>
                        </a:rPr>
                        <a:t> LVESV 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latin typeface="+mn-lt"/>
                          <a:sym typeface="Symbol" panose="05050102010706020507" pitchFamily="18" charset="2"/>
                        </a:rPr>
                        <a:t>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latin typeface="+mn-lt"/>
                        </a:rPr>
                        <a:t>  ≥ 15% at 12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latin typeface="+mn-lt"/>
                        </a:rPr>
                        <a:t>months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latin typeface="+mn-lt"/>
                        </a:rPr>
                        <a:t> vs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latin typeface="+mn-lt"/>
                        </a:rPr>
                        <a:t>baseline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latin typeface="+mn-lt"/>
                        </a:rPr>
                        <a:t>      </a:t>
                      </a:r>
                      <a:r>
                        <a:rPr lang="fr-FR" sz="1400" i="1" dirty="0">
                          <a:solidFill>
                            <a:schemeClr val="tx1"/>
                          </a:solidFill>
                          <a:latin typeface="+mn-lt"/>
                        </a:rPr>
                        <a:t>(</a:t>
                      </a:r>
                      <a:r>
                        <a:rPr lang="fr-FR" sz="1400" i="1" dirty="0" err="1">
                          <a:solidFill>
                            <a:schemeClr val="tx1"/>
                          </a:solidFill>
                          <a:latin typeface="+mn-lt"/>
                        </a:rPr>
                        <a:t>powered</a:t>
                      </a:r>
                      <a:r>
                        <a:rPr lang="fr-FR" sz="1400" i="1" dirty="0">
                          <a:solidFill>
                            <a:schemeClr val="tx1"/>
                          </a:solidFill>
                          <a:latin typeface="+mn-lt"/>
                        </a:rPr>
                        <a:t>)</a:t>
                      </a:r>
                      <a:endParaRPr lang="en-US" sz="14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26491278"/>
                  </a:ext>
                </a:extLst>
              </a:tr>
              <a:tr h="608422">
                <a:tc>
                  <a:txBody>
                    <a:bodyPr/>
                    <a:lstStyle/>
                    <a:p>
                      <a:pPr algn="l"/>
                      <a:r>
                        <a:rPr lang="en-US" sz="1600" b="0" i="1" dirty="0">
                          <a:solidFill>
                            <a:srgbClr val="0000CC"/>
                          </a:solidFill>
                          <a:latin typeface="+mn-lt"/>
                        </a:rPr>
                        <a:t>Other secondary/</a:t>
                      </a:r>
                    </a:p>
                    <a:p>
                      <a:pPr algn="l"/>
                      <a:r>
                        <a:rPr lang="en-US" sz="1600" b="0" i="1" dirty="0">
                          <a:solidFill>
                            <a:srgbClr val="0000CC"/>
                          </a:solidFill>
                          <a:latin typeface="+mn-lt"/>
                        </a:rPr>
                        <a:t>descriptive endpoints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fr-FR" sz="1400" b="1" dirty="0" err="1">
                          <a:solidFill>
                            <a:schemeClr val="tx1"/>
                          </a:solidFill>
                          <a:latin typeface="Symbol" panose="05050102010706020507" pitchFamily="18" charset="2"/>
                        </a:rPr>
                        <a:t>D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latin typeface="+mn-lt"/>
                        </a:rPr>
                        <a:t>QRSd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latin typeface="+mn-lt"/>
                        </a:rPr>
                        <a:t> post-CRT</a:t>
                      </a:r>
                    </a:p>
                    <a:p>
                      <a:pPr marL="0" indent="0">
                        <a:buNone/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latin typeface="+mn-lt"/>
                        </a:rPr>
                        <a:t>Incidence of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latin typeface="+mn-lt"/>
                        </a:rPr>
                        <a:t>incomplete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latin typeface="+mn-lt"/>
                        </a:rPr>
                        <a:t>electrical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latin typeface="+mn-lt"/>
                        </a:rPr>
                        <a:t>resynchronization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latin typeface="+mn-lt"/>
                        </a:rPr>
                        <a:t> (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latin typeface="+mn-lt"/>
                        </a:rPr>
                        <a:t>IeR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latin typeface="+mn-lt"/>
                        </a:rPr>
                        <a:t> = </a:t>
                      </a:r>
                      <a:r>
                        <a:rPr lang="fr-FR" sz="1400" i="0" dirty="0" err="1">
                          <a:solidFill>
                            <a:schemeClr val="tx1"/>
                          </a:solidFill>
                          <a:latin typeface="+mn-lt"/>
                        </a:rPr>
                        <a:t>p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latin typeface="+mn-lt"/>
                        </a:rPr>
                        <a:t>AV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latin typeface="+mn-lt"/>
                        </a:rPr>
                        <a:t>/PR &lt; 60%) </a:t>
                      </a:r>
                      <a:r>
                        <a:rPr lang="fr-FR" sz="1400" i="1" dirty="0">
                          <a:solidFill>
                            <a:schemeClr val="tx1"/>
                          </a:solidFill>
                          <a:latin typeface="+mn-lt"/>
                        </a:rPr>
                        <a:t>and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latin typeface="+mn-lt"/>
                        </a:rPr>
                        <a:t>Outcomes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latin typeface="+mn-lt"/>
                        </a:rPr>
                        <a:t>:  All-cause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latin typeface="+mn-lt"/>
                        </a:rPr>
                        <a:t>mortality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latin typeface="+mn-lt"/>
                        </a:rPr>
                        <a:t>, HF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latin typeface="+mn-lt"/>
                        </a:rPr>
                        <a:t>hospitalizations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latin typeface="+mn-lt"/>
                        </a:rPr>
                        <a:t>, AF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latin typeface="+mn-lt"/>
                        </a:rPr>
                        <a:t>burden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latin typeface="+mn-lt"/>
                        </a:rPr>
                        <a:t> (&gt; 10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latin typeface="+mn-lt"/>
                        </a:rPr>
                        <a:t>days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latin typeface="+mn-lt"/>
                        </a:rPr>
                        <a:t>), LVESV 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latin typeface="+mn-lt"/>
                          <a:sym typeface="Symbol" panose="05050102010706020507" pitchFamily="18" charset="2"/>
                        </a:rPr>
                        <a:t> &gt;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latin typeface="+mn-lt"/>
                        </a:rPr>
                        <a:t>15%</a:t>
                      </a:r>
                    </a:p>
                    <a:p>
                      <a:pPr algn="l"/>
                      <a:endParaRPr lang="en-US" sz="1400" i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82245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8638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F7AF7E9-9E7E-5AF0-45D2-CEB9E186BF1E}"/>
              </a:ext>
            </a:extLst>
          </p:cNvPr>
          <p:cNvSpPr txBox="1">
            <a:spLocks/>
          </p:cNvSpPr>
          <p:nvPr/>
        </p:nvSpPr>
        <p:spPr>
          <a:xfrm>
            <a:off x="55533" y="558047"/>
            <a:ext cx="1736044" cy="10938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180975" indent="-180975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lang="en-US" sz="11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1pPr>
            <a:lvl2pPr marL="447675" indent="-179388" algn="l" defTabSz="358775" rtl="0" eaLnBrk="1" latinLnBrk="0" hangingPunct="1">
              <a:spcBef>
                <a:spcPct val="20000"/>
              </a:spcBef>
              <a:buClr>
                <a:srgbClr val="AE1022"/>
              </a:buClr>
              <a:buFont typeface="Arial" panose="020B0604020202020204" pitchFamily="34" charset="0"/>
              <a:buChar char="•"/>
              <a:defRPr lang="en-US" sz="11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2pPr>
            <a:lvl3pPr marL="628650" indent="-179388" algn="l" defTabSz="360000" rtl="0" eaLnBrk="1" latinLnBrk="0" hangingPunct="1">
              <a:spcBef>
                <a:spcPct val="20000"/>
              </a:spcBef>
              <a:buClr>
                <a:srgbClr val="AE1022"/>
              </a:buClr>
              <a:buFont typeface="Arial" panose="020B0604020202020204" pitchFamily="34" charset="0"/>
              <a:buChar char="•"/>
              <a:defRPr lang="en-US" sz="11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3pPr>
            <a:lvl4pPr marL="804863" indent="-179388" algn="l" defTabSz="360000" rtl="0" eaLnBrk="1" latinLnBrk="0" hangingPunct="1">
              <a:spcBef>
                <a:spcPct val="20000"/>
              </a:spcBef>
              <a:buClr>
                <a:srgbClr val="AE1022"/>
              </a:buClr>
              <a:buFont typeface="Arial" panose="020B0604020202020204" pitchFamily="34" charset="0"/>
              <a:buChar char="•"/>
              <a:tabLst>
                <a:tab pos="804863" algn="l"/>
              </a:tabLst>
              <a:defRPr lang="en-US" sz="11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4pPr>
            <a:lvl5pPr marL="985838" indent="-179388" algn="l" defTabSz="360000" rtl="0" eaLnBrk="1" latinLnBrk="0" hangingPunct="1">
              <a:spcBef>
                <a:spcPct val="20000"/>
              </a:spcBef>
              <a:buClr>
                <a:srgbClr val="AE1022"/>
              </a:buClr>
              <a:buFont typeface="Arial" panose="020B0604020202020204" pitchFamily="34" charset="0"/>
              <a:buChar char="•"/>
              <a:defRPr lang="en-US" sz="11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5pPr>
            <a:lvl6pPr marL="1166813" indent="-179388" algn="l" defTabSz="914400" rtl="0" eaLnBrk="1" latinLnBrk="0" hangingPunct="1">
              <a:spcBef>
                <a:spcPct val="20000"/>
              </a:spcBef>
              <a:buClr>
                <a:srgbClr val="AE1022"/>
              </a:buClr>
              <a:buFont typeface="Arial" panose="020B0604020202020204" pitchFamily="34" charset="0"/>
              <a:buChar char="•"/>
              <a:tabLst>
                <a:tab pos="1076325" algn="l"/>
              </a:tabLst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46400" indent="-179388" algn="l" defTabSz="9144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itchFamily="34" charset="0"/>
              <a:buChar char="•"/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30000" indent="-179388" algn="l" defTabSz="9144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itchFamily="34" charset="0"/>
              <a:buChar char="•"/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24113" indent="-228600" algn="l" defTabSz="9144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900" b="1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52D3C1B-3F53-5651-35FD-2AA7765E31F2}"/>
              </a:ext>
            </a:extLst>
          </p:cNvPr>
          <p:cNvSpPr txBox="1"/>
          <p:nvPr/>
        </p:nvSpPr>
        <p:spPr>
          <a:xfrm>
            <a:off x="1393519" y="563557"/>
            <a:ext cx="1298125" cy="280928"/>
          </a:xfrm>
          <a:prstGeom prst="roundRect">
            <a:avLst/>
          </a:prstGeom>
          <a:noFill/>
          <a:ln w="12700">
            <a:solidFill>
              <a:srgbClr val="51071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50" b="1" dirty="0">
                <a:cs typeface="Arial" panose="020B0604020202020204" pitchFamily="34" charset="0"/>
              </a:rPr>
              <a:t>1686 enrolled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52F1416-C2A2-A0D6-4BC9-2A7F5AC02B1E}"/>
              </a:ext>
            </a:extLst>
          </p:cNvPr>
          <p:cNvSpPr txBox="1"/>
          <p:nvPr/>
        </p:nvSpPr>
        <p:spPr>
          <a:xfrm>
            <a:off x="1393517" y="1143592"/>
            <a:ext cx="1298127" cy="280928"/>
          </a:xfrm>
          <a:prstGeom prst="roundRect">
            <a:avLst/>
          </a:prstGeom>
          <a:noFill/>
          <a:ln w="12700">
            <a:solidFill>
              <a:srgbClr val="51071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50" b="1" dirty="0">
                <a:cs typeface="Arial" panose="020B0604020202020204" pitchFamily="34" charset="0"/>
              </a:rPr>
              <a:t>1288 randomized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76F8713-BE17-F670-16E1-28F83F2B3078}"/>
              </a:ext>
            </a:extLst>
          </p:cNvPr>
          <p:cNvSpPr txBox="1"/>
          <p:nvPr/>
        </p:nvSpPr>
        <p:spPr>
          <a:xfrm>
            <a:off x="300040" y="1768257"/>
            <a:ext cx="1283015" cy="612934"/>
          </a:xfrm>
          <a:prstGeom prst="roundRect">
            <a:avLst/>
          </a:prstGeom>
          <a:solidFill>
            <a:srgbClr val="820C19"/>
          </a:solidFill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err="1">
                <a:solidFill>
                  <a:schemeClr val="bg1"/>
                </a:solidFill>
                <a:cs typeface="Arial" panose="020B0604020202020204" pitchFamily="34" charset="0"/>
              </a:rPr>
              <a:t>SyncAV</a:t>
            </a:r>
            <a:endParaRPr lang="en-US" sz="1200" b="1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algn="ctr"/>
            <a:r>
              <a:rPr lang="en-US" sz="900" b="1" dirty="0">
                <a:solidFill>
                  <a:schemeClr val="bg1">
                    <a:lumMod val="85000"/>
                  </a:schemeClr>
                </a:solidFill>
                <a:cs typeface="Arial" panose="020B0604020202020204" pitchFamily="34" charset="0"/>
              </a:rPr>
              <a:t>(Operator optimized)</a:t>
            </a:r>
          </a:p>
          <a:p>
            <a:pPr algn="ctr"/>
            <a:r>
              <a:rPr lang="en-US" sz="900" b="1" dirty="0">
                <a:solidFill>
                  <a:schemeClr val="bg1"/>
                </a:solidFill>
                <a:cs typeface="Arial" panose="020B0604020202020204" pitchFamily="34" charset="0"/>
              </a:rPr>
              <a:t>N= 646</a:t>
            </a:r>
            <a:endParaRPr lang="en-US" sz="8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C02E1B5-A9DE-2FFF-5364-11BE0AB74186}"/>
              </a:ext>
            </a:extLst>
          </p:cNvPr>
          <p:cNvSpPr txBox="1"/>
          <p:nvPr/>
        </p:nvSpPr>
        <p:spPr>
          <a:xfrm>
            <a:off x="321079" y="2906434"/>
            <a:ext cx="1283015" cy="280928"/>
          </a:xfrm>
          <a:prstGeom prst="roundRect">
            <a:avLst/>
          </a:prstGeom>
          <a:solidFill>
            <a:srgbClr val="820C19"/>
          </a:solidFill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50" b="1" dirty="0">
                <a:solidFill>
                  <a:schemeClr val="bg1"/>
                </a:solidFill>
                <a:cs typeface="Arial" panose="020B0604020202020204" pitchFamily="34" charset="0"/>
              </a:rPr>
              <a:t>570 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6F9613A5-C03D-F7D1-3FDD-47C172AC24F4}"/>
              </a:ext>
            </a:extLst>
          </p:cNvPr>
          <p:cNvCxnSpPr>
            <a:cxnSpLocks/>
            <a:stCxn id="30" idx="2"/>
            <a:endCxn id="31" idx="0"/>
          </p:cNvCxnSpPr>
          <p:nvPr/>
        </p:nvCxnSpPr>
        <p:spPr>
          <a:xfrm flipH="1">
            <a:off x="2042581" y="844485"/>
            <a:ext cx="1" cy="299107"/>
          </a:xfrm>
          <a:prstGeom prst="straightConnector1">
            <a:avLst/>
          </a:prstGeom>
          <a:ln w="12700">
            <a:solidFill>
              <a:srgbClr val="51071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F01C1EBD-9FF3-102F-BC67-2FA59E2BDCE9}"/>
              </a:ext>
            </a:extLst>
          </p:cNvPr>
          <p:cNvCxnSpPr>
            <a:cxnSpLocks/>
          </p:cNvCxnSpPr>
          <p:nvPr/>
        </p:nvCxnSpPr>
        <p:spPr>
          <a:xfrm>
            <a:off x="2027686" y="956560"/>
            <a:ext cx="708916" cy="1470"/>
          </a:xfrm>
          <a:prstGeom prst="straightConnector1">
            <a:avLst/>
          </a:prstGeom>
          <a:ln w="12700">
            <a:solidFill>
              <a:srgbClr val="51071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A6AACC05-BB6D-6A0B-1CE3-1F1FD9D9F490}"/>
              </a:ext>
            </a:extLst>
          </p:cNvPr>
          <p:cNvSpPr txBox="1"/>
          <p:nvPr/>
        </p:nvSpPr>
        <p:spPr>
          <a:xfrm>
            <a:off x="2751496" y="601250"/>
            <a:ext cx="1419944" cy="923330"/>
          </a:xfrm>
          <a:prstGeom prst="rect">
            <a:avLst/>
          </a:prstGeom>
          <a:noFill/>
          <a:ln w="12700">
            <a:solidFill>
              <a:srgbClr val="510710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en-US" sz="600" i="1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167 had non-analyzable baseline echo </a:t>
            </a:r>
          </a:p>
          <a:p>
            <a:r>
              <a:rPr lang="en-US" sz="600" i="1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62 unsuccessful implant</a:t>
            </a:r>
          </a:p>
          <a:p>
            <a:r>
              <a:rPr lang="en-US" sz="600" i="1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52 withdrawn by physician/site </a:t>
            </a:r>
          </a:p>
          <a:p>
            <a:r>
              <a:rPr lang="en-US" sz="600" i="1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30 were not implanted</a:t>
            </a:r>
          </a:p>
          <a:p>
            <a:r>
              <a:rPr lang="en-US" sz="600" i="1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23 withdrew consent</a:t>
            </a:r>
          </a:p>
          <a:p>
            <a:r>
              <a:rPr lang="en-US" sz="600" i="1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16 did not meet eligibility criteria</a:t>
            </a:r>
          </a:p>
          <a:p>
            <a:r>
              <a:rPr lang="en-US" sz="600" i="1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24 lost to follow-up or non-compliant</a:t>
            </a:r>
          </a:p>
          <a:p>
            <a:r>
              <a:rPr lang="en-US" sz="600" i="1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7 died</a:t>
            </a:r>
          </a:p>
          <a:p>
            <a:r>
              <a:rPr lang="en-US" sz="600" i="1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17 other reasons</a:t>
            </a: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F2AC9F75-3CFE-664D-5C33-96137028BF40}"/>
              </a:ext>
            </a:extLst>
          </p:cNvPr>
          <p:cNvCxnSpPr>
            <a:cxnSpLocks/>
          </p:cNvCxnSpPr>
          <p:nvPr/>
        </p:nvCxnSpPr>
        <p:spPr>
          <a:xfrm flipH="1">
            <a:off x="2042579" y="1371405"/>
            <a:ext cx="1" cy="170990"/>
          </a:xfrm>
          <a:prstGeom prst="line">
            <a:avLst/>
          </a:prstGeom>
          <a:ln w="12700">
            <a:solidFill>
              <a:srgbClr val="5107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7F51D35F-9541-61D9-A068-685FE001590C}"/>
              </a:ext>
            </a:extLst>
          </p:cNvPr>
          <p:cNvCxnSpPr>
            <a:cxnSpLocks/>
          </p:cNvCxnSpPr>
          <p:nvPr/>
        </p:nvCxnSpPr>
        <p:spPr>
          <a:xfrm flipH="1">
            <a:off x="991297" y="1550462"/>
            <a:ext cx="2068535" cy="1091"/>
          </a:xfrm>
          <a:prstGeom prst="line">
            <a:avLst/>
          </a:prstGeom>
          <a:ln w="12700">
            <a:solidFill>
              <a:srgbClr val="5107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841CD9AC-2BC5-C12A-6D6A-AAFC9CD46D55}"/>
              </a:ext>
            </a:extLst>
          </p:cNvPr>
          <p:cNvCxnSpPr>
            <a:cxnSpLocks/>
          </p:cNvCxnSpPr>
          <p:nvPr/>
        </p:nvCxnSpPr>
        <p:spPr>
          <a:xfrm>
            <a:off x="999980" y="1542395"/>
            <a:ext cx="5400" cy="201801"/>
          </a:xfrm>
          <a:prstGeom prst="straightConnector1">
            <a:avLst/>
          </a:prstGeom>
          <a:ln w="12700">
            <a:solidFill>
              <a:srgbClr val="51071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E2A869CC-0054-574F-62C2-05E6274E7085}"/>
              </a:ext>
            </a:extLst>
          </p:cNvPr>
          <p:cNvCxnSpPr>
            <a:cxnSpLocks/>
          </p:cNvCxnSpPr>
          <p:nvPr/>
        </p:nvCxnSpPr>
        <p:spPr>
          <a:xfrm>
            <a:off x="3059832" y="1550462"/>
            <a:ext cx="0" cy="179143"/>
          </a:xfrm>
          <a:prstGeom prst="straightConnector1">
            <a:avLst/>
          </a:prstGeom>
          <a:ln w="12700">
            <a:solidFill>
              <a:srgbClr val="51071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C5248327-1E21-BC41-6B64-61265D6C049F}"/>
              </a:ext>
            </a:extLst>
          </p:cNvPr>
          <p:cNvSpPr txBox="1"/>
          <p:nvPr/>
        </p:nvSpPr>
        <p:spPr>
          <a:xfrm>
            <a:off x="2409671" y="1745279"/>
            <a:ext cx="1242518" cy="612934"/>
          </a:xfrm>
          <a:prstGeom prst="roundRect">
            <a:avLst/>
          </a:prstGeom>
          <a:solidFill>
            <a:srgbClr val="FAC4CA"/>
          </a:solidFill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cs typeface="Arial" panose="020B0604020202020204" pitchFamily="34" charset="0"/>
              </a:rPr>
              <a:t>Fixed AV delay</a:t>
            </a:r>
          </a:p>
          <a:p>
            <a:pPr algn="ctr"/>
            <a:r>
              <a:rPr lang="en-US" sz="900" b="1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(110 </a:t>
            </a:r>
            <a:r>
              <a:rPr lang="en-US" sz="900" b="1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ms</a:t>
            </a:r>
            <a:r>
              <a:rPr lang="en-US" sz="900" b="1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) </a:t>
            </a:r>
          </a:p>
          <a:p>
            <a:pPr algn="ctr"/>
            <a:r>
              <a:rPr lang="en-US" sz="900" b="1" dirty="0">
                <a:cs typeface="Arial" panose="020B0604020202020204" pitchFamily="34" charset="0"/>
              </a:rPr>
              <a:t>N= 642</a:t>
            </a:r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3ED73FC7-C920-9F1C-8A4B-78619944A668}"/>
              </a:ext>
            </a:extLst>
          </p:cNvPr>
          <p:cNvCxnSpPr>
            <a:cxnSpLocks/>
            <a:stCxn id="32" idx="2"/>
          </p:cNvCxnSpPr>
          <p:nvPr/>
        </p:nvCxnSpPr>
        <p:spPr>
          <a:xfrm flipV="1">
            <a:off x="941548" y="2375511"/>
            <a:ext cx="65046" cy="5680"/>
          </a:xfrm>
          <a:prstGeom prst="straightConnector1">
            <a:avLst/>
          </a:prstGeom>
          <a:ln w="12700">
            <a:noFill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AA6AC2AC-FAFC-D908-C5BD-81A3BFBBC765}"/>
              </a:ext>
            </a:extLst>
          </p:cNvPr>
          <p:cNvCxnSpPr>
            <a:cxnSpLocks/>
            <a:stCxn id="41" idx="2"/>
          </p:cNvCxnSpPr>
          <p:nvPr/>
        </p:nvCxnSpPr>
        <p:spPr>
          <a:xfrm flipH="1" flipV="1">
            <a:off x="2905945" y="2344067"/>
            <a:ext cx="124985" cy="14146"/>
          </a:xfrm>
          <a:prstGeom prst="straightConnector1">
            <a:avLst/>
          </a:prstGeom>
          <a:ln w="12700">
            <a:noFill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80246FA2-D805-3A2C-4F4D-72C333A13FD6}"/>
              </a:ext>
            </a:extLst>
          </p:cNvPr>
          <p:cNvSpPr txBox="1"/>
          <p:nvPr/>
        </p:nvSpPr>
        <p:spPr>
          <a:xfrm>
            <a:off x="2480012" y="2886874"/>
            <a:ext cx="1109277" cy="280928"/>
          </a:xfrm>
          <a:prstGeom prst="roundRect">
            <a:avLst/>
          </a:prstGeom>
          <a:solidFill>
            <a:srgbClr val="FAC4CA"/>
          </a:solidFill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50" b="1" dirty="0">
                <a:cs typeface="Arial" panose="020B0604020202020204" pitchFamily="34" charset="0"/>
              </a:rPr>
              <a:t>577</a:t>
            </a:r>
          </a:p>
        </p:txBody>
      </p: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B58D7835-F77D-7D53-9F55-ED4D0181C738}"/>
              </a:ext>
            </a:extLst>
          </p:cNvPr>
          <p:cNvCxnSpPr>
            <a:cxnSpLocks/>
            <a:stCxn id="33" idx="2"/>
            <a:endCxn id="46" idx="0"/>
          </p:cNvCxnSpPr>
          <p:nvPr/>
        </p:nvCxnSpPr>
        <p:spPr>
          <a:xfrm>
            <a:off x="962587" y="3187362"/>
            <a:ext cx="11484" cy="817438"/>
          </a:xfrm>
          <a:prstGeom prst="straightConnector1">
            <a:avLst/>
          </a:prstGeom>
          <a:ln w="12700">
            <a:noFill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98BB17B7-3DF8-AB05-5A7B-C3F53D234017}"/>
              </a:ext>
            </a:extLst>
          </p:cNvPr>
          <p:cNvSpPr txBox="1"/>
          <p:nvPr/>
        </p:nvSpPr>
        <p:spPr>
          <a:xfrm>
            <a:off x="488994" y="4004800"/>
            <a:ext cx="970154" cy="306467"/>
          </a:xfrm>
          <a:prstGeom prst="roundRect">
            <a:avLst/>
          </a:prstGeom>
          <a:solidFill>
            <a:srgbClr val="820C19"/>
          </a:solidFill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cs typeface="Arial" panose="020B0604020202020204" pitchFamily="34" charset="0"/>
              </a:rPr>
              <a:t>439</a:t>
            </a:r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9A145CDC-9ADE-DCD1-87B7-F0742A8E21D9}"/>
              </a:ext>
            </a:extLst>
          </p:cNvPr>
          <p:cNvCxnSpPr>
            <a:cxnSpLocks/>
            <a:stCxn id="44" idx="2"/>
            <a:endCxn id="48" idx="0"/>
          </p:cNvCxnSpPr>
          <p:nvPr/>
        </p:nvCxnSpPr>
        <p:spPr>
          <a:xfrm>
            <a:off x="3034651" y="3167802"/>
            <a:ext cx="10572" cy="874209"/>
          </a:xfrm>
          <a:prstGeom prst="straightConnector1">
            <a:avLst/>
          </a:prstGeom>
          <a:ln w="12700">
            <a:noFill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C0EC389E-EFB3-E786-3CAA-FA3AA3393647}"/>
              </a:ext>
            </a:extLst>
          </p:cNvPr>
          <p:cNvSpPr txBox="1"/>
          <p:nvPr/>
        </p:nvSpPr>
        <p:spPr>
          <a:xfrm>
            <a:off x="2619100" y="4042011"/>
            <a:ext cx="852246" cy="306467"/>
          </a:xfrm>
          <a:prstGeom prst="roundRect">
            <a:avLst/>
          </a:prstGeom>
          <a:solidFill>
            <a:srgbClr val="FAC4CA"/>
          </a:solidFill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cs typeface="Arial" panose="020B0604020202020204" pitchFamily="34" charset="0"/>
              </a:rPr>
              <a:t>426</a:t>
            </a:r>
          </a:p>
        </p:txBody>
      </p: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1E941382-3C01-2A2D-3423-9BAE1DE9C10F}"/>
              </a:ext>
            </a:extLst>
          </p:cNvPr>
          <p:cNvCxnSpPr>
            <a:cxnSpLocks/>
            <a:stCxn id="32" idx="2"/>
            <a:endCxn id="33" idx="0"/>
          </p:cNvCxnSpPr>
          <p:nvPr/>
        </p:nvCxnSpPr>
        <p:spPr>
          <a:xfrm>
            <a:off x="941548" y="2381191"/>
            <a:ext cx="21039" cy="525243"/>
          </a:xfrm>
          <a:prstGeom prst="straightConnector1">
            <a:avLst/>
          </a:prstGeom>
          <a:ln w="12700">
            <a:solidFill>
              <a:srgbClr val="51071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6D68CE1F-7788-D67A-83A4-B2AE61DEB995}"/>
              </a:ext>
            </a:extLst>
          </p:cNvPr>
          <p:cNvCxnSpPr>
            <a:cxnSpLocks/>
            <a:stCxn id="33" idx="2"/>
            <a:endCxn id="46" idx="0"/>
          </p:cNvCxnSpPr>
          <p:nvPr/>
        </p:nvCxnSpPr>
        <p:spPr>
          <a:xfrm>
            <a:off x="962587" y="3187362"/>
            <a:ext cx="11484" cy="817438"/>
          </a:xfrm>
          <a:prstGeom prst="straightConnector1">
            <a:avLst/>
          </a:prstGeom>
          <a:ln w="12700">
            <a:solidFill>
              <a:srgbClr val="51071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DCA40A79-DC5F-C175-56F6-5643411335EA}"/>
              </a:ext>
            </a:extLst>
          </p:cNvPr>
          <p:cNvCxnSpPr>
            <a:cxnSpLocks/>
            <a:stCxn id="41" idx="2"/>
            <a:endCxn id="44" idx="0"/>
          </p:cNvCxnSpPr>
          <p:nvPr/>
        </p:nvCxnSpPr>
        <p:spPr>
          <a:xfrm>
            <a:off x="3030930" y="2358213"/>
            <a:ext cx="3721" cy="528661"/>
          </a:xfrm>
          <a:prstGeom prst="straightConnector1">
            <a:avLst/>
          </a:prstGeom>
          <a:ln w="12700">
            <a:solidFill>
              <a:srgbClr val="51071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84A9F75A-165C-6FDF-0CDF-670DA763B0D5}"/>
              </a:ext>
            </a:extLst>
          </p:cNvPr>
          <p:cNvCxnSpPr>
            <a:cxnSpLocks/>
            <a:stCxn id="44" idx="2"/>
            <a:endCxn id="48" idx="0"/>
          </p:cNvCxnSpPr>
          <p:nvPr/>
        </p:nvCxnSpPr>
        <p:spPr>
          <a:xfrm>
            <a:off x="3034651" y="3167802"/>
            <a:ext cx="10572" cy="874209"/>
          </a:xfrm>
          <a:prstGeom prst="straightConnector1">
            <a:avLst/>
          </a:prstGeom>
          <a:ln w="12700">
            <a:solidFill>
              <a:srgbClr val="51071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7E3A0D8F-EBE5-E44E-4887-EA5AE11CF5DF}"/>
              </a:ext>
            </a:extLst>
          </p:cNvPr>
          <p:cNvSpPr txBox="1"/>
          <p:nvPr/>
        </p:nvSpPr>
        <p:spPr>
          <a:xfrm>
            <a:off x="526507" y="2445350"/>
            <a:ext cx="957745" cy="307777"/>
          </a:xfrm>
          <a:prstGeom prst="rect">
            <a:avLst/>
          </a:prstGeom>
          <a:solidFill>
            <a:schemeClr val="bg1"/>
          </a:solidFill>
          <a:ln w="12700">
            <a:solidFill>
              <a:srgbClr val="510710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60 exited study early </a:t>
            </a:r>
          </a:p>
          <a:p>
            <a:r>
              <a:rPr lang="en-US" sz="70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16 Died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83278B7-ECC4-5D2C-EF2B-DAEE582EEB17}"/>
              </a:ext>
            </a:extLst>
          </p:cNvPr>
          <p:cNvSpPr txBox="1"/>
          <p:nvPr/>
        </p:nvSpPr>
        <p:spPr>
          <a:xfrm>
            <a:off x="157957" y="3476030"/>
            <a:ext cx="1643483" cy="307777"/>
          </a:xfrm>
          <a:prstGeom prst="rect">
            <a:avLst/>
          </a:prstGeom>
          <a:solidFill>
            <a:schemeClr val="bg1"/>
          </a:solidFill>
          <a:ln w="12700">
            <a:solidFill>
              <a:srgbClr val="510710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59 missing/non-analyzable LVESV data</a:t>
            </a:r>
          </a:p>
          <a:p>
            <a:r>
              <a:rPr lang="en-US" sz="70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72 with non-matched contrast use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27D422C-5DF7-62C7-13D6-7380EFB62E52}"/>
              </a:ext>
            </a:extLst>
          </p:cNvPr>
          <p:cNvSpPr txBox="1"/>
          <p:nvPr/>
        </p:nvSpPr>
        <p:spPr>
          <a:xfrm>
            <a:off x="2218943" y="3483750"/>
            <a:ext cx="1795749" cy="323165"/>
          </a:xfrm>
          <a:prstGeom prst="rect">
            <a:avLst/>
          </a:prstGeom>
          <a:solidFill>
            <a:schemeClr val="bg1"/>
          </a:solidFill>
          <a:ln w="12700">
            <a:solidFill>
              <a:srgbClr val="510710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en-US" sz="75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76 missing/non-analyzable LVESV data</a:t>
            </a:r>
          </a:p>
          <a:p>
            <a:r>
              <a:rPr lang="en-US" sz="75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75 with non-matched contrast use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12F639E-B1A4-5D10-5784-2A482F9F5E24}"/>
              </a:ext>
            </a:extLst>
          </p:cNvPr>
          <p:cNvSpPr txBox="1"/>
          <p:nvPr/>
        </p:nvSpPr>
        <p:spPr>
          <a:xfrm>
            <a:off x="1256811" y="3165829"/>
            <a:ext cx="1558278" cy="230832"/>
          </a:xfrm>
          <a:prstGeom prst="rect">
            <a:avLst/>
          </a:prstGeom>
          <a:noFill/>
          <a:ln w="12700">
            <a:noFill/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>
                <a:solidFill>
                  <a:srgbClr val="0000CC"/>
                </a:solidFill>
                <a:cs typeface="Arial" panose="020B0604020202020204" pitchFamily="34" charset="0"/>
              </a:rPr>
              <a:t>Clinical Endpoint Analysis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CC279C2-6846-0E95-5614-DC3380B2C199}"/>
              </a:ext>
            </a:extLst>
          </p:cNvPr>
          <p:cNvSpPr txBox="1"/>
          <p:nvPr/>
        </p:nvSpPr>
        <p:spPr>
          <a:xfrm>
            <a:off x="2626037" y="2458273"/>
            <a:ext cx="944517" cy="307777"/>
          </a:xfrm>
          <a:prstGeom prst="rect">
            <a:avLst/>
          </a:prstGeom>
          <a:solidFill>
            <a:schemeClr val="bg1"/>
          </a:solidFill>
          <a:ln w="12700">
            <a:solidFill>
              <a:srgbClr val="510710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51 exited study early </a:t>
            </a:r>
          </a:p>
          <a:p>
            <a:r>
              <a:rPr lang="en-US" sz="70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14 Died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AF1C1FAC-5212-2934-2A91-7B81ED86508D}"/>
              </a:ext>
            </a:extLst>
          </p:cNvPr>
          <p:cNvSpPr txBox="1"/>
          <p:nvPr/>
        </p:nvSpPr>
        <p:spPr>
          <a:xfrm>
            <a:off x="1591495" y="2919145"/>
            <a:ext cx="916220" cy="230832"/>
          </a:xfrm>
          <a:prstGeom prst="rect">
            <a:avLst/>
          </a:prstGeom>
          <a:noFill/>
          <a:ln w="12700">
            <a:noFill/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>
                <a:cs typeface="Arial" panose="020B0604020202020204" pitchFamily="34" charset="0"/>
              </a:rPr>
              <a:t>12-month visit 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75041B08-307D-0C41-1E53-CB661E4524AA}"/>
              </a:ext>
            </a:extLst>
          </p:cNvPr>
          <p:cNvSpPr txBox="1"/>
          <p:nvPr/>
        </p:nvSpPr>
        <p:spPr>
          <a:xfrm>
            <a:off x="1263440" y="4063559"/>
            <a:ext cx="1558278" cy="461665"/>
          </a:xfrm>
          <a:prstGeom prst="rect">
            <a:avLst/>
          </a:prstGeom>
          <a:noFill/>
          <a:ln w="12700">
            <a:noFill/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0000CC"/>
                </a:solidFill>
                <a:cs typeface="Arial" panose="020B0604020202020204" pitchFamily="34" charset="0"/>
              </a:rPr>
              <a:t>1</a:t>
            </a:r>
            <a:r>
              <a:rPr lang="en-US" sz="1200" b="1" baseline="30000" dirty="0">
                <a:solidFill>
                  <a:srgbClr val="0000CC"/>
                </a:solidFill>
                <a:cs typeface="Arial" panose="020B0604020202020204" pitchFamily="34" charset="0"/>
              </a:rPr>
              <a:t>o</a:t>
            </a:r>
            <a:r>
              <a:rPr lang="en-US" sz="1200" b="1" dirty="0">
                <a:solidFill>
                  <a:srgbClr val="0000CC"/>
                </a:solidFill>
                <a:cs typeface="Arial" panose="020B0604020202020204" pitchFamily="34" charset="0"/>
              </a:rPr>
              <a:t> and 2</a:t>
            </a:r>
            <a:r>
              <a:rPr lang="en-US" sz="1200" b="1" baseline="30000" dirty="0">
                <a:solidFill>
                  <a:srgbClr val="0000CC"/>
                </a:solidFill>
                <a:cs typeface="Arial" panose="020B0604020202020204" pitchFamily="34" charset="0"/>
              </a:rPr>
              <a:t>o</a:t>
            </a:r>
            <a:r>
              <a:rPr lang="en-US" sz="1200" b="1" dirty="0">
                <a:solidFill>
                  <a:srgbClr val="0000CC"/>
                </a:solidFill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1200" b="1" dirty="0">
                <a:solidFill>
                  <a:srgbClr val="0000CC"/>
                </a:solidFill>
                <a:cs typeface="Arial" panose="020B0604020202020204" pitchFamily="34" charset="0"/>
              </a:rPr>
              <a:t>Endpoint Analyses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5E64609-CE3D-44DF-C443-396EAD7F6123}"/>
              </a:ext>
            </a:extLst>
          </p:cNvPr>
          <p:cNvSpPr/>
          <p:nvPr/>
        </p:nvSpPr>
        <p:spPr>
          <a:xfrm>
            <a:off x="157958" y="4704291"/>
            <a:ext cx="1301190" cy="3574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FE733B8-D5C3-C192-ACED-EF7CCCEF2410}"/>
              </a:ext>
            </a:extLst>
          </p:cNvPr>
          <p:cNvGrpSpPr/>
          <p:nvPr/>
        </p:nvGrpSpPr>
        <p:grpSpPr>
          <a:xfrm>
            <a:off x="182832" y="4711021"/>
            <a:ext cx="3986112" cy="369332"/>
            <a:chOff x="1662623" y="4597897"/>
            <a:chExt cx="3986112" cy="369333"/>
          </a:xfrm>
          <a:solidFill>
            <a:schemeClr val="bg1"/>
          </a:solidFill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F5DD5A9-364C-6B0A-B5F8-52D119D08493}"/>
                </a:ext>
              </a:extLst>
            </p:cNvPr>
            <p:cNvSpPr txBox="1"/>
            <p:nvPr/>
          </p:nvSpPr>
          <p:spPr>
            <a:xfrm>
              <a:off x="1662623" y="4674542"/>
              <a:ext cx="1197665" cy="230833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900" b="1" i="1" dirty="0"/>
                <a:t>Core Laboratories: </a:t>
              </a:r>
              <a:endParaRPr lang="en-US" sz="1500" b="1" i="1" dirty="0"/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BB943C16-0B65-A579-4A09-217F098EFCBA}"/>
                </a:ext>
              </a:extLst>
            </p:cNvPr>
            <p:cNvSpPr txBox="1"/>
            <p:nvPr/>
          </p:nvSpPr>
          <p:spPr>
            <a:xfrm>
              <a:off x="2716671" y="4597897"/>
              <a:ext cx="2932064" cy="369333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fr-FR" sz="900" b="1" dirty="0"/>
                <a:t>*</a:t>
              </a:r>
              <a:r>
                <a:rPr lang="fr-FR" sz="900" i="1" dirty="0"/>
                <a:t>ECG          Maastricht </a:t>
              </a:r>
              <a:r>
                <a:rPr lang="fr-FR" sz="900" i="1" dirty="0" err="1"/>
                <a:t>University</a:t>
              </a:r>
              <a:r>
                <a:rPr lang="fr-FR" sz="900" i="1" dirty="0"/>
                <a:t>, </a:t>
              </a:r>
              <a:r>
                <a:rPr lang="fr-FR" sz="900" i="1" dirty="0" err="1"/>
                <a:t>Netherlands</a:t>
              </a:r>
              <a:endParaRPr lang="fr-FR" sz="900" i="1" dirty="0"/>
            </a:p>
            <a:p>
              <a:r>
                <a:rPr lang="fr-FR" sz="900" i="1" dirty="0"/>
                <a:t>**ECHO    </a:t>
              </a:r>
              <a:r>
                <a:rPr lang="fr-FR" sz="900" i="1" dirty="0" err="1"/>
                <a:t>MedStar</a:t>
              </a:r>
              <a:r>
                <a:rPr lang="fr-FR" sz="900" i="1" dirty="0"/>
                <a:t> Health Research Institute, USA</a:t>
              </a:r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7BF9A3F-A9F2-D4A5-5ECD-D59A0ECAB8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1534" y="57063"/>
            <a:ext cx="7631757" cy="432048"/>
          </a:xfrm>
        </p:spPr>
        <p:txBody>
          <a:bodyPr/>
          <a:lstStyle/>
          <a:p>
            <a:r>
              <a:rPr lang="en-US" dirty="0"/>
              <a:t>Results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9EDD65C-358F-0B8F-B97E-EE6B700CBE33}"/>
              </a:ext>
            </a:extLst>
          </p:cNvPr>
          <p:cNvGrpSpPr/>
          <p:nvPr/>
        </p:nvGrpSpPr>
        <p:grpSpPr>
          <a:xfrm>
            <a:off x="4501373" y="371904"/>
            <a:ext cx="4484672" cy="4395056"/>
            <a:chOff x="4501373" y="371904"/>
            <a:chExt cx="4484672" cy="4395056"/>
          </a:xfrm>
        </p:grpSpPr>
        <p:graphicFrame>
          <p:nvGraphicFramePr>
            <p:cNvPr id="3" name="Content Placeholder 3">
              <a:extLst>
                <a:ext uri="{FF2B5EF4-FFF2-40B4-BE49-F238E27FC236}">
                  <a16:creationId xmlns:a16="http://schemas.microsoft.com/office/drawing/2014/main" id="{01CE5A7E-5622-9E44-D3B0-E979FA3EAADA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894007032"/>
                </p:ext>
              </p:extLst>
            </p:nvPr>
          </p:nvGraphicFramePr>
          <p:xfrm>
            <a:off x="4501373" y="371904"/>
            <a:ext cx="4484672" cy="4395056"/>
          </p:xfrm>
          <a:graphic>
            <a:graphicData uri="http://schemas.openxmlformats.org/drawingml/2006/table">
              <a:tbl>
                <a:tblPr firstRow="1" firstCol="1" bandRow="1">
                  <a:tableStyleId>{3B4B98B0-60AC-42C2-AFA5-B58CD77FA1E5}</a:tableStyleId>
                </a:tblPr>
                <a:tblGrid>
                  <a:gridCol w="1684807">
                    <a:extLst>
                      <a:ext uri="{9D8B030D-6E8A-4147-A177-3AD203B41FA5}">
                        <a16:colId xmlns:a16="http://schemas.microsoft.com/office/drawing/2014/main" val="1940834360"/>
                      </a:ext>
                    </a:extLst>
                  </a:gridCol>
                  <a:gridCol w="1438246">
                    <a:extLst>
                      <a:ext uri="{9D8B030D-6E8A-4147-A177-3AD203B41FA5}">
                        <a16:colId xmlns:a16="http://schemas.microsoft.com/office/drawing/2014/main" val="3048359076"/>
                      </a:ext>
                    </a:extLst>
                  </a:gridCol>
                  <a:gridCol w="1361619">
                    <a:extLst>
                      <a:ext uri="{9D8B030D-6E8A-4147-A177-3AD203B41FA5}">
                        <a16:colId xmlns:a16="http://schemas.microsoft.com/office/drawing/2014/main" val="2078680169"/>
                      </a:ext>
                    </a:extLst>
                  </a:gridCol>
                </a:tblGrid>
                <a:tr h="294018">
                  <a:tc>
                    <a:txBody>
                      <a:bodyPr/>
                      <a:lstStyle/>
                      <a:p>
                        <a:pPr>
                          <a:buNone/>
                        </a:pPr>
                        <a:r>
                          <a:rPr lang="en-US" sz="1100" b="0" i="1" dirty="0">
                            <a:effectLst/>
                            <a:latin typeface="+mn-lt"/>
                          </a:rPr>
                          <a:t>Baseline demographics</a:t>
                        </a:r>
                      </a:p>
                    </a:txBody>
                    <a:tcPr marL="4292" marR="4292" marT="4292" marB="4292" anchor="ctr">
                      <a:noFill/>
                    </a:tcPr>
                  </a:tc>
                  <a:tc>
                    <a:txBody>
                      <a:bodyPr/>
                      <a:lstStyle/>
                      <a:p>
                        <a:pPr marL="0" marR="0" algn="ctr">
                          <a:buNone/>
                        </a:pPr>
                        <a:r>
                          <a:rPr lang="en-US" sz="1100" dirty="0" err="1">
                            <a:solidFill>
                              <a:schemeClr val="tx1"/>
                            </a:solidFill>
                            <a:effectLst/>
                            <a:latin typeface="+mn-lt"/>
                          </a:rPr>
                          <a:t>SyncAV</a:t>
                        </a:r>
                        <a:r>
                          <a:rPr lang="en-US" sz="1100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rPr>
                          <a:t> </a:t>
                        </a:r>
                        <a:endParaRPr lang="en-US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endParaRPr>
                      </a:p>
                    </a:txBody>
                    <a:tcPr marL="4292" marR="4292" marT="4292" marB="4292" anchor="ctr">
                      <a:noFill/>
                    </a:tcPr>
                  </a:tc>
                  <a:tc>
                    <a:txBody>
                      <a:bodyPr/>
                      <a:lstStyle/>
                      <a:p>
                        <a:pPr marL="0" marR="0" algn="ctr">
                          <a:buNone/>
                        </a:pPr>
                        <a:r>
                          <a:rPr lang="en-US" sz="1100" b="1" dirty="0">
                            <a:effectLst/>
                            <a:latin typeface="+mn-lt"/>
                          </a:rPr>
                          <a:t>Fixed AV Delay </a:t>
                        </a:r>
                        <a:endParaRPr lang="en-US" sz="1100" b="1" dirty="0">
                          <a:effectLst/>
                          <a:latin typeface="+mn-lt"/>
                          <a:ea typeface="Times New Roman" panose="02020603050405020304" pitchFamily="18" charset="0"/>
                        </a:endParaRPr>
                      </a:p>
                    </a:txBody>
                    <a:tcPr marL="4292" marR="4292" marT="4292" marB="4292" anchor="ctr">
                      <a:noFill/>
                    </a:tcPr>
                  </a:tc>
                  <a:extLst>
                    <a:ext uri="{0D108BD9-81ED-4DB2-BD59-A6C34878D82A}">
                      <a16:rowId xmlns:a16="http://schemas.microsoft.com/office/drawing/2014/main" val="980857129"/>
                    </a:ext>
                  </a:extLst>
                </a:tr>
                <a:tr h="228156">
                  <a:tc>
                    <a:txBody>
                      <a:bodyPr/>
                      <a:lstStyle/>
                      <a:p>
                        <a:pPr marL="0" marR="0">
                          <a:buNone/>
                        </a:pPr>
                        <a:r>
                          <a:rPr lang="en-US" sz="1100" dirty="0">
                            <a:effectLst/>
                            <a:latin typeface="+mn-lt"/>
                          </a:rPr>
                          <a:t>Age (Years)</a:t>
                        </a:r>
                        <a:r>
                          <a:rPr lang="en-US" sz="1100" b="0" i="1" dirty="0">
                            <a:effectLst/>
                            <a:latin typeface="+mn-lt"/>
                          </a:rPr>
                          <a:t> </a:t>
                        </a:r>
                        <a:endParaRPr lang="en-US" sz="1100" b="0" i="1" dirty="0">
                          <a:effectLst/>
                          <a:latin typeface="+mn-lt"/>
                          <a:ea typeface="Times New Roman" panose="02020603050405020304" pitchFamily="18" charset="0"/>
                        </a:endParaRPr>
                      </a:p>
                    </a:txBody>
                    <a:tcPr marL="4292" marR="4292" marT="4292" marB="4292">
                      <a:noFill/>
                    </a:tcPr>
                  </a:tc>
                  <a:tc>
                    <a:txBody>
                      <a:bodyPr/>
                      <a:lstStyle/>
                      <a:p>
                        <a:pPr marL="0" marR="0" algn="ctr">
                          <a:buNone/>
                        </a:pPr>
                        <a:r>
                          <a:rPr lang="en-US" sz="1100" dirty="0">
                            <a:effectLst/>
                            <a:latin typeface="+mn-lt"/>
                          </a:rPr>
                          <a:t>66 ± 11 (646) </a:t>
                        </a:r>
                        <a:endPara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endParaRPr>
                      </a:p>
                    </a:txBody>
                    <a:tcPr marL="4292" marR="4292" marT="4292" marB="4292">
                      <a:noFill/>
                    </a:tcPr>
                  </a:tc>
                  <a:tc>
                    <a:txBody>
                      <a:bodyPr/>
                      <a:lstStyle/>
                      <a:p>
                        <a:pPr marL="0" marR="0" algn="ctr">
                          <a:buNone/>
                        </a:pPr>
                        <a:r>
                          <a:rPr lang="en-US" sz="1100" dirty="0">
                            <a:effectLst/>
                            <a:latin typeface="+mn-lt"/>
                          </a:rPr>
                          <a:t>65 ± 11 (642) </a:t>
                        </a:r>
                        <a:endPara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endParaRPr>
                      </a:p>
                    </a:txBody>
                    <a:tcPr marL="4292" marR="4292" marT="4292" marB="4292">
                      <a:noFill/>
                    </a:tcPr>
                  </a:tc>
                  <a:extLst>
                    <a:ext uri="{0D108BD9-81ED-4DB2-BD59-A6C34878D82A}">
                      <a16:rowId xmlns:a16="http://schemas.microsoft.com/office/drawing/2014/main" val="2427802959"/>
                    </a:ext>
                  </a:extLst>
                </a:tr>
                <a:tr h="228156">
                  <a:tc>
                    <a:txBody>
                      <a:bodyPr/>
                      <a:lstStyle/>
                      <a:p>
                        <a:pPr marL="0" marR="0">
                          <a:buNone/>
                        </a:pPr>
                        <a:r>
                          <a:rPr lang="en-US" sz="1100" dirty="0">
                            <a:effectLst/>
                            <a:latin typeface="+mn-lt"/>
                          </a:rPr>
                          <a:t>Female </a:t>
                        </a:r>
                        <a:endPara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endParaRPr>
                      </a:p>
                    </a:txBody>
                    <a:tcPr marL="4292" marR="4292" marT="4292" marB="4292">
                      <a:noFill/>
                    </a:tcPr>
                  </a:tc>
                  <a:tc>
                    <a:txBody>
                      <a:bodyPr/>
                      <a:lstStyle/>
                      <a:p>
                        <a:pPr marL="0" marR="0" algn="ctr">
                          <a:buNone/>
                        </a:pPr>
                        <a:r>
                          <a:rPr lang="en-US" sz="1100" dirty="0">
                            <a:effectLst/>
                            <a:latin typeface="+mn-lt"/>
                            <a:ea typeface="Times New Roman" panose="02020603050405020304" pitchFamily="18" charset="0"/>
                          </a:rPr>
                          <a:t>36.5% (236/646) </a:t>
                        </a:r>
                      </a:p>
                    </a:txBody>
                    <a:tcPr marL="19050" marR="19050" marT="19050" marB="19050">
                      <a:noFill/>
                    </a:tcPr>
                  </a:tc>
                  <a:tc>
                    <a:txBody>
                      <a:bodyPr/>
                      <a:lstStyle/>
                      <a:p>
                        <a:pPr marL="0" marR="0" algn="ctr">
                          <a:buNone/>
                        </a:pPr>
                        <a:r>
                          <a:rPr lang="en-US" sz="1100" dirty="0">
                            <a:effectLst/>
                            <a:latin typeface="+mn-lt"/>
                            <a:ea typeface="Times New Roman" panose="02020603050405020304" pitchFamily="18" charset="0"/>
                          </a:rPr>
                          <a:t>36.4% (234/642) </a:t>
                        </a:r>
                      </a:p>
                    </a:txBody>
                    <a:tcPr marL="19050" marR="19050" marT="19050" marB="19050">
                      <a:noFill/>
                    </a:tcPr>
                  </a:tc>
                  <a:extLst>
                    <a:ext uri="{0D108BD9-81ED-4DB2-BD59-A6C34878D82A}">
                      <a16:rowId xmlns:a16="http://schemas.microsoft.com/office/drawing/2014/main" val="1883178762"/>
                    </a:ext>
                  </a:extLst>
                </a:tr>
                <a:tr h="226117">
                  <a:tc>
                    <a:txBody>
                      <a:bodyPr/>
                      <a:lstStyle/>
                      <a:p>
                        <a:pPr marL="0" marR="0">
                          <a:buNone/>
                        </a:pPr>
                        <a:r>
                          <a:rPr lang="en-US" sz="1100" dirty="0">
                            <a:effectLst/>
                            <a:latin typeface="+mn-lt"/>
                          </a:rPr>
                          <a:t>NYHA Class I / II/ III/ IV</a:t>
                        </a:r>
                        <a:endPara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endParaRPr>
                      </a:p>
                    </a:txBody>
                    <a:tcPr marL="4292" marR="4292" marT="4292" marB="4292">
                      <a:noFill/>
                    </a:tcPr>
                  </a:tc>
                  <a:tc>
                    <a:txBody>
                      <a:bodyPr/>
                      <a:lstStyle/>
                      <a:p>
                        <a:pPr marL="0" marR="0" algn="ctr">
                          <a:buNone/>
                        </a:pPr>
                        <a:r>
                          <a:rPr lang="en-US" sz="1100" dirty="0">
                            <a:effectLst/>
                            <a:latin typeface="+mn-lt"/>
                          </a:rPr>
                          <a:t>3.7/ 52.8/ 41.0/ 2.3% </a:t>
                        </a:r>
                        <a:endPara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endParaRPr>
                      </a:p>
                    </a:txBody>
                    <a:tcPr marL="4292" marR="4292" marT="4292" marB="4292">
                      <a:noFill/>
                    </a:tcPr>
                  </a:tc>
                  <a:tc>
                    <a:txBody>
                      <a:bodyPr/>
                      <a:lstStyle/>
                      <a:p>
                        <a:pPr marL="0" marR="0" algn="ctr">
                          <a:buNone/>
                        </a:pPr>
                        <a:r>
                          <a:rPr lang="en-US" sz="1100" dirty="0">
                            <a:effectLst/>
                            <a:latin typeface="+mn-lt"/>
                          </a:rPr>
                          <a:t>2.5/ 58.6/ 36.6/ 2.3% </a:t>
                        </a:r>
                        <a:endPara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endParaRPr>
                      </a:p>
                    </a:txBody>
                    <a:tcPr marL="4292" marR="4292" marT="4292" marB="4292">
                      <a:noFill/>
                    </a:tcPr>
                  </a:tc>
                  <a:extLst>
                    <a:ext uri="{0D108BD9-81ED-4DB2-BD59-A6C34878D82A}">
                      <a16:rowId xmlns:a16="http://schemas.microsoft.com/office/drawing/2014/main" val="1475028784"/>
                    </a:ext>
                  </a:extLst>
                </a:tr>
                <a:tr h="368496">
                  <a:tc>
                    <a:txBody>
                      <a:bodyPr/>
                      <a:lstStyle/>
                      <a:p>
                        <a:pPr marL="0" marR="0">
                          <a:buNone/>
                        </a:pPr>
                        <a:r>
                          <a:rPr lang="en-US" sz="1100" dirty="0">
                            <a:effectLst/>
                            <a:latin typeface="+mn-lt"/>
                          </a:rPr>
                          <a:t>Non-Ischemic Cardiomyopathy:</a:t>
                        </a:r>
                        <a:endPara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endParaRPr>
                      </a:p>
                    </a:txBody>
                    <a:tcPr marL="4292" marR="4292" marT="4292" marB="4292">
                      <a:noFill/>
                    </a:tcPr>
                  </a:tc>
                  <a:tc>
                    <a:txBody>
                      <a:bodyPr/>
                      <a:lstStyle/>
                      <a:p>
                        <a:pPr marL="0" marR="0" algn="ctr">
                          <a:buNone/>
                        </a:pPr>
                        <a:r>
                          <a:rPr lang="en-US" sz="1100" dirty="0">
                            <a:effectLst/>
                            <a:latin typeface="+mn-lt"/>
                          </a:rPr>
                          <a:t>66.7% (431/646) </a:t>
                        </a:r>
                        <a:endPara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endParaRPr>
                      </a:p>
                    </a:txBody>
                    <a:tcPr marL="4292" marR="4292" marT="4292" marB="4292">
                      <a:noFill/>
                    </a:tcPr>
                  </a:tc>
                  <a:tc>
                    <a:txBody>
                      <a:bodyPr/>
                      <a:lstStyle/>
                      <a:p>
                        <a:pPr marL="0" marR="0" algn="ctr">
                          <a:buNone/>
                        </a:pPr>
                        <a:r>
                          <a:rPr lang="en-US" sz="1100" dirty="0">
                            <a:effectLst/>
                            <a:latin typeface="+mn-lt"/>
                          </a:rPr>
                          <a:t>67.4% (433/642) </a:t>
                        </a:r>
                        <a:endPara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endParaRPr>
                      </a:p>
                    </a:txBody>
                    <a:tcPr marL="4292" marR="4292" marT="4292" marB="4292">
                      <a:noFill/>
                    </a:tcPr>
                  </a:tc>
                  <a:extLst>
                    <a:ext uri="{0D108BD9-81ED-4DB2-BD59-A6C34878D82A}">
                      <a16:rowId xmlns:a16="http://schemas.microsoft.com/office/drawing/2014/main" val="2369468114"/>
                    </a:ext>
                  </a:extLst>
                </a:tr>
                <a:tr h="228156">
                  <a:tc>
                    <a:txBody>
                      <a:bodyPr/>
                      <a:lstStyle/>
                      <a:p>
                        <a:pPr marL="0" marR="0">
                          <a:buNone/>
                        </a:pPr>
                        <a:r>
                          <a:rPr lang="en-US" sz="1100" dirty="0">
                            <a:effectLst/>
                            <a:latin typeface="+mn-lt"/>
                          </a:rPr>
                          <a:t>QRS Duration*  </a:t>
                        </a:r>
                        <a:endPara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endParaRPr>
                      </a:p>
                    </a:txBody>
                    <a:tcPr marL="4292" marR="4292" marT="4292" marB="4292">
                      <a:noFill/>
                    </a:tcPr>
                  </a:tc>
                  <a:tc>
                    <a:txBody>
                      <a:bodyPr/>
                      <a:lstStyle/>
                      <a:p>
                        <a:pPr marL="0" marR="0" algn="ctr">
                          <a:buNone/>
                        </a:pPr>
                        <a:r>
                          <a:rPr lang="en-US" sz="1100" dirty="0">
                            <a:effectLst/>
                            <a:latin typeface="+mn-lt"/>
                          </a:rPr>
                          <a:t>164 ± 24 (581) </a:t>
                        </a:r>
                        <a:endPara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endParaRPr>
                      </a:p>
                    </a:txBody>
                    <a:tcPr marL="4292" marR="4292" marT="4292" marB="4292">
                      <a:noFill/>
                    </a:tcPr>
                  </a:tc>
                  <a:tc>
                    <a:txBody>
                      <a:bodyPr/>
                      <a:lstStyle/>
                      <a:p>
                        <a:pPr marL="0" marR="0" algn="ctr">
                          <a:buNone/>
                        </a:pPr>
                        <a:r>
                          <a:rPr lang="en-US" sz="1100" dirty="0">
                            <a:effectLst/>
                            <a:latin typeface="+mn-lt"/>
                          </a:rPr>
                          <a:t>165 ± 24 (561) </a:t>
                        </a:r>
                        <a:endPara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endParaRPr>
                      </a:p>
                    </a:txBody>
                    <a:tcPr marL="4292" marR="4292" marT="4292" marB="4292">
                      <a:noFill/>
                    </a:tcPr>
                  </a:tc>
                  <a:extLst>
                    <a:ext uri="{0D108BD9-81ED-4DB2-BD59-A6C34878D82A}">
                      <a16:rowId xmlns:a16="http://schemas.microsoft.com/office/drawing/2014/main" val="2663415752"/>
                    </a:ext>
                  </a:extLst>
                </a:tr>
                <a:tr h="268988">
                  <a:tc>
                    <a:txBody>
                      <a:bodyPr/>
                      <a:lstStyle/>
                      <a:p>
                        <a:pPr marL="0" marR="0">
                          <a:buNone/>
                        </a:pPr>
                        <a:r>
                          <a:rPr lang="en-US" sz="1100" dirty="0">
                            <a:effectLst/>
                            <a:latin typeface="+mn-lt"/>
                          </a:rPr>
                          <a:t>PR Interval (</a:t>
                        </a:r>
                        <a:r>
                          <a:rPr lang="en-US" sz="1100" dirty="0" err="1">
                            <a:effectLst/>
                            <a:latin typeface="+mn-lt"/>
                          </a:rPr>
                          <a:t>ms</a:t>
                        </a:r>
                        <a:r>
                          <a:rPr lang="en-US" sz="1100" dirty="0">
                            <a:effectLst/>
                            <a:latin typeface="+mn-lt"/>
                          </a:rPr>
                          <a:t>)*</a:t>
                        </a:r>
                        <a:endPara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endParaRPr>
                      </a:p>
                    </a:txBody>
                    <a:tcPr marL="4292" marR="4292" marT="4292" marB="4292">
                      <a:noFill/>
                    </a:tcPr>
                  </a:tc>
                  <a:tc>
                    <a:txBody>
                      <a:bodyPr/>
                      <a:lstStyle/>
                      <a:p>
                        <a:pPr marL="0" marR="0" algn="ctr">
                          <a:buNone/>
                        </a:pPr>
                        <a:r>
                          <a:rPr lang="en-US" sz="1100" dirty="0">
                            <a:effectLst/>
                            <a:latin typeface="+mn-lt"/>
                          </a:rPr>
                          <a:t>182 ± 28 (579)</a:t>
                        </a:r>
                        <a:r>
                          <a:rPr lang="en-US" sz="1100" strike="sngStrike" dirty="0">
                            <a:effectLst/>
                            <a:latin typeface="+mn-lt"/>
                          </a:rPr>
                          <a:t> </a:t>
                        </a:r>
                        <a:endPara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endParaRPr>
                      </a:p>
                    </a:txBody>
                    <a:tcPr marL="4292" marR="4292" marT="4292" marB="4292">
                      <a:noFill/>
                    </a:tcPr>
                  </a:tc>
                  <a:tc>
                    <a:txBody>
                      <a:bodyPr/>
                      <a:lstStyle/>
                      <a:p>
                        <a:pPr marL="0" marR="0" algn="ctr">
                          <a:buNone/>
                        </a:pPr>
                        <a:r>
                          <a:rPr lang="en-US" sz="1100" dirty="0">
                            <a:effectLst/>
                            <a:latin typeface="+mn-lt"/>
                          </a:rPr>
                          <a:t>183 ± 29 (553)</a:t>
                        </a:r>
                        <a:endPara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endParaRPr>
                      </a:p>
                    </a:txBody>
                    <a:tcPr marL="4292" marR="4292" marT="4292" marB="4292">
                      <a:noFill/>
                    </a:tcPr>
                  </a:tc>
                  <a:extLst>
                    <a:ext uri="{0D108BD9-81ED-4DB2-BD59-A6C34878D82A}">
                      <a16:rowId xmlns:a16="http://schemas.microsoft.com/office/drawing/2014/main" val="1821422215"/>
                    </a:ext>
                  </a:extLst>
                </a:tr>
                <a:tr h="228156">
                  <a:tc>
                    <a:txBody>
                      <a:bodyPr/>
                      <a:lstStyle/>
                      <a:p>
                        <a:pPr marL="0" marR="0">
                          <a:buNone/>
                        </a:pPr>
                        <a:r>
                          <a:rPr lang="en-US" sz="1100" dirty="0">
                            <a:effectLst/>
                            <a:latin typeface="+mn-lt"/>
                          </a:rPr>
                          <a:t>True LBBB Morphology*  </a:t>
                        </a:r>
                        <a:endPara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endParaRPr>
                      </a:p>
                    </a:txBody>
                    <a:tcPr marL="4292" marR="4292" marT="4292" marB="4292">
                      <a:noFill/>
                    </a:tcPr>
                  </a:tc>
                  <a:tc>
                    <a:txBody>
                      <a:bodyPr/>
                      <a:lstStyle/>
                      <a:p>
                        <a:pPr marL="0" marR="0" algn="ctr">
                          <a:buNone/>
                        </a:pPr>
                        <a:r>
                          <a:rPr lang="en-US" sz="1100" dirty="0">
                            <a:effectLst/>
                            <a:latin typeface="+mn-lt"/>
                            <a:ea typeface="Times New Roman" panose="02020603050405020304" pitchFamily="18" charset="0"/>
                          </a:rPr>
                          <a:t>91.0% (533/586) </a:t>
                        </a:r>
                      </a:p>
                    </a:txBody>
                    <a:tcPr marL="19050" marR="19050" marT="19050" marB="19050">
                      <a:noFill/>
                    </a:tcPr>
                  </a:tc>
                  <a:tc>
                    <a:txBody>
                      <a:bodyPr/>
                      <a:lstStyle/>
                      <a:p>
                        <a:pPr marL="0" marR="0" algn="ctr">
                          <a:buNone/>
                        </a:pPr>
                        <a:r>
                          <a:rPr lang="en-US" sz="1100" dirty="0">
                            <a:effectLst/>
                            <a:latin typeface="+mn-lt"/>
                            <a:ea typeface="Times New Roman" panose="02020603050405020304" pitchFamily="18" charset="0"/>
                          </a:rPr>
                          <a:t>90.8% (516/568) </a:t>
                        </a:r>
                      </a:p>
                    </a:txBody>
                    <a:tcPr marL="19050" marR="19050" marT="19050" marB="19050">
                      <a:noFill/>
                    </a:tcPr>
                  </a:tc>
                  <a:extLst>
                    <a:ext uri="{0D108BD9-81ED-4DB2-BD59-A6C34878D82A}">
                      <a16:rowId xmlns:a16="http://schemas.microsoft.com/office/drawing/2014/main" val="1302740658"/>
                    </a:ext>
                  </a:extLst>
                </a:tr>
                <a:tr h="242754">
                  <a:tc>
                    <a:txBody>
                      <a:bodyPr/>
                      <a:lstStyle/>
                      <a:p>
                        <a:pPr marL="0" marR="0">
                          <a:buNone/>
                        </a:pPr>
                        <a:r>
                          <a:rPr lang="en-US" sz="1100" dirty="0">
                            <a:effectLst/>
                            <a:latin typeface="+mn-lt"/>
                          </a:rPr>
                          <a:t>LVESV (ml)</a:t>
                        </a:r>
                        <a:r>
                          <a:rPr lang="en-US" sz="1100" i="1" dirty="0">
                            <a:effectLst/>
                            <a:latin typeface="+mn-lt"/>
                          </a:rPr>
                          <a:t>** </a:t>
                        </a:r>
                        <a:endParaRPr lang="en-US" sz="1100" i="1" dirty="0">
                          <a:effectLst/>
                          <a:latin typeface="+mn-lt"/>
                          <a:ea typeface="Times New Roman" panose="02020603050405020304" pitchFamily="18" charset="0"/>
                        </a:endParaRPr>
                      </a:p>
                    </a:txBody>
                    <a:tcPr marL="4292" marR="4292" marT="4292" marB="4292">
                      <a:noFill/>
                    </a:tcPr>
                  </a:tc>
                  <a:tc>
                    <a:txBody>
                      <a:bodyPr/>
                      <a:lstStyle/>
                      <a:p>
                        <a:pPr marL="0" marR="0" algn="ctr">
                          <a:buNone/>
                        </a:pPr>
                        <a:r>
                          <a:rPr lang="en-US" sz="1100" dirty="0">
                            <a:effectLst/>
                            <a:latin typeface="+mn-lt"/>
                          </a:rPr>
                          <a:t>142 ± 63 (636) </a:t>
                        </a:r>
                        <a:endPara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endParaRPr>
                      </a:p>
                    </a:txBody>
                    <a:tcPr marL="4292" marR="4292" marT="4292" marB="4292">
                      <a:noFill/>
                    </a:tcPr>
                  </a:tc>
                  <a:tc>
                    <a:txBody>
                      <a:bodyPr/>
                      <a:lstStyle/>
                      <a:p>
                        <a:pPr marL="0" marR="0" algn="ctr">
                          <a:buNone/>
                        </a:pPr>
                        <a:r>
                          <a:rPr lang="en-US" sz="1100" dirty="0">
                            <a:effectLst/>
                            <a:latin typeface="+mn-lt"/>
                          </a:rPr>
                          <a:t>   142 ± 70 (636) </a:t>
                        </a:r>
                        <a:endPara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endParaRPr>
                      </a:p>
                    </a:txBody>
                    <a:tcPr marL="4292" marR="4292" marT="4292" marB="4292">
                      <a:noFill/>
                    </a:tcPr>
                  </a:tc>
                  <a:extLst>
                    <a:ext uri="{0D108BD9-81ED-4DB2-BD59-A6C34878D82A}">
                      <a16:rowId xmlns:a16="http://schemas.microsoft.com/office/drawing/2014/main" val="2445329597"/>
                    </a:ext>
                  </a:extLst>
                </a:tr>
                <a:tr h="239664">
                  <a:tc>
                    <a:txBody>
                      <a:bodyPr/>
                      <a:lstStyle/>
                      <a:p>
                        <a:pPr marL="0" marR="0">
                          <a:buNone/>
                        </a:pPr>
                        <a:r>
                          <a:rPr lang="en-US" sz="1100" b="1" kern="1200" dirty="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rPr>
                          <a:t>LVEF (%)**</a:t>
                        </a:r>
                      </a:p>
                    </a:txBody>
                    <a:tcPr marL="4292" marR="4292" marT="4292" marB="4292">
                      <a:noFill/>
                    </a:tcPr>
                  </a:tc>
                  <a:tc>
                    <a:txBody>
                      <a:bodyPr/>
                      <a:lstStyle/>
                      <a:p>
                        <a:pPr marL="0" marR="0" algn="ctr">
                          <a:buNone/>
                        </a:pPr>
                        <a:r>
                          <a:rPr lang="en-US" sz="1100" kern="1200" dirty="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rPr>
                          <a:t>31 ± 10 (512) </a:t>
                        </a:r>
                        <a:endPara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endParaRPr>
                      </a:p>
                    </a:txBody>
                    <a:tcPr marL="28575" marR="28575" marT="28575" marB="28575">
                      <a:noFill/>
                    </a:tcPr>
                  </a:tc>
                  <a:tc>
                    <a:txBody>
                      <a:bodyPr/>
                      <a:lstStyle/>
                      <a:p>
                        <a:pPr marL="0" marR="0" algn="ctr">
                          <a:buNone/>
                        </a:pPr>
                        <a:r>
                          <a:rPr kumimoji="0" lang="en-US" sz="11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+mn-lt"/>
                            <a:ea typeface="Times New Roman" panose="02020603050405020304" pitchFamily="18" charset="0"/>
                            <a:cs typeface="+mn-cs"/>
                          </a:rPr>
                          <a:t>31 ± 10 (518) </a:t>
                        </a:r>
                        <a:endPara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endParaRPr>
                      </a:p>
                    </a:txBody>
                    <a:tcPr marL="28575" marR="28575" marT="28575" marB="28575">
                      <a:noFill/>
                    </a:tcPr>
                  </a:tc>
                  <a:extLst>
                    <a:ext uri="{0D108BD9-81ED-4DB2-BD59-A6C34878D82A}">
                      <a16:rowId xmlns:a16="http://schemas.microsoft.com/office/drawing/2014/main" val="1005226683"/>
                    </a:ext>
                  </a:extLst>
                </a:tr>
                <a:tr h="239150">
                  <a:tc>
                    <a:txBody>
                      <a:bodyPr/>
                      <a:lstStyle/>
                      <a:p>
                        <a:pPr marL="0" marR="0">
                          <a:buNone/>
                        </a:pPr>
                        <a:r>
                          <a:rPr lang="en-US" sz="1100" dirty="0">
                            <a:effectLst/>
                            <a:latin typeface="+mn-lt"/>
                            <a:ea typeface="Times New Roman" panose="02020603050405020304" pitchFamily="18" charset="0"/>
                          </a:rPr>
                          <a:t>Hypertension</a:t>
                        </a:r>
                      </a:p>
                    </a:txBody>
                    <a:tcPr marL="4292" marR="4292" marT="4292" marB="4292">
                      <a:noFill/>
                    </a:tcPr>
                  </a:tc>
                  <a:tc>
                    <a:txBody>
                      <a:bodyPr/>
                      <a:lstStyle/>
                      <a:p>
                        <a:pPr marL="0" marR="0" algn="ctr">
                          <a:buNone/>
                        </a:pPr>
                        <a:r>
                          <a:rPr lang="en-US" sz="1100" dirty="0">
                            <a:effectLst/>
                            <a:latin typeface="+mn-lt"/>
                            <a:ea typeface="Times New Roman" panose="02020603050405020304" pitchFamily="18" charset="0"/>
                          </a:rPr>
                          <a:t>63.2% (408/646) </a:t>
                        </a:r>
                      </a:p>
                    </a:txBody>
                    <a:tcPr marL="19050" marR="19050" marT="19050" marB="19050">
                      <a:noFill/>
                    </a:tcPr>
                  </a:tc>
                  <a:tc>
                    <a:txBody>
                      <a:bodyPr/>
                      <a:lstStyle/>
                      <a:p>
                        <a:pPr marL="0" marR="0" algn="ctr">
                          <a:buNone/>
                        </a:pPr>
                        <a:r>
                          <a:rPr lang="en-US" sz="1100" dirty="0">
                            <a:effectLst/>
                            <a:latin typeface="+mn-lt"/>
                            <a:ea typeface="Times New Roman" panose="02020603050405020304" pitchFamily="18" charset="0"/>
                          </a:rPr>
                          <a:t>62.1% (399/642) </a:t>
                        </a:r>
                      </a:p>
                    </a:txBody>
                    <a:tcPr marL="19050" marR="19050" marT="19050" marB="19050">
                      <a:noFill/>
                    </a:tcPr>
                  </a:tc>
                  <a:extLst>
                    <a:ext uri="{0D108BD9-81ED-4DB2-BD59-A6C34878D82A}">
                      <a16:rowId xmlns:a16="http://schemas.microsoft.com/office/drawing/2014/main" val="2420972181"/>
                    </a:ext>
                  </a:extLst>
                </a:tr>
                <a:tr h="239150">
                  <a:tc>
                    <a:txBody>
                      <a:bodyPr/>
                      <a:lstStyle/>
                      <a:p>
                        <a:pPr marL="0" marR="0">
                          <a:buNone/>
                        </a:pPr>
                        <a:r>
                          <a:rPr lang="en-US" sz="1100" dirty="0">
                            <a:effectLst/>
                            <a:latin typeface="+mn-lt"/>
                            <a:ea typeface="Times New Roman" panose="02020603050405020304" pitchFamily="18" charset="0"/>
                          </a:rPr>
                          <a:t>Renal Disease</a:t>
                        </a:r>
                      </a:p>
                    </a:txBody>
                    <a:tcPr marL="4292" marR="4292" marT="4292" marB="4292">
                      <a:noFill/>
                    </a:tcPr>
                  </a:tc>
                  <a:tc>
                    <a:txBody>
                      <a:bodyPr/>
                      <a:lstStyle/>
                      <a:p>
                        <a:pPr marL="0" marR="0" algn="ctr">
                          <a:buNone/>
                        </a:pPr>
                        <a:r>
                          <a:rPr lang="en-US" sz="1100" dirty="0">
                            <a:effectLst/>
                            <a:latin typeface="+mn-lt"/>
                            <a:ea typeface="Times New Roman" panose="02020603050405020304" pitchFamily="18" charset="0"/>
                          </a:rPr>
                          <a:t>13.0% (84/646) </a:t>
                        </a:r>
                      </a:p>
                    </a:txBody>
                    <a:tcPr marL="19050" marR="19050" marT="19050" marB="19050">
                      <a:noFill/>
                    </a:tcPr>
                  </a:tc>
                  <a:tc>
                    <a:txBody>
                      <a:bodyPr/>
                      <a:lstStyle/>
                      <a:p>
                        <a:pPr marL="0" marR="0" algn="ctr">
                          <a:buNone/>
                        </a:pPr>
                        <a:r>
                          <a:rPr lang="en-US" sz="1100" dirty="0">
                            <a:effectLst/>
                            <a:latin typeface="+mn-lt"/>
                            <a:ea typeface="Times New Roman" panose="02020603050405020304" pitchFamily="18" charset="0"/>
                          </a:rPr>
                          <a:t>13.1% (84/642) </a:t>
                        </a:r>
                      </a:p>
                    </a:txBody>
                    <a:tcPr marL="19050" marR="19050" marT="19050" marB="19050">
                      <a:noFill/>
                    </a:tcPr>
                  </a:tc>
                  <a:extLst>
                    <a:ext uri="{0D108BD9-81ED-4DB2-BD59-A6C34878D82A}">
                      <a16:rowId xmlns:a16="http://schemas.microsoft.com/office/drawing/2014/main" val="4201883442"/>
                    </a:ext>
                  </a:extLst>
                </a:tr>
                <a:tr h="239150">
                  <a:tc>
                    <a:txBody>
                      <a:bodyPr/>
                      <a:lstStyle/>
                      <a:p>
                        <a:pPr marL="0" marR="0">
                          <a:buNone/>
                        </a:pPr>
                        <a:r>
                          <a:rPr lang="en-US" sz="1100" dirty="0">
                            <a:effectLst/>
                            <a:latin typeface="+mn-lt"/>
                            <a:ea typeface="Times New Roman" panose="02020603050405020304" pitchFamily="18" charset="0"/>
                          </a:rPr>
                          <a:t>COPD</a:t>
                        </a:r>
                      </a:p>
                    </a:txBody>
                    <a:tcPr marL="4292" marR="4292" marT="4292" marB="4292">
                      <a:noFill/>
                    </a:tcPr>
                  </a:tc>
                  <a:tc>
                    <a:txBody>
                      <a:bodyPr/>
                      <a:lstStyle/>
                      <a:p>
                        <a:pPr marL="0" marR="0" algn="ctr">
                          <a:buNone/>
                        </a:pPr>
                        <a:r>
                          <a:rPr lang="en-US" sz="1100" dirty="0">
                            <a:effectLst/>
                            <a:latin typeface="+mn-lt"/>
                            <a:ea typeface="Times New Roman" panose="02020603050405020304" pitchFamily="18" charset="0"/>
                          </a:rPr>
                          <a:t>7.1% (46/646) </a:t>
                        </a:r>
                      </a:p>
                    </a:txBody>
                    <a:tcPr marL="19050" marR="19050" marT="19050" marB="19050">
                      <a:noFill/>
                    </a:tcPr>
                  </a:tc>
                  <a:tc>
                    <a:txBody>
                      <a:bodyPr/>
                      <a:lstStyle/>
                      <a:p>
                        <a:pPr marL="0" marR="0" algn="ctr">
                          <a:buNone/>
                        </a:pPr>
                        <a:r>
                          <a:rPr lang="en-US" sz="1100" dirty="0">
                            <a:effectLst/>
                            <a:latin typeface="+mn-lt"/>
                            <a:ea typeface="Times New Roman" panose="02020603050405020304" pitchFamily="18" charset="0"/>
                          </a:rPr>
                          <a:t>5.5% (35/642) </a:t>
                        </a:r>
                      </a:p>
                    </a:txBody>
                    <a:tcPr marL="19050" marR="19050" marT="19050" marB="19050">
                      <a:noFill/>
                    </a:tcPr>
                  </a:tc>
                  <a:extLst>
                    <a:ext uri="{0D108BD9-81ED-4DB2-BD59-A6C34878D82A}">
                      <a16:rowId xmlns:a16="http://schemas.microsoft.com/office/drawing/2014/main" val="3706291651"/>
                    </a:ext>
                  </a:extLst>
                </a:tr>
                <a:tr h="228156">
                  <a:tc>
                    <a:txBody>
                      <a:bodyPr/>
                      <a:lstStyle/>
                      <a:p>
                        <a:pPr marL="0" marR="0">
                          <a:buNone/>
                        </a:pPr>
                        <a:r>
                          <a:rPr lang="en-US" sz="1100" dirty="0">
                            <a:effectLst/>
                            <a:latin typeface="+mn-lt"/>
                          </a:rPr>
                          <a:t>    ACE Inhibitors/ARBs</a:t>
                        </a:r>
                        <a:endPara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endParaRPr>
                      </a:p>
                    </a:txBody>
                    <a:tcPr marL="18436" marR="18436" marT="18436" marB="18436">
                      <a:noFill/>
                    </a:tcPr>
                  </a:tc>
                  <a:tc>
                    <a:txBody>
                      <a:bodyPr/>
                      <a:lstStyle/>
                      <a:p>
                        <a:pPr marL="0" marR="0" algn="ctr">
                          <a:buNone/>
                        </a:pPr>
                        <a:r>
                          <a:rPr lang="en-US" sz="1100" dirty="0">
                            <a:effectLst/>
                            <a:latin typeface="+mn-lt"/>
                            <a:ea typeface="Times New Roman" panose="02020603050405020304" pitchFamily="18" charset="0"/>
                          </a:rPr>
                          <a:t>33.7% (218/646) </a:t>
                        </a:r>
                      </a:p>
                    </a:txBody>
                    <a:tcPr marL="19050" marR="19050" marT="19050" marB="19050">
                      <a:noFill/>
                    </a:tcPr>
                  </a:tc>
                  <a:tc>
                    <a:txBody>
                      <a:bodyPr/>
                      <a:lstStyle/>
                      <a:p>
                        <a:pPr marL="0" marR="0" algn="ctr">
                          <a:buNone/>
                        </a:pPr>
                        <a:r>
                          <a:rPr lang="en-US" sz="1100" dirty="0">
                            <a:effectLst/>
                            <a:latin typeface="+mn-lt"/>
                            <a:ea typeface="Times New Roman" panose="02020603050405020304" pitchFamily="18" charset="0"/>
                          </a:rPr>
                          <a:t>31.8% (204/642) </a:t>
                        </a:r>
                      </a:p>
                    </a:txBody>
                    <a:tcPr marL="19050" marR="19050" marT="19050" marB="19050">
                      <a:noFill/>
                    </a:tcPr>
                  </a:tc>
                  <a:extLst>
                    <a:ext uri="{0D108BD9-81ED-4DB2-BD59-A6C34878D82A}">
                      <a16:rowId xmlns:a16="http://schemas.microsoft.com/office/drawing/2014/main" val="1906752004"/>
                    </a:ext>
                  </a:extLst>
                </a:tr>
                <a:tr h="228156">
                  <a:tc>
                    <a:txBody>
                      <a:bodyPr/>
                      <a:lstStyle/>
                      <a:p>
                        <a:pPr marL="0" marR="0">
                          <a:buNone/>
                        </a:pPr>
                        <a:r>
                          <a:rPr lang="en-US" sz="1100" dirty="0">
                            <a:effectLst/>
                            <a:latin typeface="+mn-lt"/>
                          </a:rPr>
                          <a:t>    Entresto </a:t>
                        </a:r>
                        <a:endPara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endParaRPr>
                      </a:p>
                    </a:txBody>
                    <a:tcPr marL="18436" marR="18436" marT="18436" marB="18436">
                      <a:noFill/>
                    </a:tcPr>
                  </a:tc>
                  <a:tc>
                    <a:txBody>
                      <a:bodyPr/>
                      <a:lstStyle/>
                      <a:p>
                        <a:pPr marL="0" marR="0" algn="ctr">
                          <a:buNone/>
                        </a:pPr>
                        <a:r>
                          <a:rPr lang="en-US" sz="1100" dirty="0">
                            <a:effectLst/>
                            <a:latin typeface="+mn-lt"/>
                            <a:ea typeface="Times New Roman" panose="02020603050405020304" pitchFamily="18" charset="0"/>
                          </a:rPr>
                          <a:t>53.4% (345/646) </a:t>
                        </a:r>
                      </a:p>
                    </a:txBody>
                    <a:tcPr marL="19050" marR="19050" marT="19050" marB="19050">
                      <a:noFill/>
                    </a:tcPr>
                  </a:tc>
                  <a:tc>
                    <a:txBody>
                      <a:bodyPr/>
                      <a:lstStyle/>
                      <a:p>
                        <a:pPr marL="0" marR="0" algn="ctr">
                          <a:buNone/>
                        </a:pPr>
                        <a:r>
                          <a:rPr lang="en-US" sz="1100" dirty="0">
                            <a:effectLst/>
                            <a:latin typeface="+mn-lt"/>
                            <a:ea typeface="Times New Roman" panose="02020603050405020304" pitchFamily="18" charset="0"/>
                          </a:rPr>
                          <a:t>58.6% (376/642) </a:t>
                        </a:r>
                      </a:p>
                    </a:txBody>
                    <a:tcPr marL="19050" marR="19050" marT="19050" marB="19050">
                      <a:noFill/>
                    </a:tcPr>
                  </a:tc>
                  <a:extLst>
                    <a:ext uri="{0D108BD9-81ED-4DB2-BD59-A6C34878D82A}">
                      <a16:rowId xmlns:a16="http://schemas.microsoft.com/office/drawing/2014/main" val="3587155191"/>
                    </a:ext>
                  </a:extLst>
                </a:tr>
                <a:tr h="228156">
                  <a:tc>
                    <a:txBody>
                      <a:bodyPr/>
                      <a:lstStyle/>
                      <a:p>
                        <a:pPr marL="0" marR="0">
                          <a:buNone/>
                        </a:pPr>
                        <a:r>
                          <a:rPr lang="en-US" sz="1100" dirty="0">
                            <a:effectLst/>
                            <a:latin typeface="+mn-lt"/>
                          </a:rPr>
                          <a:t>    SGLT2 Inhibitors </a:t>
                        </a:r>
                        <a:endPara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endParaRPr>
                      </a:p>
                    </a:txBody>
                    <a:tcPr marL="18436" marR="18436" marT="18436" marB="18436">
                      <a:noFill/>
                    </a:tcPr>
                  </a:tc>
                  <a:tc>
                    <a:txBody>
                      <a:bodyPr/>
                      <a:lstStyle/>
                      <a:p>
                        <a:pPr marL="0" marR="0" algn="ctr">
                          <a:buNone/>
                        </a:pPr>
                        <a:r>
                          <a:rPr lang="en-US" sz="1100">
                            <a:effectLst/>
                            <a:latin typeface="+mn-lt"/>
                            <a:ea typeface="Times New Roman" panose="02020603050405020304" pitchFamily="18" charset="0"/>
                          </a:rPr>
                          <a:t>0.9% (6/646) </a:t>
                        </a:r>
                      </a:p>
                    </a:txBody>
                    <a:tcPr marL="19050" marR="19050" marT="19050" marB="19050">
                      <a:noFill/>
                    </a:tcPr>
                  </a:tc>
                  <a:tc>
                    <a:txBody>
                      <a:bodyPr/>
                      <a:lstStyle/>
                      <a:p>
                        <a:pPr marL="0" marR="0" algn="ctr">
                          <a:buNone/>
                        </a:pPr>
                        <a:r>
                          <a:rPr lang="en-US" sz="1100" dirty="0">
                            <a:effectLst/>
                            <a:latin typeface="+mn-lt"/>
                            <a:ea typeface="Times New Roman" panose="02020603050405020304" pitchFamily="18" charset="0"/>
                          </a:rPr>
                          <a:t>1.2% (8/642) </a:t>
                        </a:r>
                      </a:p>
                    </a:txBody>
                    <a:tcPr marL="19050" marR="19050" marT="19050" marB="19050">
                      <a:noFill/>
                    </a:tcPr>
                  </a:tc>
                  <a:extLst>
                    <a:ext uri="{0D108BD9-81ED-4DB2-BD59-A6C34878D82A}">
                      <a16:rowId xmlns:a16="http://schemas.microsoft.com/office/drawing/2014/main" val="1946984722"/>
                    </a:ext>
                  </a:extLst>
                </a:tr>
                <a:tr h="228156">
                  <a:tc>
                    <a:txBody>
                      <a:bodyPr/>
                      <a:lstStyle/>
                      <a:p>
                        <a:pPr marL="0" marR="0">
                          <a:buNone/>
                        </a:pPr>
                        <a:r>
                          <a:rPr lang="en-US" sz="1100" dirty="0">
                            <a:effectLst/>
                            <a:latin typeface="+mn-lt"/>
                          </a:rPr>
                          <a:t>    Beta Blockers </a:t>
                        </a:r>
                        <a:endPara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endParaRPr>
                      </a:p>
                    </a:txBody>
                    <a:tcPr marL="18436" marR="18436" marT="18436" marB="18436">
                      <a:noFill/>
                    </a:tcPr>
                  </a:tc>
                  <a:tc>
                    <a:txBody>
                      <a:bodyPr/>
                      <a:lstStyle/>
                      <a:p>
                        <a:pPr marL="0" marR="0" algn="ctr">
                          <a:buNone/>
                        </a:pPr>
                        <a:r>
                          <a:rPr lang="en-US" sz="1100">
                            <a:effectLst/>
                            <a:latin typeface="+mn-lt"/>
                            <a:ea typeface="Times New Roman" panose="02020603050405020304" pitchFamily="18" charset="0"/>
                          </a:rPr>
                          <a:t>86.2% (557/646) </a:t>
                        </a:r>
                      </a:p>
                    </a:txBody>
                    <a:tcPr marL="19050" marR="19050" marT="19050" marB="19050">
                      <a:noFill/>
                    </a:tcPr>
                  </a:tc>
                  <a:tc>
                    <a:txBody>
                      <a:bodyPr/>
                      <a:lstStyle/>
                      <a:p>
                        <a:pPr marL="0" marR="0" algn="ctr">
                          <a:buNone/>
                        </a:pPr>
                        <a:r>
                          <a:rPr lang="en-US" sz="1100" dirty="0">
                            <a:effectLst/>
                            <a:latin typeface="+mn-lt"/>
                            <a:ea typeface="Times New Roman" panose="02020603050405020304" pitchFamily="18" charset="0"/>
                          </a:rPr>
                          <a:t>87.4% (561/642) </a:t>
                        </a:r>
                      </a:p>
                    </a:txBody>
                    <a:tcPr marL="19050" marR="19050" marT="19050" marB="19050">
                      <a:noFill/>
                    </a:tcPr>
                  </a:tc>
                  <a:extLst>
                    <a:ext uri="{0D108BD9-81ED-4DB2-BD59-A6C34878D82A}">
                      <a16:rowId xmlns:a16="http://schemas.microsoft.com/office/drawing/2014/main" val="3891714073"/>
                    </a:ext>
                  </a:extLst>
                </a:tr>
                <a:tr h="212321">
                  <a:tc>
                    <a:txBody>
                      <a:bodyPr/>
                      <a:lstStyle/>
                      <a:p>
                        <a:pPr marL="0" marR="0">
                          <a:buNone/>
                        </a:pPr>
                        <a:r>
                          <a:rPr lang="en-US" sz="1100" dirty="0">
                            <a:effectLst/>
                            <a:latin typeface="+mn-lt"/>
                          </a:rPr>
                          <a:t>    Diuretics </a:t>
                        </a:r>
                        <a:endParaRPr lang="en-US" sz="1100" dirty="0">
                          <a:effectLst/>
                          <a:latin typeface="+mn-lt"/>
                          <a:ea typeface="Times New Roman" panose="02020603050405020304" pitchFamily="18" charset="0"/>
                        </a:endParaRPr>
                      </a:p>
                    </a:txBody>
                    <a:tcPr marL="18436" marR="18436" marT="18436" marB="18436">
                      <a:noFill/>
                    </a:tcPr>
                  </a:tc>
                  <a:tc>
                    <a:txBody>
                      <a:bodyPr/>
                      <a:lstStyle/>
                      <a:p>
                        <a:pPr marL="0" marR="0" algn="ctr">
                          <a:buNone/>
                        </a:pPr>
                        <a:r>
                          <a:rPr lang="en-US" sz="1100" dirty="0">
                            <a:effectLst/>
                            <a:latin typeface="+mn-lt"/>
                            <a:ea typeface="Times New Roman" panose="02020603050405020304" pitchFamily="18" charset="0"/>
                          </a:rPr>
                          <a:t>77.7% (502/646) </a:t>
                        </a:r>
                      </a:p>
                    </a:txBody>
                    <a:tcPr marL="19050" marR="19050" marT="19050" marB="19050">
                      <a:noFill/>
                    </a:tcPr>
                  </a:tc>
                  <a:tc>
                    <a:txBody>
                      <a:bodyPr/>
                      <a:lstStyle/>
                      <a:p>
                        <a:pPr marL="0" marR="0" algn="ctr">
                          <a:buNone/>
                        </a:pPr>
                        <a:r>
                          <a:rPr lang="en-US" sz="1100" dirty="0">
                            <a:effectLst/>
                            <a:latin typeface="+mn-lt"/>
                            <a:ea typeface="Times New Roman" panose="02020603050405020304" pitchFamily="18" charset="0"/>
                          </a:rPr>
                          <a:t>79.6% (511/642) </a:t>
                        </a:r>
                      </a:p>
                    </a:txBody>
                    <a:tcPr marL="19050" marR="19050" marT="19050" marB="19050">
                      <a:noFill/>
                    </a:tcPr>
                  </a:tc>
                  <a:extLst>
                    <a:ext uri="{0D108BD9-81ED-4DB2-BD59-A6C34878D82A}">
                      <a16:rowId xmlns:a16="http://schemas.microsoft.com/office/drawing/2014/main" val="2934962003"/>
                    </a:ext>
                  </a:extLst>
                </a:tr>
              </a:tbl>
            </a:graphicData>
          </a:graphic>
        </p:graphicFrame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4D626E3-76B8-596D-C44D-BDCFCE805F03}"/>
                </a:ext>
              </a:extLst>
            </p:cNvPr>
            <p:cNvSpPr/>
            <p:nvPr/>
          </p:nvSpPr>
          <p:spPr>
            <a:xfrm>
              <a:off x="4501373" y="3861292"/>
              <a:ext cx="4484672" cy="249182"/>
            </a:xfrm>
            <a:prstGeom prst="rect">
              <a:avLst/>
            </a:prstGeom>
            <a:noFill/>
            <a:ln>
              <a:solidFill>
                <a:srgbClr val="0000CC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130749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9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4689F5A-B7C2-8C6A-4B37-8B45AA060ED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127" y="46430"/>
            <a:ext cx="7631757" cy="432048"/>
          </a:xfrm>
        </p:spPr>
        <p:txBody>
          <a:bodyPr/>
          <a:lstStyle/>
          <a:p>
            <a:r>
              <a:rPr lang="en-US" dirty="0"/>
              <a:t>Results</a:t>
            </a: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A92957B9-1821-1FB4-68B9-252C175AB4C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25372880"/>
              </p:ext>
            </p:extLst>
          </p:nvPr>
        </p:nvGraphicFramePr>
        <p:xfrm>
          <a:off x="1982443" y="384751"/>
          <a:ext cx="5325861" cy="32630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896E2EC-3DCA-5A03-9045-A8FAE0ED72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7352654"/>
              </p:ext>
            </p:extLst>
          </p:nvPr>
        </p:nvGraphicFramePr>
        <p:xfrm>
          <a:off x="2417132" y="3596045"/>
          <a:ext cx="4699815" cy="8592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8887">
                  <a:extLst>
                    <a:ext uri="{9D8B030D-6E8A-4147-A177-3AD203B41FA5}">
                      <a16:colId xmlns:a16="http://schemas.microsoft.com/office/drawing/2014/main" val="1683513090"/>
                    </a:ext>
                  </a:extLst>
                </a:gridCol>
                <a:gridCol w="1013084">
                  <a:extLst>
                    <a:ext uri="{9D8B030D-6E8A-4147-A177-3AD203B41FA5}">
                      <a16:colId xmlns:a16="http://schemas.microsoft.com/office/drawing/2014/main" val="2004164932"/>
                    </a:ext>
                  </a:extLst>
                </a:gridCol>
                <a:gridCol w="1142714">
                  <a:extLst>
                    <a:ext uri="{9D8B030D-6E8A-4147-A177-3AD203B41FA5}">
                      <a16:colId xmlns:a16="http://schemas.microsoft.com/office/drawing/2014/main" val="1315057273"/>
                    </a:ext>
                  </a:extLst>
                </a:gridCol>
                <a:gridCol w="965130">
                  <a:extLst>
                    <a:ext uri="{9D8B030D-6E8A-4147-A177-3AD203B41FA5}">
                      <a16:colId xmlns:a16="http://schemas.microsoft.com/office/drawing/2014/main" val="134973783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SyncAV</a:t>
                      </a: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Fixed AV Delay </a:t>
                      </a: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P-value</a:t>
                      </a: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0957946"/>
                  </a:ext>
                </a:extLst>
              </a:tr>
              <a:tr h="292455">
                <a:tc>
                  <a:txBody>
                    <a:bodyPr/>
                    <a:lstStyle/>
                    <a:p>
                      <a:r>
                        <a:rPr lang="en-US" sz="1200" b="1" dirty="0"/>
                        <a:t>Paced QRS Duration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123 ± 19 </a:t>
                      </a:r>
                      <a:r>
                        <a:rPr lang="en-US" sz="1200" b="1" i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ms</a:t>
                      </a:r>
                      <a:r>
                        <a:rPr lang="en-US" sz="1200" b="1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 </a:t>
                      </a:r>
                      <a:endParaRPr 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138 ± 24 </a:t>
                      </a:r>
                      <a:r>
                        <a:rPr lang="en-US" sz="1200" b="1" i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ms</a:t>
                      </a:r>
                      <a:endParaRPr 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1" dirty="0"/>
                        <a:t>&lt;0.0001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93360558"/>
                  </a:ext>
                </a:extLst>
              </a:tr>
              <a:tr h="292455">
                <a:tc>
                  <a:txBody>
                    <a:bodyPr/>
                    <a:lstStyle/>
                    <a:p>
                      <a:r>
                        <a:rPr lang="en-US" sz="1200" b="1" dirty="0" err="1"/>
                        <a:t>pAV</a:t>
                      </a:r>
                      <a:r>
                        <a:rPr lang="en-US" sz="1200" b="1" dirty="0"/>
                        <a:t>/PR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74% ± 14%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61% ± 9%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i="1" dirty="0"/>
                        <a:t>&lt;0.0001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63784471"/>
                  </a:ext>
                </a:extLst>
              </a:tr>
            </a:tbl>
          </a:graphicData>
        </a:graphic>
      </p:graphicFrame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50A68EA-5D62-BC60-52A4-F34DCBA62B3D}"/>
              </a:ext>
            </a:extLst>
          </p:cNvPr>
          <p:cNvCxnSpPr>
            <a:cxnSpLocks/>
          </p:cNvCxnSpPr>
          <p:nvPr/>
        </p:nvCxnSpPr>
        <p:spPr>
          <a:xfrm>
            <a:off x="4286699" y="983541"/>
            <a:ext cx="0" cy="1961871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A06ABB4-73D0-0821-8023-E3ADBD353309}"/>
              </a:ext>
            </a:extLst>
          </p:cNvPr>
          <p:cNvCxnSpPr>
            <a:cxnSpLocks/>
          </p:cNvCxnSpPr>
          <p:nvPr/>
        </p:nvCxnSpPr>
        <p:spPr>
          <a:xfrm>
            <a:off x="4574731" y="983541"/>
            <a:ext cx="0" cy="1961871"/>
          </a:xfrm>
          <a:prstGeom prst="line">
            <a:avLst/>
          </a:prstGeom>
          <a:ln>
            <a:solidFill>
              <a:schemeClr val="accent4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BB3F988-2242-A38D-5C52-E07417AA02DB}"/>
              </a:ext>
            </a:extLst>
          </p:cNvPr>
          <p:cNvCxnSpPr>
            <a:cxnSpLocks/>
          </p:cNvCxnSpPr>
          <p:nvPr/>
        </p:nvCxnSpPr>
        <p:spPr>
          <a:xfrm>
            <a:off x="5078787" y="983541"/>
            <a:ext cx="0" cy="1961871"/>
          </a:xfrm>
          <a:prstGeom prst="line">
            <a:avLst/>
          </a:prstGeom>
          <a:ln>
            <a:solidFill>
              <a:srgbClr val="92D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16C71FE-FF74-9915-FEE4-50033C3B00D2}"/>
              </a:ext>
            </a:extLst>
          </p:cNvPr>
          <p:cNvGrpSpPr/>
          <p:nvPr/>
        </p:nvGrpSpPr>
        <p:grpSpPr>
          <a:xfrm>
            <a:off x="5952984" y="963499"/>
            <a:ext cx="1643352" cy="899537"/>
            <a:chOff x="395536" y="977249"/>
            <a:chExt cx="1236508" cy="899537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60793FB3-4CF9-A92F-3A79-C24978CAFBC5}"/>
                </a:ext>
              </a:extLst>
            </p:cNvPr>
            <p:cNvCxnSpPr/>
            <p:nvPr/>
          </p:nvCxnSpPr>
          <p:spPr>
            <a:xfrm>
              <a:off x="467544" y="1722898"/>
              <a:ext cx="288032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D8096D34-1ED0-5113-CF0F-7D915ABA86D2}"/>
                </a:ext>
              </a:extLst>
            </p:cNvPr>
            <p:cNvCxnSpPr/>
            <p:nvPr/>
          </p:nvCxnSpPr>
          <p:spPr>
            <a:xfrm>
              <a:off x="467544" y="1419622"/>
              <a:ext cx="288032" cy="0"/>
            </a:xfrm>
            <a:prstGeom prst="line">
              <a:avLst/>
            </a:prstGeom>
            <a:ln w="28575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0390FF94-B130-0876-C509-545667BB65C5}"/>
                </a:ext>
              </a:extLst>
            </p:cNvPr>
            <p:cNvCxnSpPr/>
            <p:nvPr/>
          </p:nvCxnSpPr>
          <p:spPr>
            <a:xfrm>
              <a:off x="467544" y="1131590"/>
              <a:ext cx="288032" cy="0"/>
            </a:xfrm>
            <a:prstGeom prst="line">
              <a:avLst/>
            </a:prstGeom>
            <a:ln w="28575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5E0D054-1D0C-596F-2538-6095AFACD32E}"/>
                </a:ext>
              </a:extLst>
            </p:cNvPr>
            <p:cNvSpPr txBox="1"/>
            <p:nvPr/>
          </p:nvSpPr>
          <p:spPr>
            <a:xfrm>
              <a:off x="719666" y="977249"/>
              <a:ext cx="82644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8700" indent="0" algn="l" defTabSz="360000" rtl="0" eaLnBrk="1" latinLnBrk="0" hangingPunct="1">
                <a:spcBef>
                  <a:spcPct val="20000"/>
                </a:spcBef>
                <a:buClr>
                  <a:srgbClr val="C00000"/>
                </a:buClr>
                <a:buFont typeface="Arial" panose="020B0604020202020204" pitchFamily="34" charset="0"/>
                <a:buNone/>
              </a:pPr>
              <a:r>
                <a:rPr lang="en-US" sz="1400" b="1" i="0" kern="1200" dirty="0">
                  <a:solidFill>
                    <a:schemeClr val="tx1"/>
                  </a:solidFill>
                  <a:ea typeface="Calibri Light" panose="020F0302020204030204" pitchFamily="34" charset="0"/>
                  <a:cs typeface="Calibri Light" panose="020F0302020204030204" pitchFamily="34" charset="0"/>
                </a:rPr>
                <a:t>Intrinsic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DF8DC34-CEC8-4453-D313-A2A17C2B13A5}"/>
                </a:ext>
              </a:extLst>
            </p:cNvPr>
            <p:cNvSpPr txBox="1"/>
            <p:nvPr/>
          </p:nvSpPr>
          <p:spPr>
            <a:xfrm>
              <a:off x="726542" y="1275606"/>
              <a:ext cx="62261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8700" indent="0" algn="l" defTabSz="360000" rtl="0" eaLnBrk="1" latinLnBrk="0" hangingPunct="1">
                <a:spcBef>
                  <a:spcPct val="20000"/>
                </a:spcBef>
                <a:buClr>
                  <a:srgbClr val="C00000"/>
                </a:buClr>
                <a:buFont typeface="Arial" panose="020B0604020202020204" pitchFamily="34" charset="0"/>
                <a:buNone/>
              </a:pPr>
              <a:r>
                <a:rPr lang="en-US" sz="1400" b="1" i="0" kern="1200" dirty="0">
                  <a:solidFill>
                    <a:schemeClr val="tx1"/>
                  </a:solidFill>
                  <a:ea typeface="Calibri Light" panose="020F0302020204030204" pitchFamily="34" charset="0"/>
                  <a:cs typeface="Calibri Light" panose="020F0302020204030204" pitchFamily="34" charset="0"/>
                </a:rPr>
                <a:t>Fixed AV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124AE87-F66B-2AB0-CD0D-BD7C5678FE95}"/>
                </a:ext>
              </a:extLst>
            </p:cNvPr>
            <p:cNvSpPr txBox="1"/>
            <p:nvPr/>
          </p:nvSpPr>
          <p:spPr>
            <a:xfrm>
              <a:off x="729220" y="1569009"/>
              <a:ext cx="76822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8700" indent="0" algn="l" defTabSz="360000" rtl="0" eaLnBrk="1" latinLnBrk="0" hangingPunct="1">
                <a:spcBef>
                  <a:spcPct val="20000"/>
                </a:spcBef>
                <a:buClr>
                  <a:srgbClr val="C00000"/>
                </a:buClr>
                <a:buFont typeface="Arial" panose="020B0604020202020204" pitchFamily="34" charset="0"/>
                <a:buNone/>
              </a:pPr>
              <a:r>
                <a:rPr lang="en-US" sz="1400" b="1" i="0" kern="1200" dirty="0" err="1">
                  <a:solidFill>
                    <a:schemeClr val="tx1"/>
                  </a:solidFill>
                  <a:ea typeface="Calibri Light" panose="020F0302020204030204" pitchFamily="34" charset="0"/>
                  <a:cs typeface="Calibri Light" panose="020F0302020204030204" pitchFamily="34" charset="0"/>
                </a:rPr>
                <a:t>SyncAV</a:t>
              </a:r>
              <a:endParaRPr lang="en-US" sz="1400" b="1" i="0" kern="1200" dirty="0">
                <a:solidFill>
                  <a:schemeClr val="tx1"/>
                </a:solidFill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2B4B3849-23AD-D576-87C4-6415776ADC73}"/>
                </a:ext>
              </a:extLst>
            </p:cNvPr>
            <p:cNvSpPr/>
            <p:nvPr/>
          </p:nvSpPr>
          <p:spPr>
            <a:xfrm>
              <a:off x="395536" y="977249"/>
              <a:ext cx="1236508" cy="899537"/>
            </a:xfrm>
            <a:prstGeom prst="rect">
              <a:avLst/>
            </a:prstGeom>
            <a:noFill/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0472217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DA58FC-EF9A-0B2A-BD71-11879BFFBA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F49A9F5-D0E1-97F2-F27F-A1B254A25BB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095" y="58600"/>
            <a:ext cx="3898909" cy="432048"/>
          </a:xfrm>
        </p:spPr>
        <p:txBody>
          <a:bodyPr/>
          <a:lstStyle/>
          <a:p>
            <a:r>
              <a:rPr lang="en-US" dirty="0"/>
              <a:t>Primary Endpoint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8049F8F1-520A-2E9F-1EEF-4DEF12865D8A}"/>
              </a:ext>
            </a:extLst>
          </p:cNvPr>
          <p:cNvGraphicFramePr>
            <a:graphicFrameLocks/>
          </p:cNvGraphicFramePr>
          <p:nvPr/>
        </p:nvGraphicFramePr>
        <p:xfrm>
          <a:off x="107504" y="771550"/>
          <a:ext cx="4464496" cy="31131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42A4DE4B-8230-84C1-3D61-EE50B4DFC249}"/>
              </a:ext>
            </a:extLst>
          </p:cNvPr>
          <p:cNvSpPr txBox="1"/>
          <p:nvPr/>
        </p:nvSpPr>
        <p:spPr>
          <a:xfrm>
            <a:off x="1927159" y="2739332"/>
            <a:ext cx="1187820" cy="4370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700" defTabSz="360000">
              <a:spcBef>
                <a:spcPct val="20000"/>
              </a:spcBef>
              <a:buClr>
                <a:srgbClr val="C00000"/>
              </a:buClr>
            </a:pPr>
            <a:r>
              <a:rPr lang="en-US" sz="1400" b="1" dirty="0"/>
              <a:t>  </a:t>
            </a:r>
            <a:r>
              <a:rPr lang="en-US" sz="1400" dirty="0"/>
              <a:t>p=0.054</a:t>
            </a:r>
          </a:p>
          <a:p>
            <a:pPr marL="38700" defTabSz="360000">
              <a:spcBef>
                <a:spcPct val="20000"/>
              </a:spcBef>
              <a:buClr>
                <a:srgbClr val="C00000"/>
              </a:buClr>
            </a:pPr>
            <a:r>
              <a:rPr lang="en-US" sz="700" i="1" dirty="0"/>
              <a:t>Wilcoxon Rank-Sum  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3B3AC8A-D450-BF56-6F98-7EB16DA466B9}"/>
              </a:ext>
            </a:extLst>
          </p:cNvPr>
          <p:cNvGrpSpPr/>
          <p:nvPr/>
        </p:nvGrpSpPr>
        <p:grpSpPr>
          <a:xfrm>
            <a:off x="852759" y="2522364"/>
            <a:ext cx="1209627" cy="1740119"/>
            <a:chOff x="811194" y="2594537"/>
            <a:chExt cx="1209627" cy="1740119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4D2D14FF-5A96-C242-8297-6295E1D93C55}"/>
                </a:ext>
              </a:extLst>
            </p:cNvPr>
            <p:cNvGrpSpPr/>
            <p:nvPr/>
          </p:nvGrpSpPr>
          <p:grpSpPr>
            <a:xfrm>
              <a:off x="811194" y="3964513"/>
              <a:ext cx="1209627" cy="370143"/>
              <a:chOff x="753695" y="4357588"/>
              <a:chExt cx="1209627" cy="370143"/>
            </a:xfrm>
          </p:grpSpPr>
          <p:sp>
            <p:nvSpPr>
              <p:cNvPr id="9" name="Arrow: Right 8">
                <a:extLst>
                  <a:ext uri="{FF2B5EF4-FFF2-40B4-BE49-F238E27FC236}">
                    <a16:creationId xmlns:a16="http://schemas.microsoft.com/office/drawing/2014/main" id="{2133D8C6-93B3-D12B-E244-5EC3C6A5C80F}"/>
                  </a:ext>
                </a:extLst>
              </p:cNvPr>
              <p:cNvSpPr/>
              <p:nvPr/>
            </p:nvSpPr>
            <p:spPr>
              <a:xfrm rot="10800000">
                <a:off x="871802" y="4357588"/>
                <a:ext cx="1024182" cy="170820"/>
              </a:xfrm>
              <a:prstGeom prst="rightArrow">
                <a:avLst/>
              </a:prstGeom>
              <a:solidFill>
                <a:srgbClr val="FF0000">
                  <a:alpha val="50000"/>
                </a:srgbClr>
              </a:solidFill>
              <a:ln w="12700">
                <a:solidFill>
                  <a:srgbClr val="C00000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C921E94-35A3-FDE5-A6F3-FB15371A1A3C}"/>
                  </a:ext>
                </a:extLst>
              </p:cNvPr>
              <p:cNvSpPr txBox="1"/>
              <p:nvPr/>
            </p:nvSpPr>
            <p:spPr>
              <a:xfrm>
                <a:off x="753695" y="4481510"/>
                <a:ext cx="1209627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38700" indent="0" algn="l" defTabSz="360000" rtl="0" eaLnBrk="1" latinLnBrk="0" hangingPunct="1">
                  <a:spcBef>
                    <a:spcPct val="20000"/>
                  </a:spcBef>
                  <a:buClr>
                    <a:srgbClr val="C00000"/>
                  </a:buClr>
                  <a:buFont typeface="Arial" panose="020B0604020202020204" pitchFamily="34" charset="0"/>
                  <a:buNone/>
                </a:pPr>
                <a:r>
                  <a:rPr lang="en-US" sz="1000" b="1" i="1" dirty="0"/>
                  <a:t>Negative response</a:t>
                </a:r>
                <a:endParaRPr lang="en-US" sz="1000" b="1" i="1" kern="1200" dirty="0">
                  <a:solidFill>
                    <a:schemeClr val="tx1"/>
                  </a:solidFill>
                  <a:latin typeface="+mn-lt"/>
                  <a:ea typeface="+mn-ea"/>
                </a:endParaRPr>
              </a:p>
            </p:txBody>
          </p:sp>
        </p:grp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E9CD192-41DC-7620-7969-7BEDEBB45CCB}"/>
                </a:ext>
              </a:extLst>
            </p:cNvPr>
            <p:cNvSpPr/>
            <p:nvPr/>
          </p:nvSpPr>
          <p:spPr>
            <a:xfrm>
              <a:off x="1259632" y="2594537"/>
              <a:ext cx="673841" cy="625285"/>
            </a:xfrm>
            <a:custGeom>
              <a:avLst/>
              <a:gdLst>
                <a:gd name="csX0" fmla="*/ 656134 w 663115"/>
                <a:gd name="csY0" fmla="*/ 490937 h 493264"/>
                <a:gd name="csX1" fmla="*/ 663115 w 663115"/>
                <a:gd name="csY1" fmla="*/ 0 h 493264"/>
                <a:gd name="csX2" fmla="*/ 614254 w 663115"/>
                <a:gd name="csY2" fmla="*/ 79108 h 493264"/>
                <a:gd name="csX3" fmla="*/ 572373 w 663115"/>
                <a:gd name="csY3" fmla="*/ 172177 h 493264"/>
                <a:gd name="csX4" fmla="*/ 518858 w 663115"/>
                <a:gd name="csY4" fmla="*/ 253612 h 493264"/>
                <a:gd name="csX5" fmla="*/ 469997 w 663115"/>
                <a:gd name="csY5" fmla="*/ 323414 h 493264"/>
                <a:gd name="csX6" fmla="*/ 404849 w 663115"/>
                <a:gd name="csY6" fmla="*/ 367621 h 493264"/>
                <a:gd name="csX7" fmla="*/ 321087 w 663115"/>
                <a:gd name="csY7" fmla="*/ 416482 h 493264"/>
                <a:gd name="csX8" fmla="*/ 230345 w 663115"/>
                <a:gd name="csY8" fmla="*/ 456036 h 493264"/>
                <a:gd name="csX9" fmla="*/ 125643 w 663115"/>
                <a:gd name="csY9" fmla="*/ 467670 h 493264"/>
                <a:gd name="csX10" fmla="*/ 51188 w 663115"/>
                <a:gd name="csY10" fmla="*/ 467670 h 493264"/>
                <a:gd name="csX11" fmla="*/ 16287 w 663115"/>
                <a:gd name="csY11" fmla="*/ 476977 h 493264"/>
                <a:gd name="csX12" fmla="*/ 0 w 663115"/>
                <a:gd name="csY12" fmla="*/ 493264 h 493264"/>
                <a:gd name="csX13" fmla="*/ 656134 w 663115"/>
                <a:gd name="csY13" fmla="*/ 490937 h 493264"/>
                <a:gd name="csX0" fmla="*/ 656134 w 663115"/>
                <a:gd name="csY0" fmla="*/ 490937 h 493264"/>
                <a:gd name="csX1" fmla="*/ 663115 w 663115"/>
                <a:gd name="csY1" fmla="*/ 0 h 493264"/>
                <a:gd name="csX2" fmla="*/ 614254 w 663115"/>
                <a:gd name="csY2" fmla="*/ 79108 h 493264"/>
                <a:gd name="csX3" fmla="*/ 572373 w 663115"/>
                <a:gd name="csY3" fmla="*/ 172177 h 493264"/>
                <a:gd name="csX4" fmla="*/ 518858 w 663115"/>
                <a:gd name="csY4" fmla="*/ 253612 h 493264"/>
                <a:gd name="csX5" fmla="*/ 469997 w 663115"/>
                <a:gd name="csY5" fmla="*/ 323414 h 493264"/>
                <a:gd name="csX6" fmla="*/ 404849 w 663115"/>
                <a:gd name="csY6" fmla="*/ 367621 h 493264"/>
                <a:gd name="csX7" fmla="*/ 321087 w 663115"/>
                <a:gd name="csY7" fmla="*/ 416482 h 493264"/>
                <a:gd name="csX8" fmla="*/ 230345 w 663115"/>
                <a:gd name="csY8" fmla="*/ 456036 h 493264"/>
                <a:gd name="csX9" fmla="*/ 125643 w 663115"/>
                <a:gd name="csY9" fmla="*/ 467670 h 493264"/>
                <a:gd name="csX10" fmla="*/ 80052 w 663115"/>
                <a:gd name="csY10" fmla="*/ 461498 h 493264"/>
                <a:gd name="csX11" fmla="*/ 16287 w 663115"/>
                <a:gd name="csY11" fmla="*/ 476977 h 493264"/>
                <a:gd name="csX12" fmla="*/ 0 w 663115"/>
                <a:gd name="csY12" fmla="*/ 493264 h 493264"/>
                <a:gd name="csX13" fmla="*/ 656134 w 663115"/>
                <a:gd name="csY13" fmla="*/ 490937 h 493264"/>
                <a:gd name="csX0" fmla="*/ 656134 w 663115"/>
                <a:gd name="csY0" fmla="*/ 490937 h 493264"/>
                <a:gd name="csX1" fmla="*/ 663115 w 663115"/>
                <a:gd name="csY1" fmla="*/ 0 h 493264"/>
                <a:gd name="csX2" fmla="*/ 614254 w 663115"/>
                <a:gd name="csY2" fmla="*/ 79108 h 493264"/>
                <a:gd name="csX3" fmla="*/ 572373 w 663115"/>
                <a:gd name="csY3" fmla="*/ 172177 h 493264"/>
                <a:gd name="csX4" fmla="*/ 518858 w 663115"/>
                <a:gd name="csY4" fmla="*/ 253612 h 493264"/>
                <a:gd name="csX5" fmla="*/ 469997 w 663115"/>
                <a:gd name="csY5" fmla="*/ 323414 h 493264"/>
                <a:gd name="csX6" fmla="*/ 404849 w 663115"/>
                <a:gd name="csY6" fmla="*/ 367621 h 493264"/>
                <a:gd name="csX7" fmla="*/ 321087 w 663115"/>
                <a:gd name="csY7" fmla="*/ 416482 h 493264"/>
                <a:gd name="csX8" fmla="*/ 230345 w 663115"/>
                <a:gd name="csY8" fmla="*/ 456036 h 493264"/>
                <a:gd name="csX9" fmla="*/ 175673 w 663115"/>
                <a:gd name="csY9" fmla="*/ 453785 h 493264"/>
                <a:gd name="csX10" fmla="*/ 80052 w 663115"/>
                <a:gd name="csY10" fmla="*/ 461498 h 493264"/>
                <a:gd name="csX11" fmla="*/ 16287 w 663115"/>
                <a:gd name="csY11" fmla="*/ 476977 h 493264"/>
                <a:gd name="csX12" fmla="*/ 0 w 663115"/>
                <a:gd name="csY12" fmla="*/ 493264 h 493264"/>
                <a:gd name="csX13" fmla="*/ 656134 w 663115"/>
                <a:gd name="csY13" fmla="*/ 490937 h 493264"/>
                <a:gd name="csX0" fmla="*/ 656134 w 663115"/>
                <a:gd name="csY0" fmla="*/ 490937 h 493264"/>
                <a:gd name="csX1" fmla="*/ 663115 w 663115"/>
                <a:gd name="csY1" fmla="*/ 0 h 493264"/>
                <a:gd name="csX2" fmla="*/ 614254 w 663115"/>
                <a:gd name="csY2" fmla="*/ 79108 h 493264"/>
                <a:gd name="csX3" fmla="*/ 572373 w 663115"/>
                <a:gd name="csY3" fmla="*/ 172177 h 493264"/>
                <a:gd name="csX4" fmla="*/ 518858 w 663115"/>
                <a:gd name="csY4" fmla="*/ 253612 h 493264"/>
                <a:gd name="csX5" fmla="*/ 469997 w 663115"/>
                <a:gd name="csY5" fmla="*/ 323414 h 493264"/>
                <a:gd name="csX6" fmla="*/ 404849 w 663115"/>
                <a:gd name="csY6" fmla="*/ 367621 h 493264"/>
                <a:gd name="csX7" fmla="*/ 321087 w 663115"/>
                <a:gd name="csY7" fmla="*/ 416482 h 493264"/>
                <a:gd name="csX8" fmla="*/ 236118 w 663115"/>
                <a:gd name="csY8" fmla="*/ 446779 h 493264"/>
                <a:gd name="csX9" fmla="*/ 175673 w 663115"/>
                <a:gd name="csY9" fmla="*/ 453785 h 493264"/>
                <a:gd name="csX10" fmla="*/ 80052 w 663115"/>
                <a:gd name="csY10" fmla="*/ 461498 h 493264"/>
                <a:gd name="csX11" fmla="*/ 16287 w 663115"/>
                <a:gd name="csY11" fmla="*/ 476977 h 493264"/>
                <a:gd name="csX12" fmla="*/ 0 w 663115"/>
                <a:gd name="csY12" fmla="*/ 493264 h 493264"/>
                <a:gd name="csX13" fmla="*/ 656134 w 663115"/>
                <a:gd name="csY13" fmla="*/ 490937 h 493264"/>
                <a:gd name="csX0" fmla="*/ 656134 w 663115"/>
                <a:gd name="csY0" fmla="*/ 490937 h 493264"/>
                <a:gd name="csX1" fmla="*/ 663115 w 663115"/>
                <a:gd name="csY1" fmla="*/ 0 h 493264"/>
                <a:gd name="csX2" fmla="*/ 614254 w 663115"/>
                <a:gd name="csY2" fmla="*/ 79108 h 493264"/>
                <a:gd name="csX3" fmla="*/ 572373 w 663115"/>
                <a:gd name="csY3" fmla="*/ 172177 h 493264"/>
                <a:gd name="csX4" fmla="*/ 518858 w 663115"/>
                <a:gd name="csY4" fmla="*/ 253612 h 493264"/>
                <a:gd name="csX5" fmla="*/ 469997 w 663115"/>
                <a:gd name="csY5" fmla="*/ 323414 h 493264"/>
                <a:gd name="csX6" fmla="*/ 393304 w 663115"/>
                <a:gd name="csY6" fmla="*/ 370707 h 493264"/>
                <a:gd name="csX7" fmla="*/ 321087 w 663115"/>
                <a:gd name="csY7" fmla="*/ 416482 h 493264"/>
                <a:gd name="csX8" fmla="*/ 236118 w 663115"/>
                <a:gd name="csY8" fmla="*/ 446779 h 493264"/>
                <a:gd name="csX9" fmla="*/ 175673 w 663115"/>
                <a:gd name="csY9" fmla="*/ 453785 h 493264"/>
                <a:gd name="csX10" fmla="*/ 80052 w 663115"/>
                <a:gd name="csY10" fmla="*/ 461498 h 493264"/>
                <a:gd name="csX11" fmla="*/ 16287 w 663115"/>
                <a:gd name="csY11" fmla="*/ 476977 h 493264"/>
                <a:gd name="csX12" fmla="*/ 0 w 663115"/>
                <a:gd name="csY12" fmla="*/ 493264 h 493264"/>
                <a:gd name="csX13" fmla="*/ 656134 w 663115"/>
                <a:gd name="csY13" fmla="*/ 490937 h 493264"/>
                <a:gd name="csX0" fmla="*/ 656134 w 663115"/>
                <a:gd name="csY0" fmla="*/ 490937 h 493264"/>
                <a:gd name="csX1" fmla="*/ 663115 w 663115"/>
                <a:gd name="csY1" fmla="*/ 0 h 493264"/>
                <a:gd name="csX2" fmla="*/ 614254 w 663115"/>
                <a:gd name="csY2" fmla="*/ 79108 h 493264"/>
                <a:gd name="csX3" fmla="*/ 572373 w 663115"/>
                <a:gd name="csY3" fmla="*/ 172177 h 493264"/>
                <a:gd name="csX4" fmla="*/ 538101 w 663115"/>
                <a:gd name="csY4" fmla="*/ 256697 h 493264"/>
                <a:gd name="csX5" fmla="*/ 469997 w 663115"/>
                <a:gd name="csY5" fmla="*/ 323414 h 493264"/>
                <a:gd name="csX6" fmla="*/ 393304 w 663115"/>
                <a:gd name="csY6" fmla="*/ 370707 h 493264"/>
                <a:gd name="csX7" fmla="*/ 321087 w 663115"/>
                <a:gd name="csY7" fmla="*/ 416482 h 493264"/>
                <a:gd name="csX8" fmla="*/ 236118 w 663115"/>
                <a:gd name="csY8" fmla="*/ 446779 h 493264"/>
                <a:gd name="csX9" fmla="*/ 175673 w 663115"/>
                <a:gd name="csY9" fmla="*/ 453785 h 493264"/>
                <a:gd name="csX10" fmla="*/ 80052 w 663115"/>
                <a:gd name="csY10" fmla="*/ 461498 h 493264"/>
                <a:gd name="csX11" fmla="*/ 16287 w 663115"/>
                <a:gd name="csY11" fmla="*/ 476977 h 493264"/>
                <a:gd name="csX12" fmla="*/ 0 w 663115"/>
                <a:gd name="csY12" fmla="*/ 493264 h 493264"/>
                <a:gd name="csX13" fmla="*/ 656134 w 663115"/>
                <a:gd name="csY13" fmla="*/ 490937 h 493264"/>
                <a:gd name="csX0" fmla="*/ 656134 w 663115"/>
                <a:gd name="csY0" fmla="*/ 490937 h 493264"/>
                <a:gd name="csX1" fmla="*/ 663115 w 663115"/>
                <a:gd name="csY1" fmla="*/ 0 h 493264"/>
                <a:gd name="csX2" fmla="*/ 614254 w 663115"/>
                <a:gd name="csY2" fmla="*/ 79108 h 493264"/>
                <a:gd name="csX3" fmla="*/ 572373 w 663115"/>
                <a:gd name="csY3" fmla="*/ 172177 h 493264"/>
                <a:gd name="csX4" fmla="*/ 534253 w 663115"/>
                <a:gd name="csY4" fmla="*/ 252069 h 493264"/>
                <a:gd name="csX5" fmla="*/ 469997 w 663115"/>
                <a:gd name="csY5" fmla="*/ 323414 h 493264"/>
                <a:gd name="csX6" fmla="*/ 393304 w 663115"/>
                <a:gd name="csY6" fmla="*/ 370707 h 493264"/>
                <a:gd name="csX7" fmla="*/ 321087 w 663115"/>
                <a:gd name="csY7" fmla="*/ 416482 h 493264"/>
                <a:gd name="csX8" fmla="*/ 236118 w 663115"/>
                <a:gd name="csY8" fmla="*/ 446779 h 493264"/>
                <a:gd name="csX9" fmla="*/ 175673 w 663115"/>
                <a:gd name="csY9" fmla="*/ 453785 h 493264"/>
                <a:gd name="csX10" fmla="*/ 80052 w 663115"/>
                <a:gd name="csY10" fmla="*/ 461498 h 493264"/>
                <a:gd name="csX11" fmla="*/ 16287 w 663115"/>
                <a:gd name="csY11" fmla="*/ 476977 h 493264"/>
                <a:gd name="csX12" fmla="*/ 0 w 663115"/>
                <a:gd name="csY12" fmla="*/ 493264 h 493264"/>
                <a:gd name="csX13" fmla="*/ 656134 w 663115"/>
                <a:gd name="csY13" fmla="*/ 490937 h 493264"/>
                <a:gd name="csX0" fmla="*/ 656134 w 665039"/>
                <a:gd name="csY0" fmla="*/ 492480 h 494807"/>
                <a:gd name="csX1" fmla="*/ 665039 w 665039"/>
                <a:gd name="csY1" fmla="*/ 0 h 494807"/>
                <a:gd name="csX2" fmla="*/ 614254 w 665039"/>
                <a:gd name="csY2" fmla="*/ 80651 h 494807"/>
                <a:gd name="csX3" fmla="*/ 572373 w 665039"/>
                <a:gd name="csY3" fmla="*/ 173720 h 494807"/>
                <a:gd name="csX4" fmla="*/ 534253 w 665039"/>
                <a:gd name="csY4" fmla="*/ 253612 h 494807"/>
                <a:gd name="csX5" fmla="*/ 469997 w 665039"/>
                <a:gd name="csY5" fmla="*/ 324957 h 494807"/>
                <a:gd name="csX6" fmla="*/ 393304 w 665039"/>
                <a:gd name="csY6" fmla="*/ 372250 h 494807"/>
                <a:gd name="csX7" fmla="*/ 321087 w 665039"/>
                <a:gd name="csY7" fmla="*/ 418025 h 494807"/>
                <a:gd name="csX8" fmla="*/ 236118 w 665039"/>
                <a:gd name="csY8" fmla="*/ 448322 h 494807"/>
                <a:gd name="csX9" fmla="*/ 175673 w 665039"/>
                <a:gd name="csY9" fmla="*/ 455328 h 494807"/>
                <a:gd name="csX10" fmla="*/ 80052 w 665039"/>
                <a:gd name="csY10" fmla="*/ 463041 h 494807"/>
                <a:gd name="csX11" fmla="*/ 16287 w 665039"/>
                <a:gd name="csY11" fmla="*/ 478520 h 494807"/>
                <a:gd name="csX12" fmla="*/ 0 w 665039"/>
                <a:gd name="csY12" fmla="*/ 494807 h 494807"/>
                <a:gd name="csX13" fmla="*/ 656134 w 665039"/>
                <a:gd name="csY13" fmla="*/ 492480 h 494807"/>
                <a:gd name="csX0" fmla="*/ 656134 w 665039"/>
                <a:gd name="csY0" fmla="*/ 492480 h 494807"/>
                <a:gd name="csX1" fmla="*/ 665039 w 665039"/>
                <a:gd name="csY1" fmla="*/ 0 h 494807"/>
                <a:gd name="csX2" fmla="*/ 614254 w 665039"/>
                <a:gd name="csY2" fmla="*/ 91451 h 494807"/>
                <a:gd name="csX3" fmla="*/ 572373 w 665039"/>
                <a:gd name="csY3" fmla="*/ 173720 h 494807"/>
                <a:gd name="csX4" fmla="*/ 534253 w 665039"/>
                <a:gd name="csY4" fmla="*/ 253612 h 494807"/>
                <a:gd name="csX5" fmla="*/ 469997 w 665039"/>
                <a:gd name="csY5" fmla="*/ 324957 h 494807"/>
                <a:gd name="csX6" fmla="*/ 393304 w 665039"/>
                <a:gd name="csY6" fmla="*/ 372250 h 494807"/>
                <a:gd name="csX7" fmla="*/ 321087 w 665039"/>
                <a:gd name="csY7" fmla="*/ 418025 h 494807"/>
                <a:gd name="csX8" fmla="*/ 236118 w 665039"/>
                <a:gd name="csY8" fmla="*/ 448322 h 494807"/>
                <a:gd name="csX9" fmla="*/ 175673 w 665039"/>
                <a:gd name="csY9" fmla="*/ 455328 h 494807"/>
                <a:gd name="csX10" fmla="*/ 80052 w 665039"/>
                <a:gd name="csY10" fmla="*/ 463041 h 494807"/>
                <a:gd name="csX11" fmla="*/ 16287 w 665039"/>
                <a:gd name="csY11" fmla="*/ 478520 h 494807"/>
                <a:gd name="csX12" fmla="*/ 0 w 665039"/>
                <a:gd name="csY12" fmla="*/ 494807 h 494807"/>
                <a:gd name="csX13" fmla="*/ 656134 w 665039"/>
                <a:gd name="csY13" fmla="*/ 492480 h 494807"/>
                <a:gd name="csX0" fmla="*/ 656134 w 665039"/>
                <a:gd name="csY0" fmla="*/ 492480 h 494807"/>
                <a:gd name="csX1" fmla="*/ 665039 w 665039"/>
                <a:gd name="csY1" fmla="*/ 0 h 494807"/>
                <a:gd name="csX2" fmla="*/ 614254 w 665039"/>
                <a:gd name="csY2" fmla="*/ 91451 h 494807"/>
                <a:gd name="csX3" fmla="*/ 572373 w 665039"/>
                <a:gd name="csY3" fmla="*/ 173720 h 494807"/>
                <a:gd name="csX4" fmla="*/ 530405 w 665039"/>
                <a:gd name="csY4" fmla="*/ 253612 h 494807"/>
                <a:gd name="csX5" fmla="*/ 469997 w 665039"/>
                <a:gd name="csY5" fmla="*/ 324957 h 494807"/>
                <a:gd name="csX6" fmla="*/ 393304 w 665039"/>
                <a:gd name="csY6" fmla="*/ 372250 h 494807"/>
                <a:gd name="csX7" fmla="*/ 321087 w 665039"/>
                <a:gd name="csY7" fmla="*/ 418025 h 494807"/>
                <a:gd name="csX8" fmla="*/ 236118 w 665039"/>
                <a:gd name="csY8" fmla="*/ 448322 h 494807"/>
                <a:gd name="csX9" fmla="*/ 175673 w 665039"/>
                <a:gd name="csY9" fmla="*/ 455328 h 494807"/>
                <a:gd name="csX10" fmla="*/ 80052 w 665039"/>
                <a:gd name="csY10" fmla="*/ 463041 h 494807"/>
                <a:gd name="csX11" fmla="*/ 16287 w 665039"/>
                <a:gd name="csY11" fmla="*/ 478520 h 494807"/>
                <a:gd name="csX12" fmla="*/ 0 w 665039"/>
                <a:gd name="csY12" fmla="*/ 494807 h 494807"/>
                <a:gd name="csX13" fmla="*/ 656134 w 665039"/>
                <a:gd name="csY13" fmla="*/ 492480 h 494807"/>
                <a:gd name="csX0" fmla="*/ 656134 w 665039"/>
                <a:gd name="csY0" fmla="*/ 492480 h 494807"/>
                <a:gd name="csX1" fmla="*/ 665039 w 665039"/>
                <a:gd name="csY1" fmla="*/ 0 h 494807"/>
                <a:gd name="csX2" fmla="*/ 614254 w 665039"/>
                <a:gd name="csY2" fmla="*/ 91451 h 494807"/>
                <a:gd name="csX3" fmla="*/ 581995 w 665039"/>
                <a:gd name="csY3" fmla="*/ 173720 h 494807"/>
                <a:gd name="csX4" fmla="*/ 530405 w 665039"/>
                <a:gd name="csY4" fmla="*/ 253612 h 494807"/>
                <a:gd name="csX5" fmla="*/ 469997 w 665039"/>
                <a:gd name="csY5" fmla="*/ 324957 h 494807"/>
                <a:gd name="csX6" fmla="*/ 393304 w 665039"/>
                <a:gd name="csY6" fmla="*/ 372250 h 494807"/>
                <a:gd name="csX7" fmla="*/ 321087 w 665039"/>
                <a:gd name="csY7" fmla="*/ 418025 h 494807"/>
                <a:gd name="csX8" fmla="*/ 236118 w 665039"/>
                <a:gd name="csY8" fmla="*/ 448322 h 494807"/>
                <a:gd name="csX9" fmla="*/ 175673 w 665039"/>
                <a:gd name="csY9" fmla="*/ 455328 h 494807"/>
                <a:gd name="csX10" fmla="*/ 80052 w 665039"/>
                <a:gd name="csY10" fmla="*/ 463041 h 494807"/>
                <a:gd name="csX11" fmla="*/ 16287 w 665039"/>
                <a:gd name="csY11" fmla="*/ 478520 h 494807"/>
                <a:gd name="csX12" fmla="*/ 0 w 665039"/>
                <a:gd name="csY12" fmla="*/ 494807 h 494807"/>
                <a:gd name="csX13" fmla="*/ 656134 w 665039"/>
                <a:gd name="csY13" fmla="*/ 492480 h 494807"/>
                <a:gd name="csX0" fmla="*/ 656134 w 665039"/>
                <a:gd name="csY0" fmla="*/ 492480 h 494807"/>
                <a:gd name="csX1" fmla="*/ 665039 w 665039"/>
                <a:gd name="csY1" fmla="*/ 0 h 494807"/>
                <a:gd name="csX2" fmla="*/ 623875 w 665039"/>
                <a:gd name="csY2" fmla="*/ 91451 h 494807"/>
                <a:gd name="csX3" fmla="*/ 581995 w 665039"/>
                <a:gd name="csY3" fmla="*/ 173720 h 494807"/>
                <a:gd name="csX4" fmla="*/ 530405 w 665039"/>
                <a:gd name="csY4" fmla="*/ 253612 h 494807"/>
                <a:gd name="csX5" fmla="*/ 469997 w 665039"/>
                <a:gd name="csY5" fmla="*/ 324957 h 494807"/>
                <a:gd name="csX6" fmla="*/ 393304 w 665039"/>
                <a:gd name="csY6" fmla="*/ 372250 h 494807"/>
                <a:gd name="csX7" fmla="*/ 321087 w 665039"/>
                <a:gd name="csY7" fmla="*/ 418025 h 494807"/>
                <a:gd name="csX8" fmla="*/ 236118 w 665039"/>
                <a:gd name="csY8" fmla="*/ 448322 h 494807"/>
                <a:gd name="csX9" fmla="*/ 175673 w 665039"/>
                <a:gd name="csY9" fmla="*/ 455328 h 494807"/>
                <a:gd name="csX10" fmla="*/ 80052 w 665039"/>
                <a:gd name="csY10" fmla="*/ 463041 h 494807"/>
                <a:gd name="csX11" fmla="*/ 16287 w 665039"/>
                <a:gd name="csY11" fmla="*/ 478520 h 494807"/>
                <a:gd name="csX12" fmla="*/ 0 w 665039"/>
                <a:gd name="csY12" fmla="*/ 494807 h 494807"/>
                <a:gd name="csX13" fmla="*/ 656134 w 665039"/>
                <a:gd name="csY13" fmla="*/ 492480 h 494807"/>
                <a:gd name="csX0" fmla="*/ 656134 w 665039"/>
                <a:gd name="csY0" fmla="*/ 492480 h 494807"/>
                <a:gd name="csX1" fmla="*/ 665039 w 665039"/>
                <a:gd name="csY1" fmla="*/ 0 h 494807"/>
                <a:gd name="csX2" fmla="*/ 623875 w 665039"/>
                <a:gd name="csY2" fmla="*/ 91451 h 494807"/>
                <a:gd name="csX3" fmla="*/ 581995 w 665039"/>
                <a:gd name="csY3" fmla="*/ 173720 h 494807"/>
                <a:gd name="csX4" fmla="*/ 530405 w 665039"/>
                <a:gd name="csY4" fmla="*/ 253612 h 494807"/>
                <a:gd name="csX5" fmla="*/ 469997 w 665039"/>
                <a:gd name="csY5" fmla="*/ 324957 h 494807"/>
                <a:gd name="csX6" fmla="*/ 393304 w 665039"/>
                <a:gd name="csY6" fmla="*/ 372250 h 494807"/>
                <a:gd name="csX7" fmla="*/ 321087 w 665039"/>
                <a:gd name="csY7" fmla="*/ 418025 h 494807"/>
                <a:gd name="csX8" fmla="*/ 236118 w 665039"/>
                <a:gd name="csY8" fmla="*/ 448322 h 494807"/>
                <a:gd name="csX9" fmla="*/ 173748 w 665039"/>
                <a:gd name="csY9" fmla="*/ 449157 h 494807"/>
                <a:gd name="csX10" fmla="*/ 80052 w 665039"/>
                <a:gd name="csY10" fmla="*/ 463041 h 494807"/>
                <a:gd name="csX11" fmla="*/ 16287 w 665039"/>
                <a:gd name="csY11" fmla="*/ 478520 h 494807"/>
                <a:gd name="csX12" fmla="*/ 0 w 665039"/>
                <a:gd name="csY12" fmla="*/ 494807 h 494807"/>
                <a:gd name="csX13" fmla="*/ 656134 w 665039"/>
                <a:gd name="csY13" fmla="*/ 492480 h 494807"/>
                <a:gd name="csX0" fmla="*/ 656134 w 665039"/>
                <a:gd name="csY0" fmla="*/ 492480 h 494807"/>
                <a:gd name="csX1" fmla="*/ 665039 w 665039"/>
                <a:gd name="csY1" fmla="*/ 0 h 494807"/>
                <a:gd name="csX2" fmla="*/ 623875 w 665039"/>
                <a:gd name="csY2" fmla="*/ 91451 h 494807"/>
                <a:gd name="csX3" fmla="*/ 581995 w 665039"/>
                <a:gd name="csY3" fmla="*/ 173720 h 494807"/>
                <a:gd name="csX4" fmla="*/ 530405 w 665039"/>
                <a:gd name="csY4" fmla="*/ 253612 h 494807"/>
                <a:gd name="csX5" fmla="*/ 469997 w 665039"/>
                <a:gd name="csY5" fmla="*/ 324957 h 494807"/>
                <a:gd name="csX6" fmla="*/ 393304 w 665039"/>
                <a:gd name="csY6" fmla="*/ 372250 h 494807"/>
                <a:gd name="csX7" fmla="*/ 321087 w 665039"/>
                <a:gd name="csY7" fmla="*/ 418025 h 494807"/>
                <a:gd name="csX8" fmla="*/ 234194 w 665039"/>
                <a:gd name="csY8" fmla="*/ 443693 h 494807"/>
                <a:gd name="csX9" fmla="*/ 173748 w 665039"/>
                <a:gd name="csY9" fmla="*/ 449157 h 494807"/>
                <a:gd name="csX10" fmla="*/ 80052 w 665039"/>
                <a:gd name="csY10" fmla="*/ 463041 h 494807"/>
                <a:gd name="csX11" fmla="*/ 16287 w 665039"/>
                <a:gd name="csY11" fmla="*/ 478520 h 494807"/>
                <a:gd name="csX12" fmla="*/ 0 w 665039"/>
                <a:gd name="csY12" fmla="*/ 494807 h 494807"/>
                <a:gd name="csX13" fmla="*/ 656134 w 665039"/>
                <a:gd name="csY13" fmla="*/ 492480 h 494807"/>
                <a:gd name="csX0" fmla="*/ 656134 w 665039"/>
                <a:gd name="csY0" fmla="*/ 492480 h 494807"/>
                <a:gd name="csX1" fmla="*/ 665039 w 665039"/>
                <a:gd name="csY1" fmla="*/ 0 h 494807"/>
                <a:gd name="csX2" fmla="*/ 623875 w 665039"/>
                <a:gd name="csY2" fmla="*/ 91451 h 494807"/>
                <a:gd name="csX3" fmla="*/ 581995 w 665039"/>
                <a:gd name="csY3" fmla="*/ 173720 h 494807"/>
                <a:gd name="csX4" fmla="*/ 530405 w 665039"/>
                <a:gd name="csY4" fmla="*/ 253612 h 494807"/>
                <a:gd name="csX5" fmla="*/ 469997 w 665039"/>
                <a:gd name="csY5" fmla="*/ 324957 h 494807"/>
                <a:gd name="csX6" fmla="*/ 393304 w 665039"/>
                <a:gd name="csY6" fmla="*/ 372250 h 494807"/>
                <a:gd name="csX7" fmla="*/ 321087 w 665039"/>
                <a:gd name="csY7" fmla="*/ 418025 h 494807"/>
                <a:gd name="csX8" fmla="*/ 234194 w 665039"/>
                <a:gd name="csY8" fmla="*/ 443693 h 494807"/>
                <a:gd name="csX9" fmla="*/ 173748 w 665039"/>
                <a:gd name="csY9" fmla="*/ 449157 h 494807"/>
                <a:gd name="csX10" fmla="*/ 93522 w 665039"/>
                <a:gd name="csY10" fmla="*/ 456870 h 494807"/>
                <a:gd name="csX11" fmla="*/ 16287 w 665039"/>
                <a:gd name="csY11" fmla="*/ 478520 h 494807"/>
                <a:gd name="csX12" fmla="*/ 0 w 665039"/>
                <a:gd name="csY12" fmla="*/ 494807 h 494807"/>
                <a:gd name="csX13" fmla="*/ 656134 w 665039"/>
                <a:gd name="csY13" fmla="*/ 492480 h 494807"/>
                <a:gd name="csX0" fmla="*/ 656134 w 665039"/>
                <a:gd name="csY0" fmla="*/ 492480 h 494807"/>
                <a:gd name="csX1" fmla="*/ 665039 w 665039"/>
                <a:gd name="csY1" fmla="*/ 0 h 494807"/>
                <a:gd name="csX2" fmla="*/ 623875 w 665039"/>
                <a:gd name="csY2" fmla="*/ 91451 h 494807"/>
                <a:gd name="csX3" fmla="*/ 581995 w 665039"/>
                <a:gd name="csY3" fmla="*/ 173720 h 494807"/>
                <a:gd name="csX4" fmla="*/ 524632 w 665039"/>
                <a:gd name="csY4" fmla="*/ 250526 h 494807"/>
                <a:gd name="csX5" fmla="*/ 469997 w 665039"/>
                <a:gd name="csY5" fmla="*/ 324957 h 494807"/>
                <a:gd name="csX6" fmla="*/ 393304 w 665039"/>
                <a:gd name="csY6" fmla="*/ 372250 h 494807"/>
                <a:gd name="csX7" fmla="*/ 321087 w 665039"/>
                <a:gd name="csY7" fmla="*/ 418025 h 494807"/>
                <a:gd name="csX8" fmla="*/ 234194 w 665039"/>
                <a:gd name="csY8" fmla="*/ 443693 h 494807"/>
                <a:gd name="csX9" fmla="*/ 173748 w 665039"/>
                <a:gd name="csY9" fmla="*/ 449157 h 494807"/>
                <a:gd name="csX10" fmla="*/ 93522 w 665039"/>
                <a:gd name="csY10" fmla="*/ 456870 h 494807"/>
                <a:gd name="csX11" fmla="*/ 16287 w 665039"/>
                <a:gd name="csY11" fmla="*/ 478520 h 494807"/>
                <a:gd name="csX12" fmla="*/ 0 w 665039"/>
                <a:gd name="csY12" fmla="*/ 494807 h 494807"/>
                <a:gd name="csX13" fmla="*/ 656134 w 665039"/>
                <a:gd name="csY13" fmla="*/ 492480 h 49480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</a:cxnLst>
              <a:rect l="l" t="t" r="r" b="b"/>
              <a:pathLst>
                <a:path w="665039" h="494807">
                  <a:moveTo>
                    <a:pt x="656134" y="492480"/>
                  </a:moveTo>
                  <a:lnTo>
                    <a:pt x="665039" y="0"/>
                  </a:lnTo>
                  <a:lnTo>
                    <a:pt x="623875" y="91451"/>
                  </a:lnTo>
                  <a:lnTo>
                    <a:pt x="581995" y="173720"/>
                  </a:lnTo>
                  <a:lnTo>
                    <a:pt x="524632" y="250526"/>
                  </a:lnTo>
                  <a:lnTo>
                    <a:pt x="469997" y="324957"/>
                  </a:lnTo>
                  <a:lnTo>
                    <a:pt x="393304" y="372250"/>
                  </a:lnTo>
                  <a:lnTo>
                    <a:pt x="321087" y="418025"/>
                  </a:lnTo>
                  <a:lnTo>
                    <a:pt x="234194" y="443693"/>
                  </a:lnTo>
                  <a:lnTo>
                    <a:pt x="173748" y="449157"/>
                  </a:lnTo>
                  <a:lnTo>
                    <a:pt x="93522" y="456870"/>
                  </a:lnTo>
                  <a:lnTo>
                    <a:pt x="16287" y="478520"/>
                  </a:lnTo>
                  <a:lnTo>
                    <a:pt x="0" y="494807"/>
                  </a:lnTo>
                  <a:lnTo>
                    <a:pt x="656134" y="492480"/>
                  </a:lnTo>
                  <a:close/>
                </a:path>
              </a:pathLst>
            </a:custGeom>
            <a:pattFill prst="dkUpDiag">
              <a:fgClr>
                <a:srgbClr val="FF0000"/>
              </a:fgClr>
              <a:bgClr>
                <a:schemeClr val="bg1"/>
              </a:bgClr>
            </a:patt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kern="1200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19C54E7-7DC0-3640-5858-7DAADDE827EA}"/>
              </a:ext>
            </a:extLst>
          </p:cNvPr>
          <p:cNvGrpSpPr/>
          <p:nvPr/>
        </p:nvGrpSpPr>
        <p:grpSpPr>
          <a:xfrm>
            <a:off x="2915627" y="886109"/>
            <a:ext cx="1407911" cy="338554"/>
            <a:chOff x="3419872" y="4556686"/>
            <a:chExt cx="1407911" cy="338554"/>
          </a:xfrm>
        </p:grpSpPr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A7BA577B-FCFD-D664-2BB8-35C2849834D0}"/>
                </a:ext>
              </a:extLst>
            </p:cNvPr>
            <p:cNvCxnSpPr/>
            <p:nvPr/>
          </p:nvCxnSpPr>
          <p:spPr>
            <a:xfrm>
              <a:off x="3419872" y="4731990"/>
              <a:ext cx="454188" cy="0"/>
            </a:xfrm>
            <a:prstGeom prst="line">
              <a:avLst/>
            </a:prstGeom>
            <a:ln w="38100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3744C2D-E52B-9B74-9518-14DE0304B23B}"/>
                </a:ext>
              </a:extLst>
            </p:cNvPr>
            <p:cNvSpPr txBox="1"/>
            <p:nvPr/>
          </p:nvSpPr>
          <p:spPr>
            <a:xfrm>
              <a:off x="3874060" y="4556686"/>
              <a:ext cx="95372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8700" indent="0" algn="l" defTabSz="360000" rtl="0" eaLnBrk="1" latinLnBrk="0" hangingPunct="1">
                <a:spcBef>
                  <a:spcPct val="20000"/>
                </a:spcBef>
                <a:buClr>
                  <a:srgbClr val="C00000"/>
                </a:buClr>
                <a:buFont typeface="Arial" panose="020B0604020202020204" pitchFamily="34" charset="0"/>
                <a:buNone/>
              </a:pPr>
              <a:r>
                <a:rPr lang="en-US" sz="1600" b="1" i="0" kern="1200" dirty="0">
                  <a:solidFill>
                    <a:schemeClr val="tx1"/>
                  </a:solidFill>
                  <a:latin typeface="+mn-lt"/>
                  <a:ea typeface="+mn-ea"/>
                </a:rPr>
                <a:t>Fixed AV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742EE0CB-ADE0-7A36-856A-02489DD84EE7}"/>
              </a:ext>
            </a:extLst>
          </p:cNvPr>
          <p:cNvGrpSpPr/>
          <p:nvPr/>
        </p:nvGrpSpPr>
        <p:grpSpPr>
          <a:xfrm>
            <a:off x="2909249" y="1137011"/>
            <a:ext cx="1350652" cy="338554"/>
            <a:chOff x="3419872" y="4310661"/>
            <a:chExt cx="1350652" cy="338554"/>
          </a:xfrm>
        </p:grpSpPr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8E28C5D6-4175-0096-0715-B64919C78DA1}"/>
                </a:ext>
              </a:extLst>
            </p:cNvPr>
            <p:cNvCxnSpPr/>
            <p:nvPr/>
          </p:nvCxnSpPr>
          <p:spPr>
            <a:xfrm>
              <a:off x="3419872" y="4515966"/>
              <a:ext cx="454188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8A4BB9E-C683-592D-43D8-F8F3AE2D4D19}"/>
                </a:ext>
              </a:extLst>
            </p:cNvPr>
            <p:cNvSpPr txBox="1"/>
            <p:nvPr/>
          </p:nvSpPr>
          <p:spPr>
            <a:xfrm>
              <a:off x="3874060" y="4310661"/>
              <a:ext cx="89646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8700" indent="0" algn="l" defTabSz="360000" rtl="0" eaLnBrk="1" latinLnBrk="0" hangingPunct="1">
                <a:spcBef>
                  <a:spcPct val="20000"/>
                </a:spcBef>
                <a:buClr>
                  <a:srgbClr val="C00000"/>
                </a:buClr>
                <a:buFont typeface="Arial" panose="020B0604020202020204" pitchFamily="34" charset="0"/>
                <a:buNone/>
              </a:pPr>
              <a:r>
                <a:rPr lang="en-US" sz="1600" b="1" i="0" kern="1200" dirty="0">
                  <a:solidFill>
                    <a:schemeClr val="tx1"/>
                  </a:solidFill>
                  <a:latin typeface="+mn-lt"/>
                  <a:ea typeface="+mn-ea"/>
                </a:rPr>
                <a:t>Sync AV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8DD02973-E347-287E-171E-E143B2199304}"/>
              </a:ext>
            </a:extLst>
          </p:cNvPr>
          <p:cNvGrpSpPr/>
          <p:nvPr/>
        </p:nvGrpSpPr>
        <p:grpSpPr>
          <a:xfrm>
            <a:off x="5137406" y="264803"/>
            <a:ext cx="3513879" cy="4497796"/>
            <a:chOff x="5137406" y="264803"/>
            <a:chExt cx="3513879" cy="4497796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6A4351B9-AF98-8CC6-7FEA-AE4FCF8CAE2D}"/>
                </a:ext>
              </a:extLst>
            </p:cNvPr>
            <p:cNvGrpSpPr/>
            <p:nvPr/>
          </p:nvGrpSpPr>
          <p:grpSpPr>
            <a:xfrm>
              <a:off x="6623380" y="3776137"/>
              <a:ext cx="1296139" cy="324490"/>
              <a:chOff x="6753782" y="3905459"/>
              <a:chExt cx="1139296" cy="463525"/>
            </a:xfrm>
          </p:grpSpPr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7B671C8-AA52-3C7D-50C6-6352A203CC36}"/>
                  </a:ext>
                </a:extLst>
              </p:cNvPr>
              <p:cNvSpPr txBox="1"/>
              <p:nvPr/>
            </p:nvSpPr>
            <p:spPr>
              <a:xfrm>
                <a:off x="6886410" y="4088318"/>
                <a:ext cx="794127" cy="280666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 marL="38700" indent="0" algn="l" defTabSz="360000" rtl="0" eaLnBrk="1" latinLnBrk="0" hangingPunct="1">
                  <a:spcBef>
                    <a:spcPct val="20000"/>
                  </a:spcBef>
                  <a:buClr>
                    <a:srgbClr val="C00000"/>
                  </a:buClr>
                  <a:buFont typeface="Arial" panose="020B0604020202020204" pitchFamily="34" charset="0"/>
                  <a:buNone/>
                </a:pPr>
                <a:r>
                  <a:rPr lang="en-US" sz="1400" b="1" dirty="0"/>
                  <a:t>P = 0.054</a:t>
                </a:r>
                <a:endParaRPr lang="en-US" sz="1400" b="1" i="0" kern="1200" dirty="0">
                  <a:solidFill>
                    <a:schemeClr val="tx1"/>
                  </a:solidFill>
                  <a:latin typeface="+mn-lt"/>
                  <a:ea typeface="+mn-ea"/>
                </a:endParaRPr>
              </a:p>
            </p:txBody>
          </p: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2CD7C3FD-8452-FEBE-FA08-E37A0EC1A93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53782" y="4246233"/>
                <a:ext cx="17098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69A23F67-9A83-1C6A-3356-95A68D1459A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718921" y="4230844"/>
                <a:ext cx="17098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7AEB463B-5EC2-310A-C45F-B41EDA5520F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763280" y="3905459"/>
                <a:ext cx="0" cy="34077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688F8BCF-02C9-3E51-2651-4432BCD5EC1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7889906" y="3905459"/>
                <a:ext cx="3172" cy="33106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94BC93DF-F54D-2803-9458-2E1BFE58F92C}"/>
                </a:ext>
              </a:extLst>
            </p:cNvPr>
            <p:cNvGrpSpPr/>
            <p:nvPr/>
          </p:nvGrpSpPr>
          <p:grpSpPr>
            <a:xfrm>
              <a:off x="5137406" y="264803"/>
              <a:ext cx="3513879" cy="4497796"/>
              <a:chOff x="5137406" y="264803"/>
              <a:chExt cx="3513879" cy="4497796"/>
            </a:xfrm>
          </p:grpSpPr>
          <p:graphicFrame>
            <p:nvGraphicFramePr>
              <p:cNvPr id="14" name="Chart 13">
                <a:extLst>
                  <a:ext uri="{FF2B5EF4-FFF2-40B4-BE49-F238E27FC236}">
                    <a16:creationId xmlns:a16="http://schemas.microsoft.com/office/drawing/2014/main" id="{36D1606C-A8DA-7C27-4FAE-2932E50DC72D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2288028184"/>
                  </p:ext>
                </p:extLst>
              </p:nvPr>
            </p:nvGraphicFramePr>
            <p:xfrm>
              <a:off x="5137406" y="716065"/>
              <a:ext cx="3513879" cy="4046534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4"/>
              </a:graphicData>
            </a:graphic>
          </p:graphicFrame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31C5526C-C94E-3000-2AD2-0DF7AF1762D6}"/>
                  </a:ext>
                </a:extLst>
              </p:cNvPr>
              <p:cNvSpPr txBox="1"/>
              <p:nvPr/>
            </p:nvSpPr>
            <p:spPr>
              <a:xfrm>
                <a:off x="5728809" y="264803"/>
                <a:ext cx="270208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38700" indent="0" algn="l" defTabSz="360000" rtl="0" eaLnBrk="1" latinLnBrk="0" hangingPunct="1">
                  <a:spcBef>
                    <a:spcPct val="20000"/>
                  </a:spcBef>
                  <a:buClr>
                    <a:srgbClr val="C00000"/>
                  </a:buClr>
                  <a:buFont typeface="Arial" panose="020B0604020202020204" pitchFamily="34" charset="0"/>
                  <a:buNone/>
                </a:pPr>
                <a:r>
                  <a:rPr lang="en-US" sz="1600" b="1" i="0" kern="1200" dirty="0">
                    <a:solidFill>
                      <a:srgbClr val="0000CC"/>
                    </a:solidFill>
                    <a:latin typeface="+mn-lt"/>
                    <a:ea typeface="+mn-ea"/>
                  </a:rPr>
                  <a:t>Overall LVESV </a:t>
                </a:r>
                <a:r>
                  <a:rPr lang="en-US" sz="1600" b="1" i="0" kern="1200" dirty="0">
                    <a:solidFill>
                      <a:srgbClr val="0000CC"/>
                    </a:solidFill>
                    <a:latin typeface="+mn-lt"/>
                    <a:ea typeface="+mn-ea"/>
                    <a:sym typeface="Symbol" panose="05050102010706020507" pitchFamily="18" charset="2"/>
                  </a:rPr>
                  <a:t></a:t>
                </a:r>
                <a:r>
                  <a:rPr lang="en-US" sz="1600" b="1" i="0" kern="1200" dirty="0">
                    <a:solidFill>
                      <a:srgbClr val="0000CC"/>
                    </a:solidFill>
                    <a:latin typeface="+mn-lt"/>
                    <a:ea typeface="+mn-ea"/>
                  </a:rPr>
                  <a:t> at 12 months</a:t>
                </a:r>
              </a:p>
            </p:txBody>
          </p:sp>
        </p:grp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C9BB41F3-BE94-69B1-AA28-5F802145A2DB}"/>
              </a:ext>
            </a:extLst>
          </p:cNvPr>
          <p:cNvGrpSpPr/>
          <p:nvPr/>
        </p:nvGrpSpPr>
        <p:grpSpPr>
          <a:xfrm>
            <a:off x="1908494" y="3096871"/>
            <a:ext cx="2001510" cy="1195650"/>
            <a:chOff x="1908494" y="3096871"/>
            <a:chExt cx="2001510" cy="1195650"/>
          </a:xfrm>
        </p:grpSpPr>
        <p:sp>
          <p:nvSpPr>
            <p:cNvPr id="23" name="Arrow: Right 22">
              <a:extLst>
                <a:ext uri="{FF2B5EF4-FFF2-40B4-BE49-F238E27FC236}">
                  <a16:creationId xmlns:a16="http://schemas.microsoft.com/office/drawing/2014/main" id="{32352853-733F-C164-6743-53441DC79236}"/>
                </a:ext>
              </a:extLst>
            </p:cNvPr>
            <p:cNvSpPr/>
            <p:nvPr/>
          </p:nvSpPr>
          <p:spPr>
            <a:xfrm>
              <a:off x="1996574" y="3895974"/>
              <a:ext cx="1688123" cy="170820"/>
            </a:xfrm>
            <a:prstGeom prst="rightArrow">
              <a:avLst/>
            </a:prstGeom>
            <a:solidFill>
              <a:srgbClr val="92D050">
                <a:alpha val="50000"/>
              </a:srgbClr>
            </a:solidFill>
            <a:ln w="12700">
              <a:solidFill>
                <a:srgbClr val="00B05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9720762-3B3B-19A0-FC71-7D81759D0807}"/>
                </a:ext>
              </a:extLst>
            </p:cNvPr>
            <p:cNvSpPr txBox="1"/>
            <p:nvPr/>
          </p:nvSpPr>
          <p:spPr>
            <a:xfrm>
              <a:off x="1908494" y="4038605"/>
              <a:ext cx="2001510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8700" indent="0" algn="l" defTabSz="360000" rtl="0" eaLnBrk="1" latinLnBrk="0" hangingPunct="1">
                <a:spcBef>
                  <a:spcPct val="20000"/>
                </a:spcBef>
                <a:buClr>
                  <a:srgbClr val="C00000"/>
                </a:buClr>
                <a:buFont typeface="Arial" panose="020B0604020202020204" pitchFamily="34" charset="0"/>
                <a:buNone/>
              </a:pPr>
              <a:r>
                <a:rPr lang="en-US" sz="1050" b="1" i="1" dirty="0"/>
                <a:t>Increased structural remodeling</a:t>
              </a:r>
              <a:endParaRPr lang="en-US" sz="1050" b="1" i="1" kern="1200" dirty="0">
                <a:solidFill>
                  <a:schemeClr val="tx1"/>
                </a:solidFill>
                <a:latin typeface="+mn-lt"/>
                <a:ea typeface="+mn-ea"/>
              </a:endParaRPr>
            </a:p>
          </p:txBody>
        </p: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4FC354EB-27F9-88CE-42BB-D4AC4991CC76}"/>
                </a:ext>
              </a:extLst>
            </p:cNvPr>
            <p:cNvCxnSpPr/>
            <p:nvPr/>
          </p:nvCxnSpPr>
          <p:spPr>
            <a:xfrm flipV="1">
              <a:off x="1996574" y="3096871"/>
              <a:ext cx="0" cy="891657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40386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Chart bld="series"/>
        </p:bldSub>
      </p:bldGraphic>
      <p:bldP spid="5" grpId="0"/>
    </p:bldLst>
  </p:timing>
</p:sld>
</file>

<file path=ppt/theme/theme1.xml><?xml version="1.0" encoding="utf-8"?>
<a:theme xmlns:a="http://schemas.openxmlformats.org/drawingml/2006/main" name="ESC_PPT_Light_220817-16-9">
  <a:themeElements>
    <a:clrScheme name="Custom 31">
      <a:dk1>
        <a:srgbClr val="000000"/>
      </a:dk1>
      <a:lt1>
        <a:srgbClr val="FFFFFF"/>
      </a:lt1>
      <a:dk2>
        <a:srgbClr val="595959"/>
      </a:dk2>
      <a:lt2>
        <a:srgbClr val="F2F2F2"/>
      </a:lt2>
      <a:accent1>
        <a:srgbClr val="AE1022"/>
      </a:accent1>
      <a:accent2>
        <a:srgbClr val="552682"/>
      </a:accent2>
      <a:accent3>
        <a:srgbClr val="00ABAA"/>
      </a:accent3>
      <a:accent4>
        <a:srgbClr val="005694"/>
      </a:accent4>
      <a:accent5>
        <a:srgbClr val="FBB800"/>
      </a:accent5>
      <a:accent6>
        <a:srgbClr val="EF7918"/>
      </a:accent6>
      <a:hlink>
        <a:srgbClr val="005694"/>
      </a:hlink>
      <a:folHlink>
        <a:srgbClr val="005694"/>
      </a:folHlink>
    </a:clrScheme>
    <a:fontScheme name="Custom 1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a:style>
    </a:spDef>
    <a:txDef>
      <a:spPr>
        <a:noFill/>
      </a:spPr>
      <a:bodyPr wrap="square" rtlCol="0">
        <a:spAutoFit/>
      </a:bodyPr>
      <a:lstStyle>
        <a:defPPr marL="38700" indent="0" algn="l" defTabSz="360000" rtl="0" eaLnBrk="1" latinLnBrk="0" hangingPunct="1">
          <a:spcBef>
            <a:spcPct val="20000"/>
          </a:spcBef>
          <a:buClr>
            <a:srgbClr val="C00000"/>
          </a:buClr>
          <a:buFont typeface="Arial" panose="020B0604020202020204" pitchFamily="34" charset="0"/>
          <a:buNone/>
          <a:defRPr sz="1600" b="1" i="0" kern="1200" dirty="0" smtClean="0">
            <a:solidFill>
              <a:schemeClr val="tx1"/>
            </a:solidFill>
            <a:latin typeface="+mn-lt"/>
            <a:ea typeface="+mn-ea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ESC_PPT_GENERIC_12012021  -  Read-Only" id="{8CB5A6F9-0108-4F1C-927D-5872DF40D793}" vid="{717AFAD0-94CD-4965-A011-B2544BC0820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Office 2007 - 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 2007 - 2010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2007 - 2010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3FF79BA759D6947923B99742F92FC84" ma:contentTypeVersion="15" ma:contentTypeDescription="Create a new document." ma:contentTypeScope="" ma:versionID="dfc44820a9ac9ba53a5f26dea59dd655">
  <xsd:schema xmlns:xsd="http://www.w3.org/2001/XMLSchema" xmlns:xs="http://www.w3.org/2001/XMLSchema" xmlns:p="http://schemas.microsoft.com/office/2006/metadata/properties" xmlns:ns3="d891c35e-cfe6-4172-b206-2c311b56e3dd" targetNamespace="http://schemas.microsoft.com/office/2006/metadata/properties" ma:root="true" ma:fieldsID="58a2fc93e4f280c11d38f943b426b49d" ns3:_="">
    <xsd:import namespace="d891c35e-cfe6-4172-b206-2c311b56e3d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_activity" minOccurs="0"/>
                <xsd:element ref="ns3:MediaServiceObjectDetectorVersions" minOccurs="0"/>
                <xsd:element ref="ns3:MediaServiceSearchProperties" minOccurs="0"/>
                <xsd:element ref="ns3:MediaServiceSystem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891c35e-cfe6-4172-b206-2c311b56e3d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_activity" ma:index="12" nillable="true" ma:displayName="_activity" ma:hidden="true" ma:internalName="_activity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SystemTags" ma:index="15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d891c35e-cfe6-4172-b206-2c311b56e3dd" xsi:nil="true"/>
  </documentManagement>
</p:properties>
</file>

<file path=customXml/itemProps1.xml><?xml version="1.0" encoding="utf-8"?>
<ds:datastoreItem xmlns:ds="http://schemas.openxmlformats.org/officeDocument/2006/customXml" ds:itemID="{64E24291-22DD-43F3-AC30-E3003C14307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510055F-094A-47A3-BAF0-013F2F5372B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891c35e-cfe6-4172-b206-2c311b56e3d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1FE9C67-8ABD-4B1E-9CB5-B41294330FAD}">
  <ds:schemaRefs>
    <ds:schemaRef ds:uri="http://purl.org/dc/terms/"/>
    <ds:schemaRef ds:uri="http://www.w3.org/XML/1998/namespace"/>
    <ds:schemaRef ds:uri="http://schemas.microsoft.com/office/2006/documentManagement/types"/>
    <ds:schemaRef ds:uri="http://schemas.microsoft.com/office/2006/metadata/properties"/>
    <ds:schemaRef ds:uri="http://purl.org/dc/dcmitype/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d891c35e-cfe6-4172-b206-2c311b56e3dd"/>
  </ds:schemaRefs>
</ds:datastoreItem>
</file>

<file path=docMetadata/LabelInfo.xml><?xml version="1.0" encoding="utf-8"?>
<clbl:labelList xmlns:clbl="http://schemas.microsoft.com/office/2020/mipLabelMetadata">
  <clbl:label id="{5b268d57-2a6f-4e04-b0de-6938583d5ebc}" enabled="0" method="" siteId="{5b268d57-2a6f-4e04-b0de-6938583d5eb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16163</TotalTime>
  <Words>1587</Words>
  <Application>Microsoft Office PowerPoint</Application>
  <PresentationFormat>On-screen Show (16:9)</PresentationFormat>
  <Paragraphs>287</Paragraphs>
  <Slides>14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Aptos</vt:lpstr>
      <vt:lpstr>Arial</vt:lpstr>
      <vt:lpstr>Calibri</vt:lpstr>
      <vt:lpstr>Calibri Light</vt:lpstr>
      <vt:lpstr>Symbol</vt:lpstr>
      <vt:lpstr>ESC_PPT_Light_220817-16-9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Roland COLLIN</dc:creator>
  <cp:lastModifiedBy>Varma, M.D., Niraj</cp:lastModifiedBy>
  <cp:revision>145</cp:revision>
  <cp:lastPrinted>2026-08-23T02:30:07Z</cp:lastPrinted>
  <dcterms:created xsi:type="dcterms:W3CDTF">2021-07-16T09:19:14Z</dcterms:created>
  <dcterms:modified xsi:type="dcterms:W3CDTF">2026-08-30T13:07:29Z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0x010100A3FF79BA759D6947923B99742F92FC84</vt:lpwstr>
  </property>
</Properties>
</file>