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74" r:id="rId2"/>
    <p:sldId id="308" r:id="rId3"/>
    <p:sldId id="343" r:id="rId4"/>
    <p:sldId id="258" r:id="rId5"/>
    <p:sldId id="342" r:id="rId6"/>
    <p:sldId id="346" r:id="rId7"/>
    <p:sldId id="326" r:id="rId8"/>
    <p:sldId id="344" r:id="rId9"/>
    <p:sldId id="341" r:id="rId10"/>
    <p:sldId id="328" r:id="rId11"/>
    <p:sldId id="329" r:id="rId12"/>
    <p:sldId id="330" r:id="rId13"/>
    <p:sldId id="338" r:id="rId14"/>
    <p:sldId id="339" r:id="rId15"/>
    <p:sldId id="336" r:id="rId16"/>
    <p:sldId id="314" r:id="rId17"/>
    <p:sldId id="312" r:id="rId18"/>
    <p:sldId id="318" r:id="rId19"/>
    <p:sldId id="337" r:id="rId20"/>
    <p:sldId id="275" r:id="rId21"/>
  </p:sldIdLst>
  <p:sldSz cx="12192000" cy="6858000"/>
  <p:notesSz cx="6858000" cy="9144000"/>
  <p:embeddedFontLst>
    <p:embeddedFont>
      <p:font typeface="微软雅黑" panose="020B0503020204020204" pitchFamily="34" charset="-122"/>
      <p:regular r:id="rId24"/>
      <p:bold r:id="rId2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4" userDrawn="1">
          <p15:clr>
            <a:srgbClr val="A4A3A4"/>
          </p15:clr>
        </p15:guide>
        <p15:guide id="2" pos="38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杜 坚果" initials="杜" lastIdx="2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4A1"/>
    <a:srgbClr val="4C6CAE"/>
    <a:srgbClr val="B1BED9"/>
    <a:srgbClr val="42A44A"/>
    <a:srgbClr val="FFFFFF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73665" autoAdjust="0"/>
  </p:normalViewPr>
  <p:slideViewPr>
    <p:cSldViewPr snapToGrid="0" showGuides="1">
      <p:cViewPr varScale="1">
        <p:scale>
          <a:sx n="81" d="100"/>
          <a:sy n="81" d="100"/>
        </p:scale>
        <p:origin x="1128" y="40"/>
      </p:cViewPr>
      <p:guideLst>
        <p:guide orient="horz" pos="2214"/>
        <p:guide pos="387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3440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E68E0-B618-B85C-D74C-44D55448F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630F4B8-70CE-FAF7-62EB-1FE575B5A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39D31EC-DD8D-767C-541D-895D1863E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D27858-7496-5FC9-166D-5492563F1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645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48F63-780D-E705-0DAC-4136E9CFB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E2E2DC1-29EF-DCDC-A894-953B97CDC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3B16ADF-7093-3377-79C8-16252F4C8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A3D1FC-8132-6135-712D-8F96B8F51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073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4F1F5-9064-AA93-26E5-24D3543BE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05FC09F-14AF-C996-F281-DDAD12479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5CF4D1C-8748-9F71-2748-C025D0937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0DDEF9A-4A10-1F97-BA3F-281C2F9D7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935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F1CB8-77BC-5CB4-1E8F-DB381AD98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48DB0C4-2A24-2F85-6179-E86564B326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2ED50ED-09DC-91B0-12FC-115E45925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6E383E-58CC-B726-8E5E-D64F8E15B4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7291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80472-641A-DB88-B2AF-1FF2D1B24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D22A2A1-22A7-F8B8-BC27-C33FAA0BD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F14E5E-55D8-234A-6603-8137C615F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961042D-73B3-3492-4810-76B43B1FE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335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926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1929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3AC20-0BE0-178C-86E5-C1D5EC9FD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F331BE0-FFB0-B141-1D2B-435384622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31CC02C-2FD3-E730-0D5C-C222D7BC3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3472FE-B0D6-4924-8E83-C902085F18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71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11524-DFC9-F488-34FF-AAC65F31B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A83D9E4-CDC7-2CCC-1C6E-9C3A12C31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BBBACE6-FA78-EFA2-1697-4C5018830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E4EAF14-6107-6630-10B3-1DCF3888F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40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7ABB7-5126-9417-E6F3-4CB382BF1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A6C1289-24A2-E9FC-0D3B-726A2E74D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3B9B2A2-6024-45E4-CE13-ACC20A44F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D45B86-45B0-DB20-EAC0-A2D3135503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375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C36C4-59EC-C3F7-873D-4300D81E2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A52BAE-4E25-94BF-3779-39027C6A9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9A692A1-0C45-9F77-107C-1F1ADAF18B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1D06B9-D3C6-4BA2-F7FC-26FD1CC20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8614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4A35A-4F8C-DAC5-DCE9-52A8FD920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5D21234-7450-20AC-CC04-81F5BA7C2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C09C2EC-1666-DE0A-79D9-89A270FFD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1AE1B1-E3E3-70B2-C1FE-1407FA7B63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33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C9C26-F699-B56F-D9E4-79BE36683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FD1F060-C8F0-086F-F0AE-7276CECA5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CD6ADC1-E318-70B9-8370-D449BA0E0A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810F72C-8EF9-D635-EEAB-6DA621C99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602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 rot="5400000">
            <a:off x="2667635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 descr="585d0e389004256165ef21329d3f78bd"/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35" y="184658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21" y="1821457"/>
            <a:ext cx="4522066" cy="11903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致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/>
        </p:nvSpPr>
        <p:spPr>
          <a:xfrm rot="5400000">
            <a:off x="2667635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158" y="940291"/>
            <a:ext cx="4147683" cy="1091782"/>
          </a:xfrm>
          <a:prstGeom prst="rect">
            <a:avLst/>
          </a:prstGeom>
        </p:spPr>
      </p:pic>
      <p:pic>
        <p:nvPicPr>
          <p:cNvPr id="18" name="图片 17" descr="585d0e389004256165ef21329d3f78bd"/>
          <p:cNvPicPr>
            <a:picLocks noChangeAspect="1"/>
          </p:cNvPicPr>
          <p:nvPr userDrawn="1"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635" y="184658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528706" y="867990"/>
            <a:ext cx="589713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 rot="5400000">
            <a:off x="5869305" y="534670"/>
            <a:ext cx="455295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503cb8de1da77eada997a19f9ebaab9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04805" y="6435090"/>
            <a:ext cx="1541780" cy="405765"/>
          </a:xfrm>
          <a:prstGeom prst="rect">
            <a:avLst/>
          </a:prstGeom>
        </p:spPr>
      </p:pic>
      <p:pic>
        <p:nvPicPr>
          <p:cNvPr id="11" name="图片 10" descr="585d0e389004256165ef21329d3f78bd"/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5715" y="5742940"/>
            <a:ext cx="2740025" cy="15417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10" Type="http://schemas.openxmlformats.org/officeDocument/2006/relationships/tags" Target="../tags/tag6.xml"/><Relationship Id="rId4" Type="http://schemas.openxmlformats.org/officeDocument/2006/relationships/theme" Target="../theme/theme1.xml"/><Relationship Id="rId9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huidong@hrbmu.edu.cn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8"/>
          <p:cNvSpPr txBox="1"/>
          <p:nvPr>
            <p:custDataLst>
              <p:tags r:id="rId1"/>
            </p:custDataLst>
          </p:nvPr>
        </p:nvSpPr>
        <p:spPr>
          <a:xfrm>
            <a:off x="974645" y="3119094"/>
            <a:ext cx="10992015" cy="3202193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endParaRPr lang="en-AU" altLang="zh-CN" sz="2000" b="1" dirty="0">
              <a:solidFill>
                <a:schemeClr val="bg1"/>
              </a:solidFill>
              <a:latin typeface="Aptos" panose="020B0004020202020204" pitchFamily="34" charset="0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AU" altLang="zh-CN" sz="2600" b="1" spc="0" dirty="0">
                <a:solidFill>
                  <a:schemeClr val="bg1"/>
                </a:solidFill>
                <a:latin typeface="Aptos" panose="020B0004020202020204" pitchFamily="34" charset="0"/>
                <a:ea typeface="+mn-ea"/>
              </a:rPr>
              <a:t>ECLIPSE-CKD - S</a:t>
            </a:r>
            <a:r>
              <a:rPr lang="en-US" altLang="zh-CN" sz="2600" b="1" spc="0" dirty="0">
                <a:solidFill>
                  <a:schemeClr val="bg1"/>
                </a:solidFill>
                <a:latin typeface="Aptos" panose="020B0004020202020204" pitchFamily="34" charset="0"/>
                <a:ea typeface="+mn-ea"/>
              </a:rPr>
              <a:t>alt Substitute in Chronic Kidney Disease</a:t>
            </a:r>
          </a:p>
          <a:p>
            <a:pPr>
              <a:lnSpc>
                <a:spcPct val="120000"/>
              </a:lnSpc>
            </a:pPr>
            <a:endParaRPr lang="en-US" altLang="zh-CN" sz="2600" b="1" spc="0" dirty="0">
              <a:solidFill>
                <a:schemeClr val="bg1"/>
              </a:solidFill>
              <a:latin typeface="Aptos" panose="020B0004020202020204" pitchFamily="34" charset="0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zh-CN" sz="2600" b="1" spc="0" dirty="0">
              <a:solidFill>
                <a:schemeClr val="bg1"/>
              </a:solidFill>
              <a:latin typeface="Aptos" panose="020B0004020202020204" pitchFamily="34" charset="0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000" b="1" spc="0" dirty="0">
                <a:solidFill>
                  <a:schemeClr val="bg1"/>
                </a:solidFill>
                <a:latin typeface="Aptos" panose="020B0004020202020204" pitchFamily="34" charset="0"/>
                <a:ea typeface="+mn-ea"/>
              </a:rPr>
              <a:t>Dong Shui on behalf of the trial team</a:t>
            </a:r>
          </a:p>
          <a:p>
            <a:pPr>
              <a:lnSpc>
                <a:spcPct val="120000"/>
              </a:lnSpc>
            </a:pPr>
            <a:endParaRPr lang="en-AU" altLang="zh-CN" sz="2000" b="1" spc="0" dirty="0">
              <a:solidFill>
                <a:schemeClr val="bg1"/>
              </a:solidFill>
              <a:latin typeface="Aptos" panose="020B0004020202020204" pitchFamily="34" charset="0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en-AU" altLang="zh-CN" sz="2000" b="1" spc="0" dirty="0">
                <a:solidFill>
                  <a:schemeClr val="bg1"/>
                </a:solidFill>
                <a:latin typeface="Aptos" panose="020B0004020202020204" pitchFamily="34" charset="0"/>
                <a:ea typeface="+mn-ea"/>
              </a:rPr>
              <a:t>Munich, Germany</a:t>
            </a:r>
          </a:p>
          <a:p>
            <a:pPr>
              <a:lnSpc>
                <a:spcPct val="120000"/>
              </a:lnSpc>
            </a:pPr>
            <a:r>
              <a:rPr lang="en-AU" altLang="zh-CN" sz="2000" b="1" spc="0" dirty="0">
                <a:solidFill>
                  <a:schemeClr val="bg1"/>
                </a:solidFill>
                <a:latin typeface="Aptos" panose="020B0004020202020204" pitchFamily="34" charset="0"/>
                <a:ea typeface="+mn-ea"/>
              </a:rPr>
              <a:t>August 30, 2026</a:t>
            </a:r>
            <a:endParaRPr lang="en-GB" altLang="zh-CN" sz="4400" b="1" spc="0" dirty="0">
              <a:solidFill>
                <a:schemeClr val="bg1"/>
              </a:solidFill>
              <a:latin typeface="Aptos" panose="020B0004020202020204" pitchFamily="34" charset="0"/>
              <a:ea typeface="+mn-ea"/>
            </a:endParaRPr>
          </a:p>
          <a:p>
            <a:pPr>
              <a:lnSpc>
                <a:spcPct val="120000"/>
              </a:lnSpc>
            </a:pPr>
            <a:endParaRPr lang="en-US" altLang="zh-CN" sz="4400" b="1" dirty="0">
              <a:solidFill>
                <a:schemeClr val="bg1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6" name="标题 18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974645" y="3827144"/>
            <a:ext cx="9799200" cy="25704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zh-CN" sz="3200" b="1" dirty="0">
              <a:solidFill>
                <a:schemeClr val="bg1"/>
              </a:solidFill>
            </a:endParaRPr>
          </a:p>
          <a:p>
            <a:pPr algn="l"/>
            <a:endParaRPr lang="en-US" altLang="zh-CN" sz="3200" b="1" dirty="0">
              <a:solidFill>
                <a:schemeClr val="bg1"/>
              </a:solidFill>
            </a:endParaRPr>
          </a:p>
          <a:p>
            <a:pPr algn="l"/>
            <a:endParaRPr lang="en-GB" altLang="zh-CN" sz="3200" b="1" dirty="0">
              <a:solidFill>
                <a:schemeClr val="bg1"/>
              </a:solidFill>
            </a:endParaRPr>
          </a:p>
          <a:p>
            <a:pPr algn="l"/>
            <a:endParaRPr lang="en-US" altLang="zh-CN" sz="3200" b="1" dirty="0"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35564-71F3-36ED-2CE7-2D3D934ED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6DB24423-D44F-1EEC-AE23-8534688E7056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Participants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375E87-011F-C965-A92C-686403531FEC}"/>
              </a:ext>
            </a:extLst>
          </p:cNvPr>
          <p:cNvSpPr txBox="1"/>
          <p:nvPr/>
        </p:nvSpPr>
        <p:spPr>
          <a:xfrm>
            <a:off x="452512" y="1077238"/>
            <a:ext cx="6817672" cy="420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</a:rPr>
              <a:t>968 participants </a:t>
            </a:r>
            <a:r>
              <a:rPr lang="en-US" sz="2000" dirty="0">
                <a:latin typeface="Aptos" panose="020B0004020202020204" pitchFamily="34" charset="0"/>
              </a:rPr>
              <a:t>were assessed eligibility, and </a:t>
            </a:r>
            <a:r>
              <a:rPr lang="en-US" sz="2000" b="1" dirty="0">
                <a:latin typeface="Aptos" panose="020B0004020202020204" pitchFamily="34" charset="0"/>
              </a:rPr>
              <a:t>640 underwent randomization</a:t>
            </a:r>
            <a:r>
              <a:rPr lang="en-US" sz="2000" dirty="0">
                <a:latin typeface="Aptos" panose="020B000402020202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</a:rPr>
              <a:t>322 participants </a:t>
            </a:r>
            <a:r>
              <a:rPr lang="en-US" sz="2000" dirty="0">
                <a:latin typeface="Aptos" panose="020B0004020202020204" pitchFamily="34" charset="0"/>
              </a:rPr>
              <a:t>were assigned to the salt  substitute  group and </a:t>
            </a:r>
            <a:r>
              <a:rPr lang="en-US" sz="2000" b="1" dirty="0">
                <a:latin typeface="Aptos" panose="020B0004020202020204" pitchFamily="34" charset="0"/>
              </a:rPr>
              <a:t>318 </a:t>
            </a:r>
            <a:r>
              <a:rPr lang="en-US" sz="2000" dirty="0">
                <a:latin typeface="Aptos" panose="020B0004020202020204" pitchFamily="34" charset="0"/>
              </a:rPr>
              <a:t>to the regular salt group;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Follow-up rates were high, with </a:t>
            </a:r>
            <a:r>
              <a:rPr lang="en-US" sz="2000" b="1" dirty="0">
                <a:latin typeface="Aptos" panose="020B0004020202020204" pitchFamily="34" charset="0"/>
              </a:rPr>
              <a:t>307 and 301 participants </a:t>
            </a:r>
            <a:r>
              <a:rPr lang="en-US" sz="2000" dirty="0">
                <a:latin typeface="Aptos" panose="020B0004020202020204" pitchFamily="34" charset="0"/>
              </a:rPr>
              <a:t>completing the month 3 visit, respectively;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Overall, </a:t>
            </a:r>
            <a:r>
              <a:rPr lang="en-US" sz="2000" b="1" dirty="0">
                <a:latin typeface="Aptos" panose="020B0004020202020204" pitchFamily="34" charset="0"/>
              </a:rPr>
              <a:t>631 participants (98.6%) </a:t>
            </a:r>
            <a:r>
              <a:rPr lang="en-US" sz="2000" dirty="0">
                <a:latin typeface="Aptos" panose="020B0004020202020204" pitchFamily="34" charset="0"/>
              </a:rPr>
              <a:t>were in included the primary analysis: </a:t>
            </a:r>
            <a:r>
              <a:rPr lang="en-US" sz="2000" b="1" dirty="0">
                <a:latin typeface="Aptos" panose="020B0004020202020204" pitchFamily="34" charset="0"/>
              </a:rPr>
              <a:t>319 </a:t>
            </a:r>
            <a:r>
              <a:rPr lang="en-US" sz="2000" dirty="0">
                <a:latin typeface="Aptos" panose="020B0004020202020204" pitchFamily="34" charset="0"/>
              </a:rPr>
              <a:t>in the salt substitute group and </a:t>
            </a:r>
            <a:r>
              <a:rPr lang="en-US" sz="2000" b="1" dirty="0">
                <a:latin typeface="Aptos" panose="020B0004020202020204" pitchFamily="34" charset="0"/>
              </a:rPr>
              <a:t>312 </a:t>
            </a:r>
            <a:r>
              <a:rPr lang="en-US" sz="2000" dirty="0">
                <a:latin typeface="Aptos" panose="020B0004020202020204" pitchFamily="34" charset="0"/>
              </a:rPr>
              <a:t>in the regular salt group.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FB7BCB2-3C10-2376-20B7-BA1F6D4F5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831" y="0"/>
            <a:ext cx="4932624" cy="639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84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F090B-1F23-3B7F-2AE2-7F314E32E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210E0671-2995-017B-2597-809DF3464EEE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Baseline characteristics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23E9A-E7CB-3388-47B3-F6C0144119FF}"/>
              </a:ext>
            </a:extLst>
          </p:cNvPr>
          <p:cNvSpPr txBox="1"/>
          <p:nvPr/>
        </p:nvSpPr>
        <p:spPr>
          <a:xfrm>
            <a:off x="452512" y="1077238"/>
            <a:ext cx="7435036" cy="3279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Mean age was </a:t>
            </a:r>
            <a:r>
              <a:rPr lang="en-US" sz="2000" b="1" dirty="0">
                <a:latin typeface="Aptos" panose="020B0004020202020204" pitchFamily="34" charset="0"/>
              </a:rPr>
              <a:t>66.7 </a:t>
            </a:r>
            <a:r>
              <a:rPr lang="en-US" sz="2000" dirty="0">
                <a:latin typeface="Aptos" panose="020B0004020202020204" pitchFamily="34" charset="0"/>
              </a:rPr>
              <a:t>years; </a:t>
            </a:r>
            <a:r>
              <a:rPr lang="en-US" sz="2000" b="1" dirty="0">
                <a:latin typeface="Aptos" panose="020B0004020202020204" pitchFamily="34" charset="0"/>
              </a:rPr>
              <a:t>45.0%</a:t>
            </a:r>
            <a:r>
              <a:rPr lang="en-US" sz="2000" dirty="0">
                <a:latin typeface="Aptos" panose="020B0004020202020204" pitchFamily="34" charset="0"/>
              </a:rPr>
              <a:t> were women; mean BMI was </a:t>
            </a:r>
            <a:r>
              <a:rPr lang="en-US" sz="2000" b="1" dirty="0">
                <a:latin typeface="Aptos" panose="020B0004020202020204" pitchFamily="34" charset="0"/>
              </a:rPr>
              <a:t>25.8 </a:t>
            </a:r>
            <a:r>
              <a:rPr lang="en-US" sz="2000" dirty="0">
                <a:latin typeface="Aptos" panose="020B0004020202020204" pitchFamily="34" charset="0"/>
              </a:rPr>
              <a:t>kg/m²;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Mean BP was </a:t>
            </a:r>
            <a:r>
              <a:rPr lang="en-US" sz="2000" b="1" dirty="0">
                <a:latin typeface="Aptos" panose="020B0004020202020204" pitchFamily="34" charset="0"/>
              </a:rPr>
              <a:t>143.0/86.3 </a:t>
            </a:r>
            <a:r>
              <a:rPr lang="en-US" sz="2000" dirty="0">
                <a:latin typeface="Aptos" panose="020B0004020202020204" pitchFamily="34" charset="0"/>
              </a:rPr>
              <a:t>mm Hg; </a:t>
            </a:r>
            <a:r>
              <a:rPr lang="en-US" sz="2000" b="1" dirty="0">
                <a:latin typeface="Aptos" panose="020B0004020202020204" pitchFamily="34" charset="0"/>
              </a:rPr>
              <a:t>65.8%</a:t>
            </a:r>
            <a:r>
              <a:rPr lang="en-US" sz="2000" dirty="0">
                <a:latin typeface="Aptos" panose="020B0004020202020204" pitchFamily="34" charset="0"/>
              </a:rPr>
              <a:t> received antihypertensive treatment;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Mean serum potassium was </a:t>
            </a:r>
            <a:r>
              <a:rPr lang="en-US" sz="2000" b="1" dirty="0">
                <a:latin typeface="Aptos" panose="020B0004020202020204" pitchFamily="34" charset="0"/>
              </a:rPr>
              <a:t>4.4 </a:t>
            </a:r>
            <a:r>
              <a:rPr lang="en-US" sz="2000" dirty="0">
                <a:latin typeface="Aptos" panose="020B0004020202020204" pitchFamily="34" charset="0"/>
              </a:rPr>
              <a:t>mmol/L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dirty="0">
                <a:latin typeface="Aptos" panose="020B0004020202020204" pitchFamily="34" charset="0"/>
              </a:rPr>
              <a:t>and eGFR </a:t>
            </a:r>
            <a:r>
              <a:rPr lang="en-US" sz="2000" b="1" dirty="0">
                <a:latin typeface="Aptos" panose="020B0004020202020204" pitchFamily="34" charset="0"/>
              </a:rPr>
              <a:t>74.4 </a:t>
            </a:r>
            <a:r>
              <a:rPr lang="en-US" sz="2000" dirty="0">
                <a:latin typeface="Aptos" panose="020B0004020202020204" pitchFamily="34" charset="0"/>
              </a:rPr>
              <a:t>mL/min/1.73m²; </a:t>
            </a:r>
            <a:r>
              <a:rPr lang="en-US" sz="2000" b="1" dirty="0">
                <a:latin typeface="Aptos" panose="020B0004020202020204" pitchFamily="34" charset="0"/>
              </a:rPr>
              <a:t>84.1%</a:t>
            </a:r>
            <a:r>
              <a:rPr lang="en-US" sz="2000" dirty="0">
                <a:latin typeface="Aptos" panose="020B0004020202020204" pitchFamily="34" charset="0"/>
              </a:rPr>
              <a:t> had G2 and </a:t>
            </a:r>
            <a:r>
              <a:rPr lang="en-US" sz="2000" b="1" dirty="0">
                <a:latin typeface="Aptos" panose="020B0004020202020204" pitchFamily="34" charset="0"/>
              </a:rPr>
              <a:t>15.9%</a:t>
            </a:r>
            <a:r>
              <a:rPr lang="en-US" sz="2000" dirty="0">
                <a:latin typeface="Aptos" panose="020B0004020202020204" pitchFamily="34" charset="0"/>
              </a:rPr>
              <a:t> G3a CKD;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Baseline characteristics were well balanced between groups.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E97B3D7-1468-F1E6-C549-E510D3E2E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830" y="0"/>
            <a:ext cx="4338043" cy="639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7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F92E1-3150-1D76-F6DC-6301F4F8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C359B2CD-EC6B-BD3B-102A-54E555F2511F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Primary outcome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A57F1F-13EA-9113-2CCC-DD18CC4F3E27}"/>
              </a:ext>
            </a:extLst>
          </p:cNvPr>
          <p:cNvSpPr txBox="1"/>
          <p:nvPr/>
        </p:nvSpPr>
        <p:spPr>
          <a:xfrm>
            <a:off x="452512" y="1116872"/>
            <a:ext cx="5319638" cy="1894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Salt substitute group: </a:t>
            </a:r>
            <a:r>
              <a:rPr lang="en-US" sz="2000" b="1" dirty="0">
                <a:latin typeface="Aptos" panose="020B0004020202020204" pitchFamily="34" charset="0"/>
              </a:rPr>
              <a:t>-6.6 </a:t>
            </a:r>
            <a:r>
              <a:rPr lang="en-US" sz="2000" dirty="0">
                <a:latin typeface="Aptos" panose="020B0004020202020204" pitchFamily="34" charset="0"/>
              </a:rPr>
              <a:t>mm Hg</a:t>
            </a:r>
            <a:r>
              <a:rPr lang="en-US" sz="2000" b="1" dirty="0">
                <a:latin typeface="Aptos" panose="020B0004020202020204" pitchFamily="34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Regular salt group: </a:t>
            </a:r>
            <a:r>
              <a:rPr lang="en-US" sz="2000" b="1" dirty="0">
                <a:latin typeface="Aptos" panose="020B0004020202020204" pitchFamily="34" charset="0"/>
              </a:rPr>
              <a:t>-2.0 </a:t>
            </a:r>
            <a:r>
              <a:rPr lang="en-US" sz="2000" dirty="0">
                <a:latin typeface="Aptos" panose="020B0004020202020204" pitchFamily="34" charset="0"/>
              </a:rPr>
              <a:t>mm Hg;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Between-group difference in change: 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       -4.3 </a:t>
            </a:r>
            <a:r>
              <a:rPr lang="en-US" sz="2000" dirty="0">
                <a:latin typeface="Aptos" panose="020B0004020202020204" pitchFamily="34" charset="0"/>
              </a:rPr>
              <a:t>mm Hg (95% CI: -6.4 to -2.2; </a:t>
            </a:r>
            <a:r>
              <a:rPr lang="en-US" sz="2000" i="1" dirty="0">
                <a:latin typeface="Aptos" panose="020B0004020202020204" pitchFamily="34" charset="0"/>
              </a:rPr>
              <a:t>P</a:t>
            </a:r>
            <a:r>
              <a:rPr lang="en-US" sz="2000" dirty="0">
                <a:latin typeface="Aptos" panose="020B0004020202020204" pitchFamily="34" charset="0"/>
              </a:rPr>
              <a:t>&lt;0.001).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FB8EB5C-32C8-A0EF-49FD-7E3BE6276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798" y="1169126"/>
            <a:ext cx="6054690" cy="429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82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C8973-180A-5D41-FCB6-F944B1B18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9949F742-FC38-4B24-6E21-305778E1EF4E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Secondary outcomes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C56BF26-918E-9677-429C-880A8C579A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0" y="1169126"/>
            <a:ext cx="6648449" cy="3217229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BED35F5D-D85D-88F4-582A-42604D9E3A85}"/>
              </a:ext>
            </a:extLst>
          </p:cNvPr>
          <p:cNvSpPr txBox="1"/>
          <p:nvPr/>
        </p:nvSpPr>
        <p:spPr>
          <a:xfrm>
            <a:off x="452512" y="899163"/>
            <a:ext cx="5843513" cy="570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DBP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Salt substitute group: </a:t>
            </a:r>
            <a:r>
              <a:rPr lang="en-US" altLang="zh-CN" sz="2000" b="1" dirty="0">
                <a:latin typeface="Aptos" panose="020B0004020202020204" pitchFamily="34" charset="0"/>
              </a:rPr>
              <a:t>-3.5 </a:t>
            </a:r>
            <a:r>
              <a:rPr lang="en-US" altLang="zh-CN" sz="2000" dirty="0">
                <a:latin typeface="Aptos" panose="020B0004020202020204" pitchFamily="34" charset="0"/>
              </a:rPr>
              <a:t>mm Hg</a:t>
            </a:r>
            <a:r>
              <a:rPr lang="en-US" altLang="zh-CN" sz="2000" b="1" dirty="0">
                <a:latin typeface="Aptos" panose="020B0004020202020204" pitchFamily="34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Regular salt group: </a:t>
            </a:r>
            <a:r>
              <a:rPr lang="en-US" altLang="zh-CN" sz="2000" b="1" dirty="0">
                <a:latin typeface="Aptos" panose="020B0004020202020204" pitchFamily="34" charset="0"/>
              </a:rPr>
              <a:t>-1.5 </a:t>
            </a:r>
            <a:r>
              <a:rPr lang="en-US" altLang="zh-CN" sz="2000" dirty="0">
                <a:latin typeface="Aptos" panose="020B0004020202020204" pitchFamily="34" charset="0"/>
              </a:rPr>
              <a:t>mm Hg</a:t>
            </a:r>
            <a:r>
              <a:rPr lang="en-US" altLang="zh-CN" sz="2000" b="1" dirty="0">
                <a:latin typeface="Aptos" panose="020B0004020202020204" pitchFamily="34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Between-group difference in change: 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Aptos" panose="020B0004020202020204" pitchFamily="34" charset="0"/>
              </a:rPr>
              <a:t>       -1.9 </a:t>
            </a:r>
            <a:r>
              <a:rPr lang="en-US" altLang="zh-CN" sz="2000" dirty="0">
                <a:latin typeface="Aptos" panose="020B0004020202020204" pitchFamily="34" charset="0"/>
              </a:rPr>
              <a:t>mm Hg (95% CI: -3.1 to -0.8; </a:t>
            </a:r>
            <a:r>
              <a:rPr lang="en-US" altLang="zh-CN" sz="2000" i="1" dirty="0">
                <a:latin typeface="Aptos" panose="020B0004020202020204" pitchFamily="34" charset="0"/>
              </a:rPr>
              <a:t>P=</a:t>
            </a:r>
            <a:r>
              <a:rPr lang="en-US" altLang="zh-CN" sz="2000" dirty="0">
                <a:latin typeface="Aptos" panose="020B0004020202020204" pitchFamily="34" charset="0"/>
              </a:rPr>
              <a:t>0.001).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Aptos" panose="020B0004020202020204" pitchFamily="34" charset="0"/>
              </a:rPr>
              <a:t>Serum potassium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Salt substitute group: </a:t>
            </a:r>
            <a:r>
              <a:rPr lang="en-US" altLang="zh-CN" sz="2000" b="1" dirty="0">
                <a:latin typeface="Aptos" panose="020B0004020202020204" pitchFamily="34" charset="0"/>
              </a:rPr>
              <a:t>0.2 </a:t>
            </a:r>
            <a:r>
              <a:rPr lang="en-US" altLang="zh-CN" sz="2000" dirty="0">
                <a:latin typeface="Aptos" panose="020B0004020202020204" pitchFamily="34" charset="0"/>
              </a:rPr>
              <a:t>mmol/L;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Regular salt group: </a:t>
            </a:r>
            <a:r>
              <a:rPr lang="en-US" altLang="zh-CN" sz="2000" b="1" dirty="0">
                <a:latin typeface="Aptos" panose="020B0004020202020204" pitchFamily="34" charset="0"/>
              </a:rPr>
              <a:t>0.0 </a:t>
            </a:r>
            <a:r>
              <a:rPr lang="en-US" altLang="zh-CN" sz="2000" dirty="0">
                <a:latin typeface="Aptos" panose="020B0004020202020204" pitchFamily="34" charset="0"/>
              </a:rPr>
              <a:t>mmol/L;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Between-group difference in change: 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Aptos" panose="020B0004020202020204" pitchFamily="34" charset="0"/>
              </a:rPr>
              <a:t>       </a:t>
            </a:r>
            <a:r>
              <a:rPr lang="en-US" altLang="zh-CN" sz="2000" dirty="0">
                <a:latin typeface="Aptos" panose="020B0004020202020204" pitchFamily="34" charset="0"/>
              </a:rPr>
              <a:t>0.2 mmol/L (95% CI: 0.2 to 0.3; </a:t>
            </a:r>
            <a:r>
              <a:rPr lang="en-US" altLang="zh-CN" sz="2000" i="1" dirty="0">
                <a:latin typeface="Aptos" panose="020B0004020202020204" pitchFamily="34" charset="0"/>
              </a:rPr>
              <a:t>P</a:t>
            </a:r>
            <a:r>
              <a:rPr lang="en-US" altLang="zh-CN" sz="2000" dirty="0">
                <a:latin typeface="Aptos" panose="020B0004020202020204" pitchFamily="34" charset="0"/>
              </a:rPr>
              <a:t>&lt;0.001).</a:t>
            </a:r>
          </a:p>
          <a:p>
            <a:pPr>
              <a:lnSpc>
                <a:spcPct val="200000"/>
              </a:lnSpc>
            </a:pPr>
            <a:endParaRPr lang="en-US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5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6373E-7780-D0FF-BA3D-91CAF4872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5AA70C3C-84D6-B9B8-02F8-FAB1761A857B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Process outcomes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10646C-621D-CCBE-CB75-763A6AFBFB55}"/>
              </a:ext>
            </a:extLst>
          </p:cNvPr>
          <p:cNvSpPr txBox="1"/>
          <p:nvPr/>
        </p:nvSpPr>
        <p:spPr>
          <a:xfrm>
            <a:off x="452512" y="899163"/>
            <a:ext cx="5843513" cy="570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24-h urinary sodium excretion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Salt substitute group: </a:t>
            </a:r>
            <a:r>
              <a:rPr lang="en-US" altLang="zh-CN" sz="2000" b="1" dirty="0">
                <a:latin typeface="Aptos" panose="020B0004020202020204" pitchFamily="34" charset="0"/>
              </a:rPr>
              <a:t>-289.3 </a:t>
            </a:r>
            <a:r>
              <a:rPr lang="en-US" altLang="zh-CN" sz="2000" dirty="0">
                <a:latin typeface="Aptos" panose="020B0004020202020204" pitchFamily="34" charset="0"/>
              </a:rPr>
              <a:t>mg/d;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Regular salt group: </a:t>
            </a:r>
            <a:r>
              <a:rPr lang="en-US" altLang="zh-CN" sz="2000" b="1" dirty="0">
                <a:latin typeface="Aptos" panose="020B0004020202020204" pitchFamily="34" charset="0"/>
              </a:rPr>
              <a:t>-34.6 </a:t>
            </a:r>
            <a:r>
              <a:rPr lang="en-US" altLang="zh-CN" sz="2000" dirty="0">
                <a:latin typeface="Aptos" panose="020B0004020202020204" pitchFamily="34" charset="0"/>
              </a:rPr>
              <a:t>mg/d;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Between-group difference in change: 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Aptos" panose="020B0004020202020204" pitchFamily="34" charset="0"/>
              </a:rPr>
              <a:t>       -258.5 </a:t>
            </a:r>
            <a:r>
              <a:rPr lang="en-US" altLang="zh-CN" sz="2000" dirty="0">
                <a:latin typeface="Aptos" panose="020B0004020202020204" pitchFamily="34" charset="0"/>
              </a:rPr>
              <a:t>mg/d</a:t>
            </a:r>
            <a:r>
              <a:rPr lang="en-US" altLang="zh-CN" sz="2000" b="1" dirty="0">
                <a:latin typeface="Aptos" panose="020B0004020202020204" pitchFamily="34" charset="0"/>
              </a:rPr>
              <a:t> </a:t>
            </a:r>
            <a:r>
              <a:rPr lang="en-US" altLang="zh-CN" sz="2000" dirty="0">
                <a:latin typeface="Aptos" panose="020B0004020202020204" pitchFamily="34" charset="0"/>
              </a:rPr>
              <a:t>(95% CI: -454.9 to -62.0; </a:t>
            </a:r>
            <a:r>
              <a:rPr lang="en-US" altLang="zh-CN" sz="2000" i="1" dirty="0">
                <a:latin typeface="Aptos" panose="020B0004020202020204" pitchFamily="34" charset="0"/>
              </a:rPr>
              <a:t>P=</a:t>
            </a:r>
            <a:r>
              <a:rPr lang="en-US" altLang="zh-CN" sz="2000" dirty="0">
                <a:latin typeface="Aptos" panose="020B0004020202020204" pitchFamily="34" charset="0"/>
              </a:rPr>
              <a:t>0.010).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Aptos" panose="020B0004020202020204" pitchFamily="34" charset="0"/>
              </a:rPr>
              <a:t>24-h urinary potassium excretion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Salt substitute group: </a:t>
            </a:r>
            <a:r>
              <a:rPr lang="en-US" altLang="zh-CN" sz="2000" b="1" dirty="0">
                <a:latin typeface="Aptos" panose="020B0004020202020204" pitchFamily="34" charset="0"/>
              </a:rPr>
              <a:t>544.8 </a:t>
            </a:r>
            <a:r>
              <a:rPr lang="en-US" altLang="zh-CN" sz="2000" dirty="0">
                <a:latin typeface="Aptos" panose="020B0004020202020204" pitchFamily="34" charset="0"/>
              </a:rPr>
              <a:t>mg/d 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Regular salt group: </a:t>
            </a:r>
            <a:r>
              <a:rPr lang="en-US" altLang="zh-CN" sz="2000" b="1" dirty="0">
                <a:latin typeface="Aptos" panose="020B0004020202020204" pitchFamily="34" charset="0"/>
              </a:rPr>
              <a:t>-41.1 </a:t>
            </a:r>
            <a:r>
              <a:rPr lang="en-US" altLang="zh-CN" sz="2000" dirty="0">
                <a:latin typeface="Aptos" panose="020B0004020202020204" pitchFamily="34" charset="0"/>
              </a:rPr>
              <a:t>mg/d;</a:t>
            </a:r>
            <a:endParaRPr lang="en-US" altLang="zh-CN" sz="2000" b="1" dirty="0">
              <a:latin typeface="Aptos" panose="020B00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Between-group difference in change: </a:t>
            </a:r>
          </a:p>
          <a:p>
            <a:pPr algn="just">
              <a:lnSpc>
                <a:spcPct val="150000"/>
              </a:lnSpc>
            </a:pPr>
            <a:r>
              <a:rPr lang="en-US" altLang="zh-CN" sz="2000" b="1" dirty="0">
                <a:latin typeface="Aptos" panose="020B0004020202020204" pitchFamily="34" charset="0"/>
              </a:rPr>
              <a:t>       573.4 </a:t>
            </a:r>
            <a:r>
              <a:rPr lang="en-US" altLang="zh-CN" sz="2000" dirty="0">
                <a:latin typeface="Aptos" panose="020B0004020202020204" pitchFamily="34" charset="0"/>
              </a:rPr>
              <a:t>mg/d</a:t>
            </a:r>
            <a:r>
              <a:rPr lang="en-US" altLang="zh-CN" sz="2000" b="1" dirty="0">
                <a:latin typeface="Aptos" panose="020B0004020202020204" pitchFamily="34" charset="0"/>
              </a:rPr>
              <a:t> </a:t>
            </a:r>
            <a:r>
              <a:rPr lang="en-US" altLang="zh-CN" sz="2000" dirty="0">
                <a:latin typeface="Aptos" panose="020B0004020202020204" pitchFamily="34" charset="0"/>
              </a:rPr>
              <a:t>(95% CI: 473.4 to 673.3; </a:t>
            </a:r>
            <a:r>
              <a:rPr lang="en-US" altLang="zh-CN" sz="2000" i="1" dirty="0">
                <a:latin typeface="Aptos" panose="020B0004020202020204" pitchFamily="34" charset="0"/>
              </a:rPr>
              <a:t>P</a:t>
            </a:r>
            <a:r>
              <a:rPr lang="en-US" altLang="zh-CN" sz="2000" dirty="0">
                <a:latin typeface="Aptos" panose="020B0004020202020204" pitchFamily="34" charset="0"/>
              </a:rPr>
              <a:t>&lt;0.001).</a:t>
            </a:r>
          </a:p>
          <a:p>
            <a:pPr>
              <a:lnSpc>
                <a:spcPct val="200000"/>
              </a:lnSpc>
            </a:pPr>
            <a:endParaRPr lang="en-US" sz="2000" dirty="0">
              <a:latin typeface="Aptos" panose="020B00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8B30AD4-DF03-8E63-CA43-52FA4369C7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69127"/>
            <a:ext cx="6095999" cy="296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6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32629-DA1B-6D93-01C4-2D28BE61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31696FC1-8B94-113C-12AB-4FB207CD481E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Exploratory outcome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FA1D590-7C02-3692-6E1B-8D1B0FEB03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57" y="1169127"/>
            <a:ext cx="5584416" cy="3460024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096AF577-2835-58AA-C58E-9E6F53C0F5C3}"/>
              </a:ext>
            </a:extLst>
          </p:cNvPr>
          <p:cNvSpPr txBox="1"/>
          <p:nvPr/>
        </p:nvSpPr>
        <p:spPr>
          <a:xfrm>
            <a:off x="452511" y="1116872"/>
            <a:ext cx="6102545" cy="1894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Salt substitute group: </a:t>
            </a:r>
            <a:r>
              <a:rPr lang="en-US" sz="2000" b="1" dirty="0">
                <a:latin typeface="Aptos" panose="020B0004020202020204" pitchFamily="34" charset="0"/>
              </a:rPr>
              <a:t>1.4</a:t>
            </a:r>
            <a:r>
              <a:rPr lang="en-US" sz="2000" dirty="0">
                <a:latin typeface="Aptos" panose="020B0004020202020204" pitchFamily="34" charset="0"/>
              </a:rPr>
              <a:t> </a:t>
            </a:r>
            <a:r>
              <a:rPr lang="en-US" altLang="zh-CN" sz="2000" dirty="0">
                <a:latin typeface="Aptos" panose="020B0004020202020204" pitchFamily="34" charset="0"/>
              </a:rPr>
              <a:t>mL/min/1.73m²;</a:t>
            </a:r>
            <a:endParaRPr lang="en-US" sz="2000" dirty="0">
              <a:latin typeface="Aptos" panose="020B00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Regular salt group: </a:t>
            </a:r>
            <a:r>
              <a:rPr lang="en-US" sz="2000" b="1" dirty="0">
                <a:latin typeface="Aptos" panose="020B0004020202020204" pitchFamily="34" charset="0"/>
              </a:rPr>
              <a:t>3.2</a:t>
            </a:r>
            <a:r>
              <a:rPr lang="en-US" sz="2000" dirty="0">
                <a:latin typeface="Aptos" panose="020B0004020202020204" pitchFamily="34" charset="0"/>
              </a:rPr>
              <a:t> mL/min/1.73m²;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Between-group difference in change: 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       -1.8 </a:t>
            </a:r>
            <a:r>
              <a:rPr lang="en-US" altLang="zh-CN" sz="2000" dirty="0">
                <a:latin typeface="Aptos" panose="020B0004020202020204" pitchFamily="34" charset="0"/>
              </a:rPr>
              <a:t>mL/min/1.73m² </a:t>
            </a:r>
            <a:r>
              <a:rPr lang="en-US" sz="2000" dirty="0">
                <a:latin typeface="Aptos" panose="020B0004020202020204" pitchFamily="34" charset="0"/>
              </a:rPr>
              <a:t>(95% CI: -2.5 to -1.2; </a:t>
            </a:r>
            <a:r>
              <a:rPr lang="en-US" sz="2000" i="1" dirty="0">
                <a:latin typeface="Aptos" panose="020B0004020202020204" pitchFamily="34" charset="0"/>
              </a:rPr>
              <a:t>P</a:t>
            </a:r>
            <a:r>
              <a:rPr lang="en-US" sz="2000" dirty="0">
                <a:latin typeface="Aptos" panose="020B0004020202020204" pitchFamily="34" charset="0"/>
              </a:rPr>
              <a:t>&lt;0.001).</a:t>
            </a:r>
          </a:p>
        </p:txBody>
      </p:sp>
    </p:spTree>
    <p:extLst>
      <p:ext uri="{BB962C8B-B14F-4D97-AF65-F5344CB8AC3E}">
        <p14:creationId xmlns:p14="http://schemas.microsoft.com/office/powerpoint/2010/main" val="663833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Safety outcomes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2511" y="1077238"/>
            <a:ext cx="10581249" cy="2471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2" indent="-342900">
              <a:lnSpc>
                <a:spcPct val="200000"/>
              </a:lnSpc>
              <a:spcAft>
                <a:spcPts val="12"/>
              </a:spcAft>
              <a:buFont typeface="Arial" panose="020B0604020202020204" pitchFamily="34" charset="0"/>
              <a:buChar char="•"/>
              <a:defRPr sz="18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2000" b="1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Hyperkalemia: </a:t>
            </a: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No events in either group;</a:t>
            </a:r>
          </a:p>
          <a:p>
            <a:pPr marL="342912" indent="-342900">
              <a:lnSpc>
                <a:spcPct val="200000"/>
              </a:lnSpc>
              <a:spcAft>
                <a:spcPts val="12"/>
              </a:spcAft>
              <a:buFont typeface="Arial" panose="020B0604020202020204" pitchFamily="34" charset="0"/>
              <a:buChar char="•"/>
              <a:defRPr sz="18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2000" b="1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Hypokalemia: 9</a:t>
            </a: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 events with salt substitute versus </a:t>
            </a:r>
            <a:r>
              <a:rPr lang="en-US" altLang="zh-CN" sz="2000" b="1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23</a:t>
            </a: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 with regular salt;</a:t>
            </a:r>
          </a:p>
          <a:p>
            <a:pPr marL="342912" indent="-342900">
              <a:lnSpc>
                <a:spcPct val="200000"/>
              </a:lnSpc>
              <a:spcAft>
                <a:spcPts val="12"/>
              </a:spcAft>
              <a:buFont typeface="Arial" panose="020B0604020202020204" pitchFamily="34" charset="0"/>
              <a:buChar char="•"/>
              <a:defRPr sz="18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2000" b="1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Hospitalization: 16</a:t>
            </a: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 events with salt substitute versus </a:t>
            </a:r>
            <a:r>
              <a:rPr lang="en-US" altLang="zh-CN" sz="2000" b="1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21</a:t>
            </a: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 with regular salt;</a:t>
            </a:r>
          </a:p>
          <a:p>
            <a:pPr marL="342912" indent="-342900">
              <a:lnSpc>
                <a:spcPct val="200000"/>
              </a:lnSpc>
              <a:spcAft>
                <a:spcPts val="12"/>
              </a:spcAft>
              <a:buFont typeface="Arial" panose="020B0604020202020204" pitchFamily="34" charset="0"/>
              <a:buChar char="•"/>
              <a:defRPr sz="18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2000" b="1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Death: 1</a:t>
            </a: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 event with salt substitute versus </a:t>
            </a:r>
            <a:r>
              <a:rPr lang="en-US" altLang="zh-CN" sz="2000" b="1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none</a:t>
            </a: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 with regular salt.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Subgroup analyses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512" y="1077238"/>
            <a:ext cx="5127233" cy="2356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">
              <a:lnSpc>
                <a:spcPct val="150000"/>
              </a:lnSpc>
              <a:spcAft>
                <a:spcPts val="12"/>
              </a:spcAft>
              <a:defRPr sz="180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lang="en-US" altLang="zh-CN" sz="2000" dirty="0">
                <a:solidFill>
                  <a:srgbClr val="111111"/>
                </a:solidFill>
                <a:latin typeface="Aptos" panose="020B0004020202020204" pitchFamily="34" charset="0"/>
                <a:ea typeface="Arial"/>
                <a:cs typeface="Arial"/>
              </a:rPr>
              <a:t>The effect of salt substitution on SBP was generally consistent across all prespecified subgroups, with no significant treatment-by subgroup interactions (all P for interaction &gt; 0.05).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745" y="1"/>
            <a:ext cx="6612255" cy="6348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5B844-44F5-A9B7-B9AE-08B0FB91C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D7CD8F24-3306-6835-DA1E-655D7527A0AB}"/>
              </a:ext>
            </a:extLst>
          </p:cNvPr>
          <p:cNvSpPr txBox="1"/>
          <p:nvPr/>
        </p:nvSpPr>
        <p:spPr>
          <a:xfrm>
            <a:off x="452512" y="300592"/>
            <a:ext cx="590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Conclusions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B1D0F1-0658-AAA0-3C98-FFC0C9963803}"/>
              </a:ext>
            </a:extLst>
          </p:cNvPr>
          <p:cNvSpPr txBox="1"/>
          <p:nvPr/>
        </p:nvSpPr>
        <p:spPr>
          <a:xfrm>
            <a:off x="452512" y="1077238"/>
            <a:ext cx="11139720" cy="154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Among adults with hypertension and stage G2 or G3a CKD, salt substitution lower BP and modestly increased serum potassium, with no episodes of hyperkalemia over 3 months.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latin typeface="Aptos" panose="020B00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03FDA3F-A598-3F8F-9E2F-C7F3699535AE}"/>
              </a:ext>
            </a:extLst>
          </p:cNvPr>
          <p:cNvSpPr txBox="1"/>
          <p:nvPr/>
        </p:nvSpPr>
        <p:spPr>
          <a:xfrm>
            <a:off x="452512" y="2653987"/>
            <a:ext cx="11139720" cy="1432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Salt substitution may offer a practical strategy for BP management in early-stage CKD, although larger and longer-term trials are need to establish its long-term safety and effects on cardiovascular and kidney outcomes.</a:t>
            </a:r>
          </a:p>
        </p:txBody>
      </p:sp>
    </p:spTree>
    <p:extLst>
      <p:ext uri="{BB962C8B-B14F-4D97-AF65-F5344CB8AC3E}">
        <p14:creationId xmlns:p14="http://schemas.microsoft.com/office/powerpoint/2010/main" val="4263621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D4EB1-33AE-8139-1553-968E2FC4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82016B92-FF16-46D5-C252-DB82282987CA}"/>
              </a:ext>
            </a:extLst>
          </p:cNvPr>
          <p:cNvSpPr txBox="1"/>
          <p:nvPr/>
        </p:nvSpPr>
        <p:spPr>
          <a:xfrm>
            <a:off x="452512" y="300592"/>
            <a:ext cx="5904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Acknowledgements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E65614-A575-B16E-ED12-D1A541C8DAC8}"/>
              </a:ext>
            </a:extLst>
          </p:cNvPr>
          <p:cNvSpPr txBox="1"/>
          <p:nvPr/>
        </p:nvSpPr>
        <p:spPr>
          <a:xfrm>
            <a:off x="452512" y="1077238"/>
            <a:ext cx="51196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Centers for Disease Control and Prevention of </a:t>
            </a:r>
            <a:r>
              <a:rPr lang="en-US" altLang="zh-CN" sz="2000" b="1" dirty="0">
                <a:latin typeface="Aptos" panose="020B0004020202020204" pitchFamily="34" charset="0"/>
              </a:rPr>
              <a:t>Yichang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>
                <a:latin typeface="Aptos" panose="020B0004020202020204" pitchFamily="34" charset="0"/>
              </a:rPr>
              <a:t>Jiamusi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>
                <a:latin typeface="Aptos" panose="020B0004020202020204" pitchFamily="34" charset="0"/>
              </a:rPr>
              <a:t>Qiqihar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>
                <a:latin typeface="Aptos" panose="020B0004020202020204" pitchFamily="34" charset="0"/>
              </a:rPr>
              <a:t>Zhijiang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 err="1">
                <a:latin typeface="Aptos" panose="020B0004020202020204" pitchFamily="34" charset="0"/>
              </a:rPr>
              <a:t>Yidu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 err="1">
                <a:latin typeface="Aptos" panose="020B0004020202020204" pitchFamily="34" charset="0"/>
              </a:rPr>
              <a:t>Jiaoqu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>
                <a:latin typeface="Aptos" panose="020B0004020202020204" pitchFamily="34" charset="0"/>
              </a:rPr>
              <a:t>Tangyuan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 err="1">
                <a:latin typeface="Aptos" panose="020B0004020202020204" pitchFamily="34" charset="0"/>
              </a:rPr>
              <a:t>Huachuan</a:t>
            </a:r>
            <a:r>
              <a:rPr lang="en-US" altLang="zh-CN" sz="2000" dirty="0">
                <a:latin typeface="Aptos" panose="020B0004020202020204" pitchFamily="34" charset="0"/>
              </a:rPr>
              <a:t>, </a:t>
            </a:r>
            <a:r>
              <a:rPr lang="en-US" altLang="zh-CN" sz="2000" b="1" dirty="0" err="1">
                <a:latin typeface="Aptos" panose="020B0004020202020204" pitchFamily="34" charset="0"/>
              </a:rPr>
              <a:t>Kedong</a:t>
            </a:r>
            <a:r>
              <a:rPr lang="en-US" altLang="zh-CN" sz="2000" dirty="0">
                <a:latin typeface="Aptos" panose="020B0004020202020204" pitchFamily="34" charset="0"/>
              </a:rPr>
              <a:t>, and </a:t>
            </a:r>
            <a:r>
              <a:rPr lang="en-US" altLang="zh-CN" sz="2000" b="1" dirty="0">
                <a:latin typeface="Aptos" panose="020B0004020202020204" pitchFamily="34" charset="0"/>
              </a:rPr>
              <a:t>Gannan</a:t>
            </a:r>
            <a:r>
              <a:rPr lang="en-US" altLang="zh-CN" sz="2000" dirty="0">
                <a:latin typeface="Aptos" panose="020B0004020202020204" pitchFamily="34" charset="0"/>
              </a:rPr>
              <a:t> for their contributions to the ECLIPSE-CKD trial;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0E96CC5-9748-3288-498A-3087BC40B2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612" y="292070"/>
            <a:ext cx="5951258" cy="595125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890990B-5E94-E7BE-79FF-7666D33678C7}"/>
              </a:ext>
            </a:extLst>
          </p:cNvPr>
          <p:cNvSpPr txBox="1"/>
          <p:nvPr/>
        </p:nvSpPr>
        <p:spPr>
          <a:xfrm>
            <a:off x="452512" y="4230969"/>
            <a:ext cx="60979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Trial steering committee, safety endpoint adjudication committee, and data safety monitoring board.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D4DE36E-D6B9-1C45-3ADF-427EBEA2A93A}"/>
              </a:ext>
            </a:extLst>
          </p:cNvPr>
          <p:cNvSpPr txBox="1"/>
          <p:nvPr/>
        </p:nvSpPr>
        <p:spPr>
          <a:xfrm>
            <a:off x="452512" y="2961880"/>
            <a:ext cx="60979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Aptos" panose="020B0004020202020204" pitchFamily="34" charset="0"/>
              </a:rPr>
              <a:t>China National Salt Industry Corporation </a:t>
            </a:r>
            <a:r>
              <a:rPr lang="en-US" altLang="zh-CN" sz="2000" dirty="0">
                <a:latin typeface="Aptos" panose="020B0004020202020204" pitchFamily="34" charset="0"/>
              </a:rPr>
              <a:t>and </a:t>
            </a:r>
            <a:r>
              <a:rPr lang="en-US" altLang="zh-CN" sz="2000" b="1" dirty="0">
                <a:latin typeface="Aptos" panose="020B0004020202020204" pitchFamily="34" charset="0"/>
              </a:rPr>
              <a:t>Hubei Salt Group Ltd. </a:t>
            </a:r>
            <a:r>
              <a:rPr lang="en-US" altLang="zh-CN" sz="2000" dirty="0">
                <a:latin typeface="Aptos" panose="020B0004020202020204" pitchFamily="34" charset="0"/>
              </a:rPr>
              <a:t>for donating the salt substitute;</a:t>
            </a:r>
          </a:p>
        </p:txBody>
      </p:sp>
    </p:spTree>
    <p:extLst>
      <p:ext uri="{BB962C8B-B14F-4D97-AF65-F5344CB8AC3E}">
        <p14:creationId xmlns:p14="http://schemas.microsoft.com/office/powerpoint/2010/main" val="16629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Background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512" y="1077238"/>
            <a:ext cx="6976988" cy="3702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CKD </a:t>
            </a:r>
            <a:r>
              <a:rPr lang="en-US" altLang="zh-CN" sz="2000" dirty="0">
                <a:latin typeface="Aptos" panose="020B0004020202020204" pitchFamily="34" charset="0"/>
              </a:rPr>
              <a:t>markedly increases cardiovascular risk.</a:t>
            </a:r>
            <a:endParaRPr lang="en-US" sz="2000" dirty="0">
              <a:latin typeface="Aptos" panose="020B00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Elevated BP is a key modifiable risk factor of cardiovascular events in CKD.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Met</a:t>
            </a:r>
            <a:r>
              <a:rPr lang="en-US" altLang="zh-CN" sz="2000" dirty="0">
                <a:latin typeface="Aptos" panose="020B0004020202020204" pitchFamily="34" charset="0"/>
              </a:rPr>
              <a:t>a</a:t>
            </a:r>
            <a:r>
              <a:rPr lang="en-US" sz="2000" dirty="0">
                <a:latin typeface="Aptos" panose="020B0004020202020204" pitchFamily="34" charset="0"/>
              </a:rPr>
              <a:t> analyses of RCTs have shown that BP lowering reduces cardiovascular events in this pop</a:t>
            </a:r>
            <a:r>
              <a:rPr lang="en-US" altLang="zh-CN" sz="2000" dirty="0">
                <a:latin typeface="Aptos" panose="020B0004020202020204" pitchFamily="34" charset="0"/>
              </a:rPr>
              <a:t>u</a:t>
            </a:r>
            <a:r>
              <a:rPr lang="en-US" sz="2000" dirty="0">
                <a:latin typeface="Aptos" panose="020B0004020202020204" pitchFamily="34" charset="0"/>
              </a:rPr>
              <a:t>lation.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But the BP control in this population remains suboptimal.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8BE35E3-D97F-4B5D-0425-F8BBAD513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297230"/>
              </p:ext>
            </p:extLst>
          </p:nvPr>
        </p:nvGraphicFramePr>
        <p:xfrm>
          <a:off x="7646125" y="612673"/>
          <a:ext cx="3936275" cy="54817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36275">
                  <a:extLst>
                    <a:ext uri="{9D8B030D-6E8A-4147-A177-3AD203B41FA5}">
                      <a16:colId xmlns:a16="http://schemas.microsoft.com/office/drawing/2014/main" val="209103624"/>
                    </a:ext>
                  </a:extLst>
                </a:gridCol>
              </a:tblGrid>
              <a:tr h="2740883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626337"/>
                  </a:ext>
                </a:extLst>
              </a:tr>
              <a:tr h="2740883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5663513"/>
                  </a:ext>
                </a:extLst>
              </a:tr>
            </a:tbl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C9B96C15-C66B-D023-9CE4-B8660AAC3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770" y="715211"/>
            <a:ext cx="3708970" cy="25075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EB2BF90-A794-84F9-F26A-6EB015870A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770" y="3473715"/>
            <a:ext cx="3708970" cy="250750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51454D9-0CA6-0553-0247-0BC49D7B1A4E}"/>
              </a:ext>
            </a:extLst>
          </p:cNvPr>
          <p:cNvSpPr txBox="1"/>
          <p:nvPr/>
        </p:nvSpPr>
        <p:spPr>
          <a:xfrm>
            <a:off x="2651189" y="6519446"/>
            <a:ext cx="4918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Katharina </a:t>
            </a:r>
            <a:r>
              <a:rPr lang="en-US" altLang="zh-CN" sz="1600" i="1" dirty="0">
                <a:solidFill>
                  <a:schemeClr val="bg1"/>
                </a:solidFill>
                <a:latin typeface="Aptos" panose="020B0004020202020204" pitchFamily="34" charset="0"/>
              </a:rPr>
              <a:t>et al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. 2025; Ku </a:t>
            </a:r>
            <a:r>
              <a:rPr lang="en-US" altLang="zh-CN" sz="1600" i="1" dirty="0">
                <a:solidFill>
                  <a:schemeClr val="bg1"/>
                </a:solidFill>
                <a:latin typeface="Aptos" panose="020B0004020202020204" pitchFamily="34" charset="0"/>
              </a:rPr>
              <a:t>et al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., 2019; Zeng </a:t>
            </a:r>
            <a:r>
              <a:rPr lang="en-US" altLang="zh-CN" sz="1600" i="1" dirty="0">
                <a:solidFill>
                  <a:schemeClr val="bg1"/>
                </a:solidFill>
                <a:latin typeface="Aptos" panose="020B0004020202020204" pitchFamily="34" charset="0"/>
              </a:rPr>
              <a:t>et al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., 2026  </a:t>
            </a:r>
            <a:endParaRPr lang="zh-CN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8"/>
          <p:cNvSpPr txBox="1"/>
          <p:nvPr>
            <p:custDataLst>
              <p:tags r:id="rId1"/>
            </p:custDataLst>
          </p:nvPr>
        </p:nvSpPr>
        <p:spPr>
          <a:xfrm>
            <a:off x="1424673" y="2143800"/>
            <a:ext cx="9799200" cy="25704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altLang="zh-CN" sz="3200" b="1" dirty="0">
                <a:solidFill>
                  <a:srgbClr val="FFFFFF"/>
                </a:solidFill>
                <a:latin typeface="Aptos" panose="020B0004020202020204" pitchFamily="34" charset="0"/>
              </a:rPr>
              <a:t>Thank you!</a:t>
            </a:r>
          </a:p>
          <a:p>
            <a:pPr algn="ctr"/>
            <a:endParaRPr lang="en-AU" altLang="zh-CN" sz="3200" b="1" dirty="0">
              <a:solidFill>
                <a:srgbClr val="FFFFFF"/>
              </a:solidFill>
              <a:latin typeface="Aptos" panose="020B0004020202020204" pitchFamily="34" charset="0"/>
            </a:endParaRPr>
          </a:p>
          <a:p>
            <a:pPr algn="ctr"/>
            <a:r>
              <a:rPr lang="en-AU" altLang="zh-CN" sz="3200" b="1" dirty="0">
                <a:solidFill>
                  <a:schemeClr val="bg1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shuidong@hrbmu.edu.cn</a:t>
            </a:r>
            <a:endParaRPr lang="en-AU" altLang="zh-CN" sz="3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CD206-369A-110E-0085-C58C857D6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49558490-37F9-F0B7-8B7D-55A77848A968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Background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B0FC38-286C-1A3B-BE86-14B5625AAACE}"/>
              </a:ext>
            </a:extLst>
          </p:cNvPr>
          <p:cNvSpPr txBox="1"/>
          <p:nvPr/>
        </p:nvSpPr>
        <p:spPr>
          <a:xfrm>
            <a:off x="452512" y="1077238"/>
            <a:ext cx="6091163" cy="5126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Salt substitutes lower BP in diverse populations.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Patients with CKD remain excluded from recommendations owing to limited efficacy and safety evidence.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They may benefit but may face increased hyperkalemia risk, with the benefit-risk profile varying by CKD stage.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Aptos" panose="020B0004020202020204" pitchFamily="34" charset="0"/>
              </a:rPr>
              <a:t>Modelling studies suggested substantial benefits in CKD.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latin typeface="Aptos" panose="020B00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b="1" dirty="0">
                <a:latin typeface="Aptos" panose="020B0004020202020204" pitchFamily="34" charset="0"/>
              </a:rPr>
              <a:t>BUT</a:t>
            </a:r>
            <a:r>
              <a:rPr lang="en-US" altLang="zh-CN" sz="2000" dirty="0">
                <a:latin typeface="Aptos" panose="020B0004020202020204" pitchFamily="34" charset="0"/>
              </a:rPr>
              <a:t> direct evidence from RCTs remain scare.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C09F627-F333-343F-C957-DD59F6F0A2E4}"/>
              </a:ext>
            </a:extLst>
          </p:cNvPr>
          <p:cNvGraphicFramePr>
            <a:graphicFrameLocks noGrp="1"/>
          </p:cNvGraphicFramePr>
          <p:nvPr/>
        </p:nvGraphicFramePr>
        <p:xfrm>
          <a:off x="6770989" y="1511482"/>
          <a:ext cx="5166811" cy="41608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66811">
                  <a:extLst>
                    <a:ext uri="{9D8B030D-6E8A-4147-A177-3AD203B41FA5}">
                      <a16:colId xmlns:a16="http://schemas.microsoft.com/office/drawing/2014/main" val="209103624"/>
                    </a:ext>
                  </a:extLst>
                </a:gridCol>
              </a:tblGrid>
              <a:tr h="2007592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626337"/>
                  </a:ext>
                </a:extLst>
              </a:tr>
              <a:tr h="215326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5663513"/>
                  </a:ext>
                </a:extLst>
              </a:tr>
            </a:tbl>
          </a:graphicData>
        </a:graphic>
      </p:graphicFrame>
      <p:pic>
        <p:nvPicPr>
          <p:cNvPr id="12" name="图片 11">
            <a:extLst>
              <a:ext uri="{FF2B5EF4-FFF2-40B4-BE49-F238E27FC236}">
                <a16:creationId xmlns:a16="http://schemas.microsoft.com/office/drawing/2014/main" id="{83CD075E-D88E-26CB-2953-28338CF68A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390" y="3544919"/>
            <a:ext cx="4828007" cy="2095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0562762-B5BE-1D7B-D24D-9F56027060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16" y="1633942"/>
            <a:ext cx="4941753" cy="171614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A0C1D4-FCDE-4457-2B10-0F91FAD8C7D1}"/>
              </a:ext>
            </a:extLst>
          </p:cNvPr>
          <p:cNvSpPr txBox="1"/>
          <p:nvPr/>
        </p:nvSpPr>
        <p:spPr>
          <a:xfrm>
            <a:off x="2651189" y="6519446"/>
            <a:ext cx="7929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Yin </a:t>
            </a:r>
            <a:r>
              <a:rPr lang="en-US" altLang="zh-CN" sz="1600" i="1" dirty="0">
                <a:solidFill>
                  <a:schemeClr val="bg1"/>
                </a:solidFill>
                <a:latin typeface="Aptos" panose="020B0004020202020204" pitchFamily="34" charset="0"/>
              </a:rPr>
              <a:t>et al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., 2022; WHO guideline on lower-sodium salt substitutes, 2025; Trieu </a:t>
            </a:r>
            <a:r>
              <a:rPr lang="en-US" altLang="zh-CN" sz="1600" i="1" dirty="0">
                <a:solidFill>
                  <a:schemeClr val="bg1"/>
                </a:solidFill>
                <a:latin typeface="Aptos" panose="020B0004020202020204" pitchFamily="34" charset="0"/>
              </a:rPr>
              <a:t>et al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., 2025</a:t>
            </a:r>
            <a:endParaRPr lang="zh-CN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2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EE0DF1F5-D6F6-4D47-B3D5-AC3E9240EC2F}"/>
              </a:ext>
            </a:extLst>
          </p:cNvPr>
          <p:cNvSpPr>
            <a:spLocks noGrp="1"/>
          </p:cNvSpPr>
          <p:nvPr/>
        </p:nvSpPr>
        <p:spPr>
          <a:xfrm>
            <a:off x="452512" y="300592"/>
            <a:ext cx="6065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2F5597"/>
                </a:solidFill>
                <a:latin typeface="Aptos" panose="020B0004020202020204" pitchFamily="34" charset="0"/>
                <a:ea typeface="Arial"/>
                <a:cs typeface="Arial"/>
              </a:rPr>
              <a:t>Objective and s</a:t>
            </a:r>
            <a:r>
              <a:rPr sz="2800" b="1" dirty="0">
                <a:solidFill>
                  <a:srgbClr val="2F5597"/>
                </a:solidFill>
                <a:latin typeface="Aptos" panose="020B0004020202020204" pitchFamily="34" charset="0"/>
                <a:ea typeface="Arial"/>
                <a:cs typeface="Arial"/>
              </a:rPr>
              <a:t>tudy design</a:t>
            </a:r>
            <a:endParaRPr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Aptos"/>
              <a:cs typeface="Apto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5E4CA3E-1639-C7F4-D84D-A0EE6367543F}"/>
              </a:ext>
            </a:extLst>
          </p:cNvPr>
          <p:cNvSpPr>
            <a:spLocks noGrp="1"/>
          </p:cNvSpPr>
          <p:nvPr/>
        </p:nvSpPr>
        <p:spPr>
          <a:xfrm>
            <a:off x="1971774" y="4658400"/>
            <a:ext cx="8248447" cy="13353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sz="2000" b="0" dirty="0">
                <a:solidFill>
                  <a:srgbClr val="FFFFFF"/>
                </a:solidFill>
                <a:latin typeface="Aptos" panose="020B0004020202020204" pitchFamily="34" charset="0"/>
                <a:ea typeface="Arial"/>
                <a:cs typeface="Arial"/>
              </a:rPr>
              <a:t>Objective: </a:t>
            </a:r>
            <a:r>
              <a:rPr lang="en-US" sz="2000" b="0" dirty="0">
                <a:solidFill>
                  <a:srgbClr val="FFFFFF"/>
                </a:solidFill>
                <a:latin typeface="Aptos" panose="020B0004020202020204" pitchFamily="34" charset="0"/>
                <a:ea typeface="Arial"/>
                <a:cs typeface="Arial"/>
              </a:rPr>
              <a:t>ECLIPSE-CKD trial aims </a:t>
            </a:r>
            <a:r>
              <a:rPr lang="en-US" sz="2000" dirty="0">
                <a:solidFill>
                  <a:srgbClr val="FFFFFF"/>
                </a:solidFill>
                <a:latin typeface="Aptos" panose="020B0004020202020204" pitchFamily="34" charset="0"/>
                <a:ea typeface="Arial"/>
                <a:cs typeface="Arial"/>
              </a:rPr>
              <a:t>t</a:t>
            </a:r>
            <a:r>
              <a:rPr sz="2000" b="0" dirty="0">
                <a:solidFill>
                  <a:srgbClr val="FFFFFF"/>
                </a:solidFill>
                <a:latin typeface="Aptos" panose="020B0004020202020204" pitchFamily="34" charset="0"/>
                <a:ea typeface="Arial"/>
                <a:cs typeface="Arial"/>
              </a:rPr>
              <a:t>o assess the efficacy and safety of salt substitute versus regular salt in adults with hypertension and stage G2 or G3a CKD.</a:t>
            </a:r>
            <a:endParaRPr sz="2000" dirty="0">
              <a:latin typeface="Aptos" panose="020B00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2B21811-B71E-EDE8-2EC9-19B58E06A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775" y="986086"/>
            <a:ext cx="8248447" cy="367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74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BEFC8-6651-796B-5568-EB39D0EBA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199A4F67-E7FC-25E4-3B9C-6459C6665805}"/>
              </a:ext>
            </a:extLst>
          </p:cNvPr>
          <p:cNvSpPr txBox="1"/>
          <p:nvPr/>
        </p:nvSpPr>
        <p:spPr>
          <a:xfrm>
            <a:off x="452512" y="300592"/>
            <a:ext cx="6262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Inclusion and exclusion </a:t>
            </a:r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criteria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0A0B1F-B3AD-147D-1B74-7A82C466628A}"/>
              </a:ext>
            </a:extLst>
          </p:cNvPr>
          <p:cNvSpPr txBox="1"/>
          <p:nvPr/>
        </p:nvSpPr>
        <p:spPr>
          <a:xfrm>
            <a:off x="452512" y="1077238"/>
            <a:ext cx="6061500" cy="5126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Inclusion criteria</a:t>
            </a: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✓"/>
            </a:pPr>
            <a:r>
              <a:rPr lang="zh-CN" altLang="zh-CN" sz="2000" dirty="0">
                <a:latin typeface="Aptos" panose="020B0004020202020204" pitchFamily="34" charset="0"/>
              </a:rPr>
              <a:t>Adults aged ≥18 years</a:t>
            </a:r>
            <a:endParaRPr lang="en-US" altLang="zh-CN" sz="2000" dirty="0">
              <a:latin typeface="Aptos" panose="020B00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✓"/>
            </a:pPr>
            <a:r>
              <a:rPr lang="zh-CN" altLang="zh-CN" sz="2000" dirty="0">
                <a:latin typeface="Aptos" panose="020B0004020202020204" pitchFamily="34" charset="0"/>
              </a:rPr>
              <a:t>Hypertension </a:t>
            </a:r>
            <a:endParaRPr lang="en-US" altLang="zh-CN" sz="2000" dirty="0">
              <a:latin typeface="Aptos" panose="020B00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✓"/>
            </a:pPr>
            <a:r>
              <a:rPr lang="zh-CN" altLang="zh-CN" sz="2000" dirty="0">
                <a:latin typeface="Aptos" panose="020B0004020202020204" pitchFamily="34" charset="0"/>
              </a:rPr>
              <a:t>eGFR 45–89 mL/min/1.73 m²</a:t>
            </a:r>
            <a:endParaRPr lang="en-US" altLang="zh-CN" sz="2000" dirty="0">
              <a:latin typeface="Aptos" panose="020B00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✓"/>
            </a:pPr>
            <a:r>
              <a:rPr lang="zh-CN" altLang="zh-CN" sz="2000" dirty="0">
                <a:latin typeface="Aptos" panose="020B0004020202020204" pitchFamily="34" charset="0"/>
              </a:rPr>
              <a:t>Serum potassium ≤5.5 mmol/L</a:t>
            </a:r>
            <a:endParaRPr lang="en-US" altLang="zh-CN" sz="20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Aptos" panose="020B0004020202020204" pitchFamily="34" charset="0"/>
              </a:rPr>
              <a:t>Exclusion criteria </a:t>
            </a: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×"/>
            </a:pPr>
            <a:r>
              <a:rPr lang="en-US" altLang="zh-CN" sz="2000" dirty="0">
                <a:latin typeface="Aptos" panose="020B0004020202020204" pitchFamily="34" charset="0"/>
              </a:rPr>
              <a:t>Serious kidney disease </a:t>
            </a: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×"/>
            </a:pPr>
            <a:r>
              <a:rPr lang="en-US" altLang="zh-CN" sz="2000" dirty="0">
                <a:latin typeface="Aptos" panose="020B0004020202020204" pitchFamily="34" charset="0"/>
              </a:rPr>
              <a:t>Hyperkalemia or history of hyperkalemia</a:t>
            </a:r>
            <a:r>
              <a:rPr lang="zh-CN" altLang="zh-CN" sz="2000" dirty="0">
                <a:latin typeface="Aptos" panose="020B0004020202020204" pitchFamily="34" charset="0"/>
              </a:rPr>
              <a:t> </a:t>
            </a:r>
            <a:endParaRPr lang="en-US" altLang="zh-CN" sz="2000" dirty="0">
              <a:latin typeface="Aptos" panose="020B00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×"/>
            </a:pPr>
            <a:r>
              <a:rPr lang="zh-CN" altLang="zh-CN" sz="2000" dirty="0">
                <a:latin typeface="Aptos" panose="020B0004020202020204" pitchFamily="34" charset="0"/>
              </a:rPr>
              <a:t>Contraindications to salt substitute </a:t>
            </a:r>
            <a:endParaRPr lang="en-US" altLang="zh-CN" sz="2000" dirty="0">
              <a:latin typeface="Aptos" panose="020B00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×"/>
            </a:pPr>
            <a:r>
              <a:rPr lang="zh-CN" altLang="zh-CN" sz="2000" dirty="0">
                <a:latin typeface="Aptos" panose="020B0004020202020204" pitchFamily="34" charset="0"/>
              </a:rPr>
              <a:t>Current use of salt substitute </a:t>
            </a:r>
            <a:endParaRPr lang="en-US" altLang="zh-CN" sz="2000" dirty="0">
              <a:latin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2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D8C2-8B0B-CD11-75EE-ED09F8CCD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288EAC71-6771-0850-3B14-DFA2028B8439}"/>
              </a:ext>
            </a:extLst>
          </p:cNvPr>
          <p:cNvSpPr txBox="1"/>
          <p:nvPr/>
        </p:nvSpPr>
        <p:spPr>
          <a:xfrm>
            <a:off x="452512" y="300592"/>
            <a:ext cx="5772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Intervention and control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CB8B1C4-597D-63A8-4589-4BBD174464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351" y="1108946"/>
            <a:ext cx="8534169" cy="2851278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E2891A71-0849-C87F-2DEC-27A3065EEF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61684"/>
              </p:ext>
            </p:extLst>
          </p:nvPr>
        </p:nvGraphicFramePr>
        <p:xfrm>
          <a:off x="1958351" y="4245358"/>
          <a:ext cx="8534170" cy="1519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085">
                  <a:extLst>
                    <a:ext uri="{9D8B030D-6E8A-4147-A177-3AD203B41FA5}">
                      <a16:colId xmlns:a16="http://schemas.microsoft.com/office/drawing/2014/main" val="3022839368"/>
                    </a:ext>
                  </a:extLst>
                </a:gridCol>
                <a:gridCol w="4267085">
                  <a:extLst>
                    <a:ext uri="{9D8B030D-6E8A-4147-A177-3AD203B41FA5}">
                      <a16:colId xmlns:a16="http://schemas.microsoft.com/office/drawing/2014/main" val="2734421594"/>
                    </a:ext>
                  </a:extLst>
                </a:gridCol>
              </a:tblGrid>
              <a:tr h="605316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Aptos" panose="020B0004020202020204" pitchFamily="34" charset="0"/>
                        </a:rPr>
                        <a:t>Intervention group:</a:t>
                      </a:r>
                      <a:endParaRPr lang="zh-CN" altLang="en-US" sz="2000" dirty="0">
                        <a:latin typeface="Aptos" panose="020B000402020202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Aptos" panose="020B0004020202020204" pitchFamily="34" charset="0"/>
                        </a:rPr>
                        <a:t>Control group:</a:t>
                      </a:r>
                      <a:endParaRPr lang="zh-CN" altLang="en-US" sz="2000" dirty="0">
                        <a:latin typeface="Aptos" panose="020B000402020202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528163"/>
                  </a:ext>
                </a:extLst>
              </a:tr>
              <a:tr h="866035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Replace all regular salt with salt substitute for cooking, seasoning and food preservation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Continue to use regular salt</a:t>
                      </a:r>
                      <a:endParaRPr lang="zh-CN" altLang="en-US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117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280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4B818-8A4E-A00A-E060-8FEB77FFB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A46B0896-6444-6145-EF89-CD96E6B7E7EE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Outcomes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4C349D-FCA3-81D5-0B25-48D9E51B9A2E}"/>
              </a:ext>
            </a:extLst>
          </p:cNvPr>
          <p:cNvSpPr txBox="1"/>
          <p:nvPr/>
        </p:nvSpPr>
        <p:spPr>
          <a:xfrm>
            <a:off x="452511" y="1077238"/>
            <a:ext cx="11051511" cy="420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Primary outcome </a:t>
            </a:r>
            <a:r>
              <a:rPr lang="en-US" sz="2000" dirty="0">
                <a:latin typeface="Aptos" panose="020B0004020202020204" pitchFamily="34" charset="0"/>
              </a:rPr>
              <a:t>- Change in SBP from baseline to month 3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Secondary outcomes </a:t>
            </a:r>
            <a:r>
              <a:rPr lang="en-US" sz="2000" dirty="0">
                <a:latin typeface="Aptos" panose="020B0004020202020204" pitchFamily="34" charset="0"/>
              </a:rPr>
              <a:t>- Changes in DBP and serum potassium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Process outcomes </a:t>
            </a:r>
            <a:r>
              <a:rPr lang="en-US" sz="2000" dirty="0">
                <a:latin typeface="Aptos" panose="020B0004020202020204" pitchFamily="34" charset="0"/>
              </a:rPr>
              <a:t>- Changes in 24-h urinary sodium and potassium excretion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Exploratory outcome </a:t>
            </a:r>
            <a:r>
              <a:rPr lang="en-US" sz="2000" dirty="0">
                <a:latin typeface="Aptos" panose="020B0004020202020204" pitchFamily="34" charset="0"/>
              </a:rPr>
              <a:t>- Change in eGFR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Safety outcomes</a:t>
            </a:r>
            <a:r>
              <a:rPr lang="en-US" sz="2000" dirty="0">
                <a:latin typeface="Aptos" panose="020B0004020202020204" pitchFamily="34" charset="0"/>
              </a:rPr>
              <a:t> -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Hyperkalemia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Hypokalemia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Hospitalization from any ca</a:t>
            </a:r>
            <a:r>
              <a:rPr lang="en-US" altLang="zh-CN" sz="2000" dirty="0">
                <a:latin typeface="Aptos" panose="020B0004020202020204" pitchFamily="34" charset="0"/>
              </a:rPr>
              <a:t>u</a:t>
            </a:r>
            <a:r>
              <a:rPr lang="en-US" sz="2000" dirty="0">
                <a:latin typeface="Aptos" panose="020B0004020202020204" pitchFamily="34" charset="0"/>
              </a:rPr>
              <a:t>se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Death from any cause</a:t>
            </a:r>
          </a:p>
        </p:txBody>
      </p:sp>
    </p:spTree>
    <p:extLst>
      <p:ext uri="{BB962C8B-B14F-4D97-AF65-F5344CB8AC3E}">
        <p14:creationId xmlns:p14="http://schemas.microsoft.com/office/powerpoint/2010/main" val="2884163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09026-4BEB-EDF2-7F08-C91F3BC0D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60E400CA-D043-73F4-0160-E197331C033A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Sample size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F65FDC-DDF3-195D-7568-A24523A7F374}"/>
              </a:ext>
            </a:extLst>
          </p:cNvPr>
          <p:cNvSpPr txBox="1"/>
          <p:nvPr/>
        </p:nvSpPr>
        <p:spPr>
          <a:xfrm>
            <a:off x="452511" y="1077238"/>
            <a:ext cx="11051511" cy="2817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ptos" panose="020B0004020202020204" pitchFamily="34" charset="0"/>
              </a:rPr>
              <a:t>A sample size of 634, based on the below assumptions: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Power = 80%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Size effect = 5 mm Hg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Standard deviation = 20 mm Hg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Alpha = 0.05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Drop out = 20%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E5EFB95-A687-F15D-F460-BD28B8D910CE}"/>
              </a:ext>
            </a:extLst>
          </p:cNvPr>
          <p:cNvSpPr txBox="1"/>
          <p:nvPr/>
        </p:nvSpPr>
        <p:spPr>
          <a:xfrm>
            <a:off x="2651189" y="6519446"/>
            <a:ext cx="7929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Yin </a:t>
            </a:r>
            <a:r>
              <a:rPr lang="en-US" altLang="zh-CN" sz="1600" i="1" dirty="0">
                <a:solidFill>
                  <a:schemeClr val="bg1"/>
                </a:solidFill>
                <a:latin typeface="Aptos" panose="020B0004020202020204" pitchFamily="34" charset="0"/>
              </a:rPr>
              <a:t>et al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., 2022; Neal </a:t>
            </a:r>
            <a:r>
              <a:rPr lang="en-US" altLang="zh-CN" sz="1600" i="1" dirty="0">
                <a:solidFill>
                  <a:schemeClr val="bg1"/>
                </a:solidFill>
                <a:latin typeface="Aptos" panose="020B0004020202020204" pitchFamily="34" charset="0"/>
              </a:rPr>
              <a:t>et al</a:t>
            </a:r>
            <a:r>
              <a:rPr lang="en-US" altLang="zh-CN" sz="1600" dirty="0">
                <a:solidFill>
                  <a:schemeClr val="bg1"/>
                </a:solidFill>
                <a:latin typeface="Aptos" panose="020B0004020202020204" pitchFamily="34" charset="0"/>
              </a:rPr>
              <a:t>. 2017</a:t>
            </a:r>
            <a:endParaRPr lang="zh-CN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919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6478B-4F70-275D-1C06-CBC87F549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81DC4AC9-6EA7-7130-4231-4D1FF2139315}"/>
              </a:ext>
            </a:extLst>
          </p:cNvPr>
          <p:cNvSpPr txBox="1"/>
          <p:nvPr/>
        </p:nvSpPr>
        <p:spPr>
          <a:xfrm>
            <a:off x="452512" y="300592"/>
            <a:ext cx="4606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28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+mj-ea"/>
              </a:rPr>
              <a:t>Statistical analysis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ea typeface="+mj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63EA94-9233-871F-2F41-A73F7925D810}"/>
              </a:ext>
            </a:extLst>
          </p:cNvPr>
          <p:cNvSpPr txBox="1"/>
          <p:nvPr/>
        </p:nvSpPr>
        <p:spPr>
          <a:xfrm>
            <a:off x="452511" y="1077238"/>
            <a:ext cx="11051511" cy="5126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ptos" panose="020B0004020202020204" pitchFamily="34" charset="0"/>
              </a:rPr>
              <a:t>Analyses followed the </a:t>
            </a:r>
            <a:r>
              <a:rPr lang="en-US" sz="2000" b="1" dirty="0">
                <a:latin typeface="Aptos" panose="020B0004020202020204" pitchFamily="34" charset="0"/>
              </a:rPr>
              <a:t>intention-to-treat </a:t>
            </a:r>
            <a:r>
              <a:rPr lang="en-US" sz="2000" dirty="0">
                <a:latin typeface="Aptos" panose="020B0004020202020204" pitchFamily="34" charset="0"/>
              </a:rPr>
              <a:t>principle.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Primary outcome </a:t>
            </a:r>
            <a:r>
              <a:rPr lang="en-US" sz="2000" dirty="0">
                <a:latin typeface="Aptos" panose="020B0004020202020204" pitchFamily="34" charset="0"/>
              </a:rPr>
              <a:t>- Linear mixed model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Fixed effects for treatment group, visit, and their interaction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Random intercept for county and participant</a:t>
            </a:r>
          </a:p>
          <a:p>
            <a:pPr>
              <a:lnSpc>
                <a:spcPct val="150000"/>
              </a:lnSpc>
            </a:pPr>
            <a:r>
              <a:rPr lang="en-US" sz="2000" b="1">
                <a:latin typeface="Aptos" panose="020B0004020202020204" pitchFamily="34" charset="0"/>
              </a:rPr>
              <a:t>Secondary </a:t>
            </a:r>
            <a:r>
              <a:rPr lang="en-US" sz="2000" b="1" dirty="0">
                <a:latin typeface="Aptos" panose="020B0004020202020204" pitchFamily="34" charset="0"/>
              </a:rPr>
              <a:t>outcomes and other outcomes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Analyzed using the same modelling approach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Safety outcomes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Summarized as numbers by treatment group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ptos" panose="020B0004020202020204" pitchFamily="34" charset="0"/>
              </a:rPr>
              <a:t>Pre-specified subgroup analyses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ptos" panose="020B0004020202020204" pitchFamily="34" charset="0"/>
              </a:rPr>
              <a:t>Treatment effects assessed using interaction terms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ptos" panose="020B0004020202020204" pitchFamily="34" charset="0"/>
              </a:rPr>
              <a:t>All tests were two-sided, with P&lt;0.05 indicating statistical significance.</a:t>
            </a:r>
          </a:p>
        </p:txBody>
      </p:sp>
    </p:spTree>
    <p:extLst>
      <p:ext uri="{BB962C8B-B14F-4D97-AF65-F5344CB8AC3E}">
        <p14:creationId xmlns:p14="http://schemas.microsoft.com/office/powerpoint/2010/main" val="21136129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4067</TotalTime>
  <Words>1217</Words>
  <Application>Microsoft Office PowerPoint</Application>
  <PresentationFormat>宽屏</PresentationFormat>
  <Paragraphs>147</Paragraphs>
  <Slides>20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Calibri</vt:lpstr>
      <vt:lpstr>Arial</vt:lpstr>
      <vt:lpstr>微软雅黑</vt:lpstr>
      <vt:lpstr>Wingdings</vt:lpstr>
      <vt:lpstr>Aptos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Dong Shui</cp:lastModifiedBy>
  <cp:revision>329</cp:revision>
  <dcterms:created xsi:type="dcterms:W3CDTF">2019-06-19T02:08:00Z</dcterms:created>
  <dcterms:modified xsi:type="dcterms:W3CDTF">2026-08-24T14:20:44Z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99FC3F0E9CCB4EB39642AC36601656DF_11</vt:lpwstr>
  </property>
</Properties>
</file>