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99" r:id="rId3"/>
    <p:sldMasterId id="2147483824" r:id="rId4"/>
    <p:sldMasterId id="2147483874" r:id="rId5"/>
  </p:sldMasterIdLst>
  <p:notesMasterIdLst>
    <p:notesMasterId r:id="rId37"/>
  </p:notesMasterIdLst>
  <p:handoutMasterIdLst>
    <p:handoutMasterId r:id="rId38"/>
  </p:handoutMasterIdLst>
  <p:sldIdLst>
    <p:sldId id="275" r:id="rId6"/>
    <p:sldId id="269" r:id="rId7"/>
    <p:sldId id="281" r:id="rId8"/>
    <p:sldId id="257" r:id="rId9"/>
    <p:sldId id="2147475484" r:id="rId10"/>
    <p:sldId id="278" r:id="rId11"/>
    <p:sldId id="279" r:id="rId12"/>
    <p:sldId id="2147483619" r:id="rId13"/>
    <p:sldId id="276" r:id="rId14"/>
    <p:sldId id="265" r:id="rId15"/>
    <p:sldId id="272" r:id="rId16"/>
    <p:sldId id="2147483632" r:id="rId17"/>
    <p:sldId id="2147483633" r:id="rId18"/>
    <p:sldId id="277" r:id="rId19"/>
    <p:sldId id="2147480425" r:id="rId20"/>
    <p:sldId id="2147483641" r:id="rId21"/>
    <p:sldId id="2147483640" r:id="rId22"/>
    <p:sldId id="2147483642" r:id="rId23"/>
    <p:sldId id="2147483643" r:id="rId24"/>
    <p:sldId id="263" r:id="rId25"/>
    <p:sldId id="2147483611" r:id="rId26"/>
    <p:sldId id="2147482762" r:id="rId27"/>
    <p:sldId id="260" r:id="rId28"/>
    <p:sldId id="258" r:id="rId29"/>
    <p:sldId id="266" r:id="rId30"/>
    <p:sldId id="271" r:id="rId31"/>
    <p:sldId id="2147483647" r:id="rId32"/>
    <p:sldId id="259" r:id="rId33"/>
    <p:sldId id="256" r:id="rId34"/>
    <p:sldId id="264" r:id="rId35"/>
    <p:sldId id="2147482748" r:id="rId36"/>
  </p:sldIdLst>
  <p:sldSz cx="12192000" cy="6858000"/>
  <p:notesSz cx="6797675" cy="9926638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16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32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49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6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5818" algn="l" defTabSz="457164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2982" algn="l" defTabSz="457164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144" algn="l" defTabSz="457164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307" algn="l" defTabSz="457164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68" userDrawn="1">
          <p15:clr>
            <a:srgbClr val="A4A3A4"/>
          </p15:clr>
        </p15:guide>
        <p15:guide id="2" orient="horz" pos="3113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16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E0F3E22-25A1-0C1A-79A2-71AA65BFA99B}" name="Barnathan, Elliot [JRDUS]" initials="EB" userId="S::EBarnath@its.jnj.com::bd9b0514-f33a-4b19-af07-254df0c2621c" providerId="AD"/>
  <p188:author id="{0C91F286-2DB2-004E-63C8-27D046E4CEAB}" name="Amin, Tina" initials="TA" userId="S::tina.amin@bms.com::643348d4-d313-4a0d-80d9-febfb69741d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Scott" initials="K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432FF"/>
    <a:srgbClr val="DF0F15"/>
    <a:srgbClr val="000000"/>
    <a:srgbClr val="990033"/>
    <a:srgbClr val="F2F2F2"/>
    <a:srgbClr val="FCF1B2"/>
    <a:srgbClr val="EFDECD"/>
    <a:srgbClr val="E4C7AA"/>
    <a:srgbClr val="F2DCDB"/>
    <a:srgbClr val="F6E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936D4C-4208-46C7-973B-3E8DFED07576}" v="4" dt="2026-08-18T18:24:19.295"/>
  </p1510:revLst>
</p1510:revInfo>
</file>

<file path=ppt/tableStyles.xml><?xml version="1.0" encoding="utf-8"?>
<a:tblStyleLst xmlns:a="http://schemas.openxmlformats.org/drawingml/2006/main" def="{5C22544A-7EE6-4342-B048-85BDC9FD1C3A}"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2369" autoAdjust="0"/>
    <p:restoredTop sz="83469" autoAdjust="0"/>
  </p:normalViewPr>
  <p:slideViewPr>
    <p:cSldViewPr snapToGrid="0" snapToObjects="1">
      <p:cViewPr varScale="1">
        <p:scale>
          <a:sx n="87" d="100"/>
          <a:sy n="87" d="100"/>
        </p:scale>
        <p:origin x="1720" y="192"/>
      </p:cViewPr>
      <p:guideLst>
        <p:guide orient="horz" pos="1368"/>
        <p:guide orient="horz" pos="3113"/>
        <p:guide pos="3840"/>
        <p:guide pos="1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27" d="100"/>
        <a:sy n="127" d="100"/>
      </p:scale>
      <p:origin x="0" y="-9786"/>
    </p:cViewPr>
  </p:sorterViewPr>
  <p:notesViewPr>
    <p:cSldViewPr snapToGrid="0" snapToObjects="1">
      <p:cViewPr varScale="1">
        <p:scale>
          <a:sx n="59" d="100"/>
          <a:sy n="59" d="100"/>
        </p:scale>
        <p:origin x="3230" y="48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ommentAuthors" Target="commentAuthor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13916674219708486"/>
          <c:y val="5.026161502539455E-2"/>
          <c:w val="0.84144475518333339"/>
          <c:h val="0.7153409801047596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Cumulative incidence (%)</c:v>
                </c:pt>
              </c:strCache>
            </c:strRef>
          </c:tx>
          <c:spPr>
            <a:ln w="38100" cap="flat">
              <a:solidFill>
                <a:schemeClr val="accent6">
                  <a:lumMod val="75000"/>
                  <a:lumOff val="2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Sheet1!$A$2:$A$32</c:f>
              <c:strCache>
                <c:ptCount val="31"/>
                <c:pt idx="0">
                  <c:v>0</c:v>
                </c:pt>
                <c:pt idx="1">
                  <c:v>7</c:v>
                </c:pt>
                <c:pt idx="2">
                  <c:v>14</c:v>
                </c:pt>
                <c:pt idx="3">
                  <c:v>21</c:v>
                </c:pt>
                <c:pt idx="4">
                  <c:v>30</c:v>
                </c:pt>
                <c:pt idx="5">
                  <c:v>45</c:v>
                </c:pt>
                <c:pt idx="6">
                  <c:v>60</c:v>
                </c:pt>
                <c:pt idx="7">
                  <c:v>75</c:v>
                </c:pt>
                <c:pt idx="8">
                  <c:v>90</c:v>
                </c:pt>
                <c:pt idx="9">
                  <c:v>120</c:v>
                </c:pt>
                <c:pt idx="10">
                  <c:v>150</c:v>
                </c:pt>
                <c:pt idx="11">
                  <c:v>182</c:v>
                </c:pt>
                <c:pt idx="12">
                  <c:v>240</c:v>
                </c:pt>
                <c:pt idx="13">
                  <c:v>300</c:v>
                </c:pt>
                <c:pt idx="14">
                  <c:v>365</c:v>
                </c:pt>
                <c:pt idx="15">
                  <c:v>456</c:v>
                </c:pt>
                <c:pt idx="16">
                  <c:v>548</c:v>
                </c:pt>
                <c:pt idx="17">
                  <c:v>639</c:v>
                </c:pt>
                <c:pt idx="18">
                  <c:v>730</c:v>
                </c:pt>
                <c:pt idx="19">
                  <c:v>821</c:v>
                </c:pt>
                <c:pt idx="20">
                  <c:v>912</c:v>
                </c:pt>
                <c:pt idx="21">
                  <c:v>1004</c:v>
                </c:pt>
                <c:pt idx="22">
                  <c:v>1095</c:v>
                </c:pt>
                <c:pt idx="23">
                  <c:v>1186</c:v>
                </c:pt>
                <c:pt idx="24">
                  <c:v>1278</c:v>
                </c:pt>
                <c:pt idx="25">
                  <c:v>1369</c:v>
                </c:pt>
                <c:pt idx="26">
                  <c:v>1460</c:v>
                </c:pt>
                <c:pt idx="27">
                  <c:v>1551</c:v>
                </c:pt>
                <c:pt idx="28">
                  <c:v>1642</c:v>
                </c:pt>
                <c:pt idx="29">
                  <c:v>1734</c:v>
                </c:pt>
                <c:pt idx="30">
                  <c:v>1825</c:v>
                </c:pt>
              </c:strCache>
            </c:str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0</c:v>
                </c:pt>
                <c:pt idx="1">
                  <c:v>0.97</c:v>
                </c:pt>
                <c:pt idx="2">
                  <c:v>1.85</c:v>
                </c:pt>
                <c:pt idx="3">
                  <c:v>2.66</c:v>
                </c:pt>
                <c:pt idx="4">
                  <c:v>3.59</c:v>
                </c:pt>
                <c:pt idx="5">
                  <c:v>4.93</c:v>
                </c:pt>
                <c:pt idx="6">
                  <c:v>6.05</c:v>
                </c:pt>
                <c:pt idx="7">
                  <c:v>6.99</c:v>
                </c:pt>
                <c:pt idx="8">
                  <c:v>7.8</c:v>
                </c:pt>
                <c:pt idx="9">
                  <c:v>9.11</c:v>
                </c:pt>
                <c:pt idx="10">
                  <c:v>10.119999999999999</c:v>
                </c:pt>
                <c:pt idx="11">
                  <c:v>11.01</c:v>
                </c:pt>
                <c:pt idx="12">
                  <c:v>12.29</c:v>
                </c:pt>
                <c:pt idx="13">
                  <c:v>13.41</c:v>
                </c:pt>
                <c:pt idx="14">
                  <c:v>14.5</c:v>
                </c:pt>
                <c:pt idx="15">
                  <c:v>15.96</c:v>
                </c:pt>
                <c:pt idx="16">
                  <c:v>17.39</c:v>
                </c:pt>
                <c:pt idx="17">
                  <c:v>18.760000000000002</c:v>
                </c:pt>
                <c:pt idx="18">
                  <c:v>20.100000000000001</c:v>
                </c:pt>
                <c:pt idx="19">
                  <c:v>21.41</c:v>
                </c:pt>
                <c:pt idx="20">
                  <c:v>22.7</c:v>
                </c:pt>
                <c:pt idx="21">
                  <c:v>23.97</c:v>
                </c:pt>
                <c:pt idx="22">
                  <c:v>25.2</c:v>
                </c:pt>
                <c:pt idx="23">
                  <c:v>26.33</c:v>
                </c:pt>
                <c:pt idx="24">
                  <c:v>27.44</c:v>
                </c:pt>
                <c:pt idx="25">
                  <c:v>28.51</c:v>
                </c:pt>
                <c:pt idx="26">
                  <c:v>29.55</c:v>
                </c:pt>
                <c:pt idx="27">
                  <c:v>30.55</c:v>
                </c:pt>
                <c:pt idx="28">
                  <c:v>31.53</c:v>
                </c:pt>
                <c:pt idx="29">
                  <c:v>32.479999999999997</c:v>
                </c:pt>
                <c:pt idx="30">
                  <c:v>33.4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2A-E842-B130-D7E75328AB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>
                    <a:solidFill>
                      <a:srgbClr val="000000"/>
                    </a:solidFill>
                    <a:latin typeface="Calibri"/>
                  </a:defRPr>
                </a:pPr>
                <a:r>
                  <a:rPr lang="fr-FR" sz="1600" b="0" i="0" u="none" strike="noStrike">
                    <a:solidFill>
                      <a:srgbClr val="000000"/>
                    </a:solidFill>
                    <a:latin typeface="Calibri"/>
                  </a:rPr>
                  <a:t>Years since index ACS hospitalization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600" b="0" i="0" u="none" strike="noStrike">
                <a:solidFill>
                  <a:srgbClr val="FFFFF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6"/>
          <c:min val="0"/>
        </c:scaling>
        <c:delete val="0"/>
        <c:axPos val="l"/>
        <c:majorGridlines>
          <c:spPr>
            <a:ln w="9525" cap="flat">
              <a:solidFill>
                <a:srgbClr val="E8E8E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Calibri"/>
                  </a:defRPr>
                </a:pPr>
                <a:r>
                  <a:rPr lang="fr-FR" sz="1800" b="0" i="0" u="none" strike="noStrike">
                    <a:solidFill>
                      <a:srgbClr val="000000"/>
                    </a:solidFill>
                    <a:latin typeface="Calibri"/>
                  </a:rPr>
                  <a:t>Cumulative incidence (%)</a:t>
                </a:r>
              </a:p>
            </c:rich>
          </c:tx>
          <c:layout>
            <c:manualLayout>
              <c:xMode val="edge"/>
              <c:yMode val="edge"/>
              <c:x val="2.5757352068614632E-2"/>
              <c:y val="0.11904761904761904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600" b="0" i="0" u="none" strike="noStrike">
                <a:solidFill>
                  <a:srgbClr val="5A5A5A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ln w="28575" cap="flat">
              <a:solidFill>
                <a:srgbClr val="A6A6A6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Sheet1!$A$2:$A$26</c:f>
              <c:strCache>
                <c:ptCount val="25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  <c:pt idx="12">
                  <c:v>360</c:v>
                </c:pt>
                <c:pt idx="13">
                  <c:v>390</c:v>
                </c:pt>
                <c:pt idx="14">
                  <c:v>420</c:v>
                </c:pt>
                <c:pt idx="15">
                  <c:v>450</c:v>
                </c:pt>
                <c:pt idx="16">
                  <c:v>480</c:v>
                </c:pt>
                <c:pt idx="17">
                  <c:v>510</c:v>
                </c:pt>
                <c:pt idx="18">
                  <c:v>540</c:v>
                </c:pt>
                <c:pt idx="19">
                  <c:v>570</c:v>
                </c:pt>
                <c:pt idx="20">
                  <c:v>600</c:v>
                </c:pt>
                <c:pt idx="21">
                  <c:v>630</c:v>
                </c:pt>
                <c:pt idx="22">
                  <c:v>660</c:v>
                </c:pt>
                <c:pt idx="23">
                  <c:v>690</c:v>
                </c:pt>
                <c:pt idx="24">
                  <c:v>720</c:v>
                </c:pt>
              </c:strCache>
            </c: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0</c:v>
                </c:pt>
                <c:pt idx="1">
                  <c:v>2.2999999999999998</c:v>
                </c:pt>
                <c:pt idx="2">
                  <c:v>3.3</c:v>
                </c:pt>
                <c:pt idx="3">
                  <c:v>4</c:v>
                </c:pt>
                <c:pt idx="4">
                  <c:v>4.5</c:v>
                </c:pt>
                <c:pt idx="5">
                  <c:v>5</c:v>
                </c:pt>
                <c:pt idx="6">
                  <c:v>5.3</c:v>
                </c:pt>
                <c:pt idx="7">
                  <c:v>5.7</c:v>
                </c:pt>
                <c:pt idx="8">
                  <c:v>6.1</c:v>
                </c:pt>
                <c:pt idx="9">
                  <c:v>6.5</c:v>
                </c:pt>
                <c:pt idx="10">
                  <c:v>6.8</c:v>
                </c:pt>
                <c:pt idx="11">
                  <c:v>7.1</c:v>
                </c:pt>
                <c:pt idx="12">
                  <c:v>7.3</c:v>
                </c:pt>
                <c:pt idx="13">
                  <c:v>7.6</c:v>
                </c:pt>
                <c:pt idx="14">
                  <c:v>7.9</c:v>
                </c:pt>
                <c:pt idx="15">
                  <c:v>8.1999999999999993</c:v>
                </c:pt>
                <c:pt idx="16">
                  <c:v>8.6</c:v>
                </c:pt>
                <c:pt idx="17">
                  <c:v>8.9</c:v>
                </c:pt>
                <c:pt idx="18">
                  <c:v>9.1999999999999993</c:v>
                </c:pt>
                <c:pt idx="19">
                  <c:v>9.5</c:v>
                </c:pt>
                <c:pt idx="20">
                  <c:v>9.8000000000000007</c:v>
                </c:pt>
                <c:pt idx="21">
                  <c:v>10</c:v>
                </c:pt>
                <c:pt idx="22">
                  <c:v>10.3</c:v>
                </c:pt>
                <c:pt idx="23">
                  <c:v>10.5</c:v>
                </c:pt>
                <c:pt idx="24">
                  <c:v>10.7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A4-124E-B373-6BF94C4BFC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Rivaroxaban 2.5 mg BID</c:v>
                </c:pt>
              </c:strCache>
            </c:strRef>
          </c:tx>
          <c:spPr>
            <a:ln w="41275" cap="flat">
              <a:solidFill>
                <a:srgbClr val="1B2A4A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Sheet1!$A$2:$A$26</c:f>
              <c:strCache>
                <c:ptCount val="25"/>
                <c:pt idx="0">
                  <c:v>0</c:v>
                </c:pt>
                <c:pt idx="1">
                  <c:v>30</c:v>
                </c:pt>
                <c:pt idx="2">
                  <c:v>60</c:v>
                </c:pt>
                <c:pt idx="3">
                  <c:v>90</c:v>
                </c:pt>
                <c:pt idx="4">
                  <c:v>120</c:v>
                </c:pt>
                <c:pt idx="5">
                  <c:v>150</c:v>
                </c:pt>
                <c:pt idx="6">
                  <c:v>180</c:v>
                </c:pt>
                <c:pt idx="7">
                  <c:v>210</c:v>
                </c:pt>
                <c:pt idx="8">
                  <c:v>240</c:v>
                </c:pt>
                <c:pt idx="9">
                  <c:v>270</c:v>
                </c:pt>
                <c:pt idx="10">
                  <c:v>300</c:v>
                </c:pt>
                <c:pt idx="11">
                  <c:v>330</c:v>
                </c:pt>
                <c:pt idx="12">
                  <c:v>360</c:v>
                </c:pt>
                <c:pt idx="13">
                  <c:v>390</c:v>
                </c:pt>
                <c:pt idx="14">
                  <c:v>420</c:v>
                </c:pt>
                <c:pt idx="15">
                  <c:v>450</c:v>
                </c:pt>
                <c:pt idx="16">
                  <c:v>480</c:v>
                </c:pt>
                <c:pt idx="17">
                  <c:v>510</c:v>
                </c:pt>
                <c:pt idx="18">
                  <c:v>540</c:v>
                </c:pt>
                <c:pt idx="19">
                  <c:v>570</c:v>
                </c:pt>
                <c:pt idx="20">
                  <c:v>600</c:v>
                </c:pt>
                <c:pt idx="21">
                  <c:v>630</c:v>
                </c:pt>
                <c:pt idx="22">
                  <c:v>660</c:v>
                </c:pt>
                <c:pt idx="23">
                  <c:v>690</c:v>
                </c:pt>
                <c:pt idx="24">
                  <c:v>720</c:v>
                </c:pt>
              </c:strCache>
            </c:strRef>
          </c:cat>
          <c:val>
            <c:numRef>
              <c:f>Sheet1!$C$2:$C$26</c:f>
              <c:numCache>
                <c:formatCode>General</c:formatCode>
                <c:ptCount val="25"/>
                <c:pt idx="0">
                  <c:v>0</c:v>
                </c:pt>
                <c:pt idx="1">
                  <c:v>1.7</c:v>
                </c:pt>
                <c:pt idx="2">
                  <c:v>2.4</c:v>
                </c:pt>
                <c:pt idx="3">
                  <c:v>3</c:v>
                </c:pt>
                <c:pt idx="4">
                  <c:v>3.4</c:v>
                </c:pt>
                <c:pt idx="5">
                  <c:v>3.8</c:v>
                </c:pt>
                <c:pt idx="6">
                  <c:v>4.4000000000000004</c:v>
                </c:pt>
                <c:pt idx="7">
                  <c:v>4.7</c:v>
                </c:pt>
                <c:pt idx="8">
                  <c:v>5</c:v>
                </c:pt>
                <c:pt idx="9">
                  <c:v>5.3</c:v>
                </c:pt>
                <c:pt idx="10">
                  <c:v>5.6</c:v>
                </c:pt>
                <c:pt idx="11">
                  <c:v>5.8</c:v>
                </c:pt>
                <c:pt idx="12">
                  <c:v>6</c:v>
                </c:pt>
                <c:pt idx="13">
                  <c:v>6.2</c:v>
                </c:pt>
                <c:pt idx="14">
                  <c:v>6.4</c:v>
                </c:pt>
                <c:pt idx="15">
                  <c:v>6.7</c:v>
                </c:pt>
                <c:pt idx="16">
                  <c:v>6.9</c:v>
                </c:pt>
                <c:pt idx="17">
                  <c:v>7.2</c:v>
                </c:pt>
                <c:pt idx="18">
                  <c:v>7.5</c:v>
                </c:pt>
                <c:pt idx="19">
                  <c:v>7.7</c:v>
                </c:pt>
                <c:pt idx="20">
                  <c:v>7.9</c:v>
                </c:pt>
                <c:pt idx="21">
                  <c:v>8.3000000000000007</c:v>
                </c:pt>
                <c:pt idx="22">
                  <c:v>8.5</c:v>
                </c:pt>
                <c:pt idx="23">
                  <c:v>8.8000000000000007</c:v>
                </c:pt>
                <c:pt idx="24">
                  <c:v>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4A4-124E-B373-6BF94C4BFC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50" b="0" i="0" u="none" strike="noStrike">
                    <a:solidFill>
                      <a:srgbClr val="5A5A5A"/>
                    </a:solidFill>
                    <a:latin typeface="Calibri"/>
                  </a:defRPr>
                </a:pPr>
                <a:r>
                  <a:rPr lang="fr-FR" sz="1050" b="0" i="0" u="none" strike="noStrike">
                    <a:solidFill>
                      <a:srgbClr val="5A5A5A"/>
                    </a:solidFill>
                    <a:latin typeface="Calibri"/>
                  </a:rPr>
                  <a:t>Days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5A5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tickLblSkip val="3"/>
        <c:noMultiLvlLbl val="1"/>
      </c:catAx>
      <c:valAx>
        <c:axId val="2094734552"/>
        <c:scaling>
          <c:orientation val="minMax"/>
          <c:max val="12"/>
          <c:min val="0"/>
        </c:scaling>
        <c:delete val="0"/>
        <c:axPos val="l"/>
        <c:majorGridlines>
          <c:spPr>
            <a:ln w="9525" cap="flat">
              <a:solidFill>
                <a:srgbClr val="E8E8E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5A5A5A"/>
                    </a:solidFill>
                    <a:latin typeface="Calibri"/>
                  </a:defRPr>
                </a:pPr>
                <a:r>
                  <a:rPr lang="fr-FR" sz="1200" b="0" i="0" u="none" strike="noStrike">
                    <a:solidFill>
                      <a:srgbClr val="5A5A5A"/>
                    </a:solidFill>
                    <a:latin typeface="Calibri"/>
                  </a:rPr>
                  <a:t>End point (%)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5A5A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622006807972532"/>
          <c:y val="0.88062335958005244"/>
          <c:w val="0.49424502084298289"/>
          <c:h val="7.1757592800899883E-2"/>
        </c:manualLayout>
      </c:layout>
      <c:overlay val="0"/>
      <c:txPr>
        <a:bodyPr/>
        <a:lstStyle/>
        <a:p>
          <a:pPr>
            <a:defRPr sz="1200">
              <a:solidFill>
                <a:srgbClr val="333333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r-FR"/>
  <c:roundedCorners val="1"/>
  <c:style val="2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x</c:f>
              <c:strCache>
                <c:ptCount val="1"/>
                <c:pt idx="0">
                  <c:v>STEMI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6"/>
            <c:spPr>
              <a:solidFill>
                <a:schemeClr val="accent1"/>
              </a:solidFill>
              <a:ln w="6350">
                <a:solidFill>
                  <a:schemeClr val="accent1"/>
                </a:solidFill>
              </a:ln>
            </c:spPr>
          </c:marker>
          <c:xVal>
            <c:numLit>
              <c:formatCode>General</c:formatCode>
              <c:ptCount val="58"/>
              <c:pt idx="0">
                <c:v>1</c:v>
              </c:pt>
              <c:pt idx="1">
                <c:v>0.87</c:v>
              </c:pt>
              <c:pt idx="2">
                <c:v>1.1299999999999999</c:v>
              </c:pt>
              <c:pt idx="3">
                <c:v>0.93</c:v>
              </c:pt>
              <c:pt idx="4">
                <c:v>1.07</c:v>
              </c:pt>
              <c:pt idx="5">
                <c:v>0.81</c:v>
              </c:pt>
              <c:pt idx="6">
                <c:v>1.19</c:v>
              </c:pt>
              <c:pt idx="7">
                <c:v>0.97</c:v>
              </c:pt>
              <c:pt idx="8">
                <c:v>1.1000000000000001</c:v>
              </c:pt>
              <c:pt idx="9">
                <c:v>0.84</c:v>
              </c:pt>
              <c:pt idx="10">
                <c:v>1.1599999999999999</c:v>
              </c:pt>
              <c:pt idx="11">
                <c:v>1.04</c:v>
              </c:pt>
              <c:pt idx="12">
                <c:v>0.9</c:v>
              </c:pt>
              <c:pt idx="13">
                <c:v>1.22</c:v>
              </c:pt>
              <c:pt idx="14">
                <c:v>0.78</c:v>
              </c:pt>
              <c:pt idx="15">
                <c:v>1</c:v>
              </c:pt>
              <c:pt idx="16">
                <c:v>0.87</c:v>
              </c:pt>
              <c:pt idx="17">
                <c:v>1.1299999999999999</c:v>
              </c:pt>
              <c:pt idx="18">
                <c:v>0.93</c:v>
              </c:pt>
              <c:pt idx="19">
                <c:v>1.07</c:v>
              </c:pt>
              <c:pt idx="20">
                <c:v>0.81</c:v>
              </c:pt>
              <c:pt idx="21">
                <c:v>1.19</c:v>
              </c:pt>
              <c:pt idx="22">
                <c:v>0.97</c:v>
              </c:pt>
              <c:pt idx="23">
                <c:v>1.1000000000000001</c:v>
              </c:pt>
              <c:pt idx="24">
                <c:v>0.84</c:v>
              </c:pt>
              <c:pt idx="25">
                <c:v>1.1599999999999999</c:v>
              </c:pt>
              <c:pt idx="26">
                <c:v>1.04</c:v>
              </c:pt>
              <c:pt idx="27">
                <c:v>0.9</c:v>
              </c:pt>
              <c:pt idx="28">
                <c:v>1.22</c:v>
              </c:pt>
              <c:pt idx="29">
                <c:v>0.78</c:v>
              </c:pt>
              <c:pt idx="30">
                <c:v>1</c:v>
              </c:pt>
              <c:pt idx="31">
                <c:v>0.87</c:v>
              </c:pt>
              <c:pt idx="32">
                <c:v>1.1299999999999999</c:v>
              </c:pt>
              <c:pt idx="33">
                <c:v>0.93</c:v>
              </c:pt>
              <c:pt idx="34">
                <c:v>1.07</c:v>
              </c:pt>
              <c:pt idx="35">
                <c:v>0.81</c:v>
              </c:pt>
              <c:pt idx="36">
                <c:v>1.19</c:v>
              </c:pt>
              <c:pt idx="37">
                <c:v>0.97</c:v>
              </c:pt>
              <c:pt idx="38">
                <c:v>1.1000000000000001</c:v>
              </c:pt>
              <c:pt idx="39">
                <c:v>0.84</c:v>
              </c:pt>
              <c:pt idx="40">
                <c:v>1.1599999999999999</c:v>
              </c:pt>
              <c:pt idx="41">
                <c:v>1.04</c:v>
              </c:pt>
              <c:pt idx="42">
                <c:v>0.9</c:v>
              </c:pt>
              <c:pt idx="43">
                <c:v>1.22</c:v>
              </c:pt>
              <c:pt idx="44">
                <c:v>0.78</c:v>
              </c:pt>
              <c:pt idx="45">
                <c:v>1</c:v>
              </c:pt>
              <c:pt idx="46">
                <c:v>0.87</c:v>
              </c:pt>
              <c:pt idx="47">
                <c:v>1.1299999999999999</c:v>
              </c:pt>
              <c:pt idx="48">
                <c:v>0.93</c:v>
              </c:pt>
              <c:pt idx="49">
                <c:v>1.07</c:v>
              </c:pt>
              <c:pt idx="50">
                <c:v>0.81</c:v>
              </c:pt>
              <c:pt idx="51">
                <c:v>1.19</c:v>
              </c:pt>
              <c:pt idx="52">
                <c:v>0.97</c:v>
              </c:pt>
              <c:pt idx="53">
                <c:v>1.1000000000000001</c:v>
              </c:pt>
              <c:pt idx="54">
                <c:v>0.84</c:v>
              </c:pt>
              <c:pt idx="55">
                <c:v>1.1599999999999999</c:v>
              </c:pt>
              <c:pt idx="56">
                <c:v>1.04</c:v>
              </c:pt>
              <c:pt idx="57">
                <c:v>0.9</c:v>
              </c:pt>
            </c:numLit>
          </c:xVal>
          <c:yVal>
            <c:numLit>
              <c:formatCode>General</c:formatCode>
              <c:ptCount val="58"/>
              <c:pt idx="0">
                <c:v>0.35</c:v>
              </c:pt>
              <c:pt idx="1">
                <c:v>0.5</c:v>
              </c:pt>
              <c:pt idx="2">
                <c:v>0.55000000000000004</c:v>
              </c:pt>
              <c:pt idx="3">
                <c:v>0.6</c:v>
              </c:pt>
              <c:pt idx="4">
                <c:v>0.62</c:v>
              </c:pt>
              <c:pt idx="5">
                <c:v>0.65</c:v>
              </c:pt>
              <c:pt idx="6">
                <c:v>0.68</c:v>
              </c:pt>
              <c:pt idx="7">
                <c:v>0.7</c:v>
              </c:pt>
              <c:pt idx="8">
                <c:v>0.72</c:v>
              </c:pt>
              <c:pt idx="9">
                <c:v>0.75</c:v>
              </c:pt>
              <c:pt idx="10">
                <c:v>0.78</c:v>
              </c:pt>
              <c:pt idx="11">
                <c:v>0.8</c:v>
              </c:pt>
              <c:pt idx="12">
                <c:v>0.85</c:v>
              </c:pt>
              <c:pt idx="13">
                <c:v>0.88</c:v>
              </c:pt>
              <c:pt idx="14">
                <c:v>0.9</c:v>
              </c:pt>
              <c:pt idx="15">
                <c:v>0.95</c:v>
              </c:pt>
              <c:pt idx="16">
                <c:v>1</c:v>
              </c:pt>
              <c:pt idx="17">
                <c:v>1.05</c:v>
              </c:pt>
              <c:pt idx="18">
                <c:v>1.1000000000000001</c:v>
              </c:pt>
              <c:pt idx="19">
                <c:v>1.1499999999999999</c:v>
              </c:pt>
              <c:pt idx="20">
                <c:v>1.2</c:v>
              </c:pt>
              <c:pt idx="21">
                <c:v>1.25</c:v>
              </c:pt>
              <c:pt idx="22">
                <c:v>1.3</c:v>
              </c:pt>
              <c:pt idx="23">
                <c:v>1.35</c:v>
              </c:pt>
              <c:pt idx="24">
                <c:v>1.4</c:v>
              </c:pt>
              <c:pt idx="25">
                <c:v>1.45</c:v>
              </c:pt>
              <c:pt idx="26">
                <c:v>1.5</c:v>
              </c:pt>
              <c:pt idx="27">
                <c:v>1.55</c:v>
              </c:pt>
              <c:pt idx="28">
                <c:v>1.6</c:v>
              </c:pt>
              <c:pt idx="29">
                <c:v>1.65</c:v>
              </c:pt>
              <c:pt idx="30">
                <c:v>1.7</c:v>
              </c:pt>
              <c:pt idx="31">
                <c:v>1.75</c:v>
              </c:pt>
              <c:pt idx="32">
                <c:v>1.8</c:v>
              </c:pt>
              <c:pt idx="33">
                <c:v>1.85</c:v>
              </c:pt>
              <c:pt idx="34">
                <c:v>1.9</c:v>
              </c:pt>
              <c:pt idx="35">
                <c:v>1.95</c:v>
              </c:pt>
              <c:pt idx="36">
                <c:v>2</c:v>
              </c:pt>
              <c:pt idx="37">
                <c:v>2.1</c:v>
              </c:pt>
              <c:pt idx="38">
                <c:v>2.2000000000000002</c:v>
              </c:pt>
              <c:pt idx="39">
                <c:v>2.2999999999999998</c:v>
              </c:pt>
              <c:pt idx="40">
                <c:v>2.4</c:v>
              </c:pt>
              <c:pt idx="41">
                <c:v>2.5</c:v>
              </c:pt>
              <c:pt idx="42">
                <c:v>2.6</c:v>
              </c:pt>
              <c:pt idx="43">
                <c:v>2.7</c:v>
              </c:pt>
              <c:pt idx="44">
                <c:v>2.8</c:v>
              </c:pt>
              <c:pt idx="45">
                <c:v>2.9</c:v>
              </c:pt>
              <c:pt idx="46">
                <c:v>3</c:v>
              </c:pt>
              <c:pt idx="47">
                <c:v>3.1</c:v>
              </c:pt>
              <c:pt idx="48">
                <c:v>3.2</c:v>
              </c:pt>
              <c:pt idx="49">
                <c:v>3.3</c:v>
              </c:pt>
              <c:pt idx="50">
                <c:v>3.5</c:v>
              </c:pt>
              <c:pt idx="51">
                <c:v>3.6</c:v>
              </c:pt>
              <c:pt idx="52">
                <c:v>3.8</c:v>
              </c:pt>
              <c:pt idx="53">
                <c:v>3.9</c:v>
              </c:pt>
              <c:pt idx="54">
                <c:v>4</c:v>
              </c:pt>
              <c:pt idx="55">
                <c:v>4.0999999999999996</c:v>
              </c:pt>
              <c:pt idx="56">
                <c:v>4.1500000000000004</c:v>
              </c:pt>
              <c:pt idx="57">
                <c:v>4.2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4D33-7945-9F7E-AC2BE6E2B9A6}"/>
            </c:ext>
          </c:extLst>
        </c:ser>
        <c:ser>
          <c:idx val="1"/>
          <c:order val="1"/>
          <c:tx>
            <c:strRef>
              <c:f>x</c:f>
              <c:strCache>
                <c:ptCount val="1"/>
                <c:pt idx="0">
                  <c:v>NSTEMI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6"/>
            <c:spPr>
              <a:solidFill>
                <a:schemeClr val="accent2"/>
              </a:solidFill>
              <a:ln w="6350">
                <a:solidFill>
                  <a:schemeClr val="accent2"/>
                </a:solidFill>
              </a:ln>
            </c:spPr>
          </c:marker>
          <c:xVal>
            <c:numLit>
              <c:formatCode>General</c:formatCode>
              <c:ptCount val="28"/>
              <c:pt idx="0">
                <c:v>2</c:v>
              </c:pt>
              <c:pt idx="1">
                <c:v>1.87</c:v>
              </c:pt>
              <c:pt idx="2">
                <c:v>2.13</c:v>
              </c:pt>
              <c:pt idx="3">
                <c:v>1.93</c:v>
              </c:pt>
              <c:pt idx="4">
                <c:v>2.0699999999999998</c:v>
              </c:pt>
              <c:pt idx="5">
                <c:v>1.81</c:v>
              </c:pt>
              <c:pt idx="6">
                <c:v>2.19</c:v>
              </c:pt>
              <c:pt idx="7">
                <c:v>1.97</c:v>
              </c:pt>
              <c:pt idx="8">
                <c:v>2.1</c:v>
              </c:pt>
              <c:pt idx="9">
                <c:v>1.84</c:v>
              </c:pt>
              <c:pt idx="10">
                <c:v>2.16</c:v>
              </c:pt>
              <c:pt idx="11">
                <c:v>2.04</c:v>
              </c:pt>
              <c:pt idx="12">
                <c:v>1.9</c:v>
              </c:pt>
              <c:pt idx="13">
                <c:v>2.2200000000000002</c:v>
              </c:pt>
              <c:pt idx="14">
                <c:v>1.78</c:v>
              </c:pt>
              <c:pt idx="15">
                <c:v>2</c:v>
              </c:pt>
              <c:pt idx="16">
                <c:v>1.87</c:v>
              </c:pt>
              <c:pt idx="17">
                <c:v>2.13</c:v>
              </c:pt>
              <c:pt idx="18">
                <c:v>1.93</c:v>
              </c:pt>
              <c:pt idx="19">
                <c:v>2.0699999999999998</c:v>
              </c:pt>
              <c:pt idx="20">
                <c:v>1.81</c:v>
              </c:pt>
              <c:pt idx="21">
                <c:v>2.19</c:v>
              </c:pt>
              <c:pt idx="22">
                <c:v>1.97</c:v>
              </c:pt>
              <c:pt idx="23">
                <c:v>2.1</c:v>
              </c:pt>
              <c:pt idx="24">
                <c:v>1.84</c:v>
              </c:pt>
              <c:pt idx="25">
                <c:v>2.16</c:v>
              </c:pt>
              <c:pt idx="26">
                <c:v>2.04</c:v>
              </c:pt>
              <c:pt idx="27">
                <c:v>1.9</c:v>
              </c:pt>
            </c:numLit>
          </c:xVal>
          <c:yVal>
            <c:numLit>
              <c:formatCode>General</c:formatCode>
              <c:ptCount val="28"/>
              <c:pt idx="0">
                <c:v>0.6</c:v>
              </c:pt>
              <c:pt idx="1">
                <c:v>0.65</c:v>
              </c:pt>
              <c:pt idx="2">
                <c:v>0.7</c:v>
              </c:pt>
              <c:pt idx="3">
                <c:v>0.75</c:v>
              </c:pt>
              <c:pt idx="4">
                <c:v>0.8</c:v>
              </c:pt>
              <c:pt idx="5">
                <c:v>0.85</c:v>
              </c:pt>
              <c:pt idx="6">
                <c:v>0.9</c:v>
              </c:pt>
              <c:pt idx="7">
                <c:v>0.95</c:v>
              </c:pt>
              <c:pt idx="8">
                <c:v>1</c:v>
              </c:pt>
              <c:pt idx="9">
                <c:v>1.05</c:v>
              </c:pt>
              <c:pt idx="10">
                <c:v>1.2</c:v>
              </c:pt>
              <c:pt idx="11">
                <c:v>1.4</c:v>
              </c:pt>
              <c:pt idx="12">
                <c:v>1.6</c:v>
              </c:pt>
              <c:pt idx="13">
                <c:v>1.7</c:v>
              </c:pt>
              <c:pt idx="14">
                <c:v>1.9</c:v>
              </c:pt>
              <c:pt idx="15">
                <c:v>2</c:v>
              </c:pt>
              <c:pt idx="16">
                <c:v>2.2000000000000002</c:v>
              </c:pt>
              <c:pt idx="17">
                <c:v>2.4</c:v>
              </c:pt>
              <c:pt idx="18">
                <c:v>2.6</c:v>
              </c:pt>
              <c:pt idx="19">
                <c:v>2.8</c:v>
              </c:pt>
              <c:pt idx="20">
                <c:v>3</c:v>
              </c:pt>
              <c:pt idx="21">
                <c:v>3.2</c:v>
              </c:pt>
              <c:pt idx="22">
                <c:v>3.4</c:v>
              </c:pt>
              <c:pt idx="23">
                <c:v>3.6</c:v>
              </c:pt>
              <c:pt idx="24">
                <c:v>3.9</c:v>
              </c:pt>
              <c:pt idx="25">
                <c:v>4</c:v>
              </c:pt>
              <c:pt idx="26">
                <c:v>4.4000000000000004</c:v>
              </c:pt>
              <c:pt idx="27">
                <c:v>4.7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4D33-7945-9F7E-AC2BE6E2B9A6}"/>
            </c:ext>
          </c:extLst>
        </c:ser>
        <c:ser>
          <c:idx val="2"/>
          <c:order val="2"/>
          <c:tx>
            <c:strRef>
              <c:f>x</c:f>
              <c:strCache>
                <c:ptCount val="1"/>
                <c:pt idx="0">
                  <c:v>UA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6"/>
            <c:spPr>
              <a:solidFill>
                <a:schemeClr val="accent4"/>
              </a:solidFill>
              <a:ln w="6350">
                <a:solidFill>
                  <a:schemeClr val="accent4"/>
                </a:solidFill>
              </a:ln>
            </c:spPr>
          </c:marker>
          <c:xVal>
            <c:numLit>
              <c:formatCode>General</c:formatCode>
              <c:ptCount val="21"/>
              <c:pt idx="0">
                <c:v>3</c:v>
              </c:pt>
              <c:pt idx="1">
                <c:v>2.87</c:v>
              </c:pt>
              <c:pt idx="2">
                <c:v>3.13</c:v>
              </c:pt>
              <c:pt idx="3">
                <c:v>2.93</c:v>
              </c:pt>
              <c:pt idx="4">
                <c:v>3.07</c:v>
              </c:pt>
              <c:pt idx="5">
                <c:v>2.81</c:v>
              </c:pt>
              <c:pt idx="6">
                <c:v>3.19</c:v>
              </c:pt>
              <c:pt idx="7">
                <c:v>2.97</c:v>
              </c:pt>
              <c:pt idx="8">
                <c:v>3.1</c:v>
              </c:pt>
              <c:pt idx="9">
                <c:v>2.84</c:v>
              </c:pt>
              <c:pt idx="10">
                <c:v>3.16</c:v>
              </c:pt>
              <c:pt idx="11">
                <c:v>3.04</c:v>
              </c:pt>
              <c:pt idx="12">
                <c:v>2.9</c:v>
              </c:pt>
              <c:pt idx="13">
                <c:v>3.22</c:v>
              </c:pt>
              <c:pt idx="14">
                <c:v>2.78</c:v>
              </c:pt>
              <c:pt idx="15">
                <c:v>3</c:v>
              </c:pt>
              <c:pt idx="16">
                <c:v>2.87</c:v>
              </c:pt>
              <c:pt idx="17">
                <c:v>3.13</c:v>
              </c:pt>
              <c:pt idx="18">
                <c:v>2.93</c:v>
              </c:pt>
              <c:pt idx="19">
                <c:v>3.07</c:v>
              </c:pt>
              <c:pt idx="20">
                <c:v>2.81</c:v>
              </c:pt>
            </c:numLit>
          </c:xVal>
          <c:yVal>
            <c:numLit>
              <c:formatCode>General</c:formatCode>
              <c:ptCount val="21"/>
              <c:pt idx="0">
                <c:v>0.35</c:v>
              </c:pt>
              <c:pt idx="1">
                <c:v>0.5</c:v>
              </c:pt>
              <c:pt idx="2">
                <c:v>0.6</c:v>
              </c:pt>
              <c:pt idx="3">
                <c:v>0.65</c:v>
              </c:pt>
              <c:pt idx="4">
                <c:v>0.7</c:v>
              </c:pt>
              <c:pt idx="5">
                <c:v>0.8</c:v>
              </c:pt>
              <c:pt idx="6">
                <c:v>0.85</c:v>
              </c:pt>
              <c:pt idx="7">
                <c:v>0.9</c:v>
              </c:pt>
              <c:pt idx="8">
                <c:v>1</c:v>
              </c:pt>
              <c:pt idx="9">
                <c:v>1.1000000000000001</c:v>
              </c:pt>
              <c:pt idx="10">
                <c:v>1.2</c:v>
              </c:pt>
              <c:pt idx="11">
                <c:v>1.4</c:v>
              </c:pt>
              <c:pt idx="12">
                <c:v>1.5</c:v>
              </c:pt>
              <c:pt idx="13">
                <c:v>1.6</c:v>
              </c:pt>
              <c:pt idx="14">
                <c:v>1.7</c:v>
              </c:pt>
              <c:pt idx="15">
                <c:v>1.9</c:v>
              </c:pt>
              <c:pt idx="16">
                <c:v>2.1</c:v>
              </c:pt>
              <c:pt idx="17">
                <c:v>2.2999999999999998</c:v>
              </c:pt>
              <c:pt idx="18">
                <c:v>2.5</c:v>
              </c:pt>
              <c:pt idx="19">
                <c:v>2.7</c:v>
              </c:pt>
              <c:pt idx="20">
                <c:v>3.87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4D33-7945-9F7E-AC2BE6E2B9A6}"/>
            </c:ext>
          </c:extLst>
        </c:ser>
        <c:ser>
          <c:idx val="3"/>
          <c:order val="3"/>
          <c:tx>
            <c:strRef>
              <c:f>x</c:f>
              <c:strCache>
                <c:ptCount val="1"/>
                <c:pt idx="0">
                  <c:v>non-ACS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6"/>
            <c:spPr>
              <a:solidFill>
                <a:srgbClr val="3EA832"/>
              </a:solidFill>
              <a:ln w="6350">
                <a:solidFill>
                  <a:srgbClr val="3EA832"/>
                </a:solidFill>
              </a:ln>
            </c:spPr>
          </c:marker>
          <c:xVal>
            <c:numLit>
              <c:formatCode>General</c:formatCode>
              <c:ptCount val="36"/>
              <c:pt idx="0">
                <c:v>4</c:v>
              </c:pt>
              <c:pt idx="1">
                <c:v>3.87</c:v>
              </c:pt>
              <c:pt idx="2">
                <c:v>4.13</c:v>
              </c:pt>
              <c:pt idx="3">
                <c:v>3.93</c:v>
              </c:pt>
              <c:pt idx="4">
                <c:v>4.07</c:v>
              </c:pt>
              <c:pt idx="5">
                <c:v>3.81</c:v>
              </c:pt>
              <c:pt idx="6">
                <c:v>4.1900000000000004</c:v>
              </c:pt>
              <c:pt idx="7">
                <c:v>3.97</c:v>
              </c:pt>
              <c:pt idx="8">
                <c:v>4.0999999999999996</c:v>
              </c:pt>
              <c:pt idx="9">
                <c:v>3.84</c:v>
              </c:pt>
              <c:pt idx="10">
                <c:v>4.16</c:v>
              </c:pt>
              <c:pt idx="11">
                <c:v>4.04</c:v>
              </c:pt>
              <c:pt idx="12">
                <c:v>3.9</c:v>
              </c:pt>
              <c:pt idx="13">
                <c:v>4.22</c:v>
              </c:pt>
              <c:pt idx="14">
                <c:v>3.78</c:v>
              </c:pt>
              <c:pt idx="15">
                <c:v>4</c:v>
              </c:pt>
              <c:pt idx="16">
                <c:v>3.87</c:v>
              </c:pt>
              <c:pt idx="17">
                <c:v>4.13</c:v>
              </c:pt>
              <c:pt idx="18">
                <c:v>3.93</c:v>
              </c:pt>
              <c:pt idx="19">
                <c:v>4.07</c:v>
              </c:pt>
              <c:pt idx="20">
                <c:v>3.81</c:v>
              </c:pt>
              <c:pt idx="21">
                <c:v>4.1900000000000004</c:v>
              </c:pt>
              <c:pt idx="22">
                <c:v>3.97</c:v>
              </c:pt>
              <c:pt idx="23">
                <c:v>4.0999999999999996</c:v>
              </c:pt>
              <c:pt idx="24">
                <c:v>3.84</c:v>
              </c:pt>
              <c:pt idx="25">
                <c:v>4.16</c:v>
              </c:pt>
              <c:pt idx="26">
                <c:v>4.04</c:v>
              </c:pt>
              <c:pt idx="27">
                <c:v>3.9</c:v>
              </c:pt>
              <c:pt idx="28">
                <c:v>4.22</c:v>
              </c:pt>
              <c:pt idx="29">
                <c:v>3.78</c:v>
              </c:pt>
              <c:pt idx="30">
                <c:v>4</c:v>
              </c:pt>
              <c:pt idx="31">
                <c:v>3.87</c:v>
              </c:pt>
              <c:pt idx="32">
                <c:v>4.13</c:v>
              </c:pt>
              <c:pt idx="33">
                <c:v>3.93</c:v>
              </c:pt>
              <c:pt idx="34">
                <c:v>4.07</c:v>
              </c:pt>
              <c:pt idx="35">
                <c:v>3.81</c:v>
              </c:pt>
            </c:numLit>
          </c:xVal>
          <c:yVal>
            <c:numLit>
              <c:formatCode>General</c:formatCode>
              <c:ptCount val="36"/>
              <c:pt idx="0">
                <c:v>0.1</c:v>
              </c:pt>
              <c:pt idx="1">
                <c:v>0.35</c:v>
              </c:pt>
              <c:pt idx="2">
                <c:v>0.45</c:v>
              </c:pt>
              <c:pt idx="3">
                <c:v>0.5</c:v>
              </c:pt>
              <c:pt idx="4">
                <c:v>0.55000000000000004</c:v>
              </c:pt>
              <c:pt idx="5">
                <c:v>0.6</c:v>
              </c:pt>
              <c:pt idx="6">
                <c:v>0.62</c:v>
              </c:pt>
              <c:pt idx="7">
                <c:v>0.65</c:v>
              </c:pt>
              <c:pt idx="8">
                <c:v>0.68</c:v>
              </c:pt>
              <c:pt idx="9">
                <c:v>0.7</c:v>
              </c:pt>
              <c:pt idx="10">
                <c:v>0.72</c:v>
              </c:pt>
              <c:pt idx="11">
                <c:v>0.75</c:v>
              </c:pt>
              <c:pt idx="12">
                <c:v>0.8</c:v>
              </c:pt>
              <c:pt idx="13">
                <c:v>0.85</c:v>
              </c:pt>
              <c:pt idx="14">
                <c:v>0.9</c:v>
              </c:pt>
              <c:pt idx="15">
                <c:v>0.95</c:v>
              </c:pt>
              <c:pt idx="16">
                <c:v>1</c:v>
              </c:pt>
              <c:pt idx="17">
                <c:v>1.05</c:v>
              </c:pt>
              <c:pt idx="18">
                <c:v>1.1000000000000001</c:v>
              </c:pt>
              <c:pt idx="19">
                <c:v>1.1499999999999999</c:v>
              </c:pt>
              <c:pt idx="20">
                <c:v>1.2</c:v>
              </c:pt>
              <c:pt idx="21">
                <c:v>1.3</c:v>
              </c:pt>
              <c:pt idx="22">
                <c:v>1.4</c:v>
              </c:pt>
              <c:pt idx="23">
                <c:v>1.5</c:v>
              </c:pt>
              <c:pt idx="24">
                <c:v>1.6</c:v>
              </c:pt>
              <c:pt idx="25">
                <c:v>1.7</c:v>
              </c:pt>
              <c:pt idx="26">
                <c:v>1.8</c:v>
              </c:pt>
              <c:pt idx="27">
                <c:v>1.9</c:v>
              </c:pt>
              <c:pt idx="28">
                <c:v>2</c:v>
              </c:pt>
              <c:pt idx="29">
                <c:v>2.1</c:v>
              </c:pt>
              <c:pt idx="30">
                <c:v>2.2000000000000002</c:v>
              </c:pt>
              <c:pt idx="31">
                <c:v>2.4</c:v>
              </c:pt>
              <c:pt idx="32">
                <c:v>2.6</c:v>
              </c:pt>
              <c:pt idx="33">
                <c:v>2.9</c:v>
              </c:pt>
              <c:pt idx="34">
                <c:v>3.2</c:v>
              </c:pt>
              <c:pt idx="35">
                <c:v>3.6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4D33-7945-9F7E-AC2BE6E2B9A6}"/>
            </c:ext>
          </c:extLst>
        </c:ser>
        <c:ser>
          <c:idx val="4"/>
          <c:order val="4"/>
          <c:tx>
            <c:strRef>
              <c:f>m</c:f>
              <c:strCache>
                <c:ptCount val="1"/>
                <c:pt idx="0">
                  <c:v>Mean and SD</c:v>
                </c:pt>
              </c:strCache>
            </c:strRef>
          </c:tx>
          <c:spPr>
            <a:ln w="19050">
              <a:noFill/>
            </a:ln>
          </c:spPr>
          <c:marker>
            <c:symbol val="dash"/>
            <c:size val="16"/>
            <c:spPr>
              <a:solidFill>
                <a:srgbClr val="1A1A1A"/>
              </a:solidFill>
              <a:ln w="44450">
                <a:solidFill>
                  <a:srgbClr val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Lit>
                <c:formatCode>General</c:formatCode>
                <c:ptCount val="4"/>
                <c:pt idx="0">
                  <c:v>0.95</c:v>
                </c:pt>
                <c:pt idx="1">
                  <c:v>1.32</c:v>
                </c:pt>
                <c:pt idx="2">
                  <c:v>0.9</c:v>
                </c:pt>
                <c:pt idx="3">
                  <c:v>0.75</c:v>
                </c:pt>
              </c:numLit>
            </c:plus>
            <c:minus>
              <c:numLit>
                <c:formatCode>General</c:formatCode>
                <c:ptCount val="4"/>
                <c:pt idx="0">
                  <c:v>0.95</c:v>
                </c:pt>
                <c:pt idx="1">
                  <c:v>1.32</c:v>
                </c:pt>
                <c:pt idx="2">
                  <c:v>0.9</c:v>
                </c:pt>
                <c:pt idx="3">
                  <c:v>0.75</c:v>
                </c:pt>
              </c:numLit>
            </c:minus>
            <c:spPr>
              <a:ln w="28575" cap="flat">
                <a:solidFill>
                  <a:srgbClr val="000000"/>
                </a:solidFill>
              </a:ln>
            </c:spPr>
          </c:errBars>
          <c:xVal>
            <c:numLit>
              <c:formatCode>General</c:formatCode>
              <c:ptCount val="4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</c:numLit>
          </c:xVal>
          <c:yVal>
            <c:numLit>
              <c:formatCode>General</c:formatCode>
              <c:ptCount val="4"/>
              <c:pt idx="0">
                <c:v>1.8</c:v>
              </c:pt>
              <c:pt idx="1">
                <c:v>2.1800000000000002</c:v>
              </c:pt>
              <c:pt idx="2">
                <c:v>1.58</c:v>
              </c:pt>
              <c:pt idx="3">
                <c:v>1.45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4D33-7945-9F7E-AC2BE6E2B9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"/>
        <c:axId val="222"/>
      </c:scatterChart>
      <c:valAx>
        <c:axId val="111"/>
        <c:scaling>
          <c:orientation val="minMax"/>
          <c:max val="4.5999999999999996"/>
          <c:min val="0.4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12700">
            <a:solidFill>
              <a:srgbClr val="404040"/>
            </a:solidFill>
          </a:ln>
        </c:spPr>
        <c:crossAx val="222"/>
        <c:crosses val="autoZero"/>
        <c:crossBetween val="midCat"/>
      </c:valAx>
      <c:valAx>
        <c:axId val="222"/>
        <c:scaling>
          <c:orientation val="minMax"/>
          <c:max val="6"/>
          <c:min val="0"/>
        </c:scaling>
        <c:delete val="0"/>
        <c:axPos val="l"/>
        <c:majorGridlines>
          <c:spPr>
            <a:ln w="6350">
              <a:solidFill>
                <a:srgbClr val="E6E6E6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>
                    <a:solidFill>
                      <a:srgbClr val="404040"/>
                    </a:solidFill>
                  </a:defRPr>
                </a:pPr>
                <a:r>
                  <a:rPr lang="fr-FR" sz="1400"/>
                  <a:t>FXIa (pM)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2700">
            <a:solidFill>
              <a:srgbClr val="404040"/>
            </a:solidFill>
          </a:ln>
        </c:spPr>
        <c:txPr>
          <a:bodyPr/>
          <a:lstStyle/>
          <a:p>
            <a:pPr>
              <a:defRPr sz="1400">
                <a:solidFill>
                  <a:srgbClr val="404040"/>
                </a:solidFill>
              </a:defRPr>
            </a:pPr>
            <a:endParaRPr lang="fr-FR"/>
          </a:p>
        </c:txPr>
        <c:crossAx val="111"/>
        <c:crosses val="autoZero"/>
        <c:crossBetween val="midCat"/>
        <c:majorUnit val="1"/>
      </c:valAx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sz="1400">
              <a:solidFill>
                <a:srgbClr val="404040"/>
              </a:solidFill>
            </a:defRPr>
          </a:pPr>
          <a:endParaRPr lang="fr-FR"/>
        </a:p>
      </c:txPr>
    </c:legend>
    <c:plotVisOnly val="1"/>
    <c:dispBlanksAs val="gap"/>
    <c:showDLblsOverMax val="1"/>
  </c:chart>
  <c:spPr>
    <a:noFill/>
    <a:ln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r-FR"/>
  <c:roundedCorners val="1"/>
  <c:style val="2"/>
  <c:chart>
    <c:title>
      <c:tx>
        <c:rich>
          <a:bodyPr/>
          <a:lstStyle/>
          <a:p>
            <a:pPr>
              <a:defRPr sz="1700" b="1">
                <a:solidFill>
                  <a:srgbClr val="1A1A1A"/>
                </a:solidFill>
                <a:latin typeface="Calibri"/>
              </a:defRPr>
            </a:pPr>
            <a:r>
              <a:rPr lang="en-US" sz="1700" b="1">
                <a:solidFill>
                  <a:srgbClr val="1A1A1A"/>
                </a:solidFill>
                <a:latin typeface="Calibri"/>
              </a:rPr>
              <a:t>CV Events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&gt;50%</c:v>
          </c:tx>
          <c:spPr>
            <a:ln w="38100" cap="rnd">
              <a:solidFill>
                <a:srgbClr val="C00000"/>
              </a:solidFill>
              <a:round/>
            </a:ln>
          </c:spPr>
          <c:marker>
            <c:symbol val="none"/>
          </c:marker>
          <c:xVal>
            <c:numLit>
              <c:formatCode>General</c:formatCode>
              <c:ptCount val="15"/>
              <c:pt idx="0">
                <c:v>0</c:v>
              </c:pt>
              <c:pt idx="1">
                <c:v>0.5</c:v>
              </c:pt>
              <c:pt idx="2">
                <c:v>1</c:v>
              </c:pt>
              <c:pt idx="3">
                <c:v>2</c:v>
              </c:pt>
              <c:pt idx="4">
                <c:v>3</c:v>
              </c:pt>
              <c:pt idx="5">
                <c:v>4</c:v>
              </c:pt>
              <c:pt idx="6">
                <c:v>5</c:v>
              </c:pt>
              <c:pt idx="7">
                <c:v>6</c:v>
              </c:pt>
              <c:pt idx="8">
                <c:v>7</c:v>
              </c:pt>
              <c:pt idx="9">
                <c:v>8</c:v>
              </c:pt>
              <c:pt idx="10">
                <c:v>9</c:v>
              </c:pt>
              <c:pt idx="11">
                <c:v>10</c:v>
              </c:pt>
              <c:pt idx="12">
                <c:v>11</c:v>
              </c:pt>
              <c:pt idx="13">
                <c:v>12</c:v>
              </c:pt>
              <c:pt idx="14">
                <c:v>13</c:v>
              </c:pt>
            </c:numLit>
          </c:xVal>
          <c:yVal>
            <c:numLit>
              <c:formatCode>General</c:formatCode>
              <c:ptCount val="15"/>
              <c:pt idx="0">
                <c:v>0</c:v>
              </c:pt>
              <c:pt idx="1">
                <c:v>1.6999999999999999E-3</c:v>
              </c:pt>
              <c:pt idx="2">
                <c:v>3.2000000000000002E-3</c:v>
              </c:pt>
              <c:pt idx="3">
                <c:v>4.1000000000000003E-3</c:v>
              </c:pt>
              <c:pt idx="4">
                <c:v>5.1000000000000004E-3</c:v>
              </c:pt>
              <c:pt idx="5">
                <c:v>5.7000000000000002E-3</c:v>
              </c:pt>
              <c:pt idx="6">
                <c:v>7.1000000000000004E-3</c:v>
              </c:pt>
              <c:pt idx="7">
                <c:v>1.04E-2</c:v>
              </c:pt>
              <c:pt idx="8">
                <c:v>1.2699999999999999E-2</c:v>
              </c:pt>
              <c:pt idx="9">
                <c:v>1.6500000000000001E-2</c:v>
              </c:pt>
              <c:pt idx="10">
                <c:v>2.12E-2</c:v>
              </c:pt>
              <c:pt idx="11">
                <c:v>2.5399999999999999E-2</c:v>
              </c:pt>
              <c:pt idx="12">
                <c:v>3.15E-2</c:v>
              </c:pt>
              <c:pt idx="13">
                <c:v>3.44E-2</c:v>
              </c:pt>
              <c:pt idx="14">
                <c:v>3.5900000000000001E-2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8B75-8F4E-9FE8-A7C1B109930B}"/>
            </c:ext>
          </c:extLst>
        </c:ser>
        <c:ser>
          <c:idx val="1"/>
          <c:order val="1"/>
          <c:tx>
            <c:v>30-50%</c:v>
          </c:tx>
          <c:spPr>
            <a:ln w="28575" cap="rnd">
              <a:solidFill>
                <a:srgbClr val="3EA832"/>
              </a:solidFill>
              <a:round/>
            </a:ln>
          </c:spPr>
          <c:marker>
            <c:symbol val="none"/>
          </c:marker>
          <c:xVal>
            <c:numLit>
              <c:formatCode>General</c:formatCode>
              <c:ptCount val="15"/>
              <c:pt idx="0">
                <c:v>0</c:v>
              </c:pt>
              <c:pt idx="1">
                <c:v>0.5</c:v>
              </c:pt>
              <c:pt idx="2">
                <c:v>1</c:v>
              </c:pt>
              <c:pt idx="3">
                <c:v>2</c:v>
              </c:pt>
              <c:pt idx="4">
                <c:v>3</c:v>
              </c:pt>
              <c:pt idx="5">
                <c:v>4</c:v>
              </c:pt>
              <c:pt idx="6">
                <c:v>5</c:v>
              </c:pt>
              <c:pt idx="7">
                <c:v>6</c:v>
              </c:pt>
              <c:pt idx="8">
                <c:v>7</c:v>
              </c:pt>
              <c:pt idx="9">
                <c:v>8</c:v>
              </c:pt>
              <c:pt idx="10">
                <c:v>9</c:v>
              </c:pt>
              <c:pt idx="11">
                <c:v>10</c:v>
              </c:pt>
              <c:pt idx="12">
                <c:v>11</c:v>
              </c:pt>
              <c:pt idx="13">
                <c:v>12</c:v>
              </c:pt>
              <c:pt idx="14">
                <c:v>13</c:v>
              </c:pt>
            </c:numLit>
          </c:xVal>
          <c:yVal>
            <c:numLit>
              <c:formatCode>General</c:formatCode>
              <c:ptCount val="15"/>
              <c:pt idx="0">
                <c:v>0</c:v>
              </c:pt>
              <c:pt idx="1">
                <c:v>1E-3</c:v>
              </c:pt>
              <c:pt idx="2">
                <c:v>1.6999999999999999E-3</c:v>
              </c:pt>
              <c:pt idx="3">
                <c:v>2.8E-3</c:v>
              </c:pt>
              <c:pt idx="4">
                <c:v>3.0999999999999999E-3</c:v>
              </c:pt>
              <c:pt idx="5">
                <c:v>3.7000000000000002E-3</c:v>
              </c:pt>
              <c:pt idx="6">
                <c:v>4.5999999999999999E-3</c:v>
              </c:pt>
              <c:pt idx="7">
                <c:v>7.7999999999999996E-3</c:v>
              </c:pt>
              <c:pt idx="8">
                <c:v>9.1000000000000004E-3</c:v>
              </c:pt>
              <c:pt idx="9">
                <c:v>1.12E-2</c:v>
              </c:pt>
              <c:pt idx="10">
                <c:v>1.44E-2</c:v>
              </c:pt>
              <c:pt idx="11">
                <c:v>1.5699999999999999E-2</c:v>
              </c:pt>
              <c:pt idx="12">
                <c:v>1.9099999999999999E-2</c:v>
              </c:pt>
              <c:pt idx="13">
                <c:v>2.0199999999999999E-2</c:v>
              </c:pt>
              <c:pt idx="14">
                <c:v>2.0799999999999999E-2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8B75-8F4E-9FE8-A7C1B109930B}"/>
            </c:ext>
          </c:extLst>
        </c:ser>
        <c:ser>
          <c:idx val="2"/>
          <c:order val="2"/>
          <c:tx>
            <c:v>≤30%</c:v>
          </c:tx>
          <c:spPr>
            <a:ln w="28575" cap="rnd">
              <a:solidFill>
                <a:srgbClr val="00B050"/>
              </a:solidFill>
              <a:round/>
            </a:ln>
          </c:spPr>
          <c:marker>
            <c:symbol val="none"/>
          </c:marker>
          <c:xVal>
            <c:numLit>
              <c:formatCode>General</c:formatCode>
              <c:ptCount val="15"/>
              <c:pt idx="0">
                <c:v>0</c:v>
              </c:pt>
              <c:pt idx="1">
                <c:v>0.5</c:v>
              </c:pt>
              <c:pt idx="2">
                <c:v>1</c:v>
              </c:pt>
              <c:pt idx="3">
                <c:v>2</c:v>
              </c:pt>
              <c:pt idx="4">
                <c:v>3</c:v>
              </c:pt>
              <c:pt idx="5">
                <c:v>4</c:v>
              </c:pt>
              <c:pt idx="6">
                <c:v>5</c:v>
              </c:pt>
              <c:pt idx="7">
                <c:v>6</c:v>
              </c:pt>
              <c:pt idx="8">
                <c:v>7</c:v>
              </c:pt>
              <c:pt idx="9">
                <c:v>8</c:v>
              </c:pt>
              <c:pt idx="10">
                <c:v>9</c:v>
              </c:pt>
              <c:pt idx="11">
                <c:v>10</c:v>
              </c:pt>
              <c:pt idx="12">
                <c:v>11</c:v>
              </c:pt>
              <c:pt idx="13">
                <c:v>12</c:v>
              </c:pt>
              <c:pt idx="14">
                <c:v>13</c:v>
              </c:pt>
            </c:numLit>
          </c:xVal>
          <c:yVal>
            <c:numLit>
              <c:formatCode>General</c:formatCode>
              <c:ptCount val="15"/>
              <c:pt idx="0">
                <c:v>0</c:v>
              </c:pt>
              <c:pt idx="1">
                <c:v>8.9999999999999998E-4</c:v>
              </c:pt>
              <c:pt idx="2">
                <c:v>1.6000000000000001E-3</c:v>
              </c:pt>
              <c:pt idx="3">
                <c:v>2.5999999999999999E-3</c:v>
              </c:pt>
              <c:pt idx="4">
                <c:v>2.8999999999999998E-3</c:v>
              </c:pt>
              <c:pt idx="5">
                <c:v>3.5000000000000001E-3</c:v>
              </c:pt>
              <c:pt idx="6">
                <c:v>4.4000000000000003E-3</c:v>
              </c:pt>
              <c:pt idx="7">
                <c:v>7.4999999999999997E-3</c:v>
              </c:pt>
              <c:pt idx="8">
                <c:v>8.8000000000000005E-3</c:v>
              </c:pt>
              <c:pt idx="9">
                <c:v>1.09E-2</c:v>
              </c:pt>
              <c:pt idx="10">
                <c:v>1.41E-2</c:v>
              </c:pt>
              <c:pt idx="11">
                <c:v>1.54E-2</c:v>
              </c:pt>
              <c:pt idx="12">
                <c:v>1.8800000000000001E-2</c:v>
              </c:pt>
              <c:pt idx="13">
                <c:v>0.02</c:v>
              </c:pt>
              <c:pt idx="14">
                <c:v>2.0500000000000001E-2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8B75-8F4E-9FE8-A7C1B10993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1"/>
        <c:axId val="812"/>
      </c:scatterChart>
      <c:valAx>
        <c:axId val="811"/>
        <c:scaling>
          <c:orientation val="minMax"/>
          <c:max val="1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500" b="0">
                    <a:solidFill>
                      <a:srgbClr val="1A1A1A"/>
                    </a:solidFill>
                    <a:latin typeface="Calibri"/>
                  </a:defRPr>
                </a:pPr>
                <a:r>
                  <a:rPr lang="en-US" sz="1500">
                    <a:solidFill>
                      <a:srgbClr val="1A1A1A"/>
                    </a:solidFill>
                    <a:latin typeface="Calibri"/>
                  </a:rPr>
                  <a:t>Follow-up (years)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 w="12700">
            <a:solidFill>
              <a:srgbClr val="595959"/>
            </a:solidFill>
          </a:ln>
        </c:spPr>
        <c:txPr>
          <a:bodyPr/>
          <a:lstStyle/>
          <a:p>
            <a:pPr>
              <a:defRPr sz="1400">
                <a:solidFill>
                  <a:srgbClr val="1A1A1A"/>
                </a:solidFill>
                <a:latin typeface="Calibri"/>
              </a:defRPr>
            </a:pPr>
            <a:endParaRPr lang="en-US"/>
          </a:p>
        </c:txPr>
        <c:crossAx val="812"/>
        <c:crosses val="autoZero"/>
        <c:crossBetween val="midCat"/>
        <c:majorUnit val="2"/>
      </c:valAx>
      <c:valAx>
        <c:axId val="812"/>
        <c:scaling>
          <c:orientation val="minMax"/>
          <c:max val="0.04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500" b="0">
                    <a:solidFill>
                      <a:srgbClr val="1A1A1A"/>
                    </a:solidFill>
                    <a:latin typeface="Calibri"/>
                  </a:defRPr>
                </a:pPr>
                <a:r>
                  <a:rPr lang="en-US" sz="1500">
                    <a:solidFill>
                      <a:srgbClr val="1A1A1A"/>
                    </a:solidFill>
                    <a:latin typeface="Calibri"/>
                  </a:rPr>
                  <a:t>Rate of cardiovascular events</a:t>
                </a:r>
              </a:p>
            </c:rich>
          </c:tx>
          <c:overlay val="0"/>
        </c:title>
        <c:numFmt formatCode="0.00" sourceLinked="0"/>
        <c:majorTickMark val="out"/>
        <c:minorTickMark val="none"/>
        <c:tickLblPos val="nextTo"/>
        <c:spPr>
          <a:ln w="12700">
            <a:solidFill>
              <a:srgbClr val="595959"/>
            </a:solidFill>
          </a:ln>
        </c:spPr>
        <c:txPr>
          <a:bodyPr/>
          <a:lstStyle/>
          <a:p>
            <a:pPr>
              <a:defRPr sz="1400">
                <a:solidFill>
                  <a:srgbClr val="1A1A1A"/>
                </a:solidFill>
                <a:latin typeface="Calibri"/>
              </a:defRPr>
            </a:pPr>
            <a:endParaRPr lang="en-US"/>
          </a:p>
        </c:txPr>
        <c:crossAx val="811"/>
        <c:crosses val="autoZero"/>
        <c:crossBetween val="midCat"/>
        <c:majorUnit val="0.01"/>
      </c:valAx>
      <c:spPr>
        <a:noFill/>
        <a:ln>
          <a:noFill/>
        </a:ln>
      </c:spPr>
    </c:plotArea>
    <c:legend>
      <c:legendPos val="t"/>
      <c:legendEntry>
        <c:idx val="2"/>
        <c:delete val="1"/>
      </c:legendEntry>
      <c:overlay val="0"/>
      <c:txPr>
        <a:bodyPr/>
        <a:lstStyle/>
        <a:p>
          <a:pPr>
            <a:defRPr sz="1400">
              <a:solidFill>
                <a:srgbClr val="1A1A1A"/>
              </a:solidFill>
              <a:latin typeface="Calibri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</c:spPr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121400" y="9520238"/>
            <a:ext cx="6143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52" tIns="45268" rIns="92152" bIns="45268" anchor="ctr">
            <a:spAutoFit/>
          </a:bodyPr>
          <a:lstStyle/>
          <a:p>
            <a:pPr algn="r" defTabSz="774700"/>
            <a:fld id="{1BEE2A6A-F739-F147-A164-61FE31194F72}" type="slidenum">
              <a:rPr lang="fr-FR" sz="1400">
                <a:latin typeface="Times New Roman" charset="0"/>
              </a:rPr>
              <a:pPr algn="r" defTabSz="774700"/>
              <a:t>‹N°›</a:t>
            </a:fld>
            <a:endParaRPr lang="fr-FR" sz="14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66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3288" y="4730750"/>
            <a:ext cx="4991100" cy="4486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152" tIns="45268" rIns="92152" bIns="452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de texte du masque</a:t>
            </a:r>
          </a:p>
          <a:p>
            <a:pPr lvl="1"/>
            <a:r>
              <a:rPr lang="fr-FR" noProof="0"/>
              <a:t>Second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20483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863600"/>
            <a:ext cx="6188075" cy="34813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121400" y="9520238"/>
            <a:ext cx="6143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52" tIns="45268" rIns="92152" bIns="45268" anchor="ctr">
            <a:spAutoFit/>
          </a:bodyPr>
          <a:lstStyle/>
          <a:p>
            <a:pPr algn="r" defTabSz="774700"/>
            <a:fld id="{1F883950-3AE8-7D48-BCBE-3821522B696E}" type="slidenum">
              <a:rPr lang="fr-FR" sz="1400">
                <a:latin typeface="Times New Roman" charset="0"/>
              </a:rPr>
              <a:pPr algn="r" defTabSz="774700"/>
              <a:t>‹N°›</a:t>
            </a:fld>
            <a:endParaRPr lang="fr-FR" sz="14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692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194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Arial" charset="0"/>
      </a:defRPr>
    </a:lvl1pPr>
    <a:lvl2pPr marL="457164" algn="l" defTabSz="76194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Arial" charset="0"/>
        <a:cs typeface="Arial" charset="0"/>
      </a:defRPr>
    </a:lvl2pPr>
    <a:lvl3pPr marL="914328" algn="l" defTabSz="76194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Arial" charset="0"/>
        <a:cs typeface="Arial" charset="0"/>
      </a:defRPr>
    </a:lvl3pPr>
    <a:lvl4pPr marL="1371490" algn="l" defTabSz="76194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Arial" charset="0"/>
        <a:cs typeface="Arial" charset="0"/>
      </a:defRPr>
    </a:lvl4pPr>
    <a:lvl5pPr marL="1828654" algn="l" defTabSz="76194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Arial" charset="0"/>
        <a:cs typeface="Arial" charset="0"/>
      </a:defRPr>
    </a:lvl5pPr>
    <a:lvl6pPr marL="2285818" algn="l" defTabSz="4571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82" algn="l" defTabSz="4571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44" algn="l" defTabSz="4571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07" algn="l" defTabSz="4571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76563" y="865188"/>
            <a:ext cx="4140200" cy="23304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E2499F02-F1A1-754B-94C5-1B7D224748D3}" type="slidenum">
              <a:rPr lang="en-US" sz="1300">
                <a:solidFill>
                  <a:prstClr val="black"/>
                </a:solidFill>
                <a:latin typeface="Calibri"/>
                <a:ea typeface="ＭＳ Ｐゴシック" charset="0"/>
              </a:rPr>
              <a:pPr defTabSz="931774">
                <a:defRPr/>
              </a:pPr>
              <a:t>1</a:t>
            </a:fld>
            <a:endParaRPr lang="en-US" sz="1300" dirty="0">
              <a:solidFill>
                <a:prstClr val="black"/>
              </a:solidFill>
              <a:latin typeface="Calibri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980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CEEA5-24E5-81DE-7269-E24667308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B9D2CF-5702-2D5E-537A-899DDBAE33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CB989D-08A6-DC6D-E538-A5A3291CDE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11775-F5C6-7F32-ECB8-630D789689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04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711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754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413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723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A9DF1-1D96-3BC9-B077-FB98B1E16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292326-F664-FB60-15DF-1CD9ED56D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10A65-1CBD-49C6-6FBC-40BE3072C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727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EA8A04-E67D-B248-A187-990C79800336}"/>
              </a:ext>
            </a:extLst>
          </p:cNvPr>
          <p:cNvCxnSpPr/>
          <p:nvPr userDrawn="1"/>
        </p:nvCxnSpPr>
        <p:spPr>
          <a:xfrm flipV="1">
            <a:off x="814405" y="5983792"/>
            <a:ext cx="10521696" cy="9144"/>
          </a:xfrm>
          <a:prstGeom prst="line">
            <a:avLst/>
          </a:prstGeom>
          <a:ln w="50800">
            <a:solidFill>
              <a:srgbClr val="4682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95E43AC6-2F78-2FCB-0178-FB3DA85390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CB04716-FF28-99C9-5EBC-146228EF055D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2" name="Picture 11" descr="A red and black sign&#10;&#10;Description automatically generated">
              <a:extLst>
                <a:ext uri="{FF2B5EF4-FFF2-40B4-BE49-F238E27FC236}">
                  <a16:creationId xmlns:a16="http://schemas.microsoft.com/office/drawing/2014/main" id="{4EE25D83-0CDB-2802-30CD-90129531B2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3" name="Picture 12" descr="A black and grey text&#10;&#10;Description automatically generated">
              <a:extLst>
                <a:ext uri="{FF2B5EF4-FFF2-40B4-BE49-F238E27FC236}">
                  <a16:creationId xmlns:a16="http://schemas.microsoft.com/office/drawing/2014/main" id="{2DF166DD-18C2-652B-6A2C-E47CF14B60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4" name="Picture 13" descr="Text&#10;&#10;Description automatically generated">
              <a:extLst>
                <a:ext uri="{FF2B5EF4-FFF2-40B4-BE49-F238E27FC236}">
                  <a16:creationId xmlns:a16="http://schemas.microsoft.com/office/drawing/2014/main" id="{83BF5606-50F7-B1C5-7FDF-78FFD27F6E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5" name="Picture 14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3906D42E-A805-AEA5-5A20-80ABE8175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232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BF05F979-B483-6113-A190-3665E20B1D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501D720-4231-EE7C-E5CB-59A8C62DFAB5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1" name="Picture 10" descr="A red and black sign&#10;&#10;Description automatically generated">
              <a:extLst>
                <a:ext uri="{FF2B5EF4-FFF2-40B4-BE49-F238E27FC236}">
                  <a16:creationId xmlns:a16="http://schemas.microsoft.com/office/drawing/2014/main" id="{DAB90E7C-3738-1B1D-BECE-1B3B0017BC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2" name="Picture 11" descr="A black and grey text&#10;&#10;Description automatically generated">
              <a:extLst>
                <a:ext uri="{FF2B5EF4-FFF2-40B4-BE49-F238E27FC236}">
                  <a16:creationId xmlns:a16="http://schemas.microsoft.com/office/drawing/2014/main" id="{40930411-BFC2-A364-F2F5-F75611200D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3" name="Picture 12" descr="Text&#10;&#10;Description automatically generated">
              <a:extLst>
                <a:ext uri="{FF2B5EF4-FFF2-40B4-BE49-F238E27FC236}">
                  <a16:creationId xmlns:a16="http://schemas.microsoft.com/office/drawing/2014/main" id="{F9880C56-ED29-33F1-3E67-7BEAB18C9F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4" name="Picture 13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CA9B471F-9B85-6455-9287-E6BBB76246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5705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ED38966-EAB8-4867-8075-6FB07533F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116" y="1562100"/>
            <a:ext cx="11013768" cy="432608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61860" indent="-361860">
              <a:lnSpc>
                <a:spcPct val="100000"/>
              </a:lnSpc>
              <a:spcBef>
                <a:spcPts val="300"/>
              </a:spcBef>
              <a:defRPr sz="1800">
                <a:solidFill>
                  <a:schemeClr val="tx1"/>
                </a:solidFill>
              </a:defRPr>
            </a:lvl1pPr>
            <a:lvl2pPr marL="715784" indent="-353925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700">
                <a:solidFill>
                  <a:schemeClr val="tx1"/>
                </a:solidFill>
              </a:defRPr>
            </a:lvl2pPr>
            <a:lvl3pPr marL="1077644" indent="-361860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ü"/>
              <a:defRPr sz="1600">
                <a:solidFill>
                  <a:schemeClr val="tx1"/>
                </a:solidFill>
              </a:defRPr>
            </a:lvl3pPr>
            <a:lvl4pPr marL="1431567" indent="-353925">
              <a:lnSpc>
                <a:spcPct val="100000"/>
              </a:lnSpc>
              <a:spcBef>
                <a:spcPts val="300"/>
              </a:spcBef>
              <a:defRPr sz="1600">
                <a:solidFill>
                  <a:schemeClr val="tx1"/>
                </a:solidFill>
              </a:defRPr>
            </a:lvl4pPr>
            <a:lvl5pPr marL="1794221" indent="-362654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B1A6774-1F7A-42B8-BC73-72842196B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6" y="723900"/>
            <a:ext cx="8515692" cy="43988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sz="3000">
                <a:solidFill>
                  <a:srgbClr val="00468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BA1E195-FFD2-4DAF-85AA-9A0E23390F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116" y="1163639"/>
            <a:ext cx="8515980" cy="398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i="1">
                <a:solidFill>
                  <a:srgbClr val="6ABB4D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2B7776D4-C4CF-0E7F-714F-C7490EB24F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DDFF4B0-EFEC-634E-3C57-865A31B55CC3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9" name="Picture 8" descr="A red and black sign&#10;&#10;Description automatically generated">
              <a:extLst>
                <a:ext uri="{FF2B5EF4-FFF2-40B4-BE49-F238E27FC236}">
                  <a16:creationId xmlns:a16="http://schemas.microsoft.com/office/drawing/2014/main" id="{CA63E4A2-54FF-B7DB-7D17-18253340FB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0" name="Picture 9" descr="A black and grey text&#10;&#10;Description automatically generated">
              <a:extLst>
                <a:ext uri="{FF2B5EF4-FFF2-40B4-BE49-F238E27FC236}">
                  <a16:creationId xmlns:a16="http://schemas.microsoft.com/office/drawing/2014/main" id="{1423B531-9D2B-6B0C-60E5-6653A6D429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1" name="Picture 10" descr="Text&#10;&#10;Description automatically generated">
              <a:extLst>
                <a:ext uri="{FF2B5EF4-FFF2-40B4-BE49-F238E27FC236}">
                  <a16:creationId xmlns:a16="http://schemas.microsoft.com/office/drawing/2014/main" id="{AFF54A85-FC27-B7E9-CF8D-A59A611D4D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2" name="Picture 11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B427AF6B-0A61-0558-A5DF-1B7210A5DF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4521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29880A-E5B8-4F55-BA37-3FD622587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116" y="1562100"/>
            <a:ext cx="11013768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B89F409-4F53-425E-5FA6-8030EAEB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6" y="723900"/>
            <a:ext cx="8515692" cy="77665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C4706D7B-28E1-0A87-AF0F-3FDC00324B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2C9652F-C0BF-1529-3348-2E7D3D91F683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6" name="Picture 15" descr="A red and black sign&#10;&#10;Description automatically generated">
              <a:extLst>
                <a:ext uri="{FF2B5EF4-FFF2-40B4-BE49-F238E27FC236}">
                  <a16:creationId xmlns:a16="http://schemas.microsoft.com/office/drawing/2014/main" id="{EA502771-46D8-C7E7-3172-11B6D8A326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7" name="Picture 16" descr="A black and grey text&#10;&#10;Description automatically generated">
              <a:extLst>
                <a:ext uri="{FF2B5EF4-FFF2-40B4-BE49-F238E27FC236}">
                  <a16:creationId xmlns:a16="http://schemas.microsoft.com/office/drawing/2014/main" id="{50B58F0D-7C55-6749-9B45-6D6C82875A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8" name="Picture 17" descr="Text&#10;&#10;Description automatically generated">
              <a:extLst>
                <a:ext uri="{FF2B5EF4-FFF2-40B4-BE49-F238E27FC236}">
                  <a16:creationId xmlns:a16="http://schemas.microsoft.com/office/drawing/2014/main" id="{74C9E5EB-3A0A-7488-B321-9777AEFF7E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9" name="Picture 18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0FE43DFC-92B1-E1F6-5762-06DE8395D4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440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B89F409-4F53-425E-5FA6-8030EAEB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6" y="723900"/>
            <a:ext cx="8287032" cy="77665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52759002-405B-ADDF-89EB-0EC1E1ED1A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9F15E1E-187D-6B1E-2957-716A3DC01C76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8" name="Picture 7" descr="A red and black sign&#10;&#10;Description automatically generated">
              <a:extLst>
                <a:ext uri="{FF2B5EF4-FFF2-40B4-BE49-F238E27FC236}">
                  <a16:creationId xmlns:a16="http://schemas.microsoft.com/office/drawing/2014/main" id="{C81AF7E4-ED94-5EC6-B931-E9EF1CA234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9" name="Picture 8" descr="A black and grey text&#10;&#10;Description automatically generated">
              <a:extLst>
                <a:ext uri="{FF2B5EF4-FFF2-40B4-BE49-F238E27FC236}">
                  <a16:creationId xmlns:a16="http://schemas.microsoft.com/office/drawing/2014/main" id="{76B840EB-8A33-9D1E-B4D4-55DC22F4D8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0" name="Picture 9" descr="Text&#10;&#10;Description automatically generated">
              <a:extLst>
                <a:ext uri="{FF2B5EF4-FFF2-40B4-BE49-F238E27FC236}">
                  <a16:creationId xmlns:a16="http://schemas.microsoft.com/office/drawing/2014/main" id="{5252CE37-C53E-A444-697A-5530CCC563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1" name="Picture 10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335FC87E-0381-5D68-1787-91E3257ED1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8674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29880A-E5B8-4F55-BA37-3FD622587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117" y="1562101"/>
            <a:ext cx="4600924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9388014-AB48-DE73-82D5-3A80DDCD542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73538" y="1562101"/>
            <a:ext cx="4600924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8111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32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09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65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F43AF-C2EF-4166-93EB-029685841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337510-A980-4D18-9435-A828F3B898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57B87B9B-89C4-9ABD-7D95-51B295C76F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249FABE-B60D-ABCC-D2D6-1D023EC526DF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0" name="Picture 9" descr="A red and black sign&#10;&#10;Description automatically generated">
              <a:extLst>
                <a:ext uri="{FF2B5EF4-FFF2-40B4-BE49-F238E27FC236}">
                  <a16:creationId xmlns:a16="http://schemas.microsoft.com/office/drawing/2014/main" id="{3E4E1728-CAFB-69EE-1563-AE80412CDC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1" name="Picture 10" descr="A black and grey text&#10;&#10;Description automatically generated">
              <a:extLst>
                <a:ext uri="{FF2B5EF4-FFF2-40B4-BE49-F238E27FC236}">
                  <a16:creationId xmlns:a16="http://schemas.microsoft.com/office/drawing/2014/main" id="{34F525DF-10D3-1635-A918-39903BFBF9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2" name="Picture 11" descr="Text&#10;&#10;Description automatically generated">
              <a:extLst>
                <a:ext uri="{FF2B5EF4-FFF2-40B4-BE49-F238E27FC236}">
                  <a16:creationId xmlns:a16="http://schemas.microsoft.com/office/drawing/2014/main" id="{CE50C04E-3A24-312A-4EF8-DAC49B478A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3" name="Picture 12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AFBE4243-800D-FB33-1CE9-C9638684E7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4213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4F66-4DD4-4BD5-B12E-E7EC384E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CA132-2B0F-444B-88CA-6EAE71948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37D5471F-67D2-5F0D-1834-9909A94BEF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1AC6508-C14A-D195-36F4-E9789B4A2B36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1" name="Picture 10" descr="A red and black sign&#10;&#10;Description automatically generated">
              <a:extLst>
                <a:ext uri="{FF2B5EF4-FFF2-40B4-BE49-F238E27FC236}">
                  <a16:creationId xmlns:a16="http://schemas.microsoft.com/office/drawing/2014/main" id="{2E6CA08B-CD08-A088-D073-C0A6A55004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2" name="Picture 11" descr="A black and grey text&#10;&#10;Description automatically generated">
              <a:extLst>
                <a:ext uri="{FF2B5EF4-FFF2-40B4-BE49-F238E27FC236}">
                  <a16:creationId xmlns:a16="http://schemas.microsoft.com/office/drawing/2014/main" id="{83DDB7FC-F46A-B869-99CF-13337559B7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3" name="Picture 12" descr="Text&#10;&#10;Description automatically generated">
              <a:extLst>
                <a:ext uri="{FF2B5EF4-FFF2-40B4-BE49-F238E27FC236}">
                  <a16:creationId xmlns:a16="http://schemas.microsoft.com/office/drawing/2014/main" id="{929939A1-31E5-B043-639B-39E968BBB3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4" name="Picture 13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DF54BD1F-82E0-7620-1CD2-31505CFA81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3847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010FE-5551-4FC6-89EA-57CF10FDB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106FBF06-7677-C7CE-7B49-8906EE9E6D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B8261B9-4264-8963-B99C-8233D5762DB1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0" name="Picture 9" descr="A red and black sign&#10;&#10;Description automatically generated">
              <a:extLst>
                <a:ext uri="{FF2B5EF4-FFF2-40B4-BE49-F238E27FC236}">
                  <a16:creationId xmlns:a16="http://schemas.microsoft.com/office/drawing/2014/main" id="{669EF130-C401-B6A0-B1C8-A9C5549324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1" name="Picture 10" descr="A black and grey text&#10;&#10;Description automatically generated">
              <a:extLst>
                <a:ext uri="{FF2B5EF4-FFF2-40B4-BE49-F238E27FC236}">
                  <a16:creationId xmlns:a16="http://schemas.microsoft.com/office/drawing/2014/main" id="{BB6DA2BB-04D4-3B39-0F39-FB81DE8D1B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2" name="Picture 11" descr="Text&#10;&#10;Description automatically generated">
              <a:extLst>
                <a:ext uri="{FF2B5EF4-FFF2-40B4-BE49-F238E27FC236}">
                  <a16:creationId xmlns:a16="http://schemas.microsoft.com/office/drawing/2014/main" id="{E19C3691-2B3B-1E86-A5AE-20B12088BB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3" name="Picture 12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0E7166DA-B493-186E-A9CB-7542482C75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9248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4699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 descr="Logo&#10;&#10;Description automatically generated with medium confidence">
            <a:extLst>
              <a:ext uri="{FF2B5EF4-FFF2-40B4-BE49-F238E27FC236}">
                <a16:creationId xmlns:a16="http://schemas.microsoft.com/office/drawing/2014/main" id="{C20F7952-3B35-88DA-E9E8-FB76AD825F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4665F87-5B6E-3605-3240-FD1C533EB868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5" name="Picture 14" descr="A red and black sign&#10;&#10;Description automatically generated">
              <a:extLst>
                <a:ext uri="{FF2B5EF4-FFF2-40B4-BE49-F238E27FC236}">
                  <a16:creationId xmlns:a16="http://schemas.microsoft.com/office/drawing/2014/main" id="{00B0F74F-6E1E-5C8D-78E5-AB13C1068F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6" name="Picture 15" descr="A black and grey text&#10;&#10;Description automatically generated">
              <a:extLst>
                <a:ext uri="{FF2B5EF4-FFF2-40B4-BE49-F238E27FC236}">
                  <a16:creationId xmlns:a16="http://schemas.microsoft.com/office/drawing/2014/main" id="{8E729F78-C2BC-DB57-755B-517AD68739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7" name="Picture 16" descr="Text&#10;&#10;Description automatically generated">
              <a:extLst>
                <a:ext uri="{FF2B5EF4-FFF2-40B4-BE49-F238E27FC236}">
                  <a16:creationId xmlns:a16="http://schemas.microsoft.com/office/drawing/2014/main" id="{C313EE84-4E9B-EBAA-2056-962CCBE4EF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8" name="Picture 17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07F24BE3-9FD2-9DEF-E4D2-04EBAFC478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093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BB4A67AE-3852-5825-B18E-F4A8AA7DCE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5DDFFD2-B9E6-3738-3A93-8342A8629F05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9" name="Picture 8" descr="A red and black sign&#10;&#10;Description automatically generated">
              <a:extLst>
                <a:ext uri="{FF2B5EF4-FFF2-40B4-BE49-F238E27FC236}">
                  <a16:creationId xmlns:a16="http://schemas.microsoft.com/office/drawing/2014/main" id="{2560390B-42AC-CF0A-C268-244C1C9AF6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0" name="Picture 9" descr="A black and grey text&#10;&#10;Description automatically generated">
              <a:extLst>
                <a:ext uri="{FF2B5EF4-FFF2-40B4-BE49-F238E27FC236}">
                  <a16:creationId xmlns:a16="http://schemas.microsoft.com/office/drawing/2014/main" id="{150A3019-F729-D128-6C33-963CA417ED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1" name="Picture 10" descr="Text&#10;&#10;Description automatically generated">
              <a:extLst>
                <a:ext uri="{FF2B5EF4-FFF2-40B4-BE49-F238E27FC236}">
                  <a16:creationId xmlns:a16="http://schemas.microsoft.com/office/drawing/2014/main" id="{DF70699B-32D8-F55C-9A29-4ECA2208E2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2" name="Picture 11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39AD7976-E857-8468-FCA7-33BDA1C744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5552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6A57E94-851C-A544-A4B9-C4C4D646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116" y="1562100"/>
            <a:ext cx="11013768" cy="841583"/>
          </a:xfrm>
          <a:prstGeom prst="rect">
            <a:avLst/>
          </a:prstGeom>
        </p:spPr>
        <p:txBody>
          <a:bodyPr rIns="0" anchor="t">
            <a:noAutofit/>
          </a:bodyPr>
          <a:lstStyle>
            <a:lvl1pPr>
              <a:defRPr sz="4800" b="1" i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C7E9935-D8B3-7442-8FD9-87AA09EF9D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117" y="2670472"/>
            <a:ext cx="11013768" cy="6303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300" b="1" i="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101" indent="0">
              <a:buNone/>
              <a:defRPr sz="3300"/>
            </a:lvl2pPr>
            <a:lvl3pPr marL="914202" indent="0">
              <a:buNone/>
              <a:defRPr sz="3300"/>
            </a:lvl3pPr>
            <a:lvl4pPr marL="1371303" indent="0">
              <a:buNone/>
              <a:defRPr sz="3300"/>
            </a:lvl4pPr>
            <a:lvl5pPr marL="1828404" indent="0">
              <a:buNone/>
              <a:defRPr sz="3300"/>
            </a:lvl5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7" name="Picture 6" descr="Chart, icon, bubble chart&#10;&#10;Description automatically generated">
            <a:extLst>
              <a:ext uri="{FF2B5EF4-FFF2-40B4-BE49-F238E27FC236}">
                <a16:creationId xmlns:a16="http://schemas.microsoft.com/office/drawing/2014/main" id="{EF6E1E88-D2FC-684C-9372-A1BE4FFF1D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" b="47888"/>
          <a:stretch/>
        </p:blipFill>
        <p:spPr>
          <a:xfrm>
            <a:off x="4112934" y="4572908"/>
            <a:ext cx="775892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084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23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24363F2-30AB-6F20-4B6C-692B12D962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117" y="2932486"/>
            <a:ext cx="11013768" cy="6303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 i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defRPr>
            </a:lvl1pPr>
            <a:lvl2pPr marL="457101" indent="0">
              <a:buNone/>
              <a:defRPr sz="3300"/>
            </a:lvl2pPr>
            <a:lvl3pPr marL="914202" indent="0">
              <a:buNone/>
              <a:defRPr sz="3300"/>
            </a:lvl3pPr>
            <a:lvl4pPr marL="1371303" indent="0">
              <a:buNone/>
              <a:defRPr sz="3300"/>
            </a:lvl4pPr>
            <a:lvl5pPr marL="1828404" indent="0">
              <a:buNone/>
              <a:defRPr sz="3300"/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5" name="Picture 4" descr="Chart, icon, bubble chart&#10;&#10;Description automatically generated">
            <a:extLst>
              <a:ext uri="{FF2B5EF4-FFF2-40B4-BE49-F238E27FC236}">
                <a16:creationId xmlns:a16="http://schemas.microsoft.com/office/drawing/2014/main" id="{407CEB9E-88C7-BAC1-EDFE-5D9F478012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" b="47888"/>
          <a:stretch/>
        </p:blipFill>
        <p:spPr>
          <a:xfrm>
            <a:off x="4112934" y="4572908"/>
            <a:ext cx="7758921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01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29880A-E5B8-4F55-BA37-3FD622587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116" y="1562100"/>
            <a:ext cx="11013768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B89F409-4F53-425E-5FA6-8030EAEB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6" y="723900"/>
            <a:ext cx="8515692" cy="77665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18623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29880A-E5B8-4F55-BA37-3FD622587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116" y="1562100"/>
            <a:ext cx="4600924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B89F409-4F53-425E-5FA6-8030EAEB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6" y="723900"/>
            <a:ext cx="8515692" cy="6477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9388014-AB48-DE73-82D5-3A80DDCD542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73990" y="1562100"/>
            <a:ext cx="4600924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9068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29880A-E5B8-4F55-BA37-3FD622587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116" y="2142392"/>
            <a:ext cx="4600924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B89F409-4F53-425E-5FA6-8030EAEB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6" y="723900"/>
            <a:ext cx="8515692" cy="6477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9388014-AB48-DE73-82D5-3A80DDCD542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73990" y="2142392"/>
            <a:ext cx="4600924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2D3CD47-6353-C6C2-0B6F-4F49ED7A94D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89116" y="1638300"/>
            <a:ext cx="4600924" cy="4894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CD2859A-6DFE-ECA1-ECB7-20EBFA46369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473990" y="1638300"/>
            <a:ext cx="4600924" cy="4894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07210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29880A-E5B8-4F55-BA37-3FD622587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116" y="1562100"/>
            <a:ext cx="4600924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9388014-AB48-DE73-82D5-3A80DDCD542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73537" y="1562100"/>
            <a:ext cx="4600924" cy="35542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39206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B89F409-4F53-425E-5FA6-8030EAEB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6" y="723900"/>
            <a:ext cx="8287032" cy="77665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80161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EA8A04-E67D-B248-A187-990C79800336}"/>
              </a:ext>
            </a:extLst>
          </p:cNvPr>
          <p:cNvCxnSpPr/>
          <p:nvPr userDrawn="1"/>
        </p:nvCxnSpPr>
        <p:spPr>
          <a:xfrm flipV="1">
            <a:off x="814405" y="5983792"/>
            <a:ext cx="10521696" cy="9144"/>
          </a:xfrm>
          <a:prstGeom prst="line">
            <a:avLst/>
          </a:prstGeom>
          <a:ln w="50800">
            <a:solidFill>
              <a:srgbClr val="4682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95E43AC6-2F78-2FCB-0178-FB3DA85390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CB04716-FF28-99C9-5EBC-146228EF055D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2" name="Picture 11" descr="A red and black sign&#10;&#10;Description automatically generated">
              <a:extLst>
                <a:ext uri="{FF2B5EF4-FFF2-40B4-BE49-F238E27FC236}">
                  <a16:creationId xmlns:a16="http://schemas.microsoft.com/office/drawing/2014/main" id="{4EE25D83-0CDB-2802-30CD-90129531B2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3" name="Picture 12" descr="A black and grey text&#10;&#10;Description automatically generated">
              <a:extLst>
                <a:ext uri="{FF2B5EF4-FFF2-40B4-BE49-F238E27FC236}">
                  <a16:creationId xmlns:a16="http://schemas.microsoft.com/office/drawing/2014/main" id="{2DF166DD-18C2-652B-6A2C-E47CF14B60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4" name="Picture 13" descr="Text&#10;&#10;Description automatically generated">
              <a:extLst>
                <a:ext uri="{FF2B5EF4-FFF2-40B4-BE49-F238E27FC236}">
                  <a16:creationId xmlns:a16="http://schemas.microsoft.com/office/drawing/2014/main" id="{83BF5606-50F7-B1C5-7FDF-78FFD27F6E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5" name="Picture 14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3906D42E-A805-AEA5-5A20-80ABE8175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442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500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4699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A19501-5890-0448-8ABB-95B7271AB399}"/>
              </a:ext>
            </a:extLst>
          </p:cNvPr>
          <p:cNvSpPr txBox="1"/>
          <p:nvPr userDrawn="1"/>
        </p:nvSpPr>
        <p:spPr>
          <a:xfrm>
            <a:off x="10315989" y="6488668"/>
            <a:ext cx="18760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902E780-5B93-984E-B655-96075E71BDE6}" type="slidenum">
              <a:rPr lang="en-US" sz="1600" smtClean="0">
                <a:solidFill>
                  <a:prstClr val="black"/>
                </a:solidFill>
              </a:rPr>
              <a:pPr algn="r"/>
              <a:t>‹N°›</a:t>
            </a:fld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21998331-EABD-B972-6B5C-4EB3D275EA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43A340B-6382-C3AE-66E2-B826B5108C85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0" name="Picture 9" descr="A red and black sign&#10;&#10;Description automatically generated">
              <a:extLst>
                <a:ext uri="{FF2B5EF4-FFF2-40B4-BE49-F238E27FC236}">
                  <a16:creationId xmlns:a16="http://schemas.microsoft.com/office/drawing/2014/main" id="{E3D7F8FC-65AC-C3C5-C47D-A5B26220FB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2" name="Picture 11" descr="A black and grey text&#10;&#10;Description automatically generated">
              <a:extLst>
                <a:ext uri="{FF2B5EF4-FFF2-40B4-BE49-F238E27FC236}">
                  <a16:creationId xmlns:a16="http://schemas.microsoft.com/office/drawing/2014/main" id="{E2F29CCB-FA76-2CF2-595B-54D3801053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3" name="Picture 12" descr="Text&#10;&#10;Description automatically generated">
              <a:extLst>
                <a:ext uri="{FF2B5EF4-FFF2-40B4-BE49-F238E27FC236}">
                  <a16:creationId xmlns:a16="http://schemas.microsoft.com/office/drawing/2014/main" id="{7D035860-4B1F-FDDF-79D6-07DF5B4EB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4" name="Picture 13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F17FF788-5A89-DD26-CE1E-7A6FE7AFFA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980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A5E64C34-3CAB-1B12-5892-D71C8D190D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28E59C9-36C0-461C-343E-2910B1165E9D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5" name="Picture 14" descr="A red and black sign&#10;&#10;Description automatically generated">
              <a:extLst>
                <a:ext uri="{FF2B5EF4-FFF2-40B4-BE49-F238E27FC236}">
                  <a16:creationId xmlns:a16="http://schemas.microsoft.com/office/drawing/2014/main" id="{08F557B3-BF6C-B4BB-49B9-62CA9C69F9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6" name="Picture 15" descr="A black and grey text&#10;&#10;Description automatically generated">
              <a:extLst>
                <a:ext uri="{FF2B5EF4-FFF2-40B4-BE49-F238E27FC236}">
                  <a16:creationId xmlns:a16="http://schemas.microsoft.com/office/drawing/2014/main" id="{904FB349-422D-6257-35EC-495DED5846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7" name="Picture 16" descr="Text&#10;&#10;Description automatically generated">
              <a:extLst>
                <a:ext uri="{FF2B5EF4-FFF2-40B4-BE49-F238E27FC236}">
                  <a16:creationId xmlns:a16="http://schemas.microsoft.com/office/drawing/2014/main" id="{D01BB312-46CC-3A61-F14A-A3BFDABB5E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8" name="Picture 17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B0FEF127-7FA9-2BC1-E754-C9724113F4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3154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2A457591-8F1D-DEFE-9130-E047EB05A1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8FCA2BE-9F93-34EC-E84A-DA697E600D7F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1" name="Picture 10" descr="A red and black sign&#10;&#10;Description automatically generated">
              <a:extLst>
                <a:ext uri="{FF2B5EF4-FFF2-40B4-BE49-F238E27FC236}">
                  <a16:creationId xmlns:a16="http://schemas.microsoft.com/office/drawing/2014/main" id="{77D6A3E8-C40B-A52B-22E9-FA09BD03EB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2" name="Picture 11" descr="A black and grey text&#10;&#10;Description automatically generated">
              <a:extLst>
                <a:ext uri="{FF2B5EF4-FFF2-40B4-BE49-F238E27FC236}">
                  <a16:creationId xmlns:a16="http://schemas.microsoft.com/office/drawing/2014/main" id="{18ECAB24-4DA3-DA48-F10F-8456A62276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3" name="Picture 12" descr="Text&#10;&#10;Description automatically generated">
              <a:extLst>
                <a:ext uri="{FF2B5EF4-FFF2-40B4-BE49-F238E27FC236}">
                  <a16:creationId xmlns:a16="http://schemas.microsoft.com/office/drawing/2014/main" id="{0303BB49-81DC-CAF1-038C-81696E4921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4" name="Picture 13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BACC6FE4-E943-C030-99A3-22B8F84A3F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783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4FA52E23-219B-9674-ECE0-1F47ECC085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DFA9B82-2493-9147-9CEE-D7486326F491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3" name="Picture 12" descr="A red and black sign&#10;&#10;Description automatically generated">
              <a:extLst>
                <a:ext uri="{FF2B5EF4-FFF2-40B4-BE49-F238E27FC236}">
                  <a16:creationId xmlns:a16="http://schemas.microsoft.com/office/drawing/2014/main" id="{B1A90EFE-D947-EE6D-5CFE-6C61CFD3E7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4" name="Picture 13" descr="A black and grey text&#10;&#10;Description automatically generated">
              <a:extLst>
                <a:ext uri="{FF2B5EF4-FFF2-40B4-BE49-F238E27FC236}">
                  <a16:creationId xmlns:a16="http://schemas.microsoft.com/office/drawing/2014/main" id="{797FA928-BE8A-AC40-D486-1BC6032BB3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5" name="Picture 14" descr="Text&#10;&#10;Description automatically generated">
              <a:extLst>
                <a:ext uri="{FF2B5EF4-FFF2-40B4-BE49-F238E27FC236}">
                  <a16:creationId xmlns:a16="http://schemas.microsoft.com/office/drawing/2014/main" id="{F1394D2F-CA16-BD47-6F25-E387B9C105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6" name="Picture 15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7870A72A-CD7F-BFF1-25C3-5AF0834463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3432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3501BF44-46C5-CF27-FE6D-902885CF72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B813CB1-EA89-39A9-E015-D7EC1651C303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9" name="Picture 8" descr="A red and black sign&#10;&#10;Description automatically generated">
              <a:extLst>
                <a:ext uri="{FF2B5EF4-FFF2-40B4-BE49-F238E27FC236}">
                  <a16:creationId xmlns:a16="http://schemas.microsoft.com/office/drawing/2014/main" id="{0B3ACC16-83FF-9ACB-E8EC-61B9B0DAEF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0" name="Picture 9" descr="A black and grey text&#10;&#10;Description automatically generated">
              <a:extLst>
                <a:ext uri="{FF2B5EF4-FFF2-40B4-BE49-F238E27FC236}">
                  <a16:creationId xmlns:a16="http://schemas.microsoft.com/office/drawing/2014/main" id="{D238AC64-8E4C-B547-31B5-ABEF5BC6CD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1" name="Picture 10" descr="Text&#10;&#10;Description automatically generated">
              <a:extLst>
                <a:ext uri="{FF2B5EF4-FFF2-40B4-BE49-F238E27FC236}">
                  <a16:creationId xmlns:a16="http://schemas.microsoft.com/office/drawing/2014/main" id="{CA88584C-B05F-1B55-D3CB-9900288A8B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2" name="Picture 11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7124DA32-98DB-A439-34CD-C9B175F5EE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7591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A09A8E5-DDE0-487D-37F0-841E8EF503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DDC0605-41B1-9004-33B6-BA4488E6FB4E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8" name="Picture 7" descr="A red and black sign&#10;&#10;Description automatically generated">
              <a:extLst>
                <a:ext uri="{FF2B5EF4-FFF2-40B4-BE49-F238E27FC236}">
                  <a16:creationId xmlns:a16="http://schemas.microsoft.com/office/drawing/2014/main" id="{68833951-8098-925F-631E-147B49FCCD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9" name="Picture 8" descr="A black and grey text&#10;&#10;Description automatically generated">
              <a:extLst>
                <a:ext uri="{FF2B5EF4-FFF2-40B4-BE49-F238E27FC236}">
                  <a16:creationId xmlns:a16="http://schemas.microsoft.com/office/drawing/2014/main" id="{4136FC29-C25E-9CC5-082F-B8D0099AD4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0" name="Picture 9" descr="Text&#10;&#10;Description automatically generated">
              <a:extLst>
                <a:ext uri="{FF2B5EF4-FFF2-40B4-BE49-F238E27FC236}">
                  <a16:creationId xmlns:a16="http://schemas.microsoft.com/office/drawing/2014/main" id="{E657E146-36E3-2141-2CF0-E82478C6E0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1" name="Picture 10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32693480-B215-E4BB-8C3C-AD8D0C1D4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852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914C72BE-38B6-A713-5E29-B33540E139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D46E2F0-F913-DAA3-C020-F15D0FC4E3D5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1" name="Picture 10" descr="A red and black sign&#10;&#10;Description automatically generated">
              <a:extLst>
                <a:ext uri="{FF2B5EF4-FFF2-40B4-BE49-F238E27FC236}">
                  <a16:creationId xmlns:a16="http://schemas.microsoft.com/office/drawing/2014/main" id="{2C521C5F-736A-E5FA-86AC-910AE4A678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2" name="Picture 11" descr="A black and grey text&#10;&#10;Description automatically generated">
              <a:extLst>
                <a:ext uri="{FF2B5EF4-FFF2-40B4-BE49-F238E27FC236}">
                  <a16:creationId xmlns:a16="http://schemas.microsoft.com/office/drawing/2014/main" id="{16C895A9-4E22-3883-7188-3D145E9964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3" name="Picture 12" descr="Text&#10;&#10;Description automatically generated">
              <a:extLst>
                <a:ext uri="{FF2B5EF4-FFF2-40B4-BE49-F238E27FC236}">
                  <a16:creationId xmlns:a16="http://schemas.microsoft.com/office/drawing/2014/main" id="{8A7213B2-3330-0E7D-B812-4E277A87C0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4" name="Picture 13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7D9DBD86-2F55-CF11-D2A1-2FBD8FC6AE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372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5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1FF79F78-01A2-2CD5-8D89-A0A6236B5AA0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1F47FD7-FB29-D73B-68AD-C15E767750A7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9" name="Picture 8" descr="A red and black sign&#10;&#10;Description automatically generated">
              <a:extLst>
                <a:ext uri="{FF2B5EF4-FFF2-40B4-BE49-F238E27FC236}">
                  <a16:creationId xmlns:a16="http://schemas.microsoft.com/office/drawing/2014/main" id="{22B57733-16CA-15CC-2694-845506B98E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1" name="Picture 10" descr="A black and grey text&#10;&#10;Description automatically generated">
              <a:extLst>
                <a:ext uri="{FF2B5EF4-FFF2-40B4-BE49-F238E27FC236}">
                  <a16:creationId xmlns:a16="http://schemas.microsoft.com/office/drawing/2014/main" id="{A6846174-278A-EC48-6F7B-E59934029A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3" name="Picture 12" descr="Text&#10;&#10;Description automatically generated">
              <a:extLst>
                <a:ext uri="{FF2B5EF4-FFF2-40B4-BE49-F238E27FC236}">
                  <a16:creationId xmlns:a16="http://schemas.microsoft.com/office/drawing/2014/main" id="{2D691C1C-1E69-7327-7292-FD3F8D8185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5" name="Picture 14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43DBA1E9-212F-7E7C-9B41-CA40FA6B1B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96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1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69" r:id="rId11"/>
    <p:sldLayoutId id="2147483870" r:id="rId12"/>
    <p:sldLayoutId id="2147483871" r:id="rId13"/>
    <p:sldLayoutId id="2147483883" r:id="rId14"/>
    <p:sldLayoutId id="2147483884" r:id="rId15"/>
    <p:sldLayoutId id="2147483885" r:id="rId16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6F8D09-84AC-4CCB-8E41-0D795C090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143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C1574-B652-451D-8E77-0C31E7E44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EAF11078-E546-6711-CCF6-685093FD8D7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F55D03E-83A4-5FED-178E-36901835CE30}"/>
              </a:ext>
            </a:extLst>
          </p:cNvPr>
          <p:cNvGrpSpPr/>
          <p:nvPr userDrawn="1"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10" name="Picture 9" descr="A red and black sign&#10;&#10;Description automatically generated">
              <a:extLst>
                <a:ext uri="{FF2B5EF4-FFF2-40B4-BE49-F238E27FC236}">
                  <a16:creationId xmlns:a16="http://schemas.microsoft.com/office/drawing/2014/main" id="{3BC11B4A-63AC-F4BF-8247-91C098D74A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11" name="Picture 10" descr="A black and grey text&#10;&#10;Description automatically generated">
              <a:extLst>
                <a:ext uri="{FF2B5EF4-FFF2-40B4-BE49-F238E27FC236}">
                  <a16:creationId xmlns:a16="http://schemas.microsoft.com/office/drawing/2014/main" id="{4BA279EF-03EB-A016-1660-2541D65EC6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2" name="Picture 11" descr="Text&#10;&#10;Description automatically generated">
              <a:extLst>
                <a:ext uri="{FF2B5EF4-FFF2-40B4-BE49-F238E27FC236}">
                  <a16:creationId xmlns:a16="http://schemas.microsoft.com/office/drawing/2014/main" id="{328D1771-63D3-954E-97DA-9BEBB184B1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3" name="Picture 12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4D62A988-D68C-BC27-64AF-CC1C86FBCC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393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5">
          <p15:clr>
            <a:srgbClr val="F26B43"/>
          </p15:clr>
        </p15:guide>
        <p15:guide id="2" orient="horz" pos="7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2CD0C6BF-4E15-5BA2-70C3-6A21AF112419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908" y="251792"/>
            <a:ext cx="2786657" cy="1130966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F142DA-95CA-E936-8BCC-1CF57005C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93" y="726539"/>
            <a:ext cx="8517915" cy="6333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A red and black sign&#10;&#10;Description automatically generated">
            <a:extLst>
              <a:ext uri="{FF2B5EF4-FFF2-40B4-BE49-F238E27FC236}">
                <a16:creationId xmlns:a16="http://schemas.microsoft.com/office/drawing/2014/main" id="{B13B8900-886D-476B-1F0D-53CD228309E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470" y="6251069"/>
            <a:ext cx="1363004" cy="257863"/>
          </a:xfrm>
          <a:prstGeom prst="rect">
            <a:avLst/>
          </a:prstGeom>
        </p:spPr>
      </p:pic>
      <p:pic>
        <p:nvPicPr>
          <p:cNvPr id="7" name="Picture 6" descr="A black and grey text&#10;&#10;Description automatically generated">
            <a:extLst>
              <a:ext uri="{FF2B5EF4-FFF2-40B4-BE49-F238E27FC236}">
                <a16:creationId xmlns:a16="http://schemas.microsoft.com/office/drawing/2014/main" id="{7225160E-B7CF-E804-25BB-7D179B5BDB9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719" y="6285473"/>
            <a:ext cx="1363726" cy="189054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2C25505-C2F7-FB0F-1DD4-B395D9E52D7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736" y="6251299"/>
            <a:ext cx="1371957" cy="257404"/>
          </a:xfrm>
          <a:prstGeom prst="rect">
            <a:avLst/>
          </a:prstGeom>
        </p:spPr>
      </p:pic>
      <p:pic>
        <p:nvPicPr>
          <p:cNvPr id="6" name="Picture 5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8D4826CC-303E-143B-6E27-C5AB931C245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238" y="6148822"/>
            <a:ext cx="737472" cy="46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91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6" r:id="rId9"/>
  </p:sldLayoutIdLst>
  <p:hf hdr="0" ftr="0" dt="0"/>
  <p:txStyles>
    <p:titleStyle>
      <a:lvl1pPr algn="l" defTabSz="914202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accent1">
              <a:lumMod val="75000"/>
            </a:schemeClr>
          </a:solidFill>
          <a:latin typeface="Trebuchet MS" panose="020B0703020202090204" pitchFamily="34" charset="0"/>
          <a:ea typeface="Trebuchet MS" panose="020B0703020202090204" pitchFamily="34" charset="0"/>
          <a:cs typeface="Trebuchet MS" panose="020B0703020202090204" pitchFamily="34" charset="0"/>
        </a:defRPr>
      </a:lvl1pPr>
    </p:titleStyle>
    <p:bodyStyle>
      <a:lvl1pPr marL="285750" indent="-285750" algn="l" defTabSz="914202" rtl="0" eaLnBrk="1" latinLnBrk="0" hangingPunct="1">
        <a:lnSpc>
          <a:spcPct val="90000"/>
        </a:lnSpc>
        <a:spcBef>
          <a:spcPts val="1000"/>
        </a:spcBef>
        <a:buClr>
          <a:srgbClr val="00B050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rebuchet MS" panose="020B0703020202090204" pitchFamily="34" charset="0"/>
          <a:ea typeface="Trebuchet MS" panose="020B0703020202090204" pitchFamily="34" charset="0"/>
          <a:cs typeface="Trebuchet MS" panose="020B0703020202090204" pitchFamily="34" charset="0"/>
        </a:defRPr>
      </a:lvl1pPr>
      <a:lvl2pPr marL="685701" indent="-228600" algn="l" defTabSz="914202" rtl="0" eaLnBrk="1" latinLnBrk="0" hangingPunct="1">
        <a:lnSpc>
          <a:spcPct val="90000"/>
        </a:lnSpc>
        <a:spcBef>
          <a:spcPts val="500"/>
        </a:spcBef>
        <a:buClr>
          <a:srgbClr val="00B050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rebuchet MS" panose="020B0703020202090204" pitchFamily="34" charset="0"/>
          <a:ea typeface="Trebuchet MS" panose="020B0703020202090204" pitchFamily="34" charset="0"/>
          <a:cs typeface="Trebuchet MS" panose="020B0703020202090204" pitchFamily="34" charset="0"/>
        </a:defRPr>
      </a:lvl2pPr>
      <a:lvl3pPr marL="1085652" indent="-171450" algn="l" defTabSz="914202" rtl="0" eaLnBrk="1" latinLnBrk="0" hangingPunct="1">
        <a:lnSpc>
          <a:spcPct val="90000"/>
        </a:lnSpc>
        <a:spcBef>
          <a:spcPts val="500"/>
        </a:spcBef>
        <a:buClr>
          <a:srgbClr val="00B050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rebuchet MS" panose="020B0703020202090204" pitchFamily="34" charset="0"/>
          <a:ea typeface="Trebuchet MS" panose="020B0703020202090204" pitchFamily="34" charset="0"/>
          <a:cs typeface="Trebuchet MS" panose="020B0703020202090204" pitchFamily="34" charset="0"/>
        </a:defRPr>
      </a:lvl3pPr>
      <a:lvl4pPr marL="1542753" indent="-171450" algn="l" defTabSz="914202" rtl="0" eaLnBrk="1" latinLnBrk="0" hangingPunct="1">
        <a:lnSpc>
          <a:spcPct val="90000"/>
        </a:lnSpc>
        <a:spcBef>
          <a:spcPts val="500"/>
        </a:spcBef>
        <a:buClr>
          <a:srgbClr val="00B050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rebuchet MS" panose="020B0703020202090204" pitchFamily="34" charset="0"/>
          <a:ea typeface="Trebuchet MS" panose="020B0703020202090204" pitchFamily="34" charset="0"/>
          <a:cs typeface="Trebuchet MS" panose="020B0703020202090204" pitchFamily="34" charset="0"/>
        </a:defRPr>
      </a:lvl4pPr>
      <a:lvl5pPr marL="1999854" indent="-171450" algn="l" defTabSz="914202" rtl="0" eaLnBrk="1" latinLnBrk="0" hangingPunct="1">
        <a:lnSpc>
          <a:spcPct val="90000"/>
        </a:lnSpc>
        <a:spcBef>
          <a:spcPts val="500"/>
        </a:spcBef>
        <a:buClr>
          <a:srgbClr val="00B050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rebuchet MS" panose="020B0703020202090204" pitchFamily="34" charset="0"/>
          <a:ea typeface="Trebuchet MS" panose="020B0703020202090204" pitchFamily="34" charset="0"/>
          <a:cs typeface="Trebuchet MS" panose="020B0703020202090204" pitchFamily="34" charset="0"/>
        </a:defRPr>
      </a:lvl5pPr>
      <a:lvl6pPr marL="2514056" indent="-228551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56" indent="-228551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57" indent="-228551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58" indent="-228551" algn="l" defTabSz="91420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1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2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3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04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05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05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06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07" algn="l" defTabSz="91420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13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11" Type="http://schemas.openxmlformats.org/officeDocument/2006/relationships/image" Target="../media/image12.tiff"/><Relationship Id="rId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sv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jpe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tif"/><Relationship Id="rId4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chart" Target="../charts/char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463FE63D-8AA0-406C-93A6-7893DBED0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969" y="3058871"/>
            <a:ext cx="7969016" cy="150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089" tIns="32543" rIns="65089" bIns="32543">
            <a:noAutofit/>
          </a:bodyPr>
          <a:lstStyle/>
          <a:p>
            <a:pPr algn="ctr" defTabSz="65103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80"/>
              </a:buClr>
            </a:pPr>
            <a:r>
              <a:rPr lang="en-US" sz="2800" b="1" dirty="0">
                <a:solidFill>
                  <a:srgbClr val="1737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Ph. Gabriel Steg</a:t>
            </a:r>
          </a:p>
          <a:p>
            <a:pPr algn="ctr" defTabSz="65103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80"/>
              </a:buClr>
            </a:pPr>
            <a:r>
              <a:rPr lang="en-US" sz="2800" b="1" dirty="0">
                <a:solidFill>
                  <a:srgbClr val="1737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behalf of the LIBREXIA ACS investigators</a:t>
            </a:r>
            <a:endParaRPr lang="en-US" sz="2000" b="1" dirty="0">
              <a:solidFill>
                <a:srgbClr val="1737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5103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80"/>
              </a:buClr>
            </a:pPr>
            <a:endParaRPr lang="en-US" sz="400" dirty="0">
              <a:solidFill>
                <a:srgbClr val="1737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51035">
              <a:spcBef>
                <a:spcPts val="0"/>
              </a:spcBef>
              <a:spcAft>
                <a:spcPts val="0"/>
              </a:spcAft>
              <a:buClr>
                <a:srgbClr val="800080"/>
              </a:buClr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Hôpital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Bichat, Assistance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Publique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Hôpitaux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Paris, </a:t>
            </a:r>
          </a:p>
          <a:p>
            <a:pPr algn="ctr" defTabSz="651035">
              <a:spcBef>
                <a:spcPts val="0"/>
              </a:spcBef>
              <a:spcAft>
                <a:spcPts val="0"/>
              </a:spcAft>
              <a:buClr>
                <a:srgbClr val="800080"/>
              </a:buClr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Université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Paris-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Cité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INSERM U-1148-LVTS, Paris, France, </a:t>
            </a:r>
          </a:p>
          <a:p>
            <a:pPr algn="ctr" defTabSz="651035">
              <a:spcBef>
                <a:spcPts val="0"/>
              </a:spcBef>
              <a:spcAft>
                <a:spcPts val="0"/>
              </a:spcAft>
              <a:buClr>
                <a:srgbClr val="800080"/>
              </a:buClr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FACT: French Alliance for Cardiovascular clinical Trials</a:t>
            </a:r>
          </a:p>
          <a:p>
            <a:pPr algn="ctr" defTabSz="651035">
              <a:spcBef>
                <a:spcPts val="0"/>
              </a:spcBef>
              <a:spcAft>
                <a:spcPts val="0"/>
              </a:spcAft>
              <a:buClr>
                <a:srgbClr val="800080"/>
              </a:buClr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Innovation Chair -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Institut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Universitaire de France</a:t>
            </a:r>
          </a:p>
          <a:p>
            <a:pPr algn="ctr" defTabSz="651035">
              <a:spcAft>
                <a:spcPts val="427"/>
              </a:spcAft>
              <a:buClr>
                <a:srgbClr val="800080"/>
              </a:buClr>
            </a:pPr>
            <a:endParaRPr lang="en-GB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51035">
              <a:spcAft>
                <a:spcPts val="427"/>
              </a:spcAft>
              <a:buClr>
                <a:srgbClr val="800080"/>
              </a:buClr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gabrielsteg.bsky.social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51035">
              <a:spcAft>
                <a:spcPts val="427"/>
              </a:spcAft>
              <a:buClr>
                <a:srgbClr val="800080"/>
              </a:buClr>
            </a:pPr>
            <a:endParaRPr lang="en-US" dirty="0">
              <a:solidFill>
                <a:srgbClr val="17375E"/>
              </a:solidFill>
            </a:endParaRPr>
          </a:p>
        </p:txBody>
      </p:sp>
      <p:pic>
        <p:nvPicPr>
          <p:cNvPr id="10" name="Image 6">
            <a:extLst>
              <a:ext uri="{FF2B5EF4-FFF2-40B4-BE49-F238E27FC236}">
                <a16:creationId xmlns:a16="http://schemas.microsoft.com/office/drawing/2014/main" id="{AE8C32C7-3998-40CE-A7EB-C6B0ECDA1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5208" y="5962324"/>
            <a:ext cx="975558" cy="47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3">
            <a:extLst>
              <a:ext uri="{FF2B5EF4-FFF2-40B4-BE49-F238E27FC236}">
                <a16:creationId xmlns:a16="http://schemas.microsoft.com/office/drawing/2014/main" id="{BC9D5829-98D8-476A-9752-DA39B93571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7019" y="5994884"/>
            <a:ext cx="1975318" cy="455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9713" y="5981447"/>
            <a:ext cx="1994131" cy="414927"/>
          </a:xfrm>
          <a:prstGeom prst="rect">
            <a:avLst/>
          </a:prstGeom>
          <a:solidFill>
            <a:schemeClr val="bg1"/>
          </a:solidFill>
          <a:ln w="9525">
            <a:solidFill>
              <a:srgbClr val="003E7A"/>
            </a:solidFill>
            <a:miter lim="800000"/>
            <a:headEnd/>
            <a:tailEnd/>
          </a:ln>
        </p:spPr>
      </p:pic>
      <p:pic>
        <p:nvPicPr>
          <p:cNvPr id="53250" name="Image 1" descr="IUF LOGO COMPL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15072" y="5984739"/>
            <a:ext cx="1217433" cy="42735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88A31138-FE4F-1346-9B89-F249DDFEF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1159923"/>
            <a:ext cx="10801349" cy="1512168"/>
          </a:xfrm>
          <a:prstGeom prst="rect">
            <a:avLst/>
          </a:prstGeom>
          <a:solidFill>
            <a:srgbClr val="EEECE1"/>
          </a:solidFill>
          <a:ln w="9525">
            <a:noFill/>
            <a:miter lim="800000"/>
            <a:headEnd/>
            <a:tailEnd/>
          </a:ln>
          <a:effectLst>
            <a:outerShdw blurRad="63500" dist="114300" dir="2700000" algn="tl" rotWithShape="0">
              <a:srgbClr val="000000">
                <a:alpha val="64000"/>
              </a:srgb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02867" tIns="51433" rIns="102867" bIns="51433" numCol="1" anchor="ctr" anchorCtr="0" compatLnSpc="1">
            <a:prstTxWarp prst="textNoShape">
              <a:avLst/>
            </a:prstTxWarp>
            <a:normAutofit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80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800000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800000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800000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800000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>
              <a:tabLst>
                <a:tab pos="3729166" algn="l"/>
              </a:tabLst>
              <a:defRPr/>
            </a:pPr>
            <a:r>
              <a:rPr lang="en-GB" sz="36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LIBREXIA ACS: </a:t>
            </a:r>
            <a:br>
              <a:rPr lang="en-GB" sz="36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</a:br>
            <a:r>
              <a:rPr lang="en-GB" sz="36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Milvexian after Recent Acute Coronary Syndromes</a:t>
            </a:r>
            <a:endParaRPr lang="fr-FR" sz="16600" dirty="0">
              <a:solidFill>
                <a:srgbClr val="002060"/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</p:txBody>
      </p:sp>
      <p:pic>
        <p:nvPicPr>
          <p:cNvPr id="12" name="Picture 2" descr="Bluesky Is Finally Open for Everyone. Here's What You Should ...">
            <a:extLst>
              <a:ext uri="{FF2B5EF4-FFF2-40B4-BE49-F238E27FC236}">
                <a16:creationId xmlns:a16="http://schemas.microsoft.com/office/drawing/2014/main" id="{5D5F0710-27C6-41B2-858D-53A2662178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7226" r="25000" b="22245"/>
          <a:stretch/>
        </p:blipFill>
        <p:spPr bwMode="auto">
          <a:xfrm>
            <a:off x="4470364" y="5449545"/>
            <a:ext cx="366812" cy="30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36EA1CA-9AF0-4B6E-B9C0-06E1F786A0FC}"/>
              </a:ext>
            </a:extLst>
          </p:cNvPr>
          <p:cNvSpPr txBox="1"/>
          <p:nvPr/>
        </p:nvSpPr>
        <p:spPr>
          <a:xfrm>
            <a:off x="413620" y="6518598"/>
            <a:ext cx="84803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LIBREXIA ACS was funded by </a:t>
            </a:r>
            <a:r>
              <a:rPr lang="en-US" sz="1100" b="1" kern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Bristol Myers Squibb and Janssen Research &amp; Development, LLC., a Johnson &amp; Johnson Company</a:t>
            </a:r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F5A8117C-42D0-298F-2363-B4B2B5A393F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85FE70C3-8458-1C54-116F-309EFB2137F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75" y="131994"/>
            <a:ext cx="2330441" cy="437346"/>
          </a:xfrm>
          <a:prstGeom prst="rect">
            <a:avLst/>
          </a:prstGeom>
        </p:spPr>
      </p:pic>
      <p:pic>
        <p:nvPicPr>
          <p:cNvPr id="16" name="Picture 15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094706DA-1F74-5FCF-9BAF-71675C552AA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4" y="116227"/>
            <a:ext cx="1161853" cy="72861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317EEAF-93D4-0512-A310-9CBE84D038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22267" y="5983849"/>
            <a:ext cx="1346688" cy="437549"/>
          </a:xfrm>
          <a:prstGeom prst="rect">
            <a:avLst/>
          </a:prstGeom>
        </p:spPr>
      </p:pic>
      <p:pic>
        <p:nvPicPr>
          <p:cNvPr id="22" name="Picture 21" descr="A red and black sign&#10;&#10;Description automatically generated">
            <a:extLst>
              <a:ext uri="{FF2B5EF4-FFF2-40B4-BE49-F238E27FC236}">
                <a16:creationId xmlns:a16="http://schemas.microsoft.com/office/drawing/2014/main" id="{C03F5160-0A07-6B65-0EF0-9F9C1D24113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325" y="6450771"/>
            <a:ext cx="1533481" cy="290190"/>
          </a:xfrm>
          <a:prstGeom prst="rect">
            <a:avLst/>
          </a:prstGeom>
        </p:spPr>
      </p:pic>
      <p:pic>
        <p:nvPicPr>
          <p:cNvPr id="24" name="Picture 23" descr="A black and grey text&#10;&#10;Description automatically generated">
            <a:extLst>
              <a:ext uri="{FF2B5EF4-FFF2-40B4-BE49-F238E27FC236}">
                <a16:creationId xmlns:a16="http://schemas.microsoft.com/office/drawing/2014/main" id="{213F99A6-C85D-3340-31FA-33FA2340D2C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154" y="6482501"/>
            <a:ext cx="1635072" cy="22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68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232">
            <a:extLst>
              <a:ext uri="{FF2B5EF4-FFF2-40B4-BE49-F238E27FC236}">
                <a16:creationId xmlns:a16="http://schemas.microsoft.com/office/drawing/2014/main" id="{0C2F5FDE-2514-3F8C-9199-C6C37FEF311A}"/>
              </a:ext>
            </a:extLst>
          </p:cNvPr>
          <p:cNvSpPr/>
          <p:nvPr/>
        </p:nvSpPr>
        <p:spPr>
          <a:xfrm>
            <a:off x="10664142" y="2390768"/>
            <a:ext cx="0" cy="1651000"/>
          </a:xfrm>
          <a:prstGeom prst="line">
            <a:avLst/>
          </a:prstGeom>
          <a:noFill/>
          <a:ln w="12700" cap="flat">
            <a:solidFill>
              <a:schemeClr val="bg1">
                <a:lumMod val="75000"/>
              </a:schemeClr>
            </a:solidFill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76" name="s233">
            <a:extLst>
              <a:ext uri="{FF2B5EF4-FFF2-40B4-BE49-F238E27FC236}">
                <a16:creationId xmlns:a16="http://schemas.microsoft.com/office/drawing/2014/main" id="{A8EAE6C4-C21C-2DDB-E902-A6168CC940AC}"/>
              </a:ext>
            </a:extLst>
          </p:cNvPr>
          <p:cNvSpPr/>
          <p:nvPr/>
        </p:nvSpPr>
        <p:spPr>
          <a:xfrm>
            <a:off x="11569700" y="2387136"/>
            <a:ext cx="0" cy="1905000"/>
          </a:xfrm>
          <a:prstGeom prst="line">
            <a:avLst/>
          </a:prstGeom>
          <a:noFill/>
          <a:ln w="12700" cap="flat">
            <a:solidFill>
              <a:schemeClr val="bg1">
                <a:lumMod val="75000"/>
              </a:schemeClr>
            </a:solidFill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100" name="s232">
            <a:extLst>
              <a:ext uri="{FF2B5EF4-FFF2-40B4-BE49-F238E27FC236}">
                <a16:creationId xmlns:a16="http://schemas.microsoft.com/office/drawing/2014/main" id="{441CF10F-5E60-5867-B0C7-0C6069EF8687}"/>
              </a:ext>
            </a:extLst>
          </p:cNvPr>
          <p:cNvSpPr/>
          <p:nvPr/>
        </p:nvSpPr>
        <p:spPr>
          <a:xfrm>
            <a:off x="9819016" y="2367638"/>
            <a:ext cx="0" cy="1874161"/>
          </a:xfrm>
          <a:prstGeom prst="line">
            <a:avLst/>
          </a:prstGeom>
          <a:noFill/>
          <a:ln w="38100" cap="flat">
            <a:solidFill>
              <a:schemeClr val="bg1">
                <a:lumMod val="75000"/>
              </a:schemeClr>
            </a:solidFill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AB45EF-70A5-6EC5-BA9E-B43F4B582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+mn-lt"/>
              </a:rPr>
              <a:t>Study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  <a:latin typeface="+mn-lt"/>
              </a:rPr>
              <a:t>Design</a:t>
            </a:r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50927DE8-96F2-3A20-18E8-06B339F433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1F2FAA8-3DA0-9B31-DD82-DFD8DC88CE7D}"/>
              </a:ext>
            </a:extLst>
          </p:cNvPr>
          <p:cNvGrpSpPr/>
          <p:nvPr/>
        </p:nvGrpSpPr>
        <p:grpSpPr>
          <a:xfrm>
            <a:off x="6564741" y="6367992"/>
            <a:ext cx="4789059" cy="431216"/>
            <a:chOff x="12245286" y="12297644"/>
            <a:chExt cx="10269798" cy="924713"/>
          </a:xfrm>
        </p:grpSpPr>
        <p:pic>
          <p:nvPicPr>
            <p:cNvPr id="7" name="Picture 6" descr="A red and black sign&#10;&#10;Description automatically generated">
              <a:extLst>
                <a:ext uri="{FF2B5EF4-FFF2-40B4-BE49-F238E27FC236}">
                  <a16:creationId xmlns:a16="http://schemas.microsoft.com/office/drawing/2014/main" id="{A0E6EF5E-5AC3-88BB-0035-A1B77E7970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89786" y="12502138"/>
              <a:ext cx="2725298" cy="515725"/>
            </a:xfrm>
            <a:prstGeom prst="rect">
              <a:avLst/>
            </a:prstGeom>
          </p:spPr>
        </p:pic>
        <p:pic>
          <p:nvPicPr>
            <p:cNvPr id="9" name="Picture 8" descr="A black and grey text&#10;&#10;Description automatically generated">
              <a:extLst>
                <a:ext uri="{FF2B5EF4-FFF2-40B4-BE49-F238E27FC236}">
                  <a16:creationId xmlns:a16="http://schemas.microsoft.com/office/drawing/2014/main" id="{95D5890C-4A34-F8B4-9E09-76ABDB2654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3045" y="12570946"/>
              <a:ext cx="2726741" cy="378108"/>
            </a:xfrm>
            <a:prstGeom prst="rect">
              <a:avLst/>
            </a:prstGeom>
          </p:spPr>
        </p:pic>
        <p:pic>
          <p:nvPicPr>
            <p:cNvPr id="10" name="Picture 9" descr="Text&#10;&#10;Description automatically generated">
              <a:extLst>
                <a:ext uri="{FF2B5EF4-FFF2-40B4-BE49-F238E27FC236}">
                  <a16:creationId xmlns:a16="http://schemas.microsoft.com/office/drawing/2014/main" id="{49419738-90DC-A652-D5D8-5F70AA024E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9845" y="12502597"/>
              <a:ext cx="2743200" cy="514807"/>
            </a:xfrm>
            <a:prstGeom prst="rect">
              <a:avLst/>
            </a:prstGeom>
          </p:spPr>
        </p:pic>
        <p:pic>
          <p:nvPicPr>
            <p:cNvPr id="11" name="Picture 10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4ABED6DB-6DF5-18E6-0FD1-67E8C32746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45286" y="12297644"/>
              <a:ext cx="1474559" cy="924713"/>
            </a:xfrm>
            <a:prstGeom prst="rect">
              <a:avLst/>
            </a:prstGeom>
          </p:spPr>
        </p:pic>
      </p:grpSp>
      <p:sp>
        <p:nvSpPr>
          <p:cNvPr id="12" name="s201">
            <a:extLst>
              <a:ext uri="{FF2B5EF4-FFF2-40B4-BE49-F238E27FC236}">
                <a16:creationId xmlns:a16="http://schemas.microsoft.com/office/drawing/2014/main" id="{133328F2-CD65-F088-C7B1-9A7998A66FCC}"/>
              </a:ext>
            </a:extLst>
          </p:cNvPr>
          <p:cNvSpPr/>
          <p:nvPr/>
        </p:nvSpPr>
        <p:spPr>
          <a:xfrm>
            <a:off x="304800" y="2413000"/>
            <a:ext cx="1930400" cy="1473200"/>
          </a:xfrm>
          <a:prstGeom prst="roundRect">
            <a:avLst/>
          </a:prstGeom>
          <a:solidFill>
            <a:schemeClr val="tx2"/>
          </a:solidFill>
          <a:ln w="12700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1" dirty="0">
                <a:solidFill>
                  <a:srgbClr val="FFFFFF"/>
                </a:solidFill>
              </a:rPr>
              <a:t>Acute Coronary Syndrome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1" dirty="0">
                <a:solidFill>
                  <a:srgbClr val="FFFFFF"/>
                </a:solidFill>
              </a:rPr>
              <a:t>(STEMI, NSTEMI, UA;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1" dirty="0" err="1">
                <a:solidFill>
                  <a:srgbClr val="FFFFFF"/>
                </a:solidFill>
              </a:rPr>
              <a:t>Biomarker</a:t>
            </a:r>
            <a:r>
              <a:rPr lang="fr-FR" sz="1400" b="1" dirty="0">
                <a:solidFill>
                  <a:srgbClr val="FFFFFF"/>
                </a:solidFill>
              </a:rPr>
              <a:t> +)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1" dirty="0">
                <a:solidFill>
                  <a:srgbClr val="FFFFFF"/>
                </a:solidFill>
              </a:rPr>
              <a:t>≥ 2 risk factors</a:t>
            </a:r>
          </a:p>
        </p:txBody>
      </p:sp>
      <p:sp>
        <p:nvSpPr>
          <p:cNvPr id="14" name="s202">
            <a:extLst>
              <a:ext uri="{FF2B5EF4-FFF2-40B4-BE49-F238E27FC236}">
                <a16:creationId xmlns:a16="http://schemas.microsoft.com/office/drawing/2014/main" id="{15A3E9FA-722E-9CB6-D449-D384A24E736B}"/>
              </a:ext>
            </a:extLst>
          </p:cNvPr>
          <p:cNvSpPr/>
          <p:nvPr/>
        </p:nvSpPr>
        <p:spPr>
          <a:xfrm>
            <a:off x="1295400" y="3937000"/>
            <a:ext cx="0" cy="330200"/>
          </a:xfrm>
          <a:prstGeom prst="line">
            <a:avLst/>
          </a:prstGeom>
          <a:noFill/>
          <a:ln w="25400" cap="flat">
            <a:solidFill>
              <a:srgbClr val="262626"/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16" name="s203">
            <a:extLst>
              <a:ext uri="{FF2B5EF4-FFF2-40B4-BE49-F238E27FC236}">
                <a16:creationId xmlns:a16="http://schemas.microsoft.com/office/drawing/2014/main" id="{5775EDF8-AA01-F68D-402C-AD739F40592C}"/>
              </a:ext>
            </a:extLst>
          </p:cNvPr>
          <p:cNvSpPr/>
          <p:nvPr/>
        </p:nvSpPr>
        <p:spPr>
          <a:xfrm>
            <a:off x="304800" y="4267200"/>
            <a:ext cx="2540000" cy="1651000"/>
          </a:xfrm>
          <a:prstGeom prst="ellipse">
            <a:avLst/>
          </a:prstGeom>
          <a:solidFill>
            <a:schemeClr val="bg2"/>
          </a:solidFill>
          <a:ln w="12700" cap="flat">
            <a:solidFill>
              <a:srgbClr val="D9D9D9"/>
            </a:solidFill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1" dirty="0">
                <a:solidFill>
                  <a:srgbClr val="000000"/>
                </a:solidFill>
              </a:rPr>
              <a:t>Planned antiplatelet treatment and duration as intended by the investigator</a:t>
            </a:r>
          </a:p>
        </p:txBody>
      </p:sp>
      <p:sp>
        <p:nvSpPr>
          <p:cNvPr id="18" name="s204">
            <a:extLst>
              <a:ext uri="{FF2B5EF4-FFF2-40B4-BE49-F238E27FC236}">
                <a16:creationId xmlns:a16="http://schemas.microsoft.com/office/drawing/2014/main" id="{524E4C28-8833-7787-CEA8-F21386D723B2}"/>
              </a:ext>
            </a:extLst>
          </p:cNvPr>
          <p:cNvSpPr/>
          <p:nvPr/>
        </p:nvSpPr>
        <p:spPr>
          <a:xfrm>
            <a:off x="2240796" y="3200400"/>
            <a:ext cx="1168400" cy="0"/>
          </a:xfrm>
          <a:prstGeom prst="line">
            <a:avLst/>
          </a:prstGeom>
          <a:noFill/>
          <a:ln w="76200" cap="flat">
            <a:solidFill>
              <a:schemeClr val="tx1">
                <a:lumMod val="50000"/>
                <a:lumOff val="50000"/>
              </a:schemeClr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20" name="s205">
            <a:extLst>
              <a:ext uri="{FF2B5EF4-FFF2-40B4-BE49-F238E27FC236}">
                <a16:creationId xmlns:a16="http://schemas.microsoft.com/office/drawing/2014/main" id="{4D33C0F8-103E-2A80-59CB-22BD198B6C63}"/>
              </a:ext>
            </a:extLst>
          </p:cNvPr>
          <p:cNvSpPr/>
          <p:nvPr/>
        </p:nvSpPr>
        <p:spPr>
          <a:xfrm>
            <a:off x="2249716" y="3276600"/>
            <a:ext cx="1143000" cy="43180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 anchor="ctr">
            <a:normAutofit fontScale="925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Screening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Day -7 to Day 1</a:t>
            </a:r>
          </a:p>
        </p:txBody>
      </p:sp>
      <p:sp>
        <p:nvSpPr>
          <p:cNvPr id="22" name="s206">
            <a:extLst>
              <a:ext uri="{FF2B5EF4-FFF2-40B4-BE49-F238E27FC236}">
                <a16:creationId xmlns:a16="http://schemas.microsoft.com/office/drawing/2014/main" id="{F78F1F90-6261-FA1E-FB97-4B1093AE69E9}"/>
              </a:ext>
            </a:extLst>
          </p:cNvPr>
          <p:cNvSpPr/>
          <p:nvPr/>
        </p:nvSpPr>
        <p:spPr>
          <a:xfrm>
            <a:off x="3429000" y="2870200"/>
            <a:ext cx="685800" cy="685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solidFill>
              <a:srgbClr val="DEEBF7"/>
            </a:solidFill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2600" b="1" dirty="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24" name="s207">
            <a:extLst>
              <a:ext uri="{FF2B5EF4-FFF2-40B4-BE49-F238E27FC236}">
                <a16:creationId xmlns:a16="http://schemas.microsoft.com/office/drawing/2014/main" id="{C5DB3C64-DAAD-8837-BC10-E8A956572C4B}"/>
              </a:ext>
            </a:extLst>
          </p:cNvPr>
          <p:cNvSpPr/>
          <p:nvPr/>
        </p:nvSpPr>
        <p:spPr>
          <a:xfrm flipV="1">
            <a:off x="3771900" y="3759200"/>
            <a:ext cx="0" cy="431800"/>
          </a:xfrm>
          <a:prstGeom prst="line">
            <a:avLst/>
          </a:prstGeom>
          <a:noFill/>
          <a:ln w="25400" cap="flat">
            <a:solidFill>
              <a:srgbClr val="262626"/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26" name="s208">
            <a:extLst>
              <a:ext uri="{FF2B5EF4-FFF2-40B4-BE49-F238E27FC236}">
                <a16:creationId xmlns:a16="http://schemas.microsoft.com/office/drawing/2014/main" id="{316A911B-00B7-4B29-7283-99A3D7B8D83D}"/>
              </a:ext>
            </a:extLst>
          </p:cNvPr>
          <p:cNvSpPr/>
          <p:nvPr/>
        </p:nvSpPr>
        <p:spPr>
          <a:xfrm>
            <a:off x="3124200" y="4191000"/>
            <a:ext cx="1320800" cy="111760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 anchor="t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rgbClr val="000000"/>
                </a:solidFill>
              </a:rPr>
              <a:t>1:1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rgbClr val="000000"/>
                </a:solidFill>
              </a:rPr>
              <a:t>Stratified by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rgbClr val="000000"/>
                </a:solidFill>
              </a:rPr>
              <a:t>Antiplatelet Strategy</a:t>
            </a:r>
          </a:p>
        </p:txBody>
      </p:sp>
      <p:sp>
        <p:nvSpPr>
          <p:cNvPr id="28" name="s209">
            <a:extLst>
              <a:ext uri="{FF2B5EF4-FFF2-40B4-BE49-F238E27FC236}">
                <a16:creationId xmlns:a16="http://schemas.microsoft.com/office/drawing/2014/main" id="{AC43B458-52C9-1330-CB82-AEFA4AA57D75}"/>
              </a:ext>
            </a:extLst>
          </p:cNvPr>
          <p:cNvSpPr/>
          <p:nvPr/>
        </p:nvSpPr>
        <p:spPr>
          <a:xfrm flipV="1">
            <a:off x="4114800" y="3200400"/>
            <a:ext cx="457200" cy="330200"/>
          </a:xfrm>
          <a:prstGeom prst="line">
            <a:avLst/>
          </a:prstGeom>
          <a:noFill/>
          <a:ln w="25400" cap="flat">
            <a:solidFill>
              <a:srgbClr val="1F3864"/>
            </a:solidFill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30" name="s210">
            <a:extLst>
              <a:ext uri="{FF2B5EF4-FFF2-40B4-BE49-F238E27FC236}">
                <a16:creationId xmlns:a16="http://schemas.microsoft.com/office/drawing/2014/main" id="{81364377-C91C-E129-FAE1-2D2D06E456EA}"/>
              </a:ext>
            </a:extLst>
          </p:cNvPr>
          <p:cNvSpPr/>
          <p:nvPr/>
        </p:nvSpPr>
        <p:spPr>
          <a:xfrm>
            <a:off x="4114800" y="2870200"/>
            <a:ext cx="457200" cy="330200"/>
          </a:xfrm>
          <a:prstGeom prst="line">
            <a:avLst/>
          </a:prstGeom>
          <a:noFill/>
          <a:ln w="25400" cap="flat">
            <a:solidFill>
              <a:srgbClr val="1F3864"/>
            </a:solidFill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34" name="s212">
            <a:extLst>
              <a:ext uri="{FF2B5EF4-FFF2-40B4-BE49-F238E27FC236}">
                <a16:creationId xmlns:a16="http://schemas.microsoft.com/office/drawing/2014/main" id="{EF103C51-3627-B271-E51C-8BBA6020979A}"/>
              </a:ext>
            </a:extLst>
          </p:cNvPr>
          <p:cNvSpPr/>
          <p:nvPr/>
        </p:nvSpPr>
        <p:spPr>
          <a:xfrm>
            <a:off x="4787903" y="3530600"/>
            <a:ext cx="6781794" cy="0"/>
          </a:xfrm>
          <a:prstGeom prst="line">
            <a:avLst/>
          </a:prstGeom>
          <a:noFill/>
          <a:ln w="76200" cap="flat">
            <a:solidFill>
              <a:srgbClr val="002060"/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36" name="s213">
            <a:extLst>
              <a:ext uri="{FF2B5EF4-FFF2-40B4-BE49-F238E27FC236}">
                <a16:creationId xmlns:a16="http://schemas.microsoft.com/office/drawing/2014/main" id="{BE6DEEA5-B3F0-72BA-0E2A-80D0A75D9411}"/>
              </a:ext>
            </a:extLst>
          </p:cNvPr>
          <p:cNvSpPr/>
          <p:nvPr/>
        </p:nvSpPr>
        <p:spPr>
          <a:xfrm>
            <a:off x="5969000" y="2921000"/>
            <a:ext cx="4318000" cy="33020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2000" b="1" dirty="0">
                <a:solidFill>
                  <a:srgbClr val="00B050"/>
                </a:solidFill>
              </a:rPr>
              <a:t>MILVEXIAN 25 mg BID</a:t>
            </a:r>
          </a:p>
        </p:txBody>
      </p:sp>
      <p:sp>
        <p:nvSpPr>
          <p:cNvPr id="38" name="s214">
            <a:extLst>
              <a:ext uri="{FF2B5EF4-FFF2-40B4-BE49-F238E27FC236}">
                <a16:creationId xmlns:a16="http://schemas.microsoft.com/office/drawing/2014/main" id="{8FFDC01F-0BF3-3189-691C-6B5BE491A567}"/>
              </a:ext>
            </a:extLst>
          </p:cNvPr>
          <p:cNvSpPr/>
          <p:nvPr/>
        </p:nvSpPr>
        <p:spPr>
          <a:xfrm>
            <a:off x="5969000" y="3606800"/>
            <a:ext cx="3810000" cy="33020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2000" b="1" dirty="0">
                <a:solidFill>
                  <a:srgbClr val="002060"/>
                </a:solidFill>
              </a:rPr>
              <a:t>PLACEBO BID</a:t>
            </a:r>
          </a:p>
        </p:txBody>
      </p:sp>
      <p:sp>
        <p:nvSpPr>
          <p:cNvPr id="40" name="s215">
            <a:extLst>
              <a:ext uri="{FF2B5EF4-FFF2-40B4-BE49-F238E27FC236}">
                <a16:creationId xmlns:a16="http://schemas.microsoft.com/office/drawing/2014/main" id="{6308BB8E-BA4B-B155-BFB8-CAEBB76D8148}"/>
              </a:ext>
            </a:extLst>
          </p:cNvPr>
          <p:cNvSpPr/>
          <p:nvPr/>
        </p:nvSpPr>
        <p:spPr>
          <a:xfrm>
            <a:off x="3327400" y="1905000"/>
            <a:ext cx="889000" cy="457200"/>
          </a:xfrm>
          <a:prstGeom prst="rect">
            <a:avLst/>
          </a:prstGeom>
          <a:solidFill>
            <a:srgbClr val="FFFFFF"/>
          </a:solidFill>
          <a:ln w="3175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600" b="1" dirty="0">
                <a:solidFill>
                  <a:schemeClr val="bg1">
                    <a:lumMod val="50000"/>
                  </a:schemeClr>
                </a:solidFill>
              </a:rPr>
              <a:t>Day 1</a:t>
            </a:r>
          </a:p>
        </p:txBody>
      </p:sp>
      <p:sp>
        <p:nvSpPr>
          <p:cNvPr id="42" name="s216">
            <a:extLst>
              <a:ext uri="{FF2B5EF4-FFF2-40B4-BE49-F238E27FC236}">
                <a16:creationId xmlns:a16="http://schemas.microsoft.com/office/drawing/2014/main" id="{2FF89A63-3888-FFB1-F832-C01C097B8347}"/>
              </a:ext>
            </a:extLst>
          </p:cNvPr>
          <p:cNvSpPr/>
          <p:nvPr/>
        </p:nvSpPr>
        <p:spPr>
          <a:xfrm>
            <a:off x="4699000" y="1422400"/>
            <a:ext cx="736600" cy="939800"/>
          </a:xfrm>
          <a:prstGeom prst="rect">
            <a:avLst/>
          </a:prstGeom>
          <a:solidFill>
            <a:srgbClr val="FFFFFF"/>
          </a:solidFill>
          <a:ln w="3175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Week 4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Visit</a:t>
            </a:r>
          </a:p>
        </p:txBody>
      </p:sp>
      <p:sp>
        <p:nvSpPr>
          <p:cNvPr id="44" name="s217">
            <a:extLst>
              <a:ext uri="{FF2B5EF4-FFF2-40B4-BE49-F238E27FC236}">
                <a16:creationId xmlns:a16="http://schemas.microsoft.com/office/drawing/2014/main" id="{BAEE2A33-ACFD-9C52-0685-061674810C7F}"/>
              </a:ext>
            </a:extLst>
          </p:cNvPr>
          <p:cNvSpPr/>
          <p:nvPr/>
        </p:nvSpPr>
        <p:spPr>
          <a:xfrm>
            <a:off x="5067300" y="2387600"/>
            <a:ext cx="0" cy="431800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46" name="s218">
            <a:extLst>
              <a:ext uri="{FF2B5EF4-FFF2-40B4-BE49-F238E27FC236}">
                <a16:creationId xmlns:a16="http://schemas.microsoft.com/office/drawing/2014/main" id="{303271D3-38BE-6811-ABFB-AA91D13861AD}"/>
              </a:ext>
            </a:extLst>
          </p:cNvPr>
          <p:cNvSpPr/>
          <p:nvPr/>
        </p:nvSpPr>
        <p:spPr>
          <a:xfrm>
            <a:off x="5537200" y="1422400"/>
            <a:ext cx="736600" cy="939800"/>
          </a:xfrm>
          <a:prstGeom prst="rect">
            <a:avLst/>
          </a:prstGeom>
          <a:solidFill>
            <a:srgbClr val="FFFFFF"/>
          </a:solidFill>
          <a:ln w="3175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Week 13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Visit</a:t>
            </a:r>
          </a:p>
        </p:txBody>
      </p:sp>
      <p:sp>
        <p:nvSpPr>
          <p:cNvPr id="48" name="s219">
            <a:extLst>
              <a:ext uri="{FF2B5EF4-FFF2-40B4-BE49-F238E27FC236}">
                <a16:creationId xmlns:a16="http://schemas.microsoft.com/office/drawing/2014/main" id="{C25BE09E-6D04-9EB0-66A3-785F8C006BA5}"/>
              </a:ext>
            </a:extLst>
          </p:cNvPr>
          <p:cNvSpPr/>
          <p:nvPr/>
        </p:nvSpPr>
        <p:spPr>
          <a:xfrm>
            <a:off x="5905500" y="2387600"/>
            <a:ext cx="0" cy="431800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50" name="s220">
            <a:extLst>
              <a:ext uri="{FF2B5EF4-FFF2-40B4-BE49-F238E27FC236}">
                <a16:creationId xmlns:a16="http://schemas.microsoft.com/office/drawing/2014/main" id="{FC4B9AB2-045B-58A8-C8D3-4FBE32381F56}"/>
              </a:ext>
            </a:extLst>
          </p:cNvPr>
          <p:cNvSpPr/>
          <p:nvPr/>
        </p:nvSpPr>
        <p:spPr>
          <a:xfrm>
            <a:off x="6375400" y="1422400"/>
            <a:ext cx="736600" cy="939800"/>
          </a:xfrm>
          <a:prstGeom prst="rect">
            <a:avLst/>
          </a:prstGeom>
          <a:solidFill>
            <a:srgbClr val="FFFFFF"/>
          </a:solidFill>
          <a:ln w="3175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Week 26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Visit</a:t>
            </a:r>
          </a:p>
        </p:txBody>
      </p:sp>
      <p:sp>
        <p:nvSpPr>
          <p:cNvPr id="52" name="s221">
            <a:extLst>
              <a:ext uri="{FF2B5EF4-FFF2-40B4-BE49-F238E27FC236}">
                <a16:creationId xmlns:a16="http://schemas.microsoft.com/office/drawing/2014/main" id="{441497EF-5676-67AA-6E26-6455291DF723}"/>
              </a:ext>
            </a:extLst>
          </p:cNvPr>
          <p:cNvSpPr/>
          <p:nvPr/>
        </p:nvSpPr>
        <p:spPr>
          <a:xfrm>
            <a:off x="6743700" y="2387600"/>
            <a:ext cx="0" cy="431800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54" name="s222">
            <a:extLst>
              <a:ext uri="{FF2B5EF4-FFF2-40B4-BE49-F238E27FC236}">
                <a16:creationId xmlns:a16="http://schemas.microsoft.com/office/drawing/2014/main" id="{8E6B0CE7-E62A-7E19-9CB9-0DCBE3F17247}"/>
              </a:ext>
            </a:extLst>
          </p:cNvPr>
          <p:cNvSpPr/>
          <p:nvPr/>
        </p:nvSpPr>
        <p:spPr>
          <a:xfrm>
            <a:off x="7213600" y="1422400"/>
            <a:ext cx="736600" cy="939800"/>
          </a:xfrm>
          <a:prstGeom prst="rect">
            <a:avLst/>
          </a:prstGeom>
          <a:solidFill>
            <a:srgbClr val="FFFFFF"/>
          </a:solidFill>
          <a:ln w="3175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Week 39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Visit</a:t>
            </a:r>
          </a:p>
        </p:txBody>
      </p:sp>
      <p:sp>
        <p:nvSpPr>
          <p:cNvPr id="56" name="s223">
            <a:extLst>
              <a:ext uri="{FF2B5EF4-FFF2-40B4-BE49-F238E27FC236}">
                <a16:creationId xmlns:a16="http://schemas.microsoft.com/office/drawing/2014/main" id="{26C8920D-9C4E-BA2F-FF08-AF9298EE9A47}"/>
              </a:ext>
            </a:extLst>
          </p:cNvPr>
          <p:cNvSpPr/>
          <p:nvPr/>
        </p:nvSpPr>
        <p:spPr>
          <a:xfrm>
            <a:off x="7581900" y="2387600"/>
            <a:ext cx="0" cy="431800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58" name="s224">
            <a:extLst>
              <a:ext uri="{FF2B5EF4-FFF2-40B4-BE49-F238E27FC236}">
                <a16:creationId xmlns:a16="http://schemas.microsoft.com/office/drawing/2014/main" id="{1F6B0797-6941-4323-F671-1D9A55F88A1F}"/>
              </a:ext>
            </a:extLst>
          </p:cNvPr>
          <p:cNvSpPr/>
          <p:nvPr/>
        </p:nvSpPr>
        <p:spPr>
          <a:xfrm>
            <a:off x="8051800" y="1422400"/>
            <a:ext cx="736600" cy="939800"/>
          </a:xfrm>
          <a:prstGeom prst="rect">
            <a:avLst/>
          </a:prstGeom>
          <a:solidFill>
            <a:srgbClr val="FFFFFF"/>
          </a:solidFill>
          <a:ln w="3175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Week 52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Visit</a:t>
            </a:r>
          </a:p>
        </p:txBody>
      </p:sp>
      <p:sp>
        <p:nvSpPr>
          <p:cNvPr id="60" name="s225">
            <a:extLst>
              <a:ext uri="{FF2B5EF4-FFF2-40B4-BE49-F238E27FC236}">
                <a16:creationId xmlns:a16="http://schemas.microsoft.com/office/drawing/2014/main" id="{DA37AA95-8CB1-6084-3118-A7B1D6B8978A}"/>
              </a:ext>
            </a:extLst>
          </p:cNvPr>
          <p:cNvSpPr/>
          <p:nvPr/>
        </p:nvSpPr>
        <p:spPr>
          <a:xfrm>
            <a:off x="8420100" y="2387600"/>
            <a:ext cx="0" cy="431800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62" name="s226">
            <a:extLst>
              <a:ext uri="{FF2B5EF4-FFF2-40B4-BE49-F238E27FC236}">
                <a16:creationId xmlns:a16="http://schemas.microsoft.com/office/drawing/2014/main" id="{AF7F3688-24EC-4157-ACB2-EE46BF3624BD}"/>
              </a:ext>
            </a:extLst>
          </p:cNvPr>
          <p:cNvSpPr/>
          <p:nvPr/>
        </p:nvSpPr>
        <p:spPr>
          <a:xfrm>
            <a:off x="8915400" y="1422400"/>
            <a:ext cx="1092200" cy="939800"/>
          </a:xfrm>
          <a:prstGeom prst="rect">
            <a:avLst/>
          </a:prstGeom>
          <a:solidFill>
            <a:srgbClr val="FFFFFF"/>
          </a:solidFill>
          <a:ln w="3175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Visit every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13 weeks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until</a:t>
            </a: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TED</a:t>
            </a:r>
          </a:p>
        </p:txBody>
      </p:sp>
      <p:sp>
        <p:nvSpPr>
          <p:cNvPr id="64" name="s227">
            <a:extLst>
              <a:ext uri="{FF2B5EF4-FFF2-40B4-BE49-F238E27FC236}">
                <a16:creationId xmlns:a16="http://schemas.microsoft.com/office/drawing/2014/main" id="{74DA05A4-084F-E9C3-3FE0-63F73F8FA6D2}"/>
              </a:ext>
            </a:extLst>
          </p:cNvPr>
          <p:cNvSpPr/>
          <p:nvPr/>
        </p:nvSpPr>
        <p:spPr>
          <a:xfrm>
            <a:off x="9461500" y="2387600"/>
            <a:ext cx="0" cy="431800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66" name="s228">
            <a:extLst>
              <a:ext uri="{FF2B5EF4-FFF2-40B4-BE49-F238E27FC236}">
                <a16:creationId xmlns:a16="http://schemas.microsoft.com/office/drawing/2014/main" id="{D716A78E-87F0-1FE8-3825-7638B47FBD8E}"/>
              </a:ext>
            </a:extLst>
          </p:cNvPr>
          <p:cNvSpPr/>
          <p:nvPr/>
        </p:nvSpPr>
        <p:spPr>
          <a:xfrm>
            <a:off x="10181774" y="1422400"/>
            <a:ext cx="939800" cy="939800"/>
          </a:xfrm>
          <a:prstGeom prst="rect">
            <a:avLst/>
          </a:prstGeom>
          <a:solidFill>
            <a:srgbClr val="FFFFFF"/>
          </a:solidFill>
          <a:ln w="3175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 of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Treatment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Visit</a:t>
            </a:r>
          </a:p>
        </p:txBody>
      </p:sp>
      <p:sp>
        <p:nvSpPr>
          <p:cNvPr id="68" name="s229">
            <a:extLst>
              <a:ext uri="{FF2B5EF4-FFF2-40B4-BE49-F238E27FC236}">
                <a16:creationId xmlns:a16="http://schemas.microsoft.com/office/drawing/2014/main" id="{59D97720-0116-9F62-7154-81547D8ABF16}"/>
              </a:ext>
            </a:extLst>
          </p:cNvPr>
          <p:cNvSpPr/>
          <p:nvPr/>
        </p:nvSpPr>
        <p:spPr>
          <a:xfrm>
            <a:off x="10668003" y="2387600"/>
            <a:ext cx="0" cy="431800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70" name="s230">
            <a:extLst>
              <a:ext uri="{FF2B5EF4-FFF2-40B4-BE49-F238E27FC236}">
                <a16:creationId xmlns:a16="http://schemas.microsoft.com/office/drawing/2014/main" id="{ECD792DC-01B6-4D14-0B77-E1049892634F}"/>
              </a:ext>
            </a:extLst>
          </p:cNvPr>
          <p:cNvSpPr/>
          <p:nvPr/>
        </p:nvSpPr>
        <p:spPr>
          <a:xfrm>
            <a:off x="11099800" y="1422400"/>
            <a:ext cx="939800" cy="939800"/>
          </a:xfrm>
          <a:prstGeom prst="rect">
            <a:avLst/>
          </a:prstGeom>
          <a:solidFill>
            <a:srgbClr val="FFFFFF"/>
          </a:solidFill>
          <a:ln w="3175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 of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Study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Visit</a:t>
            </a:r>
          </a:p>
        </p:txBody>
      </p:sp>
      <p:sp>
        <p:nvSpPr>
          <p:cNvPr id="72" name="s231">
            <a:extLst>
              <a:ext uri="{FF2B5EF4-FFF2-40B4-BE49-F238E27FC236}">
                <a16:creationId xmlns:a16="http://schemas.microsoft.com/office/drawing/2014/main" id="{FF916CC7-F82A-E50F-E3C2-EB7BE5334B70}"/>
              </a:ext>
            </a:extLst>
          </p:cNvPr>
          <p:cNvSpPr/>
          <p:nvPr/>
        </p:nvSpPr>
        <p:spPr>
          <a:xfrm>
            <a:off x="11569700" y="2387600"/>
            <a:ext cx="0" cy="431800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78" name="s234">
            <a:extLst>
              <a:ext uri="{FF2B5EF4-FFF2-40B4-BE49-F238E27FC236}">
                <a16:creationId xmlns:a16="http://schemas.microsoft.com/office/drawing/2014/main" id="{AB81560B-0D6D-E18F-5D0E-360D37F87337}"/>
              </a:ext>
            </a:extLst>
          </p:cNvPr>
          <p:cNvSpPr/>
          <p:nvPr/>
        </p:nvSpPr>
        <p:spPr>
          <a:xfrm>
            <a:off x="9827096" y="3779161"/>
            <a:ext cx="838200" cy="43180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≤30 Days</a:t>
            </a:r>
          </a:p>
        </p:txBody>
      </p:sp>
      <p:sp>
        <p:nvSpPr>
          <p:cNvPr id="80" name="s235">
            <a:extLst>
              <a:ext uri="{FF2B5EF4-FFF2-40B4-BE49-F238E27FC236}">
                <a16:creationId xmlns:a16="http://schemas.microsoft.com/office/drawing/2014/main" id="{EB5607B0-407A-0288-029E-19159CA9E864}"/>
              </a:ext>
            </a:extLst>
          </p:cNvPr>
          <p:cNvSpPr/>
          <p:nvPr/>
        </p:nvSpPr>
        <p:spPr>
          <a:xfrm>
            <a:off x="10604500" y="3688644"/>
            <a:ext cx="1016000" cy="25400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 Days</a:t>
            </a:r>
          </a:p>
        </p:txBody>
      </p:sp>
      <p:sp>
        <p:nvSpPr>
          <p:cNvPr id="82" name="s236">
            <a:extLst>
              <a:ext uri="{FF2B5EF4-FFF2-40B4-BE49-F238E27FC236}">
                <a16:creationId xmlns:a16="http://schemas.microsoft.com/office/drawing/2014/main" id="{8FE742A4-09DB-59AE-2C02-0994A7664CA2}"/>
              </a:ext>
            </a:extLst>
          </p:cNvPr>
          <p:cNvSpPr/>
          <p:nvPr/>
        </p:nvSpPr>
        <p:spPr>
          <a:xfrm>
            <a:off x="9357196" y="4276197"/>
            <a:ext cx="939800" cy="30480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GTED*</a:t>
            </a:r>
          </a:p>
        </p:txBody>
      </p:sp>
      <p:sp>
        <p:nvSpPr>
          <p:cNvPr id="84" name="s237">
            <a:extLst>
              <a:ext uri="{FF2B5EF4-FFF2-40B4-BE49-F238E27FC236}">
                <a16:creationId xmlns:a16="http://schemas.microsoft.com/office/drawing/2014/main" id="{F11429B9-5FF7-4BC3-167C-C2C127950C03}"/>
              </a:ext>
            </a:extLst>
          </p:cNvPr>
          <p:cNvSpPr/>
          <p:nvPr/>
        </p:nvSpPr>
        <p:spPr>
          <a:xfrm>
            <a:off x="11074400" y="4318000"/>
            <a:ext cx="1092200" cy="55880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End of</a:t>
            </a:r>
          </a:p>
          <a:p>
            <a:pPr algn="ctr">
              <a:lnSpc>
                <a:spcPct val="90000"/>
              </a:lnSpc>
              <a:buNone/>
            </a:pP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Study</a:t>
            </a:r>
          </a:p>
        </p:txBody>
      </p:sp>
      <p:sp>
        <p:nvSpPr>
          <p:cNvPr id="86" name="s238">
            <a:extLst>
              <a:ext uri="{FF2B5EF4-FFF2-40B4-BE49-F238E27FC236}">
                <a16:creationId xmlns:a16="http://schemas.microsoft.com/office/drawing/2014/main" id="{9F2DF84C-4A9B-3EAE-E7C7-E48BA0792A69}"/>
              </a:ext>
            </a:extLst>
          </p:cNvPr>
          <p:cNvSpPr/>
          <p:nvPr/>
        </p:nvSpPr>
        <p:spPr>
          <a:xfrm>
            <a:off x="4826000" y="4089400"/>
            <a:ext cx="144780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dash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88" name="s239">
            <a:extLst>
              <a:ext uri="{FF2B5EF4-FFF2-40B4-BE49-F238E27FC236}">
                <a16:creationId xmlns:a16="http://schemas.microsoft.com/office/drawing/2014/main" id="{AA80223C-7251-5B90-F495-2B301119F77E}"/>
              </a:ext>
            </a:extLst>
          </p:cNvPr>
          <p:cNvSpPr/>
          <p:nvPr/>
        </p:nvSpPr>
        <p:spPr>
          <a:xfrm>
            <a:off x="6324600" y="3937000"/>
            <a:ext cx="2692400" cy="304800"/>
          </a:xfrm>
          <a:prstGeom prst="rect">
            <a:avLst/>
          </a:prstGeom>
          <a:noFill/>
          <a:ln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5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Variable Treatment Duration</a:t>
            </a:r>
          </a:p>
        </p:txBody>
      </p:sp>
      <p:sp>
        <p:nvSpPr>
          <p:cNvPr id="90" name="s240">
            <a:extLst>
              <a:ext uri="{FF2B5EF4-FFF2-40B4-BE49-F238E27FC236}">
                <a16:creationId xmlns:a16="http://schemas.microsoft.com/office/drawing/2014/main" id="{9530AC3E-BC8E-3786-D917-3D1077522D32}"/>
              </a:ext>
            </a:extLst>
          </p:cNvPr>
          <p:cNvSpPr/>
          <p:nvPr/>
        </p:nvSpPr>
        <p:spPr>
          <a:xfrm>
            <a:off x="9042400" y="4089400"/>
            <a:ext cx="73660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dash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/>
          </a:p>
        </p:txBody>
      </p:sp>
      <p:sp>
        <p:nvSpPr>
          <p:cNvPr id="92" name="s241">
            <a:extLst>
              <a:ext uri="{FF2B5EF4-FFF2-40B4-BE49-F238E27FC236}">
                <a16:creationId xmlns:a16="http://schemas.microsoft.com/office/drawing/2014/main" id="{ECCBFEDE-F26F-515C-DE21-5276AE963A88}"/>
              </a:ext>
            </a:extLst>
          </p:cNvPr>
          <p:cNvSpPr/>
          <p:nvPr/>
        </p:nvSpPr>
        <p:spPr>
          <a:xfrm>
            <a:off x="4699000" y="4954243"/>
            <a:ext cx="6227422" cy="1346587"/>
          </a:xfrm>
          <a:prstGeom prst="rect">
            <a:avLst/>
          </a:prstGeom>
          <a:solidFill>
            <a:srgbClr val="FFFFFF"/>
          </a:solidFill>
          <a:ln w="12700" cap="flat">
            <a:noFill/>
          </a:ln>
        </p:spPr>
        <p:txBody>
          <a:bodyPr wrap="square" lIns="27432" tIns="18288" rIns="27432" bIns="18288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*Global </a:t>
            </a:r>
            <a:r>
              <a:rPr lang="fr-FR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Targeted</a:t>
            </a: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Endpoint Date (GTED) will occur when the projected target number of participants </a:t>
            </a:r>
            <a:r>
              <a:rPr lang="fr-FR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with</a:t>
            </a: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a </a:t>
            </a:r>
            <a:r>
              <a:rPr lang="fr-FR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primary</a:t>
            </a: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fr-FR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efficacy</a:t>
            </a: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r>
              <a:rPr lang="fr-FR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event</a:t>
            </a: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will be reached</a:t>
            </a:r>
          </a:p>
        </p:txBody>
      </p:sp>
      <p:sp>
        <p:nvSpPr>
          <p:cNvPr id="94" name="s401">
            <a:extLst>
              <a:ext uri="{FF2B5EF4-FFF2-40B4-BE49-F238E27FC236}">
                <a16:creationId xmlns:a16="http://schemas.microsoft.com/office/drawing/2014/main" id="{00F74F54-FC4D-BA6C-B353-0693887EB3F1}"/>
              </a:ext>
            </a:extLst>
          </p:cNvPr>
          <p:cNvSpPr/>
          <p:nvPr/>
        </p:nvSpPr>
        <p:spPr>
          <a:xfrm>
            <a:off x="3771900" y="2413000"/>
            <a:ext cx="0" cy="40640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" name="s212">
            <a:extLst>
              <a:ext uri="{FF2B5EF4-FFF2-40B4-BE49-F238E27FC236}">
                <a16:creationId xmlns:a16="http://schemas.microsoft.com/office/drawing/2014/main" id="{02A97080-86D3-74D7-418E-02AB3D8BA525}"/>
              </a:ext>
            </a:extLst>
          </p:cNvPr>
          <p:cNvSpPr/>
          <p:nvPr/>
        </p:nvSpPr>
        <p:spPr>
          <a:xfrm>
            <a:off x="4785323" y="2877093"/>
            <a:ext cx="6781794" cy="0"/>
          </a:xfrm>
          <a:prstGeom prst="line">
            <a:avLst/>
          </a:prstGeom>
          <a:noFill/>
          <a:ln w="76200" cap="flat">
            <a:solidFill>
              <a:srgbClr val="00B050"/>
            </a:solidFill>
            <a:tailEnd type="triangle" w="med" len="med"/>
          </a:ln>
        </p:spPr>
        <p:txBody>
          <a:bodyPr wrap="square" lIns="27432" tIns="18288" rIns="27432" bIns="18288" anchor="ctr">
            <a:normAutofit fontScale="250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1006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265BB-3B16-4F2A-3EF7-8721814A8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405004-B5D5-8CF6-3820-2470EE7CB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11126"/>
            <a:ext cx="11430000" cy="11176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+mn-lt"/>
              </a:rPr>
              <a:t>Stratification of Randomization by </a:t>
            </a:r>
            <a:br>
              <a:rPr lang="en-US" sz="3600" b="1" dirty="0">
                <a:solidFill>
                  <a:schemeClr val="tx2"/>
                </a:solidFill>
                <a:latin typeface="+mn-lt"/>
              </a:rPr>
            </a:br>
            <a:r>
              <a:rPr lang="en-US" sz="3600" b="1" dirty="0">
                <a:solidFill>
                  <a:schemeClr val="tx2"/>
                </a:solidFill>
                <a:latin typeface="+mn-lt"/>
              </a:rPr>
              <a:t>Planned Antiplatelet Strategy</a:t>
            </a:r>
          </a:p>
        </p:txBody>
      </p:sp>
      <p:sp>
        <p:nvSpPr>
          <p:cNvPr id="301" name="t301">
            <a:extLst>
              <a:ext uri="{FF2B5EF4-FFF2-40B4-BE49-F238E27FC236}">
                <a16:creationId xmlns:a16="http://schemas.microsoft.com/office/drawing/2014/main" id="{F7AE0336-425D-6889-C7DE-EC3D92657EC2}"/>
              </a:ext>
            </a:extLst>
          </p:cNvPr>
          <p:cNvSpPr/>
          <p:nvPr/>
        </p:nvSpPr>
        <p:spPr>
          <a:xfrm>
            <a:off x="3429000" y="1568301"/>
            <a:ext cx="7366000" cy="787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700" b="1" dirty="0"/>
              <a:t>Post-ACS Population with risk factors</a:t>
            </a:r>
          </a:p>
          <a:p>
            <a:pPr algn="ctr">
              <a:lnSpc>
                <a:spcPct val="92000"/>
              </a:lnSpc>
              <a:buNone/>
            </a:pPr>
            <a:r>
              <a:rPr lang="fr-FR" sz="1700" b="1" dirty="0"/>
              <a:t>(≤7 days after presentation of ACS index event)</a:t>
            </a:r>
          </a:p>
        </p:txBody>
      </p:sp>
      <p:sp>
        <p:nvSpPr>
          <p:cNvPr id="302" name="t302">
            <a:extLst>
              <a:ext uri="{FF2B5EF4-FFF2-40B4-BE49-F238E27FC236}">
                <a16:creationId xmlns:a16="http://schemas.microsoft.com/office/drawing/2014/main" id="{E27E476A-F190-150D-FF8B-57DF117247EE}"/>
              </a:ext>
            </a:extLst>
          </p:cNvPr>
          <p:cNvSpPr/>
          <p:nvPr/>
        </p:nvSpPr>
        <p:spPr>
          <a:xfrm>
            <a:off x="457200" y="2819400"/>
            <a:ext cx="2590800" cy="1473200"/>
          </a:xfrm>
          <a:prstGeom prst="rect">
            <a:avLst/>
          </a:prstGeom>
          <a:noFill/>
          <a:ln>
            <a:noFill/>
          </a:ln>
        </p:spPr>
        <p:txBody>
          <a:bodyPr wrap="square" lIns="45720" tIns="27432" rIns="45720" bIns="27432" anchor="ctr">
            <a:normAutofit/>
          </a:bodyPr>
          <a:lstStyle/>
          <a:p>
            <a:pPr algn="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595959"/>
                </a:solidFill>
              </a:rPr>
              <a:t>Investigator Pre-specified</a:t>
            </a:r>
          </a:p>
          <a:p>
            <a:pPr algn="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595959"/>
                </a:solidFill>
              </a:rPr>
              <a:t>Intended Antiplatelet</a:t>
            </a:r>
          </a:p>
          <a:p>
            <a:pPr algn="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595959"/>
                </a:solidFill>
              </a:rPr>
              <a:t>Strategy:</a:t>
            </a:r>
          </a:p>
          <a:p>
            <a:pPr algn="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595959"/>
                </a:solidFill>
              </a:rPr>
              <a:t>Stratification at Baseline</a:t>
            </a:r>
          </a:p>
        </p:txBody>
      </p:sp>
      <p:sp>
        <p:nvSpPr>
          <p:cNvPr id="303" name="t303">
            <a:extLst>
              <a:ext uri="{FF2B5EF4-FFF2-40B4-BE49-F238E27FC236}">
                <a16:creationId xmlns:a16="http://schemas.microsoft.com/office/drawing/2014/main" id="{96150646-FEC1-CA0B-CCD1-B5C9ABC995A5}"/>
              </a:ext>
            </a:extLst>
          </p:cNvPr>
          <p:cNvSpPr/>
          <p:nvPr/>
        </p:nvSpPr>
        <p:spPr>
          <a:xfrm>
            <a:off x="457200" y="5054600"/>
            <a:ext cx="2590800" cy="762000"/>
          </a:xfrm>
          <a:prstGeom prst="rect">
            <a:avLst/>
          </a:prstGeom>
          <a:noFill/>
          <a:ln>
            <a:noFill/>
          </a:ln>
        </p:spPr>
        <p:txBody>
          <a:bodyPr wrap="square" lIns="45720" tIns="27432" rIns="45720" bIns="27432" anchor="ctr">
            <a:normAutofit/>
          </a:bodyPr>
          <a:lstStyle/>
          <a:p>
            <a:pPr algn="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595959"/>
                </a:solidFill>
              </a:rPr>
              <a:t>Blinded</a:t>
            </a:r>
          </a:p>
          <a:p>
            <a:pPr algn="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595959"/>
                </a:solidFill>
              </a:rPr>
              <a:t>Study Intervention</a:t>
            </a:r>
          </a:p>
        </p:txBody>
      </p:sp>
      <p:sp>
        <p:nvSpPr>
          <p:cNvPr id="304" name="t304">
            <a:extLst>
              <a:ext uri="{FF2B5EF4-FFF2-40B4-BE49-F238E27FC236}">
                <a16:creationId xmlns:a16="http://schemas.microsoft.com/office/drawing/2014/main" id="{0E02786D-712F-A8E8-CF3A-7B53872218BD}"/>
              </a:ext>
            </a:extLst>
          </p:cNvPr>
          <p:cNvSpPr/>
          <p:nvPr/>
        </p:nvSpPr>
        <p:spPr>
          <a:xfrm>
            <a:off x="3352800" y="2808472"/>
            <a:ext cx="2286000" cy="1473200"/>
          </a:xfrm>
          <a:prstGeom prst="roundRect">
            <a:avLst/>
          </a:prstGeom>
          <a:gradFill rotWithShape="1">
            <a:gsLst>
              <a:gs pos="67000">
                <a:srgbClr val="7030A0"/>
              </a:gs>
              <a:gs pos="0">
                <a:schemeClr val="accent4"/>
              </a:gs>
              <a:gs pos="100000">
                <a:srgbClr val="00B0F0"/>
              </a:gs>
            </a:gsLst>
            <a:lin ang="5400000" scaled="0"/>
          </a:gradFill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700" b="1" dirty="0">
                <a:solidFill>
                  <a:srgbClr val="FFFFFF"/>
                </a:solidFill>
              </a:rPr>
              <a:t>DAPT &gt;90 days</a:t>
            </a:r>
          </a:p>
          <a:p>
            <a:pPr algn="ctr">
              <a:lnSpc>
                <a:spcPct val="92000"/>
              </a:lnSpc>
              <a:buNone/>
            </a:pPr>
            <a:r>
              <a:rPr lang="fr-FR" sz="1700" b="1" dirty="0">
                <a:solidFill>
                  <a:srgbClr val="FFFFFF"/>
                </a:solidFill>
              </a:rPr>
              <a:t>(± De-escalation)</a:t>
            </a:r>
          </a:p>
        </p:txBody>
      </p:sp>
      <p:sp>
        <p:nvSpPr>
          <p:cNvPr id="305" name="t305">
            <a:extLst>
              <a:ext uri="{FF2B5EF4-FFF2-40B4-BE49-F238E27FC236}">
                <a16:creationId xmlns:a16="http://schemas.microsoft.com/office/drawing/2014/main" id="{F63D0A7A-42F5-D1CD-51CA-C1C3E421DDC9}"/>
              </a:ext>
            </a:extLst>
          </p:cNvPr>
          <p:cNvSpPr/>
          <p:nvPr/>
        </p:nvSpPr>
        <p:spPr>
          <a:xfrm>
            <a:off x="5969000" y="2819400"/>
            <a:ext cx="2286000" cy="1473200"/>
          </a:xfrm>
          <a:prstGeom prst="roundRect">
            <a:avLst/>
          </a:prstGeom>
          <a:gradFill rotWithShape="1">
            <a:gsLst>
              <a:gs pos="0">
                <a:srgbClr val="7030A0"/>
              </a:gs>
              <a:gs pos="10000">
                <a:srgbClr val="7030A0"/>
              </a:gs>
              <a:gs pos="100000">
                <a:srgbClr val="00B0F0"/>
              </a:gs>
            </a:gsLst>
            <a:lin ang="5400000" scaled="0"/>
          </a:gradFill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600" b="1" dirty="0">
                <a:solidFill>
                  <a:srgbClr val="FFFFFF"/>
                </a:solidFill>
              </a:rPr>
              <a:t>DAPT De-</a:t>
            </a:r>
            <a:r>
              <a:rPr lang="fr-FR" sz="1600" b="1" dirty="0" err="1">
                <a:solidFill>
                  <a:srgbClr val="FFFFFF"/>
                </a:solidFill>
              </a:rPr>
              <a:t>escalation</a:t>
            </a:r>
            <a:r>
              <a:rPr lang="fr-FR" sz="1600" b="1" dirty="0">
                <a:solidFill>
                  <a:srgbClr val="FFFFFF"/>
                </a:solidFill>
              </a:rPr>
              <a:t> to SAPT at ≤90 </a:t>
            </a:r>
            <a:r>
              <a:rPr lang="fr-FR" sz="1600" b="1" dirty="0" err="1">
                <a:solidFill>
                  <a:srgbClr val="FFFFFF"/>
                </a:solidFill>
              </a:rPr>
              <a:t>days</a:t>
            </a:r>
            <a:endParaRPr lang="fr-FR" sz="1600" b="1" dirty="0">
              <a:solidFill>
                <a:srgbClr val="FFFFFF"/>
              </a:solidFill>
            </a:endParaRPr>
          </a:p>
        </p:txBody>
      </p:sp>
      <p:sp>
        <p:nvSpPr>
          <p:cNvPr id="306" name="t306">
            <a:extLst>
              <a:ext uri="{FF2B5EF4-FFF2-40B4-BE49-F238E27FC236}">
                <a16:creationId xmlns:a16="http://schemas.microsoft.com/office/drawing/2014/main" id="{D52314C6-4A9B-90FB-57F4-E562D60EC1F0}"/>
              </a:ext>
            </a:extLst>
          </p:cNvPr>
          <p:cNvSpPr/>
          <p:nvPr/>
        </p:nvSpPr>
        <p:spPr>
          <a:xfrm>
            <a:off x="8509000" y="2819400"/>
            <a:ext cx="2286000" cy="1473200"/>
          </a:xfrm>
          <a:prstGeom prst="roundRect">
            <a:avLst/>
          </a:prstGeom>
          <a:solidFill>
            <a:srgbClr val="00B0F0"/>
          </a:solidFill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700" b="1" dirty="0">
                <a:solidFill>
                  <a:srgbClr val="FFFFFF"/>
                </a:solidFill>
              </a:rPr>
              <a:t>SAPT Only</a:t>
            </a:r>
          </a:p>
          <a:p>
            <a:pPr algn="ctr">
              <a:lnSpc>
                <a:spcPct val="92000"/>
              </a:lnSpc>
              <a:buNone/>
            </a:pPr>
            <a:r>
              <a:rPr lang="fr-FR" sz="1700" b="1" dirty="0">
                <a:solidFill>
                  <a:srgbClr val="FFFFFF"/>
                </a:solidFill>
              </a:rPr>
              <a:t>Until End of Study</a:t>
            </a:r>
          </a:p>
        </p:txBody>
      </p:sp>
      <p:sp>
        <p:nvSpPr>
          <p:cNvPr id="307" name="t307">
            <a:extLst>
              <a:ext uri="{FF2B5EF4-FFF2-40B4-BE49-F238E27FC236}">
                <a16:creationId xmlns:a16="http://schemas.microsoft.com/office/drawing/2014/main" id="{D7A2E62D-45AE-E741-AAD0-978C186B52C4}"/>
              </a:ext>
            </a:extLst>
          </p:cNvPr>
          <p:cNvSpPr/>
          <p:nvPr/>
        </p:nvSpPr>
        <p:spPr>
          <a:xfrm flipH="1">
            <a:off x="4572000" y="2413000"/>
            <a:ext cx="2540000" cy="355600"/>
          </a:xfrm>
          <a:prstGeom prst="line">
            <a:avLst/>
          </a:prstGeom>
          <a:noFill/>
          <a:ln w="38100">
            <a:solidFill>
              <a:schemeClr val="tx1"/>
            </a:solidFill>
            <a:tailEnd type="triangle" w="med" len="med"/>
          </a:ln>
        </p:spPr>
        <p:txBody>
          <a:bodyPr wrap="square" lIns="45720" tIns="27432" rIns="45720" bIns="27432" anchor="ctr">
            <a:normAutofit fontScale="25000" lnSpcReduction="2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08" name="t308">
            <a:extLst>
              <a:ext uri="{FF2B5EF4-FFF2-40B4-BE49-F238E27FC236}">
                <a16:creationId xmlns:a16="http://schemas.microsoft.com/office/drawing/2014/main" id="{5694C5C5-940D-8D6D-F7DB-E3D04CE4F29F}"/>
              </a:ext>
            </a:extLst>
          </p:cNvPr>
          <p:cNvSpPr/>
          <p:nvPr/>
        </p:nvSpPr>
        <p:spPr>
          <a:xfrm>
            <a:off x="7112000" y="2413000"/>
            <a:ext cx="0" cy="355600"/>
          </a:xfrm>
          <a:prstGeom prst="line">
            <a:avLst/>
          </a:prstGeom>
          <a:noFill/>
          <a:ln w="38100">
            <a:solidFill>
              <a:schemeClr val="tx1"/>
            </a:solidFill>
            <a:tailEnd type="triangle" w="med" len="med"/>
          </a:ln>
        </p:spPr>
        <p:txBody>
          <a:bodyPr wrap="square" lIns="45720" tIns="27432" rIns="45720" bIns="27432" anchor="ctr">
            <a:normAutofit fontScale="25000" lnSpcReduction="2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09" name="t309">
            <a:extLst>
              <a:ext uri="{FF2B5EF4-FFF2-40B4-BE49-F238E27FC236}">
                <a16:creationId xmlns:a16="http://schemas.microsoft.com/office/drawing/2014/main" id="{80668646-E2BE-FE8B-E30A-7E409BA82B84}"/>
              </a:ext>
            </a:extLst>
          </p:cNvPr>
          <p:cNvSpPr/>
          <p:nvPr/>
        </p:nvSpPr>
        <p:spPr>
          <a:xfrm>
            <a:off x="7112000" y="2413000"/>
            <a:ext cx="2540000" cy="355600"/>
          </a:xfrm>
          <a:prstGeom prst="line">
            <a:avLst/>
          </a:prstGeom>
          <a:noFill/>
          <a:ln w="38100">
            <a:solidFill>
              <a:schemeClr val="tx1"/>
            </a:solidFill>
            <a:tailEnd type="triangle" w="med" len="med"/>
          </a:ln>
        </p:spPr>
        <p:txBody>
          <a:bodyPr wrap="square" lIns="45720" tIns="27432" rIns="45720" bIns="27432" anchor="ctr">
            <a:normAutofit fontScale="25000" lnSpcReduction="2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10" name="t310">
            <a:extLst>
              <a:ext uri="{FF2B5EF4-FFF2-40B4-BE49-F238E27FC236}">
                <a16:creationId xmlns:a16="http://schemas.microsoft.com/office/drawing/2014/main" id="{DAD5603A-2492-AC52-DC6F-97729DCEAABD}"/>
              </a:ext>
            </a:extLst>
          </p:cNvPr>
          <p:cNvSpPr/>
          <p:nvPr/>
        </p:nvSpPr>
        <p:spPr>
          <a:xfrm flipH="1">
            <a:off x="3962400" y="4318000"/>
            <a:ext cx="609600" cy="685800"/>
          </a:xfrm>
          <a:prstGeom prst="line">
            <a:avLst/>
          </a:prstGeom>
          <a:noFill/>
          <a:ln w="38100">
            <a:solidFill>
              <a:schemeClr val="tx1"/>
            </a:solidFill>
            <a:tailEnd type="triangle" w="med" len="med"/>
          </a:ln>
        </p:spPr>
        <p:txBody>
          <a:bodyPr wrap="square" lIns="45720" tIns="27432" rIns="45720" bIns="27432" anchor="ctr">
            <a:normAutofit fontScale="25000" lnSpcReduction="2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11" name="t311">
            <a:extLst>
              <a:ext uri="{FF2B5EF4-FFF2-40B4-BE49-F238E27FC236}">
                <a16:creationId xmlns:a16="http://schemas.microsoft.com/office/drawing/2014/main" id="{7C5EFC65-ABD0-9E09-F3DB-A48CABFCF6E7}"/>
              </a:ext>
            </a:extLst>
          </p:cNvPr>
          <p:cNvSpPr/>
          <p:nvPr/>
        </p:nvSpPr>
        <p:spPr>
          <a:xfrm>
            <a:off x="4572000" y="4318000"/>
            <a:ext cx="609600" cy="685800"/>
          </a:xfrm>
          <a:prstGeom prst="line">
            <a:avLst/>
          </a:prstGeom>
          <a:noFill/>
          <a:ln w="38100">
            <a:solidFill>
              <a:schemeClr val="tx1"/>
            </a:solidFill>
            <a:tailEnd type="triangle" w="med" len="med"/>
          </a:ln>
        </p:spPr>
        <p:txBody>
          <a:bodyPr wrap="square" lIns="45720" tIns="27432" rIns="45720" bIns="27432" anchor="ctr">
            <a:normAutofit fontScale="25000" lnSpcReduction="2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12" name="t312">
            <a:extLst>
              <a:ext uri="{FF2B5EF4-FFF2-40B4-BE49-F238E27FC236}">
                <a16:creationId xmlns:a16="http://schemas.microsoft.com/office/drawing/2014/main" id="{D428DA64-ED5A-EA8F-9B16-CC4A31DD9389}"/>
              </a:ext>
            </a:extLst>
          </p:cNvPr>
          <p:cNvSpPr/>
          <p:nvPr/>
        </p:nvSpPr>
        <p:spPr>
          <a:xfrm>
            <a:off x="3429000" y="5029200"/>
            <a:ext cx="1066800" cy="711200"/>
          </a:xfrm>
          <a:prstGeom prst="roundRect">
            <a:avLst/>
          </a:prstGeom>
          <a:solidFill>
            <a:srgbClr val="00B050"/>
          </a:solidFill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FFFFFF"/>
                </a:solidFill>
              </a:rPr>
              <a:t>Milvexian</a:t>
            </a:r>
          </a:p>
        </p:txBody>
      </p:sp>
      <p:sp>
        <p:nvSpPr>
          <p:cNvPr id="313" name="t313">
            <a:extLst>
              <a:ext uri="{FF2B5EF4-FFF2-40B4-BE49-F238E27FC236}">
                <a16:creationId xmlns:a16="http://schemas.microsoft.com/office/drawing/2014/main" id="{DF5C819E-82E3-CD1F-6335-0C456A45469D}"/>
              </a:ext>
            </a:extLst>
          </p:cNvPr>
          <p:cNvSpPr/>
          <p:nvPr/>
        </p:nvSpPr>
        <p:spPr>
          <a:xfrm>
            <a:off x="4648200" y="5029200"/>
            <a:ext cx="1066800" cy="711200"/>
          </a:xfrm>
          <a:prstGeom prst="roundRect">
            <a:avLst/>
          </a:prstGeom>
          <a:solidFill>
            <a:srgbClr val="1F5FA9"/>
          </a:solidFill>
          <a:ln w="19050">
            <a:solidFill>
              <a:srgbClr val="1F5FA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FFFFFF"/>
                </a:solidFill>
              </a:rPr>
              <a:t>Placebo</a:t>
            </a:r>
          </a:p>
        </p:txBody>
      </p:sp>
      <p:sp>
        <p:nvSpPr>
          <p:cNvPr id="314" name="t314">
            <a:extLst>
              <a:ext uri="{FF2B5EF4-FFF2-40B4-BE49-F238E27FC236}">
                <a16:creationId xmlns:a16="http://schemas.microsoft.com/office/drawing/2014/main" id="{ED2892B9-6258-A9F6-E0F3-C9037B34A331}"/>
              </a:ext>
            </a:extLst>
          </p:cNvPr>
          <p:cNvSpPr/>
          <p:nvPr/>
        </p:nvSpPr>
        <p:spPr>
          <a:xfrm flipH="1">
            <a:off x="6502400" y="4318000"/>
            <a:ext cx="609600" cy="685800"/>
          </a:xfrm>
          <a:prstGeom prst="line">
            <a:avLst/>
          </a:prstGeom>
          <a:noFill/>
          <a:ln w="38100">
            <a:solidFill>
              <a:schemeClr val="tx1"/>
            </a:solidFill>
            <a:tailEnd type="triangle" w="med" len="med"/>
          </a:ln>
        </p:spPr>
        <p:txBody>
          <a:bodyPr wrap="square" lIns="45720" tIns="27432" rIns="45720" bIns="27432" anchor="ctr">
            <a:normAutofit fontScale="25000" lnSpcReduction="2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15" name="t315">
            <a:extLst>
              <a:ext uri="{FF2B5EF4-FFF2-40B4-BE49-F238E27FC236}">
                <a16:creationId xmlns:a16="http://schemas.microsoft.com/office/drawing/2014/main" id="{928F0FF8-3A2D-318C-B754-8F84D70928F5}"/>
              </a:ext>
            </a:extLst>
          </p:cNvPr>
          <p:cNvSpPr/>
          <p:nvPr/>
        </p:nvSpPr>
        <p:spPr>
          <a:xfrm>
            <a:off x="7112000" y="4318000"/>
            <a:ext cx="609600" cy="685800"/>
          </a:xfrm>
          <a:prstGeom prst="line">
            <a:avLst/>
          </a:prstGeom>
          <a:noFill/>
          <a:ln w="38100">
            <a:solidFill>
              <a:schemeClr val="tx1"/>
            </a:solidFill>
            <a:tailEnd type="triangle" w="med" len="med"/>
          </a:ln>
        </p:spPr>
        <p:txBody>
          <a:bodyPr wrap="square" lIns="45720" tIns="27432" rIns="45720" bIns="27432" anchor="ctr">
            <a:normAutofit fontScale="25000" lnSpcReduction="2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16" name="t316">
            <a:extLst>
              <a:ext uri="{FF2B5EF4-FFF2-40B4-BE49-F238E27FC236}">
                <a16:creationId xmlns:a16="http://schemas.microsoft.com/office/drawing/2014/main" id="{06F4EE3B-A87B-5D81-4543-261CD5282C6F}"/>
              </a:ext>
            </a:extLst>
          </p:cNvPr>
          <p:cNvSpPr/>
          <p:nvPr/>
        </p:nvSpPr>
        <p:spPr>
          <a:xfrm>
            <a:off x="5969000" y="5029200"/>
            <a:ext cx="1066800" cy="711200"/>
          </a:xfrm>
          <a:prstGeom prst="roundRect">
            <a:avLst/>
          </a:prstGeom>
          <a:solidFill>
            <a:srgbClr val="00B050"/>
          </a:solidFill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FFFFFF"/>
                </a:solidFill>
              </a:rPr>
              <a:t>Milvexian</a:t>
            </a:r>
          </a:p>
        </p:txBody>
      </p:sp>
      <p:sp>
        <p:nvSpPr>
          <p:cNvPr id="317" name="t317">
            <a:extLst>
              <a:ext uri="{FF2B5EF4-FFF2-40B4-BE49-F238E27FC236}">
                <a16:creationId xmlns:a16="http://schemas.microsoft.com/office/drawing/2014/main" id="{C680613C-2A10-B7F0-C3B2-FF2EABFD02AF}"/>
              </a:ext>
            </a:extLst>
          </p:cNvPr>
          <p:cNvSpPr/>
          <p:nvPr/>
        </p:nvSpPr>
        <p:spPr>
          <a:xfrm>
            <a:off x="7188200" y="5029200"/>
            <a:ext cx="1066800" cy="711200"/>
          </a:xfrm>
          <a:prstGeom prst="roundRect">
            <a:avLst/>
          </a:prstGeom>
          <a:solidFill>
            <a:srgbClr val="1F5FA9"/>
          </a:solidFill>
          <a:ln w="19050">
            <a:solidFill>
              <a:srgbClr val="1F5FA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FFFFFF"/>
                </a:solidFill>
              </a:rPr>
              <a:t>Placebo</a:t>
            </a:r>
          </a:p>
        </p:txBody>
      </p:sp>
      <p:sp>
        <p:nvSpPr>
          <p:cNvPr id="318" name="t318">
            <a:extLst>
              <a:ext uri="{FF2B5EF4-FFF2-40B4-BE49-F238E27FC236}">
                <a16:creationId xmlns:a16="http://schemas.microsoft.com/office/drawing/2014/main" id="{B9E3A3CF-0E60-F272-6E3F-56A75B351787}"/>
              </a:ext>
            </a:extLst>
          </p:cNvPr>
          <p:cNvSpPr/>
          <p:nvPr/>
        </p:nvSpPr>
        <p:spPr>
          <a:xfrm flipH="1">
            <a:off x="9042400" y="4318000"/>
            <a:ext cx="609600" cy="685800"/>
          </a:xfrm>
          <a:prstGeom prst="line">
            <a:avLst/>
          </a:prstGeom>
          <a:noFill/>
          <a:ln w="38100">
            <a:solidFill>
              <a:schemeClr val="tx1"/>
            </a:solidFill>
            <a:tailEnd type="triangle" w="med" len="med"/>
          </a:ln>
        </p:spPr>
        <p:txBody>
          <a:bodyPr wrap="square" lIns="45720" tIns="27432" rIns="45720" bIns="27432" anchor="ctr">
            <a:normAutofit fontScale="25000" lnSpcReduction="2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19" name="t319">
            <a:extLst>
              <a:ext uri="{FF2B5EF4-FFF2-40B4-BE49-F238E27FC236}">
                <a16:creationId xmlns:a16="http://schemas.microsoft.com/office/drawing/2014/main" id="{05732FF3-D283-0FE7-814A-D5087CD5D9A0}"/>
              </a:ext>
            </a:extLst>
          </p:cNvPr>
          <p:cNvSpPr/>
          <p:nvPr/>
        </p:nvSpPr>
        <p:spPr>
          <a:xfrm>
            <a:off x="9652000" y="4318000"/>
            <a:ext cx="609600" cy="685800"/>
          </a:xfrm>
          <a:prstGeom prst="line">
            <a:avLst/>
          </a:prstGeom>
          <a:noFill/>
          <a:ln w="38100">
            <a:solidFill>
              <a:schemeClr val="tx1"/>
            </a:solidFill>
            <a:tailEnd type="triangle" w="med" len="med"/>
          </a:ln>
        </p:spPr>
        <p:txBody>
          <a:bodyPr wrap="square" lIns="45720" tIns="27432" rIns="45720" bIns="27432" anchor="ctr">
            <a:normAutofit fontScale="25000" lnSpcReduction="2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20" name="t320">
            <a:extLst>
              <a:ext uri="{FF2B5EF4-FFF2-40B4-BE49-F238E27FC236}">
                <a16:creationId xmlns:a16="http://schemas.microsoft.com/office/drawing/2014/main" id="{25EE869A-EC33-A27F-0FED-6FE16F3E8C4F}"/>
              </a:ext>
            </a:extLst>
          </p:cNvPr>
          <p:cNvSpPr/>
          <p:nvPr/>
        </p:nvSpPr>
        <p:spPr>
          <a:xfrm>
            <a:off x="8509000" y="5029200"/>
            <a:ext cx="1066800" cy="711200"/>
          </a:xfrm>
          <a:prstGeom prst="roundRect">
            <a:avLst/>
          </a:prstGeom>
          <a:solidFill>
            <a:srgbClr val="00B050"/>
          </a:solidFill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FFFFFF"/>
                </a:solidFill>
              </a:rPr>
              <a:t>Milvexian</a:t>
            </a:r>
          </a:p>
        </p:txBody>
      </p:sp>
      <p:sp>
        <p:nvSpPr>
          <p:cNvPr id="321" name="t321">
            <a:extLst>
              <a:ext uri="{FF2B5EF4-FFF2-40B4-BE49-F238E27FC236}">
                <a16:creationId xmlns:a16="http://schemas.microsoft.com/office/drawing/2014/main" id="{5C2F2C6C-31E0-1773-9EA1-A26ABA6C805D}"/>
              </a:ext>
            </a:extLst>
          </p:cNvPr>
          <p:cNvSpPr/>
          <p:nvPr/>
        </p:nvSpPr>
        <p:spPr>
          <a:xfrm>
            <a:off x="9728200" y="5029200"/>
            <a:ext cx="1066800" cy="711200"/>
          </a:xfrm>
          <a:prstGeom prst="roundRect">
            <a:avLst/>
          </a:prstGeom>
          <a:solidFill>
            <a:srgbClr val="1F5FA9"/>
          </a:solidFill>
          <a:ln w="19050">
            <a:solidFill>
              <a:srgbClr val="1F5FA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20" tIns="27432" rIns="45720" bIns="27432" anchor="ctr">
            <a:normAutofit/>
          </a:bodyPr>
          <a:lstStyle/>
          <a:p>
            <a:pPr algn="ctr">
              <a:lnSpc>
                <a:spcPct val="92000"/>
              </a:lnSpc>
              <a:buNone/>
            </a:pPr>
            <a:r>
              <a:rPr lang="fr-FR" sz="1500" b="1" dirty="0">
                <a:solidFill>
                  <a:srgbClr val="FFFFFF"/>
                </a:solidFill>
              </a:rPr>
              <a:t>Placebo</a:t>
            </a:r>
          </a:p>
        </p:txBody>
      </p:sp>
      <p:sp>
        <p:nvSpPr>
          <p:cNvPr id="322" name="t322">
            <a:extLst>
              <a:ext uri="{FF2B5EF4-FFF2-40B4-BE49-F238E27FC236}">
                <a16:creationId xmlns:a16="http://schemas.microsoft.com/office/drawing/2014/main" id="{6F7F1B54-3510-EE9B-41F6-1D7225C3003C}"/>
              </a:ext>
            </a:extLst>
          </p:cNvPr>
          <p:cNvSpPr/>
          <p:nvPr/>
        </p:nvSpPr>
        <p:spPr>
          <a:xfrm>
            <a:off x="5092700" y="6019800"/>
            <a:ext cx="304800" cy="304800"/>
          </a:xfrm>
          <a:prstGeom prst="roundRect">
            <a:avLst/>
          </a:prstGeom>
          <a:solidFill>
            <a:srgbClr val="7030A0"/>
          </a:solidFill>
          <a:ln w="19050">
            <a:noFill/>
          </a:ln>
        </p:spPr>
        <p:txBody>
          <a:bodyPr wrap="square" lIns="45720" tIns="27432" rIns="45720" bIns="27432" anchor="ctr">
            <a:normAutofit fontScale="92500" lnSpcReduction="1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23" name="t323">
            <a:extLst>
              <a:ext uri="{FF2B5EF4-FFF2-40B4-BE49-F238E27FC236}">
                <a16:creationId xmlns:a16="http://schemas.microsoft.com/office/drawing/2014/main" id="{B9877A89-8E60-2657-A4E0-D38A493B1FA4}"/>
              </a:ext>
            </a:extLst>
          </p:cNvPr>
          <p:cNvSpPr/>
          <p:nvPr/>
        </p:nvSpPr>
        <p:spPr>
          <a:xfrm>
            <a:off x="5473700" y="6019800"/>
            <a:ext cx="2032000" cy="304800"/>
          </a:xfrm>
          <a:prstGeom prst="rect">
            <a:avLst/>
          </a:prstGeom>
          <a:noFill/>
          <a:ln>
            <a:noFill/>
          </a:ln>
        </p:spPr>
        <p:txBody>
          <a:bodyPr wrap="square" lIns="45720" tIns="27432" rIns="45720" bIns="27432" anchor="ctr">
            <a:normAutofit/>
          </a:bodyPr>
          <a:lstStyle/>
          <a:p>
            <a:pPr algn="l">
              <a:lnSpc>
                <a:spcPct val="92000"/>
              </a:lnSpc>
              <a:buNone/>
            </a:pPr>
            <a:r>
              <a:rPr lang="fr-FR" sz="1400" b="1" dirty="0">
                <a:solidFill>
                  <a:srgbClr val="595959"/>
                </a:solidFill>
              </a:rPr>
              <a:t>DAPT period</a:t>
            </a:r>
          </a:p>
        </p:txBody>
      </p:sp>
      <p:sp>
        <p:nvSpPr>
          <p:cNvPr id="324" name="t324">
            <a:extLst>
              <a:ext uri="{FF2B5EF4-FFF2-40B4-BE49-F238E27FC236}">
                <a16:creationId xmlns:a16="http://schemas.microsoft.com/office/drawing/2014/main" id="{3BCC6F04-F043-EEA1-7F95-BD2FDD713019}"/>
              </a:ext>
            </a:extLst>
          </p:cNvPr>
          <p:cNvSpPr/>
          <p:nvPr/>
        </p:nvSpPr>
        <p:spPr>
          <a:xfrm>
            <a:off x="7632700" y="6019800"/>
            <a:ext cx="304800" cy="304800"/>
          </a:xfrm>
          <a:prstGeom prst="roundRect">
            <a:avLst/>
          </a:prstGeom>
          <a:solidFill>
            <a:srgbClr val="00B0F0"/>
          </a:solidFill>
          <a:ln w="19050">
            <a:noFill/>
          </a:ln>
        </p:spPr>
        <p:txBody>
          <a:bodyPr wrap="square" lIns="45720" tIns="27432" rIns="45720" bIns="27432" anchor="ctr">
            <a:normAutofit fontScale="92500" lnSpcReduction="10000"/>
          </a:bodyPr>
          <a:lstStyle/>
          <a:p>
            <a:pPr algn="ctr">
              <a:lnSpc>
                <a:spcPct val="92000"/>
              </a:lnSpc>
              <a:buNone/>
            </a:pPr>
            <a:endParaRPr/>
          </a:p>
        </p:txBody>
      </p:sp>
      <p:sp>
        <p:nvSpPr>
          <p:cNvPr id="325" name="t325">
            <a:extLst>
              <a:ext uri="{FF2B5EF4-FFF2-40B4-BE49-F238E27FC236}">
                <a16:creationId xmlns:a16="http://schemas.microsoft.com/office/drawing/2014/main" id="{8DF7F55A-A9C1-2753-3F0F-10722211DC76}"/>
              </a:ext>
            </a:extLst>
          </p:cNvPr>
          <p:cNvSpPr/>
          <p:nvPr/>
        </p:nvSpPr>
        <p:spPr>
          <a:xfrm>
            <a:off x="8013700" y="6019800"/>
            <a:ext cx="2540000" cy="304800"/>
          </a:xfrm>
          <a:prstGeom prst="rect">
            <a:avLst/>
          </a:prstGeom>
          <a:noFill/>
          <a:ln>
            <a:noFill/>
          </a:ln>
        </p:spPr>
        <p:txBody>
          <a:bodyPr wrap="square" lIns="45720" tIns="27432" rIns="45720" bIns="27432" anchor="ctr">
            <a:normAutofit/>
          </a:bodyPr>
          <a:lstStyle/>
          <a:p>
            <a:pPr algn="l">
              <a:lnSpc>
                <a:spcPct val="92000"/>
              </a:lnSpc>
              <a:buNone/>
            </a:pPr>
            <a:r>
              <a:rPr lang="fr-FR" sz="1400" b="1" dirty="0">
                <a:solidFill>
                  <a:srgbClr val="595959"/>
                </a:solidFill>
              </a:rPr>
              <a:t>SAPT period</a:t>
            </a:r>
          </a:p>
        </p:txBody>
      </p:sp>
    </p:spTree>
    <p:extLst>
      <p:ext uri="{BB962C8B-B14F-4D97-AF65-F5344CB8AC3E}">
        <p14:creationId xmlns:p14="http://schemas.microsoft.com/office/powerpoint/2010/main" val="2324707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76E14A-C553-7413-F16F-AE2018BD0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48" y="195427"/>
            <a:ext cx="10515600" cy="116840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+mn-lt"/>
              </a:rPr>
              <a:t>Endpoints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03E39A-2C75-373F-ADEC-4AFBF51653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069" y="1335892"/>
            <a:ext cx="5734372" cy="474248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5100" b="1" dirty="0">
                <a:solidFill>
                  <a:schemeClr val="tx2">
                    <a:lumMod val="75000"/>
                  </a:schemeClr>
                </a:solidFill>
              </a:rPr>
              <a:t>Primary Efficacy :</a:t>
            </a:r>
          </a:p>
          <a:p>
            <a:pPr>
              <a:lnSpc>
                <a:spcPct val="110000"/>
              </a:lnSpc>
            </a:pPr>
            <a:r>
              <a:rPr lang="en-US" sz="5100" b="1" dirty="0"/>
              <a:t>MACE : CV death, MI, and ischemic stroke</a:t>
            </a:r>
          </a:p>
          <a:p>
            <a:pPr marL="0" indent="0">
              <a:lnSpc>
                <a:spcPct val="110000"/>
              </a:lnSpc>
              <a:buNone/>
            </a:pPr>
            <a:endParaRPr lang="en-US" sz="26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26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4200" b="1" dirty="0">
                <a:solidFill>
                  <a:schemeClr val="tx2">
                    <a:lumMod val="75000"/>
                  </a:schemeClr>
                </a:solidFill>
              </a:rPr>
              <a:t>Secondary Objectives:</a:t>
            </a:r>
          </a:p>
          <a:p>
            <a:pPr>
              <a:lnSpc>
                <a:spcPct val="110000"/>
              </a:lnSpc>
            </a:pPr>
            <a:r>
              <a:rPr lang="en-US" sz="3400" dirty="0"/>
              <a:t>Major Adverse Vascular Events (MAVE), the composite of:</a:t>
            </a:r>
          </a:p>
          <a:p>
            <a:pPr lvl="1">
              <a:lnSpc>
                <a:spcPct val="110000"/>
              </a:lnSpc>
            </a:pPr>
            <a:r>
              <a:rPr lang="en-US" sz="3400" dirty="0"/>
              <a:t>MACE </a:t>
            </a:r>
          </a:p>
          <a:p>
            <a:pPr lvl="1">
              <a:lnSpc>
                <a:spcPct val="110000"/>
              </a:lnSpc>
            </a:pPr>
            <a:r>
              <a:rPr lang="en-US" sz="3400" dirty="0"/>
              <a:t>Major Adverse Limb Events (MALE): acute limb ischemia [ALI] and major vascular non-traumatic amputation</a:t>
            </a:r>
          </a:p>
          <a:p>
            <a:pPr lvl="1">
              <a:lnSpc>
                <a:spcPct val="110000"/>
              </a:lnSpc>
            </a:pPr>
            <a:r>
              <a:rPr lang="en-US" sz="3400" dirty="0"/>
              <a:t>Symptomatic VTE (PE and DVT)</a:t>
            </a:r>
          </a:p>
          <a:p>
            <a:pPr>
              <a:lnSpc>
                <a:spcPct val="110000"/>
              </a:lnSpc>
            </a:pPr>
            <a:r>
              <a:rPr lang="en-US" sz="3400" dirty="0"/>
              <a:t>Composite of All-Cause Mortality, MI, and ischemic stroke</a:t>
            </a:r>
          </a:p>
          <a:p>
            <a:pPr>
              <a:lnSpc>
                <a:spcPct val="110000"/>
              </a:lnSpc>
            </a:pPr>
            <a:r>
              <a:rPr lang="en-US" sz="3400" dirty="0"/>
              <a:t>CV mortality</a:t>
            </a:r>
          </a:p>
          <a:p>
            <a:pPr>
              <a:lnSpc>
                <a:spcPct val="110000"/>
              </a:lnSpc>
            </a:pPr>
            <a:r>
              <a:rPr lang="en-US" sz="3400" dirty="0"/>
              <a:t>All cause mortality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AB14CC-E290-85F2-0F46-0A6336BD3366}"/>
              </a:ext>
            </a:extLst>
          </p:cNvPr>
          <p:cNvSpPr/>
          <p:nvPr/>
        </p:nvSpPr>
        <p:spPr>
          <a:xfrm>
            <a:off x="6509652" y="1335891"/>
            <a:ext cx="5361782" cy="47424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D03661-2C74-712C-E6A6-573B684720B5}"/>
              </a:ext>
            </a:extLst>
          </p:cNvPr>
          <p:cNvSpPr txBox="1"/>
          <p:nvPr/>
        </p:nvSpPr>
        <p:spPr>
          <a:xfrm>
            <a:off x="6572571" y="1335892"/>
            <a:ext cx="5182329" cy="4572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Principal Safety :</a:t>
            </a:r>
          </a:p>
          <a:p>
            <a:pPr marL="228594" marR="0" lvl="0" indent="-228594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BARC categories 3c and 5 </a:t>
            </a:r>
          </a:p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(i.e., ICH and fatal bleeding)</a:t>
            </a:r>
          </a:p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Additional Safety :</a:t>
            </a:r>
          </a:p>
          <a:p>
            <a:pPr marL="228594" marR="0" lvl="0" indent="-228594" algn="l" defTabSz="914377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 bleeding definitions</a:t>
            </a:r>
          </a:p>
          <a:p>
            <a:pPr marL="685783" marR="0" lvl="1" indent="-228594" algn="l" defTabSz="914377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BARC categories 3b, 3c, and 5</a:t>
            </a:r>
          </a:p>
          <a:p>
            <a:pPr marL="685783" marR="0" lvl="1" indent="-228594" algn="l" defTabSz="914377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ISTH major bleeding</a:t>
            </a:r>
          </a:p>
          <a:p>
            <a:pPr marL="685783" marR="0" lvl="1" indent="-228594" algn="l" defTabSz="914377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GUSTO severe or life-threatening bleeding</a:t>
            </a:r>
          </a:p>
          <a:p>
            <a:pPr marL="685783" marR="0" lvl="1" indent="-228594" algn="l" defTabSz="914377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Non-CABG TIMI major bleeding</a:t>
            </a:r>
          </a:p>
          <a:p>
            <a:pPr marL="685783" marR="0" lvl="1" indent="-228594" algn="l" defTabSz="914377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CABG TIMI major bleeding</a:t>
            </a:r>
          </a:p>
          <a:p>
            <a:pPr marL="685783" marR="0" lvl="1" indent="-228594" algn="l" defTabSz="914377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Clinically relevant nonmajor bleeding (using BARC, ISTH, GUSTO, TIMI scales)</a:t>
            </a:r>
          </a:p>
        </p:txBody>
      </p:sp>
    </p:spTree>
    <p:extLst>
      <p:ext uri="{BB962C8B-B14F-4D97-AF65-F5344CB8AC3E}">
        <p14:creationId xmlns:p14="http://schemas.microsoft.com/office/powerpoint/2010/main" val="65482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D1AA9D-865E-33E8-0CA6-54C6B1398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41" y="1627259"/>
            <a:ext cx="10351787" cy="34338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200" dirty="0"/>
              <a:t>Approximately 16,000 participants to be enrolled.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Overall incidence of participants with one or more primary outcome event ~5.8%.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875 participants with one or more primary outcome events: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90% Power with alpha 0.05 (two-sided) for a 20% reduction.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One interim analysis at ~525 participants with one or more primary outcome events, for futility only.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BA289E-5C7B-8BC0-74ED-158AFFACF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+mn-lt"/>
              </a:rPr>
              <a:t>Statistical Considerations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0B43ED-C247-4811-0DC5-11D257DAA5B8}"/>
              </a:ext>
            </a:extLst>
          </p:cNvPr>
          <p:cNvSpPr txBox="1"/>
          <p:nvPr/>
        </p:nvSpPr>
        <p:spPr>
          <a:xfrm>
            <a:off x="589116" y="4492077"/>
            <a:ext cx="114193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tx2"/>
                </a:solidFill>
              </a:rPr>
              <a:t>IDMC Recommendation after interim analysis (Nov 2025): “Due to insufficient conditional power to achieve the study's primary objective assessed at the planned interim analysis (…), the IDMC recommends study discontinuation on the basis of futility.”</a:t>
            </a:r>
            <a:br>
              <a:rPr lang="en-US" b="1" i="1" dirty="0">
                <a:solidFill>
                  <a:schemeClr val="tx2"/>
                </a:solidFill>
              </a:rPr>
            </a:br>
            <a:endParaRPr lang="en-US" b="1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This recommendation was accepted on 13 Nov 2025, enrollment was halted and trial end date declared on 14 Nov 2025.</a:t>
            </a:r>
          </a:p>
        </p:txBody>
      </p:sp>
    </p:spTree>
    <p:extLst>
      <p:ext uri="{BB962C8B-B14F-4D97-AF65-F5344CB8AC3E}">
        <p14:creationId xmlns:p14="http://schemas.microsoft.com/office/powerpoint/2010/main" val="410085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193497-FAEE-1E55-C07C-519B423D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12870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Trial Disposition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AE641C9-DBF7-DE43-5BDE-CD5066674690}"/>
              </a:ext>
            </a:extLst>
          </p:cNvPr>
          <p:cNvGrpSpPr/>
          <p:nvPr/>
        </p:nvGrpSpPr>
        <p:grpSpPr>
          <a:xfrm>
            <a:off x="133952" y="1463363"/>
            <a:ext cx="9971472" cy="4678326"/>
            <a:chOff x="-50739" y="390525"/>
            <a:chExt cx="10851544" cy="5609942"/>
          </a:xfrm>
        </p:grpSpPr>
        <p:sp>
          <p:nvSpPr>
            <p:cNvPr id="37" name="Rectangle 2">
              <a:extLst>
                <a:ext uri="{FF2B5EF4-FFF2-40B4-BE49-F238E27FC236}">
                  <a16:creationId xmlns:a16="http://schemas.microsoft.com/office/drawing/2014/main" id="{40D44485-A1CD-B5BA-848F-5D1B109D40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6366" y="1314450"/>
              <a:ext cx="1772893" cy="44651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Randomized</a:t>
              </a:r>
              <a:endParaRPr lang="en-US" altLang="zh-CN" sz="900" dirty="0">
                <a:cs typeface="Times New Roman" panose="02020603050405020304" pitchFamily="18" charset="0"/>
              </a:endParaRP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N=14,194</a:t>
              </a:r>
              <a:endParaRPr lang="en-US" altLang="zh-CN" sz="2800" dirty="0"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">
              <a:extLst>
                <a:ext uri="{FF2B5EF4-FFF2-40B4-BE49-F238E27FC236}">
                  <a16:creationId xmlns:a16="http://schemas.microsoft.com/office/drawing/2014/main" id="{915C3C38-7A88-2076-EC0C-42A80587C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0427" y="1872805"/>
              <a:ext cx="2354940" cy="66360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Milvexian</a:t>
              </a:r>
              <a:endParaRPr lang="en-US" altLang="zh-CN" sz="900" dirty="0">
                <a:cs typeface="Times New Roman" panose="02020603050405020304" pitchFamily="18" charset="0"/>
              </a:endParaRP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N=7,094</a:t>
              </a: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(Full Analysis Set)</a:t>
              </a:r>
              <a:endParaRPr lang="en-US" altLang="zh-CN" sz="2800" dirty="0"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1">
              <a:extLst>
                <a:ext uri="{FF2B5EF4-FFF2-40B4-BE49-F238E27FC236}">
                  <a16:creationId xmlns:a16="http://schemas.microsoft.com/office/drawing/2014/main" id="{4886A47F-ABB7-D415-366E-45571C465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7722" y="4602020"/>
              <a:ext cx="2395892" cy="139844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Clinical Assessment Not Completed (N=128, 1.8%)</a:t>
              </a:r>
              <a:endParaRPr lang="en-US" altLang="zh-CN" sz="900" dirty="0">
                <a:cs typeface="Times New Roman" panose="02020603050405020304" pitchFamily="18" charset="0"/>
              </a:endParaRPr>
            </a:p>
            <a:p>
              <a:pPr marL="114300" indent="-22860" algn="ctr">
                <a:buFontTx/>
                <a:buChar char="•"/>
              </a:pPr>
              <a:r>
                <a:rPr lang="en-US" altLang="zh-CN" sz="1050" dirty="0">
                  <a:ea typeface="DengXian" panose="02010600030101010101" pitchFamily="2" charset="-122"/>
                  <a:cs typeface="Times New Roman" panose="02020603050405020304" pitchFamily="18" charset="0"/>
                </a:rPr>
                <a:t>Withdrawal of consent=66 (0.9%)</a:t>
              </a:r>
            </a:p>
            <a:p>
              <a:pPr marL="114300" indent="-22860" algn="ctr">
                <a:buFontTx/>
                <a:buChar char="•"/>
              </a:pPr>
              <a:r>
                <a:rPr lang="en-US" altLang="zh-CN" sz="1050" dirty="0">
                  <a:ea typeface="DengXian" panose="02010600030101010101" pitchFamily="2" charset="-122"/>
                  <a:cs typeface="Times New Roman" panose="02020603050405020304" pitchFamily="18" charset="0"/>
                </a:rPr>
                <a:t>Lost to follow-up=3 (&lt;0.1%)</a:t>
              </a:r>
            </a:p>
            <a:p>
              <a:pPr marL="114300" indent="-22860" algn="ctr">
                <a:buFontTx/>
                <a:buChar char="•"/>
              </a:pPr>
              <a:r>
                <a:rPr lang="en-US" altLang="zh-CN" sz="1050" dirty="0">
                  <a:ea typeface="DengXian" panose="02010600030101010101" pitchFamily="2" charset="-122"/>
                  <a:cs typeface="Times New Roman" panose="02020603050405020304" pitchFamily="18" charset="0"/>
                </a:rPr>
                <a:t>Other=59 (0.8%)</a:t>
              </a:r>
            </a:p>
          </p:txBody>
        </p:sp>
        <p:sp>
          <p:nvSpPr>
            <p:cNvPr id="40" name="Rectangle 8">
              <a:extLst>
                <a:ext uri="{FF2B5EF4-FFF2-40B4-BE49-F238E27FC236}">
                  <a16:creationId xmlns:a16="http://schemas.microsoft.com/office/drawing/2014/main" id="{A2804A77-9239-8B12-DF86-6B74EA2D97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5392" y="4574372"/>
              <a:ext cx="2419029" cy="139219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Clinical Assessment Not Completed (N=134, 1.9%)</a:t>
              </a:r>
              <a:endParaRPr lang="en-US" altLang="zh-CN" sz="1050" baseline="30000" dirty="0">
                <a:cs typeface="Times New Roman" panose="02020603050405020304" pitchFamily="18" charset="0"/>
              </a:endParaRPr>
            </a:p>
            <a:p>
              <a:pPr marL="114300" indent="-22860" algn="ctr">
                <a:buFontTx/>
                <a:buChar char="•"/>
              </a:pPr>
              <a:r>
                <a:rPr lang="en-US" altLang="zh-CN" sz="1050" dirty="0">
                  <a:ea typeface="DengXian" panose="02010600030101010101" pitchFamily="2" charset="-122"/>
                  <a:cs typeface="Times New Roman" panose="02020603050405020304" pitchFamily="18" charset="0"/>
                </a:rPr>
                <a:t>Withdrawal of consent=55 (0.8%)</a:t>
              </a:r>
            </a:p>
            <a:p>
              <a:pPr marL="114300" indent="-22860" algn="ctr">
                <a:buFontTx/>
                <a:buChar char="•"/>
              </a:pPr>
              <a:r>
                <a:rPr lang="en-US" altLang="zh-CN" sz="1050" dirty="0">
                  <a:ea typeface="DengXian" panose="02010600030101010101" pitchFamily="2" charset="-122"/>
                  <a:cs typeface="Times New Roman" panose="02020603050405020304" pitchFamily="18" charset="0"/>
                </a:rPr>
                <a:t>Lost to follow-up=7 (0.1%)</a:t>
              </a:r>
            </a:p>
            <a:p>
              <a:pPr marL="114300" indent="-22860" algn="ctr">
                <a:buFontTx/>
                <a:buChar char="•"/>
              </a:pPr>
              <a:r>
                <a:rPr lang="en-US" altLang="zh-CN" sz="1050" dirty="0">
                  <a:ea typeface="DengXian" panose="02010600030101010101" pitchFamily="2" charset="-122"/>
                  <a:cs typeface="Times New Roman" panose="02020603050405020304" pitchFamily="18" charset="0"/>
                </a:rPr>
                <a:t>Other=72 (1.0%)</a:t>
              </a:r>
              <a:endParaRPr lang="en-US" altLang="zh-CN" sz="1050" dirty="0"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9">
              <a:extLst>
                <a:ext uri="{FF2B5EF4-FFF2-40B4-BE49-F238E27FC236}">
                  <a16:creationId xmlns:a16="http://schemas.microsoft.com/office/drawing/2014/main" id="{DA46A62D-F3BE-672D-6773-9F33F5318F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2762" y="4574372"/>
              <a:ext cx="1288043" cy="85776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Completed Clinical Assessment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N=6,966 (98.1%)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C58A261-7E81-F205-EDCC-F8E30EA94A54}"/>
                </a:ext>
              </a:extLst>
            </p:cNvPr>
            <p:cNvCxnSpPr>
              <a:cxnSpLocks/>
            </p:cNvCxnSpPr>
            <p:nvPr/>
          </p:nvCxnSpPr>
          <p:spPr>
            <a:xfrm>
              <a:off x="3077522" y="4194816"/>
              <a:ext cx="0" cy="4058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1CFEE8EF-AF7D-7AE0-A317-61EF06FB4410}"/>
                </a:ext>
              </a:extLst>
            </p:cNvPr>
            <p:cNvCxnSpPr>
              <a:cxnSpLocks/>
            </p:cNvCxnSpPr>
            <p:nvPr/>
          </p:nvCxnSpPr>
          <p:spPr>
            <a:xfrm>
              <a:off x="7759524" y="4199365"/>
              <a:ext cx="0" cy="405833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B67C5985-B0D3-7ACB-9C74-42D916362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0739" y="4602019"/>
              <a:ext cx="1450113" cy="85776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Completed Clinical Assessment</a:t>
              </a:r>
              <a:endParaRPr lang="en-US" altLang="zh-CN" sz="1050" b="1" baseline="30000" dirty="0"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N=6,966 (98.2%)</a:t>
              </a:r>
            </a:p>
          </p:txBody>
        </p:sp>
        <p:cxnSp>
          <p:nvCxnSpPr>
            <p:cNvPr id="45" name="Connector: Elbow 44">
              <a:extLst>
                <a:ext uri="{FF2B5EF4-FFF2-40B4-BE49-F238E27FC236}">
                  <a16:creationId xmlns:a16="http://schemas.microsoft.com/office/drawing/2014/main" id="{F8A4804B-B469-BA15-5F07-ED77584D6201}"/>
                </a:ext>
              </a:extLst>
            </p:cNvPr>
            <p:cNvCxnSpPr>
              <a:cxnSpLocks/>
            </p:cNvCxnSpPr>
            <p:nvPr/>
          </p:nvCxnSpPr>
          <p:spPr>
            <a:xfrm>
              <a:off x="6378784" y="1538520"/>
              <a:ext cx="1622216" cy="511213"/>
            </a:xfrm>
            <a:prstGeom prst="bentConnector3">
              <a:avLst>
                <a:gd name="adj1" fmla="val 9932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or: Elbow 45">
              <a:extLst>
                <a:ext uri="{FF2B5EF4-FFF2-40B4-BE49-F238E27FC236}">
                  <a16:creationId xmlns:a16="http://schemas.microsoft.com/office/drawing/2014/main" id="{EED315F4-1C5C-11C3-B36C-AF8F74105141}"/>
                </a:ext>
              </a:extLst>
            </p:cNvPr>
            <p:cNvCxnSpPr>
              <a:cxnSpLocks/>
              <a:stCxn id="37" idx="1"/>
              <a:endCxn id="38" idx="0"/>
            </p:cNvCxnSpPr>
            <p:nvPr/>
          </p:nvCxnSpPr>
          <p:spPr>
            <a:xfrm rot="10800000" flipV="1">
              <a:off x="3037897" y="1537707"/>
              <a:ext cx="1558469" cy="33509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2">
              <a:extLst>
                <a:ext uri="{FF2B5EF4-FFF2-40B4-BE49-F238E27FC236}">
                  <a16:creationId xmlns:a16="http://schemas.microsoft.com/office/drawing/2014/main" id="{223795B0-814A-BE60-89FE-1507E3C61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891" y="390525"/>
              <a:ext cx="1772893" cy="44651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Screened</a:t>
              </a:r>
              <a:endParaRPr lang="en-US" altLang="zh-CN" sz="900" dirty="0">
                <a:cs typeface="Times New Roman" panose="02020603050405020304" pitchFamily="18" charset="0"/>
              </a:endParaRP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N=14,799</a:t>
              </a:r>
              <a:endParaRPr lang="en-US" altLang="zh-CN" sz="2800" dirty="0">
                <a:cs typeface="Times New Roman" panose="02020603050405020304" pitchFamily="18" charset="0"/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A57F4832-468E-C7EF-C331-C389F624D90D}"/>
                </a:ext>
              </a:extLst>
            </p:cNvPr>
            <p:cNvCxnSpPr>
              <a:cxnSpLocks/>
              <a:stCxn id="47" idx="2"/>
              <a:endCxn id="37" idx="0"/>
            </p:cNvCxnSpPr>
            <p:nvPr/>
          </p:nvCxnSpPr>
          <p:spPr>
            <a:xfrm flipH="1">
              <a:off x="5482813" y="837040"/>
              <a:ext cx="9525" cy="4774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6D165EAF-BF9F-B427-B5C8-A77C8E6D19D6}"/>
                </a:ext>
              </a:extLst>
            </p:cNvPr>
            <p:cNvCxnSpPr>
              <a:cxnSpLocks/>
            </p:cNvCxnSpPr>
            <p:nvPr/>
          </p:nvCxnSpPr>
          <p:spPr>
            <a:xfrm>
              <a:off x="5492338" y="1075165"/>
              <a:ext cx="1120557" cy="5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2">
              <a:extLst>
                <a:ext uri="{FF2B5EF4-FFF2-40B4-BE49-F238E27FC236}">
                  <a16:creationId xmlns:a16="http://schemas.microsoft.com/office/drawing/2014/main" id="{228E1459-153B-432C-863A-880445C6B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7656" y="840611"/>
              <a:ext cx="1772893" cy="44651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Screen Failures </a:t>
              </a: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N=605 (4.1%)</a:t>
              </a:r>
              <a:endParaRPr lang="en-US" altLang="zh-CN" sz="2800" dirty="0"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4">
              <a:extLst>
                <a:ext uri="{FF2B5EF4-FFF2-40B4-BE49-F238E27FC236}">
                  <a16:creationId xmlns:a16="http://schemas.microsoft.com/office/drawing/2014/main" id="{659AC6C4-89CB-FE04-E484-DC06DD44E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5479" y="3385738"/>
              <a:ext cx="1382409" cy="65294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Placebo</a:t>
              </a:r>
              <a:endParaRPr lang="en-US" altLang="zh-CN" sz="900" dirty="0">
                <a:cs typeface="Times New Roman" panose="02020603050405020304" pitchFamily="18" charset="0"/>
              </a:endParaRP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N=7,027 treated</a:t>
              </a: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D88C30E2-BB77-0672-8F61-E49E0C784DB2}"/>
                </a:ext>
              </a:extLst>
            </p:cNvPr>
            <p:cNvCxnSpPr>
              <a:cxnSpLocks/>
            </p:cNvCxnSpPr>
            <p:nvPr/>
          </p:nvCxnSpPr>
          <p:spPr>
            <a:xfrm>
              <a:off x="7219528" y="2447857"/>
              <a:ext cx="0" cy="933687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3" name="Rectangle 3">
              <a:extLst>
                <a:ext uri="{FF2B5EF4-FFF2-40B4-BE49-F238E27FC236}">
                  <a16:creationId xmlns:a16="http://schemas.microsoft.com/office/drawing/2014/main" id="{BF36D216-BF6B-59D0-3C43-592E9C7A6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9391" y="3377890"/>
              <a:ext cx="1382062" cy="66078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Milvexian</a:t>
              </a:r>
              <a:endParaRPr lang="en-US" altLang="zh-CN" sz="900" dirty="0">
                <a:cs typeface="Times New Roman" panose="02020603050405020304" pitchFamily="18" charset="0"/>
              </a:endParaRP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N=7,008 treated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9BA4A01A-EBF8-1C79-E55E-610907096D45}"/>
                </a:ext>
              </a:extLst>
            </p:cNvPr>
            <p:cNvCxnSpPr>
              <a:cxnSpLocks/>
            </p:cNvCxnSpPr>
            <p:nvPr/>
          </p:nvCxnSpPr>
          <p:spPr>
            <a:xfrm>
              <a:off x="3953614" y="2536414"/>
              <a:ext cx="0" cy="8414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3">
              <a:extLst>
                <a:ext uri="{FF2B5EF4-FFF2-40B4-BE49-F238E27FC236}">
                  <a16:creationId xmlns:a16="http://schemas.microsoft.com/office/drawing/2014/main" id="{E251421F-144C-9562-2914-72F561B14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4048" y="1886574"/>
              <a:ext cx="2524726" cy="66360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Placebo</a:t>
              </a:r>
              <a:endParaRPr lang="en-US" altLang="zh-CN" sz="900" dirty="0">
                <a:cs typeface="Times New Roman" panose="02020603050405020304" pitchFamily="18" charset="0"/>
              </a:endParaRP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N=7,100 </a:t>
              </a:r>
            </a:p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(Full Analysis Set)</a:t>
              </a:r>
              <a:endParaRPr lang="en-US" altLang="zh-CN" sz="2800" dirty="0">
                <a:cs typeface="Times New Roman" panose="02020603050405020304" pitchFamily="18" charset="0"/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D5BF6A63-6F91-9843-5861-47FB8065694E}"/>
                </a:ext>
              </a:extLst>
            </p:cNvPr>
            <p:cNvCxnSpPr>
              <a:cxnSpLocks/>
            </p:cNvCxnSpPr>
            <p:nvPr/>
          </p:nvCxnSpPr>
          <p:spPr>
            <a:xfrm>
              <a:off x="3971925" y="2957152"/>
              <a:ext cx="2359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2">
              <a:extLst>
                <a:ext uri="{FF2B5EF4-FFF2-40B4-BE49-F238E27FC236}">
                  <a16:creationId xmlns:a16="http://schemas.microsoft.com/office/drawing/2014/main" id="{10828A4D-F043-C308-E5B2-C387CEF964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5366" y="2562225"/>
              <a:ext cx="703878" cy="64654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86 not treated (1.2%)</a:t>
              </a:r>
              <a:endParaRPr lang="en-US" altLang="zh-CN" sz="2800" dirty="0">
                <a:cs typeface="Times New Roman" panose="02020603050405020304" pitchFamily="18" charset="0"/>
              </a:endParaRPr>
            </a:p>
          </p:txBody>
        </p: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6E13FBE5-27F9-76A5-D7AB-AC62F997B2B6}"/>
                </a:ext>
              </a:extLst>
            </p:cNvPr>
            <p:cNvCxnSpPr>
              <a:cxnSpLocks/>
            </p:cNvCxnSpPr>
            <p:nvPr/>
          </p:nvCxnSpPr>
          <p:spPr>
            <a:xfrm>
              <a:off x="2351173" y="2562225"/>
              <a:ext cx="0" cy="16545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E512B9C7-9F51-2C63-91E2-A45F189632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5568" y="4189533"/>
              <a:ext cx="2031954" cy="9832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A80DE9D7-4417-55F6-BD0F-5A4D09A86072}"/>
                </a:ext>
              </a:extLst>
            </p:cNvPr>
            <p:cNvCxnSpPr>
              <a:cxnSpLocks/>
            </p:cNvCxnSpPr>
            <p:nvPr/>
          </p:nvCxnSpPr>
          <p:spPr>
            <a:xfrm>
              <a:off x="1045568" y="4187989"/>
              <a:ext cx="0" cy="4058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E9B17938-8845-AED3-EB75-E2AD499871D4}"/>
                </a:ext>
              </a:extLst>
            </p:cNvPr>
            <p:cNvCxnSpPr>
              <a:cxnSpLocks/>
            </p:cNvCxnSpPr>
            <p:nvPr/>
          </p:nvCxnSpPr>
          <p:spPr>
            <a:xfrm>
              <a:off x="9692636" y="4187989"/>
              <a:ext cx="0" cy="405833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AABE97FB-A9CD-4127-310D-9C0114A02023}"/>
                </a:ext>
              </a:extLst>
            </p:cNvPr>
            <p:cNvCxnSpPr>
              <a:cxnSpLocks/>
            </p:cNvCxnSpPr>
            <p:nvPr/>
          </p:nvCxnSpPr>
          <p:spPr>
            <a:xfrm>
              <a:off x="7742395" y="4189533"/>
              <a:ext cx="1950241" cy="0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1E222FC6-2EF6-D8D1-C55D-CFD3B0690F8B}"/>
                </a:ext>
              </a:extLst>
            </p:cNvPr>
            <p:cNvCxnSpPr>
              <a:cxnSpLocks/>
            </p:cNvCxnSpPr>
            <p:nvPr/>
          </p:nvCxnSpPr>
          <p:spPr>
            <a:xfrm>
              <a:off x="8851668" y="2562225"/>
              <a:ext cx="0" cy="16281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10623765-FF9F-31B8-0F04-855BEC8363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96195" y="2992593"/>
              <a:ext cx="31158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2">
              <a:extLst>
                <a:ext uri="{FF2B5EF4-FFF2-40B4-BE49-F238E27FC236}">
                  <a16:creationId xmlns:a16="http://schemas.microsoft.com/office/drawing/2014/main" id="{7DD047C3-BDBA-C1D3-5E41-4FBA36339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4100" y="2596519"/>
              <a:ext cx="765595" cy="63661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ea typeface="DengXian" panose="02010600030101010101" pitchFamily="2" charset="-122"/>
                  <a:cs typeface="Times New Roman" panose="02020603050405020304" pitchFamily="18" charset="0"/>
                </a:rPr>
                <a:t>73 not treated (1.0%)</a:t>
              </a:r>
              <a:endParaRPr lang="en-US" altLang="zh-CN" sz="2800" dirty="0">
                <a:cs typeface="Times New Roman" panose="02020603050405020304" pitchFamily="18" charset="0"/>
              </a:endParaRPr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C20B17E7-4643-AFC6-83C1-FD01B70B17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35561" y="3728735"/>
              <a:ext cx="24284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B68B157-F9CB-E018-D7D1-BE9670938F39}"/>
                </a:ext>
              </a:extLst>
            </p:cNvPr>
            <p:cNvCxnSpPr>
              <a:cxnSpLocks/>
            </p:cNvCxnSpPr>
            <p:nvPr/>
          </p:nvCxnSpPr>
          <p:spPr>
            <a:xfrm>
              <a:off x="4666587" y="3726242"/>
              <a:ext cx="23591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578AFB81-6D44-2860-0952-56186E7CC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0076" y="3377890"/>
              <a:ext cx="1249708" cy="65294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457200"/>
              <a:r>
                <a:rPr lang="en-US" altLang="zh-CN" sz="1050" b="1" dirty="0">
                  <a:cs typeface="Times New Roman" panose="02020603050405020304" pitchFamily="18" charset="0"/>
                </a:rPr>
                <a:t>Safety Analysis Set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50" b="1" dirty="0">
                  <a:cs typeface="Times New Roman" panose="02020603050405020304" pitchFamily="18" charset="0"/>
                </a:rPr>
                <a:t>N=14,035</a:t>
              </a:r>
            </a:p>
          </p:txBody>
        </p: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DDA91968-6B4A-2404-D3C7-A925EC0D96A7}"/>
                </a:ext>
              </a:extLst>
            </p:cNvPr>
            <p:cNvCxnSpPr>
              <a:cxnSpLocks/>
            </p:cNvCxnSpPr>
            <p:nvPr/>
          </p:nvCxnSpPr>
          <p:spPr>
            <a:xfrm>
              <a:off x="4467445" y="4046191"/>
              <a:ext cx="0" cy="5590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Rectangle 2">
              <a:extLst>
                <a:ext uri="{FF2B5EF4-FFF2-40B4-BE49-F238E27FC236}">
                  <a16:creationId xmlns:a16="http://schemas.microsoft.com/office/drawing/2014/main" id="{3B0BBA29-23FB-D510-B920-471243652F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7346" y="4597685"/>
              <a:ext cx="1249708" cy="9692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50" b="1" dirty="0">
                  <a:cs typeface="Times New Roman" panose="02020603050405020304" pitchFamily="18" charset="0"/>
                </a:rPr>
                <a:t>Discontinued Treatment Prior to GTED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50" b="1" dirty="0">
                  <a:cs typeface="Times New Roman" panose="02020603050405020304" pitchFamily="18" charset="0"/>
                </a:rPr>
                <a:t>N=1,419 (20.2%)</a:t>
              </a: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E8EAE2FD-A99B-F95C-F755-753BBB6793FD}"/>
                </a:ext>
              </a:extLst>
            </p:cNvPr>
            <p:cNvCxnSpPr>
              <a:cxnSpLocks/>
            </p:cNvCxnSpPr>
            <p:nvPr/>
          </p:nvCxnSpPr>
          <p:spPr>
            <a:xfrm>
              <a:off x="6621531" y="4034815"/>
              <a:ext cx="0" cy="5590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820614CE-E7FB-B74F-DE0F-76B8AC023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981" y="4599961"/>
              <a:ext cx="1249708" cy="96928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70AD47"/>
              </a:solidFill>
              <a:miter lim="800000"/>
              <a:headEnd/>
              <a:tailEnd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50" b="1" dirty="0">
                  <a:cs typeface="Times New Roman" panose="02020603050405020304" pitchFamily="18" charset="0"/>
                </a:rPr>
                <a:t>Discontinued Treatment Prior to GTED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50" b="1" dirty="0">
                  <a:cs typeface="Times New Roman" panose="02020603050405020304" pitchFamily="18" charset="0"/>
                </a:rPr>
                <a:t>N=1,397 (19.9%)</a:t>
              </a:r>
            </a:p>
          </p:txBody>
        </p:sp>
      </p:grp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6CE41E83-1898-45D4-0819-8312022C8D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sp>
        <p:nvSpPr>
          <p:cNvPr id="8" name="ZoneTexte 3">
            <a:extLst>
              <a:ext uri="{FF2B5EF4-FFF2-40B4-BE49-F238E27FC236}">
                <a16:creationId xmlns:a16="http://schemas.microsoft.com/office/drawing/2014/main" id="{81AC40A0-56AF-B1AF-5427-17BA99701FE8}"/>
              </a:ext>
            </a:extLst>
          </p:cNvPr>
          <p:cNvSpPr txBox="1"/>
          <p:nvPr/>
        </p:nvSpPr>
        <p:spPr>
          <a:xfrm>
            <a:off x="8908422" y="1545030"/>
            <a:ext cx="3022229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+mn-lt"/>
              </a:rPr>
              <a:t>In </a:t>
            </a:r>
            <a:r>
              <a:rPr lang="fr-FR" b="1" dirty="0" err="1">
                <a:latin typeface="+mn-lt"/>
              </a:rPr>
              <a:t>summary</a:t>
            </a:r>
            <a:endParaRPr lang="fr-FR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+mn-lt"/>
              </a:rPr>
              <a:t>14,194 patients </a:t>
            </a:r>
            <a:r>
              <a:rPr lang="fr-FR" dirty="0" err="1">
                <a:latin typeface="+mn-lt"/>
              </a:rPr>
              <a:t>randomized</a:t>
            </a:r>
            <a:endParaRPr lang="fr-FR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+mn-lt"/>
              </a:rPr>
              <a:t>98.2% </a:t>
            </a:r>
            <a:r>
              <a:rPr lang="fr-FR" dirty="0" err="1">
                <a:latin typeface="+mn-lt"/>
              </a:rPr>
              <a:t>completed</a:t>
            </a:r>
            <a:r>
              <a:rPr lang="fr-FR" dirty="0">
                <a:latin typeface="+mn-lt"/>
              </a:rPr>
              <a:t> </a:t>
            </a:r>
            <a:r>
              <a:rPr lang="fr-FR" dirty="0" err="1">
                <a:latin typeface="+mn-lt"/>
              </a:rPr>
              <a:t>clinical</a:t>
            </a:r>
            <a:r>
              <a:rPr lang="fr-FR" dirty="0">
                <a:latin typeface="+mn-lt"/>
              </a:rPr>
              <a:t> follow-up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+mn-lt"/>
              </a:rPr>
              <a:t>Treatment</a:t>
            </a:r>
            <a:r>
              <a:rPr lang="fr-FR" dirty="0">
                <a:latin typeface="+mn-lt"/>
              </a:rPr>
              <a:t> </a:t>
            </a:r>
            <a:r>
              <a:rPr lang="fr-FR" dirty="0" err="1">
                <a:latin typeface="+mn-lt"/>
              </a:rPr>
              <a:t>discontinued</a:t>
            </a:r>
            <a:r>
              <a:rPr lang="fr-FR" dirty="0">
                <a:latin typeface="+mn-lt"/>
              </a:rPr>
              <a:t> </a:t>
            </a:r>
            <a:br>
              <a:rPr lang="fr-FR" dirty="0">
                <a:latin typeface="+mn-lt"/>
              </a:rPr>
            </a:br>
            <a:r>
              <a:rPr lang="fr-FR" dirty="0" err="1">
                <a:latin typeface="+mn-lt"/>
              </a:rPr>
              <a:t>prior</a:t>
            </a:r>
            <a:r>
              <a:rPr lang="fr-FR" dirty="0">
                <a:latin typeface="+mn-lt"/>
              </a:rPr>
              <a:t> to GTED in 20.1%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latin typeface="+mn-lt"/>
              </a:rPr>
              <a:t>10 pts </a:t>
            </a:r>
            <a:r>
              <a:rPr lang="fr-FR" b="1" dirty="0" err="1">
                <a:latin typeface="+mn-lt"/>
              </a:rPr>
              <a:t>lost</a:t>
            </a:r>
            <a:r>
              <a:rPr lang="fr-FR" b="1" dirty="0">
                <a:latin typeface="+mn-lt"/>
              </a:rPr>
              <a:t> to follow-up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CA06BCD-D01F-7706-449E-A92736095530}"/>
              </a:ext>
            </a:extLst>
          </p:cNvPr>
          <p:cNvSpPr txBox="1"/>
          <p:nvPr/>
        </p:nvSpPr>
        <p:spPr>
          <a:xfrm flipH="1">
            <a:off x="133952" y="6526417"/>
            <a:ext cx="25089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latin typeface="+mn-lt"/>
              </a:rPr>
              <a:t>GTED: Global Targeted Endpoint Date</a:t>
            </a:r>
          </a:p>
        </p:txBody>
      </p:sp>
    </p:spTree>
    <p:extLst>
      <p:ext uri="{BB962C8B-B14F-4D97-AF65-F5344CB8AC3E}">
        <p14:creationId xmlns:p14="http://schemas.microsoft.com/office/powerpoint/2010/main" val="228420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05653-1709-4647-8500-133C13F6F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ub"/>
          <p:cNvSpPr txBox="1"/>
          <p:nvPr/>
        </p:nvSpPr>
        <p:spPr>
          <a:xfrm>
            <a:off x="451588" y="995863"/>
            <a:ext cx="100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10 Enrolling Countries by Randomised Participants</a:t>
            </a:r>
          </a:p>
        </p:txBody>
      </p:sp>
      <p:pic>
        <p:nvPicPr>
          <p:cNvPr id="10" name="World ma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88" y="1590450"/>
            <a:ext cx="7338360" cy="4175726"/>
          </a:xfrm>
          <a:prstGeom prst="rect">
            <a:avLst/>
          </a:prstGeom>
        </p:spPr>
      </p:pic>
      <p:cxnSp>
        <p:nvCxnSpPr>
          <p:cNvPr id="104" name="ld0"/>
          <p:cNvCxnSpPr/>
          <p:nvPr/>
        </p:nvCxnSpPr>
        <p:spPr>
          <a:xfrm>
            <a:off x="1626588" y="2752950"/>
            <a:ext cx="146015" cy="600276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cxnSp>
        <p:nvCxnSpPr>
          <p:cNvPr id="105" name="ld1"/>
          <p:cNvCxnSpPr/>
          <p:nvPr/>
        </p:nvCxnSpPr>
        <p:spPr>
          <a:xfrm>
            <a:off x="2051588" y="4652950"/>
            <a:ext cx="685150" cy="17011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cxnSp>
        <p:nvCxnSpPr>
          <p:cNvPr id="106" name="ld2"/>
          <p:cNvCxnSpPr/>
          <p:nvPr/>
        </p:nvCxnSpPr>
        <p:spPr>
          <a:xfrm flipV="1">
            <a:off x="1701588" y="5311233"/>
            <a:ext cx="753944" cy="341718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cxnSp>
        <p:nvCxnSpPr>
          <p:cNvPr id="107" name="ld3"/>
          <p:cNvCxnSpPr/>
          <p:nvPr/>
        </p:nvCxnSpPr>
        <p:spPr>
          <a:xfrm>
            <a:off x="3551588" y="2252950"/>
            <a:ext cx="609258" cy="938864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cxnSp>
        <p:nvCxnSpPr>
          <p:cNvPr id="108" name="ld4"/>
          <p:cNvCxnSpPr/>
          <p:nvPr/>
        </p:nvCxnSpPr>
        <p:spPr>
          <a:xfrm flipH="1">
            <a:off x="4253242" y="1877950"/>
            <a:ext cx="498346" cy="1357056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cxnSp>
        <p:nvCxnSpPr>
          <p:cNvPr id="109" name="ld5"/>
          <p:cNvCxnSpPr/>
          <p:nvPr/>
        </p:nvCxnSpPr>
        <p:spPr>
          <a:xfrm flipV="1">
            <a:off x="4401588" y="3575414"/>
            <a:ext cx="42473" cy="852537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cxnSp>
        <p:nvCxnSpPr>
          <p:cNvPr id="110" name="ld6"/>
          <p:cNvCxnSpPr/>
          <p:nvPr/>
        </p:nvCxnSpPr>
        <p:spPr>
          <a:xfrm flipH="1" flipV="1">
            <a:off x="5327851" y="3832870"/>
            <a:ext cx="423737" cy="1070081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cxnSp>
        <p:nvCxnSpPr>
          <p:cNvPr id="111" name="ld7"/>
          <p:cNvCxnSpPr/>
          <p:nvPr/>
        </p:nvCxnSpPr>
        <p:spPr>
          <a:xfrm flipH="1">
            <a:off x="5830005" y="2452950"/>
            <a:ext cx="521583" cy="1021327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cxnSp>
        <p:nvCxnSpPr>
          <p:cNvPr id="112" name="ld8"/>
          <p:cNvCxnSpPr/>
          <p:nvPr/>
        </p:nvCxnSpPr>
        <p:spPr>
          <a:xfrm flipH="1">
            <a:off x="6308055" y="2927950"/>
            <a:ext cx="693533" cy="507677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cxnSp>
        <p:nvCxnSpPr>
          <p:cNvPr id="113" name="ld9"/>
          <p:cNvCxnSpPr/>
          <p:nvPr/>
        </p:nvCxnSpPr>
        <p:spPr>
          <a:xfrm flipH="1" flipV="1">
            <a:off x="6512934" y="3429624"/>
            <a:ext cx="488654" cy="923327"/>
          </a:xfrm>
          <a:prstGeom prst="line">
            <a:avLst/>
          </a:prstGeom>
          <a:ln w="15875">
            <a:solidFill>
              <a:srgbClr val="C4483C"/>
            </a:solidFill>
          </a:ln>
        </p:spPr>
      </p:cxnSp>
      <p:sp>
        <p:nvSpPr>
          <p:cNvPr id="114" name="pill0"/>
          <p:cNvSpPr/>
          <p:nvPr/>
        </p:nvSpPr>
        <p:spPr>
          <a:xfrm>
            <a:off x="876588" y="2540450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5" name="pn0"/>
          <p:cNvSpPr txBox="1"/>
          <p:nvPr/>
        </p:nvSpPr>
        <p:spPr>
          <a:xfrm>
            <a:off x="1043307" y="2567492"/>
            <a:ext cx="725000" cy="25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United States</a:t>
            </a:r>
          </a:p>
        </p:txBody>
      </p:sp>
      <p:sp>
        <p:nvSpPr>
          <p:cNvPr id="116" name="pv0"/>
          <p:cNvSpPr txBox="1"/>
          <p:nvPr/>
        </p:nvSpPr>
        <p:spPr>
          <a:xfrm>
            <a:off x="1651588" y="2610450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661</a:t>
            </a:r>
          </a:p>
        </p:txBody>
      </p:sp>
      <p:sp>
        <p:nvSpPr>
          <p:cNvPr id="117" name="pill1"/>
          <p:cNvSpPr/>
          <p:nvPr/>
        </p:nvSpPr>
        <p:spPr>
          <a:xfrm>
            <a:off x="1301588" y="4440450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8" name="pn1"/>
          <p:cNvSpPr txBox="1"/>
          <p:nvPr/>
        </p:nvSpPr>
        <p:spPr>
          <a:xfrm>
            <a:off x="1391588" y="4515450"/>
            <a:ext cx="725000" cy="25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Brazil</a:t>
            </a:r>
          </a:p>
        </p:txBody>
      </p:sp>
      <p:sp>
        <p:nvSpPr>
          <p:cNvPr id="119" name="pv1"/>
          <p:cNvSpPr txBox="1"/>
          <p:nvPr/>
        </p:nvSpPr>
        <p:spPr>
          <a:xfrm>
            <a:off x="1875199" y="4510450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1,720</a:t>
            </a:r>
          </a:p>
        </p:txBody>
      </p:sp>
      <p:sp>
        <p:nvSpPr>
          <p:cNvPr id="120" name="pill2"/>
          <p:cNvSpPr/>
          <p:nvPr/>
        </p:nvSpPr>
        <p:spPr>
          <a:xfrm>
            <a:off x="623443" y="5391471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1" name="pn2"/>
          <p:cNvSpPr txBox="1"/>
          <p:nvPr/>
        </p:nvSpPr>
        <p:spPr>
          <a:xfrm>
            <a:off x="725120" y="5477084"/>
            <a:ext cx="974338" cy="2595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Argentina</a:t>
            </a:r>
          </a:p>
        </p:txBody>
      </p:sp>
      <p:sp>
        <p:nvSpPr>
          <p:cNvPr id="122" name="pv2"/>
          <p:cNvSpPr txBox="1"/>
          <p:nvPr/>
        </p:nvSpPr>
        <p:spPr>
          <a:xfrm>
            <a:off x="1400529" y="5472084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926</a:t>
            </a:r>
          </a:p>
        </p:txBody>
      </p:sp>
      <p:sp>
        <p:nvSpPr>
          <p:cNvPr id="123" name="pill3"/>
          <p:cNvSpPr/>
          <p:nvPr/>
        </p:nvSpPr>
        <p:spPr>
          <a:xfrm>
            <a:off x="2801588" y="2040450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4" name="pn3"/>
          <p:cNvSpPr txBox="1"/>
          <p:nvPr/>
        </p:nvSpPr>
        <p:spPr>
          <a:xfrm>
            <a:off x="2891588" y="2115450"/>
            <a:ext cx="725000" cy="25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Serbia</a:t>
            </a:r>
          </a:p>
        </p:txBody>
      </p:sp>
      <p:sp>
        <p:nvSpPr>
          <p:cNvPr id="125" name="pv3"/>
          <p:cNvSpPr txBox="1"/>
          <p:nvPr/>
        </p:nvSpPr>
        <p:spPr>
          <a:xfrm>
            <a:off x="3576588" y="2110450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671</a:t>
            </a:r>
          </a:p>
        </p:txBody>
      </p:sp>
      <p:sp>
        <p:nvSpPr>
          <p:cNvPr id="126" name="pill4"/>
          <p:cNvSpPr/>
          <p:nvPr/>
        </p:nvSpPr>
        <p:spPr>
          <a:xfrm>
            <a:off x="4001588" y="1665450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7" name="pn4"/>
          <p:cNvSpPr txBox="1"/>
          <p:nvPr/>
        </p:nvSpPr>
        <p:spPr>
          <a:xfrm>
            <a:off x="4091588" y="1740450"/>
            <a:ext cx="725000" cy="25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Bulgaria</a:t>
            </a:r>
          </a:p>
        </p:txBody>
      </p:sp>
      <p:sp>
        <p:nvSpPr>
          <p:cNvPr id="128" name="pv4"/>
          <p:cNvSpPr txBox="1"/>
          <p:nvPr/>
        </p:nvSpPr>
        <p:spPr>
          <a:xfrm>
            <a:off x="4776588" y="1735450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828</a:t>
            </a:r>
          </a:p>
        </p:txBody>
      </p:sp>
      <p:sp>
        <p:nvSpPr>
          <p:cNvPr id="129" name="pill5"/>
          <p:cNvSpPr/>
          <p:nvPr/>
        </p:nvSpPr>
        <p:spPr>
          <a:xfrm>
            <a:off x="3651588" y="4215450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30" name="pn5"/>
          <p:cNvSpPr txBox="1"/>
          <p:nvPr/>
        </p:nvSpPr>
        <p:spPr>
          <a:xfrm>
            <a:off x="3741588" y="4290450"/>
            <a:ext cx="725000" cy="25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Israel</a:t>
            </a:r>
          </a:p>
        </p:txBody>
      </p:sp>
      <p:sp>
        <p:nvSpPr>
          <p:cNvPr id="131" name="pv5"/>
          <p:cNvSpPr txBox="1"/>
          <p:nvPr/>
        </p:nvSpPr>
        <p:spPr>
          <a:xfrm>
            <a:off x="4426588" y="4285450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526</a:t>
            </a:r>
          </a:p>
        </p:txBody>
      </p:sp>
      <p:sp>
        <p:nvSpPr>
          <p:cNvPr id="132" name="pill6"/>
          <p:cNvSpPr/>
          <p:nvPr/>
        </p:nvSpPr>
        <p:spPr>
          <a:xfrm>
            <a:off x="5001588" y="4690450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33" name="pn6"/>
          <p:cNvSpPr txBox="1"/>
          <p:nvPr/>
        </p:nvSpPr>
        <p:spPr>
          <a:xfrm>
            <a:off x="5091588" y="4765450"/>
            <a:ext cx="725000" cy="25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India</a:t>
            </a:r>
          </a:p>
        </p:txBody>
      </p:sp>
      <p:sp>
        <p:nvSpPr>
          <p:cNvPr id="134" name="pv6"/>
          <p:cNvSpPr txBox="1"/>
          <p:nvPr/>
        </p:nvSpPr>
        <p:spPr>
          <a:xfrm>
            <a:off x="5776588" y="4760450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656</a:t>
            </a:r>
          </a:p>
        </p:txBody>
      </p:sp>
      <p:sp>
        <p:nvSpPr>
          <p:cNvPr id="135" name="pill7"/>
          <p:cNvSpPr/>
          <p:nvPr/>
        </p:nvSpPr>
        <p:spPr>
          <a:xfrm>
            <a:off x="5601588" y="2240450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36" name="pn7"/>
          <p:cNvSpPr txBox="1"/>
          <p:nvPr/>
        </p:nvSpPr>
        <p:spPr>
          <a:xfrm>
            <a:off x="5691588" y="2315450"/>
            <a:ext cx="725000" cy="25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China</a:t>
            </a:r>
          </a:p>
        </p:txBody>
      </p:sp>
      <p:sp>
        <p:nvSpPr>
          <p:cNvPr id="137" name="pv7"/>
          <p:cNvSpPr txBox="1"/>
          <p:nvPr/>
        </p:nvSpPr>
        <p:spPr>
          <a:xfrm>
            <a:off x="6376588" y="2310450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918</a:t>
            </a:r>
          </a:p>
        </p:txBody>
      </p:sp>
      <p:sp>
        <p:nvSpPr>
          <p:cNvPr id="138" name="pill8"/>
          <p:cNvSpPr/>
          <p:nvPr/>
        </p:nvSpPr>
        <p:spPr>
          <a:xfrm>
            <a:off x="6251588" y="2715450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39" name="pn8"/>
          <p:cNvSpPr txBox="1"/>
          <p:nvPr/>
        </p:nvSpPr>
        <p:spPr>
          <a:xfrm>
            <a:off x="6312818" y="2819225"/>
            <a:ext cx="935979" cy="23081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Korea, Rep.</a:t>
            </a:r>
          </a:p>
        </p:txBody>
      </p:sp>
      <p:sp>
        <p:nvSpPr>
          <p:cNvPr id="140" name="pv8"/>
          <p:cNvSpPr txBox="1"/>
          <p:nvPr/>
        </p:nvSpPr>
        <p:spPr>
          <a:xfrm>
            <a:off x="7026588" y="2785450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488</a:t>
            </a:r>
          </a:p>
        </p:txBody>
      </p:sp>
      <p:sp>
        <p:nvSpPr>
          <p:cNvPr id="141" name="pill9"/>
          <p:cNvSpPr/>
          <p:nvPr/>
        </p:nvSpPr>
        <p:spPr>
          <a:xfrm>
            <a:off x="6251588" y="4140450"/>
            <a:ext cx="1500000" cy="4250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3E5E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2" name="pn9"/>
          <p:cNvSpPr txBox="1"/>
          <p:nvPr/>
        </p:nvSpPr>
        <p:spPr>
          <a:xfrm>
            <a:off x="6341588" y="4215450"/>
            <a:ext cx="725000" cy="25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en-US" sz="1400" dirty="0">
                <a:solidFill>
                  <a:srgbClr val="5A5A5A"/>
                </a:solidFill>
                <a:latin typeface="Trebuchet MS"/>
              </a:rPr>
              <a:t>Japan</a:t>
            </a:r>
          </a:p>
        </p:txBody>
      </p:sp>
      <p:sp>
        <p:nvSpPr>
          <p:cNvPr id="143" name="pv9"/>
          <p:cNvSpPr txBox="1"/>
          <p:nvPr/>
        </p:nvSpPr>
        <p:spPr>
          <a:xfrm>
            <a:off x="7026588" y="4210450"/>
            <a:ext cx="675000" cy="28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/>
            <a:r>
              <a:rPr lang="en-US" sz="1600" b="1" dirty="0">
                <a:solidFill>
                  <a:srgbClr val="EB1700"/>
                </a:solidFill>
                <a:latin typeface="Trebuchet MS"/>
              </a:rPr>
              <a:t>606</a:t>
            </a:r>
          </a:p>
        </p:txBody>
      </p:sp>
      <p:sp>
        <p:nvSpPr>
          <p:cNvPr id="144" name="halo0"/>
          <p:cNvSpPr/>
          <p:nvPr/>
        </p:nvSpPr>
        <p:spPr>
          <a:xfrm>
            <a:off x="1672602" y="3253226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5" name="dot0"/>
          <p:cNvSpPr/>
          <p:nvPr/>
        </p:nvSpPr>
        <p:spPr>
          <a:xfrm>
            <a:off x="1725102" y="3305726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6" name="halo1"/>
          <p:cNvSpPr/>
          <p:nvPr/>
        </p:nvSpPr>
        <p:spPr>
          <a:xfrm>
            <a:off x="2636737" y="4569961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7" name="dot1"/>
          <p:cNvSpPr/>
          <p:nvPr/>
        </p:nvSpPr>
        <p:spPr>
          <a:xfrm>
            <a:off x="2689237" y="4622461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8" name="halo2"/>
          <p:cNvSpPr/>
          <p:nvPr/>
        </p:nvSpPr>
        <p:spPr>
          <a:xfrm>
            <a:off x="2355531" y="5211233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9" name="dot2"/>
          <p:cNvSpPr/>
          <p:nvPr/>
        </p:nvSpPr>
        <p:spPr>
          <a:xfrm>
            <a:off x="2408031" y="5263733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0" name="halo3"/>
          <p:cNvSpPr/>
          <p:nvPr/>
        </p:nvSpPr>
        <p:spPr>
          <a:xfrm>
            <a:off x="4060845" y="3091814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1" name="dot3"/>
          <p:cNvSpPr/>
          <p:nvPr/>
        </p:nvSpPr>
        <p:spPr>
          <a:xfrm>
            <a:off x="4113345" y="3144314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2" name="halo4"/>
          <p:cNvSpPr/>
          <p:nvPr/>
        </p:nvSpPr>
        <p:spPr>
          <a:xfrm>
            <a:off x="4153242" y="3135006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3" name="dot4"/>
          <p:cNvSpPr/>
          <p:nvPr/>
        </p:nvSpPr>
        <p:spPr>
          <a:xfrm>
            <a:off x="4205742" y="3187506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4" name="halo5"/>
          <p:cNvSpPr/>
          <p:nvPr/>
        </p:nvSpPr>
        <p:spPr>
          <a:xfrm>
            <a:off x="4344060" y="3475414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5" name="dot5"/>
          <p:cNvSpPr/>
          <p:nvPr/>
        </p:nvSpPr>
        <p:spPr>
          <a:xfrm>
            <a:off x="4396560" y="3527914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6" name="halo6"/>
          <p:cNvSpPr/>
          <p:nvPr/>
        </p:nvSpPr>
        <p:spPr>
          <a:xfrm>
            <a:off x="5227851" y="3732870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7" name="dot6"/>
          <p:cNvSpPr/>
          <p:nvPr/>
        </p:nvSpPr>
        <p:spPr>
          <a:xfrm>
            <a:off x="5280351" y="3785370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8" name="halo7"/>
          <p:cNvSpPr/>
          <p:nvPr/>
        </p:nvSpPr>
        <p:spPr>
          <a:xfrm>
            <a:off x="5730005" y="3374277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9" name="dot7"/>
          <p:cNvSpPr/>
          <p:nvPr/>
        </p:nvSpPr>
        <p:spPr>
          <a:xfrm>
            <a:off x="5782505" y="3426777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0" name="halo8"/>
          <p:cNvSpPr/>
          <p:nvPr/>
        </p:nvSpPr>
        <p:spPr>
          <a:xfrm>
            <a:off x="6208055" y="3335627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1" name="dot8"/>
          <p:cNvSpPr/>
          <p:nvPr/>
        </p:nvSpPr>
        <p:spPr>
          <a:xfrm>
            <a:off x="6260555" y="3388127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2" name="halo9"/>
          <p:cNvSpPr/>
          <p:nvPr/>
        </p:nvSpPr>
        <p:spPr>
          <a:xfrm>
            <a:off x="6412934" y="3329624"/>
            <a:ext cx="200000" cy="200000"/>
          </a:xfrm>
          <a:prstGeom prst="ellipse">
            <a:avLst/>
          </a:prstGeom>
          <a:solidFill>
            <a:srgbClr val="F6C9C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3" name="dot9"/>
          <p:cNvSpPr/>
          <p:nvPr/>
        </p:nvSpPr>
        <p:spPr>
          <a:xfrm>
            <a:off x="6465434" y="3382124"/>
            <a:ext cx="95000" cy="95000"/>
          </a:xfrm>
          <a:prstGeom prst="ellipse">
            <a:avLst/>
          </a:prstGeom>
          <a:solidFill>
            <a:srgbClr val="EB1700"/>
          </a:solidFill>
          <a:ln>
            <a:noFill/>
          </a:ln>
        </p:spPr>
        <p:txBody>
          <a:bodyPr/>
          <a:lstStyle/>
          <a:p>
            <a:endParaRPr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5A29F9-74F1-BD68-2306-EC772859043C}"/>
              </a:ext>
            </a:extLst>
          </p:cNvPr>
          <p:cNvGrpSpPr/>
          <p:nvPr/>
        </p:nvGrpSpPr>
        <p:grpSpPr>
          <a:xfrm>
            <a:off x="478376" y="5873635"/>
            <a:ext cx="2158361" cy="949999"/>
            <a:chOff x="7966588" y="1845000"/>
            <a:chExt cx="2158361" cy="950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A5DA1D5-E1B0-7F9B-1B75-CC7ED3B90800}"/>
                </a:ext>
              </a:extLst>
            </p:cNvPr>
            <p:cNvGrpSpPr/>
            <p:nvPr/>
          </p:nvGrpSpPr>
          <p:grpSpPr>
            <a:xfrm>
              <a:off x="7966588" y="1845000"/>
              <a:ext cx="2158361" cy="950000"/>
              <a:chOff x="7951588" y="1800000"/>
              <a:chExt cx="2158361" cy="950000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21D80474-DF88-010C-9E22-CB4D5FEA6F05}"/>
                  </a:ext>
                </a:extLst>
              </p:cNvPr>
              <p:cNvGrpSpPr/>
              <p:nvPr/>
            </p:nvGrpSpPr>
            <p:grpSpPr>
              <a:xfrm>
                <a:off x="7951588" y="1800000"/>
                <a:ext cx="2158361" cy="950000"/>
                <a:chOff x="7951588" y="1800000"/>
                <a:chExt cx="2158361" cy="950000"/>
              </a:xfrm>
            </p:grpSpPr>
            <p:sp>
              <p:nvSpPr>
                <p:cNvPr id="164" name="kc0"/>
                <p:cNvSpPr/>
                <p:nvPr/>
              </p:nvSpPr>
              <p:spPr>
                <a:xfrm>
                  <a:off x="7951588" y="1800000"/>
                  <a:ext cx="2158361" cy="950000"/>
                </a:xfrm>
                <a:prstGeom prst="roundRect">
                  <a:avLst>
                    <a:gd name="adj" fmla="val 8000"/>
                  </a:avLst>
                </a:prstGeom>
                <a:solidFill>
                  <a:srgbClr val="FFFFFF"/>
                </a:solidFill>
                <a:ln w="12700">
                  <a:solidFill>
                    <a:srgbClr val="E3E5E3"/>
                  </a:solidFill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65" name="kb0"/>
                <p:cNvSpPr/>
                <p:nvPr/>
              </p:nvSpPr>
              <p:spPr>
                <a:xfrm>
                  <a:off x="7951588" y="1950000"/>
                  <a:ext cx="30000" cy="650000"/>
                </a:xfrm>
                <a:prstGeom prst="rect">
                  <a:avLst/>
                </a:prstGeom>
                <a:solidFill>
                  <a:srgbClr val="EB1700"/>
                </a:solidFill>
                <a:ln>
                  <a:noFill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166" name="kv0"/>
              <p:cNvSpPr txBox="1"/>
              <p:nvPr/>
            </p:nvSpPr>
            <p:spPr>
              <a:xfrm>
                <a:off x="8201588" y="1965000"/>
                <a:ext cx="1758361" cy="450000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noAutofit/>
              </a:bodyPr>
              <a:lstStyle/>
              <a:p>
                <a:pPr algn="l"/>
                <a:r>
                  <a:rPr lang="en-US" sz="3000" b="1" dirty="0">
                    <a:solidFill>
                      <a:srgbClr val="EB1700"/>
                    </a:solidFill>
                    <a:latin typeface="Trebuchet MS"/>
                  </a:rPr>
                  <a:t>14,194</a:t>
                </a:r>
              </a:p>
            </p:txBody>
          </p:sp>
        </p:grpSp>
        <p:sp>
          <p:nvSpPr>
            <p:cNvPr id="167" name="kl0"/>
            <p:cNvSpPr txBox="1"/>
            <p:nvPr/>
          </p:nvSpPr>
          <p:spPr>
            <a:xfrm>
              <a:off x="8201588" y="2450000"/>
              <a:ext cx="1893361" cy="21900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 algn="l"/>
              <a:r>
                <a:rPr lang="en-US" sz="1300" dirty="0" err="1">
                  <a:solidFill>
                    <a:srgbClr val="5A5A5A"/>
                  </a:solidFill>
                  <a:latin typeface="Trebuchet MS"/>
                </a:rPr>
                <a:t>Randomised</a:t>
              </a:r>
              <a:r>
                <a:rPr lang="en-US" sz="1300" dirty="0">
                  <a:solidFill>
                    <a:srgbClr val="5A5A5A"/>
                  </a:solidFill>
                  <a:latin typeface="Trebuchet MS"/>
                </a:rPr>
                <a:t> participants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46E6F00-D435-4E30-CE29-2F5159D57AF5}"/>
              </a:ext>
            </a:extLst>
          </p:cNvPr>
          <p:cNvGrpSpPr/>
          <p:nvPr/>
        </p:nvGrpSpPr>
        <p:grpSpPr>
          <a:xfrm>
            <a:off x="2658719" y="5873635"/>
            <a:ext cx="1407675" cy="949999"/>
            <a:chOff x="7951588" y="2904000"/>
            <a:chExt cx="1407675" cy="950000"/>
          </a:xfrm>
        </p:grpSpPr>
        <p:sp>
          <p:nvSpPr>
            <p:cNvPr id="168" name="kc1"/>
            <p:cNvSpPr/>
            <p:nvPr/>
          </p:nvSpPr>
          <p:spPr>
            <a:xfrm>
              <a:off x="7951588" y="2904000"/>
              <a:ext cx="1407675" cy="950000"/>
            </a:xfrm>
            <a:prstGeom prst="roundRect">
              <a:avLst>
                <a:gd name="adj" fmla="val 8000"/>
              </a:avLst>
            </a:prstGeom>
            <a:solidFill>
              <a:srgbClr val="FFFFFF"/>
            </a:solidFill>
            <a:ln w="12700">
              <a:solidFill>
                <a:srgbClr val="E3E5E3"/>
              </a:solidFill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kb1"/>
            <p:cNvSpPr/>
            <p:nvPr/>
          </p:nvSpPr>
          <p:spPr>
            <a:xfrm>
              <a:off x="7951588" y="3054000"/>
              <a:ext cx="30000" cy="650000"/>
            </a:xfrm>
            <a:prstGeom prst="rect">
              <a:avLst/>
            </a:prstGeom>
            <a:solidFill>
              <a:srgbClr val="EB1700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kv1"/>
            <p:cNvSpPr txBox="1"/>
            <p:nvPr/>
          </p:nvSpPr>
          <p:spPr>
            <a:xfrm>
              <a:off x="8201589" y="3069000"/>
              <a:ext cx="940014" cy="45000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 algn="l"/>
              <a:r>
                <a:rPr lang="en-US" sz="3000" b="1" dirty="0">
                  <a:solidFill>
                    <a:srgbClr val="EB1700"/>
                  </a:solidFill>
                  <a:latin typeface="Trebuchet MS"/>
                </a:rPr>
                <a:t>893</a:t>
              </a:r>
            </a:p>
          </p:txBody>
        </p:sp>
        <p:sp>
          <p:nvSpPr>
            <p:cNvPr id="171" name="kl1"/>
            <p:cNvSpPr txBox="1"/>
            <p:nvPr/>
          </p:nvSpPr>
          <p:spPr>
            <a:xfrm>
              <a:off x="8201588" y="3554000"/>
              <a:ext cx="1097675" cy="22400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 algn="l"/>
              <a:r>
                <a:rPr lang="en-US" sz="1300" dirty="0">
                  <a:solidFill>
                    <a:srgbClr val="5A5A5A"/>
                  </a:solidFill>
                  <a:latin typeface="Trebuchet MS"/>
                </a:rPr>
                <a:t>Enrolling sites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D3984E7-6D13-0550-0C73-6F1A9B456AFF}"/>
              </a:ext>
            </a:extLst>
          </p:cNvPr>
          <p:cNvGrpSpPr/>
          <p:nvPr/>
        </p:nvGrpSpPr>
        <p:grpSpPr>
          <a:xfrm>
            <a:off x="4160846" y="5873635"/>
            <a:ext cx="1041115" cy="949999"/>
            <a:chOff x="7951588" y="4008000"/>
            <a:chExt cx="1041115" cy="950000"/>
          </a:xfrm>
        </p:grpSpPr>
        <p:sp>
          <p:nvSpPr>
            <p:cNvPr id="172" name="kc2"/>
            <p:cNvSpPr/>
            <p:nvPr/>
          </p:nvSpPr>
          <p:spPr>
            <a:xfrm>
              <a:off x="7951589" y="4008000"/>
              <a:ext cx="1041114" cy="950000"/>
            </a:xfrm>
            <a:prstGeom prst="roundRect">
              <a:avLst>
                <a:gd name="adj" fmla="val 8000"/>
              </a:avLst>
            </a:prstGeom>
            <a:solidFill>
              <a:srgbClr val="FFFFFF"/>
            </a:solidFill>
            <a:ln w="12700">
              <a:solidFill>
                <a:srgbClr val="E3E5E3"/>
              </a:solidFill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kb2"/>
            <p:cNvSpPr/>
            <p:nvPr/>
          </p:nvSpPr>
          <p:spPr>
            <a:xfrm>
              <a:off x="7951588" y="4158000"/>
              <a:ext cx="30000" cy="650000"/>
            </a:xfrm>
            <a:prstGeom prst="rect">
              <a:avLst/>
            </a:prstGeom>
            <a:solidFill>
              <a:srgbClr val="EB1700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kv2"/>
            <p:cNvSpPr txBox="1"/>
            <p:nvPr/>
          </p:nvSpPr>
          <p:spPr>
            <a:xfrm>
              <a:off x="8201588" y="4173000"/>
              <a:ext cx="573443" cy="45000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 algn="l"/>
              <a:r>
                <a:rPr lang="en-US" sz="3000" b="1" dirty="0">
                  <a:solidFill>
                    <a:srgbClr val="EB1700"/>
                  </a:solidFill>
                  <a:latin typeface="Trebuchet MS"/>
                </a:rPr>
                <a:t>44</a:t>
              </a:r>
            </a:p>
          </p:txBody>
        </p:sp>
        <p:sp>
          <p:nvSpPr>
            <p:cNvPr id="175" name="kl2"/>
            <p:cNvSpPr txBox="1"/>
            <p:nvPr/>
          </p:nvSpPr>
          <p:spPr>
            <a:xfrm>
              <a:off x="8201588" y="4658000"/>
              <a:ext cx="761115" cy="20450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 algn="l"/>
              <a:r>
                <a:rPr lang="en-US" sz="1300" dirty="0">
                  <a:solidFill>
                    <a:srgbClr val="5A5A5A"/>
                  </a:solidFill>
                  <a:latin typeface="Trebuchet MS"/>
                </a:rPr>
                <a:t>Countries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6A65C60-C82D-AEEF-56B0-20DA49FDD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416" y="39606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Global Trial</a:t>
            </a:r>
          </a:p>
        </p:txBody>
      </p:sp>
      <p:graphicFrame>
        <p:nvGraphicFramePr>
          <p:cNvPr id="13" name="Content Placeholder 5">
            <a:extLst>
              <a:ext uri="{FF2B5EF4-FFF2-40B4-BE49-F238E27FC236}">
                <a16:creationId xmlns:a16="http://schemas.microsoft.com/office/drawing/2014/main" id="{947BE97C-55FA-6F53-7407-57976C4D3A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2634363"/>
              </p:ext>
            </p:extLst>
          </p:nvPr>
        </p:nvGraphicFramePr>
        <p:xfrm>
          <a:off x="8077200" y="1356013"/>
          <a:ext cx="3689626" cy="46219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8024">
                  <a:extLst>
                    <a:ext uri="{9D8B030D-6E8A-4147-A177-3AD203B41FA5}">
                      <a16:colId xmlns:a16="http://schemas.microsoft.com/office/drawing/2014/main" val="4219389756"/>
                    </a:ext>
                  </a:extLst>
                </a:gridCol>
                <a:gridCol w="1017723">
                  <a:extLst>
                    <a:ext uri="{9D8B030D-6E8A-4147-A177-3AD203B41FA5}">
                      <a16:colId xmlns:a16="http://schemas.microsoft.com/office/drawing/2014/main" val="1776818613"/>
                    </a:ext>
                  </a:extLst>
                </a:gridCol>
                <a:gridCol w="1033879">
                  <a:extLst>
                    <a:ext uri="{9D8B030D-6E8A-4147-A177-3AD203B41FA5}">
                      <a16:colId xmlns:a16="http://schemas.microsoft.com/office/drawing/2014/main" val="3319870741"/>
                    </a:ext>
                  </a:extLst>
                </a:gridCol>
              </a:tblGrid>
              <a:tr h="647241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Characteristic</a:t>
                      </a:r>
                    </a:p>
                  </a:txBody>
                  <a:tcPr marL="45720" marR="45720" marT="22860" marB="22860"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Milvexian (N=7094)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B3D9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Placebo (N=7100)</a:t>
                      </a:r>
                    </a:p>
                  </a:txBody>
                  <a:tcPr marL="45720" marR="45720" marT="22860" marB="22860">
                    <a:solidFill>
                      <a:srgbClr val="D6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15354"/>
                  </a:ext>
                </a:extLst>
              </a:tr>
              <a:tr h="64724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Geographic </a:t>
                      </a:r>
                    </a:p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Region – no. (%)</a:t>
                      </a:r>
                    </a:p>
                  </a:txBody>
                  <a:tcPr marL="45720" marR="45720" marT="22860" marB="22860"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14458F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812156"/>
                  </a:ext>
                </a:extLst>
              </a:tr>
              <a:tr h="557476">
                <a:tc>
                  <a:txBody>
                    <a:bodyPr/>
                    <a:lstStyle/>
                    <a:p>
                      <a:pPr marL="114300" indent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Asia</a:t>
                      </a:r>
                      <a:endParaRPr lang="fr-FR" sz="16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906" marR="54906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1570 (22.1%)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1572 (22.1%)</a:t>
                      </a:r>
                      <a:endParaRPr lang="en-US" sz="16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413000"/>
                  </a:ext>
                </a:extLst>
              </a:tr>
              <a:tr h="55747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Western Europe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1424 (20.1%)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1419 (20.0%)</a:t>
                      </a:r>
                      <a:endParaRPr lang="en-US" sz="16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072356"/>
                  </a:ext>
                </a:extLst>
              </a:tr>
              <a:tr h="55747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Eastern Europe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1783 (25.1%)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1785 (25.1%)</a:t>
                      </a:r>
                      <a:endParaRPr lang="en-US" sz="16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23744"/>
                  </a:ext>
                </a:extLst>
              </a:tr>
              <a:tr h="38826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North America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454  (6.4%)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460  (6.5%)</a:t>
                      </a:r>
                      <a:endParaRPr lang="en-US" sz="16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389034"/>
                  </a:ext>
                </a:extLst>
              </a:tr>
              <a:tr h="55747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South America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1355 (19.1%)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1354 (19.1%)</a:t>
                      </a:r>
                      <a:endParaRPr lang="en-US" sz="16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 anchor="b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310739"/>
                  </a:ext>
                </a:extLst>
              </a:tr>
              <a:tr h="38826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Other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508  (7.2%)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u="none" strike="noStrike" kern="1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510  (7.2%)</a:t>
                      </a:r>
                      <a:endParaRPr lang="en-US" sz="1600" b="0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4864" marR="54864" marT="9525" marB="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975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0262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C4C90D5-9DAE-48E1-867A-3C8960680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tx2"/>
                </a:solidFill>
              </a:rPr>
              <a:t>Key Baseline </a:t>
            </a:r>
            <a:r>
              <a:rPr lang="fr-FR" b="1" dirty="0" err="1">
                <a:solidFill>
                  <a:schemeClr val="tx2"/>
                </a:solidFill>
              </a:rPr>
              <a:t>Demographics</a:t>
            </a:r>
            <a:br>
              <a:rPr lang="fr-FR" b="1" dirty="0">
                <a:solidFill>
                  <a:schemeClr val="tx2"/>
                </a:solidFill>
              </a:rPr>
            </a:br>
            <a:r>
              <a:rPr lang="fr-FR" sz="3600" b="1" dirty="0">
                <a:solidFill>
                  <a:schemeClr val="tx2"/>
                </a:solidFill>
              </a:rPr>
              <a:t>ITT</a:t>
            </a:r>
            <a:endParaRPr lang="fr-FR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4ABA265B-6951-4DC0-B68C-6DD2E6DB10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877340"/>
              </p:ext>
            </p:extLst>
          </p:nvPr>
        </p:nvGraphicFramePr>
        <p:xfrm>
          <a:off x="925031" y="1549351"/>
          <a:ext cx="10069032" cy="4247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74387">
                  <a:extLst>
                    <a:ext uri="{9D8B030D-6E8A-4147-A177-3AD203B41FA5}">
                      <a16:colId xmlns:a16="http://schemas.microsoft.com/office/drawing/2014/main" val="480333270"/>
                    </a:ext>
                  </a:extLst>
                </a:gridCol>
                <a:gridCol w="1904364">
                  <a:extLst>
                    <a:ext uri="{9D8B030D-6E8A-4147-A177-3AD203B41FA5}">
                      <a16:colId xmlns:a16="http://schemas.microsoft.com/office/drawing/2014/main" val="1025189639"/>
                    </a:ext>
                  </a:extLst>
                </a:gridCol>
                <a:gridCol w="1890281">
                  <a:extLst>
                    <a:ext uri="{9D8B030D-6E8A-4147-A177-3AD203B41FA5}">
                      <a16:colId xmlns:a16="http://schemas.microsoft.com/office/drawing/2014/main" val="3383697354"/>
                    </a:ext>
                  </a:extLst>
                </a:gridCol>
              </a:tblGrid>
              <a:tr h="628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</a:rPr>
                        <a:t>Characteristic</a:t>
                      </a:r>
                      <a:endParaRPr lang="fr-FR" sz="1600" b="1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 anchor="b"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Milvexian</a:t>
                      </a:r>
                      <a:endParaRPr lang="fr-FR" sz="1600" b="1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(N = 7094)</a:t>
                      </a:r>
                      <a:endParaRPr lang="fr-FR" sz="1600" b="1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0B3D91"/>
                          </a:solidFill>
                          <a:effectLst/>
                        </a:rPr>
                        <a:t>Placebo</a:t>
                      </a:r>
                      <a:endParaRPr lang="fr-FR" sz="1600" b="1" kern="100" dirty="0">
                        <a:solidFill>
                          <a:srgbClr val="0B3D9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0B3D91"/>
                          </a:solidFill>
                          <a:effectLst/>
                        </a:rPr>
                        <a:t>(N = 7100)</a:t>
                      </a:r>
                      <a:endParaRPr lang="fr-FR" sz="1600" b="1" kern="100" dirty="0">
                        <a:solidFill>
                          <a:srgbClr val="0B3D91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 anchor="b">
                    <a:solidFill>
                      <a:srgbClr val="D6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461868"/>
                  </a:ext>
                </a:extLst>
              </a:tr>
              <a:tr h="218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Age —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</a:rPr>
                        <a:t>yr</a:t>
                      </a:r>
                      <a:endParaRPr lang="fr-FR" sz="16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63.1 ± 10.6</a:t>
                      </a:r>
                      <a:endParaRPr lang="fr-FR" sz="16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14458F"/>
                          </a:solidFill>
                          <a:effectLst/>
                        </a:rPr>
                        <a:t>63.2 ± 10.5</a:t>
                      </a:r>
                      <a:endParaRPr lang="fr-FR" sz="1600" kern="10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 anchor="ctr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263591"/>
                  </a:ext>
                </a:extLst>
              </a:tr>
              <a:tr h="218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</a:rPr>
                        <a:t>Male sex — no. (%)</a:t>
                      </a:r>
                      <a:endParaRPr lang="fr-FR" sz="1600" kern="10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5542 (78.1%)</a:t>
                      </a:r>
                      <a:endParaRPr lang="fr-FR" sz="16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</a:rPr>
                        <a:t>5543 (78.1%)</a:t>
                      </a:r>
                      <a:endParaRPr lang="fr-FR" sz="16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48734"/>
                  </a:ext>
                </a:extLst>
              </a:tr>
              <a:tr h="218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Type of index MI - no. (%)</a:t>
                      </a:r>
                      <a:endParaRPr lang="fr-FR" sz="16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fr-FR" sz="16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fr-FR" sz="16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564756"/>
                  </a:ext>
                </a:extLst>
              </a:tr>
              <a:tr h="262122">
                <a:tc>
                  <a:txBody>
                    <a:bodyPr/>
                    <a:lstStyle/>
                    <a:p>
                      <a:pPr marL="18288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STEMI</a:t>
                      </a:r>
                      <a:endParaRPr lang="fr-FR" sz="16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4085 (57.6%)</a:t>
                      </a:r>
                      <a:endParaRPr lang="fr-FR" sz="16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14458F"/>
                          </a:solidFill>
                          <a:effectLst/>
                        </a:rPr>
                        <a:t>4067 (57.3%)</a:t>
                      </a:r>
                      <a:endParaRPr lang="fr-FR" sz="1600" kern="10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038810"/>
                  </a:ext>
                </a:extLst>
              </a:tr>
              <a:tr h="218267">
                <a:tc>
                  <a:txBody>
                    <a:bodyPr/>
                    <a:lstStyle/>
                    <a:p>
                      <a:pPr marL="18288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</a:rPr>
                        <a:t>NSTEMI</a:t>
                      </a:r>
                      <a:endParaRPr lang="fr-FR" sz="1600" kern="10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2615 (36.9%)</a:t>
                      </a:r>
                      <a:endParaRPr lang="fr-FR" sz="16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</a:rPr>
                        <a:t>2644 (37.2%)</a:t>
                      </a:r>
                      <a:endParaRPr lang="fr-FR" sz="16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5565"/>
                  </a:ext>
                </a:extLst>
              </a:tr>
              <a:tr h="218267">
                <a:tc>
                  <a:txBody>
                    <a:bodyPr/>
                    <a:lstStyle/>
                    <a:p>
                      <a:pPr marL="18288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</a:rPr>
                        <a:t>UA with Elevated Cardiac Biomarkers</a:t>
                      </a:r>
                      <a:endParaRPr lang="fr-FR" sz="1600" kern="10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393 (5.5%)</a:t>
                      </a:r>
                      <a:endParaRPr lang="fr-FR" sz="16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14458F"/>
                          </a:solidFill>
                          <a:effectLst/>
                        </a:rPr>
                        <a:t>389 (5.5%)</a:t>
                      </a:r>
                      <a:endParaRPr lang="fr-FR" sz="1600" kern="10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76248"/>
                  </a:ext>
                </a:extLst>
              </a:tr>
              <a:tr h="218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</a:rPr>
                        <a:t>     PCI performed for index MI – no. (%)</a:t>
                      </a:r>
                      <a:endParaRPr lang="fr-FR" sz="1600" kern="10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6516 (91.9%)</a:t>
                      </a:r>
                      <a:endParaRPr lang="fr-FR" sz="16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14458F"/>
                          </a:solidFill>
                          <a:effectLst/>
                        </a:rPr>
                        <a:t>6496 (91.5%)</a:t>
                      </a:r>
                      <a:endParaRPr lang="fr-FR" sz="1600" kern="10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936662"/>
                  </a:ext>
                </a:extLst>
              </a:tr>
              <a:tr h="233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Time from index ACS to randomization (median)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4.0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4.0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343585"/>
                  </a:ext>
                </a:extLst>
              </a:tr>
              <a:tr h="233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PCI Prior to index ACS event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1690 (23.8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1597 (22.5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77043"/>
                  </a:ext>
                </a:extLst>
              </a:tr>
              <a:tr h="233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History of Heart Failure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1659 (23.4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1659 (23.4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756148"/>
                  </a:ext>
                </a:extLst>
              </a:tr>
              <a:tr h="233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History of Hypertension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5181 (73.0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5083 (71.6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406610"/>
                  </a:ext>
                </a:extLst>
              </a:tr>
              <a:tr h="233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Current Smokers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2326 (32.8)</a:t>
                      </a:r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2313 (32.6)</a:t>
                      </a:r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91378"/>
                  </a:ext>
                </a:extLst>
              </a:tr>
              <a:tr h="233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GRACE Risk Score (median)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104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104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69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02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E9D9-B64B-D177-3E06-7B912785C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D95D4CD-A040-E008-55B5-0FB1D9E2D5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8728538"/>
              </p:ext>
            </p:extLst>
          </p:nvPr>
        </p:nvGraphicFramePr>
        <p:xfrm>
          <a:off x="590550" y="1848063"/>
          <a:ext cx="10532695" cy="34067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15335">
                  <a:extLst>
                    <a:ext uri="{9D8B030D-6E8A-4147-A177-3AD203B41FA5}">
                      <a16:colId xmlns:a16="http://schemas.microsoft.com/office/drawing/2014/main" val="4219389756"/>
                    </a:ext>
                  </a:extLst>
                </a:gridCol>
                <a:gridCol w="1594884">
                  <a:extLst>
                    <a:ext uri="{9D8B030D-6E8A-4147-A177-3AD203B41FA5}">
                      <a16:colId xmlns:a16="http://schemas.microsoft.com/office/drawing/2014/main" val="1776818613"/>
                    </a:ext>
                  </a:extLst>
                </a:gridCol>
                <a:gridCol w="1722476">
                  <a:extLst>
                    <a:ext uri="{9D8B030D-6E8A-4147-A177-3AD203B41FA5}">
                      <a16:colId xmlns:a16="http://schemas.microsoft.com/office/drawing/2014/main" val="3319870741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Characteristic</a:t>
                      </a:r>
                    </a:p>
                  </a:txBody>
                  <a:tcPr marL="45720" marR="45720" marT="22860" marB="22860"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Milvexian (N=7094)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B3D91"/>
                          </a:solidFill>
                        </a:rPr>
                        <a:t>Placebo 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rgbClr val="0B3D91"/>
                          </a:solidFill>
                        </a:rPr>
                        <a:t>(N=7100)</a:t>
                      </a:r>
                    </a:p>
                  </a:txBody>
                  <a:tcPr marL="45720" marR="45720" marT="22860" marB="22860">
                    <a:solidFill>
                      <a:srgbClr val="D6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15354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Age ≥ 65 yr</a:t>
                      </a:r>
                    </a:p>
                  </a:txBody>
                  <a:tcPr marL="45720" marR="45720" marT="22860" marB="22860"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3545 (50.0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3559 (50.1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812156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Diabetes mellitus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3014 (42.5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3154 (44.4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072356"/>
                  </a:ext>
                </a:extLst>
              </a:tr>
              <a:tr h="343985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History of a Prior MI (other than index event)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1606 (22.6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1569 (22.1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23744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Multivessel CAD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4961 (69.9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4966 (70.0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389034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 err="1">
                          <a:solidFill>
                            <a:srgbClr val="000000"/>
                          </a:solidFill>
                        </a:rPr>
                        <a:t>Hx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of CABG prior to index ACS event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325 (4.6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309 (4.4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72392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 err="1">
                          <a:solidFill>
                            <a:srgbClr val="000000"/>
                          </a:solidFill>
                        </a:rPr>
                        <a:t>Hx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of PAD or cerebrovascular disease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742 (10.5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752 (10.6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940807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Conservative management (ie No PCI)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578 (8.1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604 (8.5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549878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High Risk Angiographic Feature (1 or more)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5364 (75.6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5379 (75.8</a:t>
                      </a:r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7147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% of Participants with 3 or more risk factors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3932 (55.4)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14458F"/>
                          </a:solidFill>
                        </a:rPr>
                        <a:t>3998 (56.3)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017620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4D14A9F-5336-D544-AC29-ACECC1F0F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330200"/>
            <a:ext cx="8513474" cy="776654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+mn-lt"/>
              </a:rPr>
              <a:t>Risk Factors</a:t>
            </a:r>
            <a:br>
              <a:rPr lang="en-US" b="1" dirty="0">
                <a:solidFill>
                  <a:schemeClr val="tx2"/>
                </a:solidFill>
                <a:latin typeface="+mn-lt"/>
              </a:rPr>
            </a:br>
            <a:r>
              <a:rPr lang="en-US" sz="3200" b="1" dirty="0">
                <a:solidFill>
                  <a:schemeClr val="tx2"/>
                </a:solidFill>
                <a:latin typeface="+mn-lt"/>
              </a:rPr>
              <a:t>ITT</a:t>
            </a:r>
            <a:br>
              <a:rPr lang="en-US" b="1" dirty="0">
                <a:solidFill>
                  <a:srgbClr val="C00000"/>
                </a:solidFill>
                <a:latin typeface="+mn-lt"/>
              </a:rPr>
            </a:br>
            <a:endParaRPr lang="en-US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9401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681F9-E831-F463-BE5F-4B0802D54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98D8E73-5D33-C6E3-5384-89FF4CAE2E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98029"/>
              </p:ext>
            </p:extLst>
          </p:nvPr>
        </p:nvGraphicFramePr>
        <p:xfrm>
          <a:off x="708170" y="2101294"/>
          <a:ext cx="10415076" cy="31933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13735">
                  <a:extLst>
                    <a:ext uri="{9D8B030D-6E8A-4147-A177-3AD203B41FA5}">
                      <a16:colId xmlns:a16="http://schemas.microsoft.com/office/drawing/2014/main" val="4219389756"/>
                    </a:ext>
                  </a:extLst>
                </a:gridCol>
                <a:gridCol w="2679405">
                  <a:extLst>
                    <a:ext uri="{9D8B030D-6E8A-4147-A177-3AD203B41FA5}">
                      <a16:colId xmlns:a16="http://schemas.microsoft.com/office/drawing/2014/main" val="1776818613"/>
                    </a:ext>
                  </a:extLst>
                </a:gridCol>
                <a:gridCol w="2721936">
                  <a:extLst>
                    <a:ext uri="{9D8B030D-6E8A-4147-A177-3AD203B41FA5}">
                      <a16:colId xmlns:a16="http://schemas.microsoft.com/office/drawing/2014/main" val="33198707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Characteristic</a:t>
                      </a:r>
                    </a:p>
                  </a:txBody>
                  <a:tcPr marL="45720" marR="45720" marT="22860" marB="22860"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Milvexian (N=7008)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B3D91"/>
                          </a:solidFill>
                        </a:rPr>
                        <a:t>Placebo (N=7027)</a:t>
                      </a:r>
                    </a:p>
                  </a:txBody>
                  <a:tcPr marL="45720" marR="45720" marT="22860" marB="22860">
                    <a:solidFill>
                      <a:srgbClr val="D6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15354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Lipid modifying agents</a:t>
                      </a:r>
                    </a:p>
                  </a:txBody>
                  <a:tcPr marL="45720" marR="45720" marT="22860" marB="22860"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6781 (96.8%)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6807 (96.9%)</a:t>
                      </a:r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812156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pPr marL="18288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Statin*</a:t>
                      </a:r>
                      <a:endParaRPr lang="fr-FR" sz="16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6607 (93.1%)</a:t>
                      </a:r>
                      <a:endParaRPr lang="fr-FR" sz="16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</a:rPr>
                        <a:t>6628 (93.4%)</a:t>
                      </a:r>
                      <a:endParaRPr lang="fr-FR" sz="16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54906" marR="54906" marT="0" marB="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413000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Renin angiotensin system modifying agents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5750 (82.0%)</a:t>
                      </a:r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5678 (80.8%)</a:t>
                      </a:r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072356"/>
                  </a:ext>
                </a:extLst>
              </a:tr>
              <a:tr h="343985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Beta blockers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5598 (79.9%)</a:t>
                      </a:r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5590 (79.6%)</a:t>
                      </a:r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23744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Acid blocking agents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5001 (71.4%)</a:t>
                      </a:r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4983 (70.9%)</a:t>
                      </a:r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389034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Diuretics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2518 (35.9%)</a:t>
                      </a:r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2554 (36.3%)</a:t>
                      </a:r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651564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Nitrates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1497 (21.4%)</a:t>
                      </a:r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1496 (21.3%</a:t>
                      </a:r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310739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Calcium channel blockers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1463 (20.9%)</a:t>
                      </a:r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1406 (20.0%)</a:t>
                      </a:r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249389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SGLT2 inhibitors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1348 (19.2%)</a:t>
                      </a:r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rgbClr val="14458F"/>
                          </a:solidFill>
                          <a:latin typeface="+mn-lt"/>
                          <a:ea typeface="+mn-ea"/>
                          <a:cs typeface="+mn-cs"/>
                        </a:rPr>
                        <a:t>1366 (19.4%)</a:t>
                      </a:r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72392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FE30DD6-08EB-EE98-F792-AF55C2E92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5" y="723900"/>
            <a:ext cx="9331061" cy="9525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+mn-lt"/>
              </a:rPr>
              <a:t>Concomitant Medications During the Study</a:t>
            </a:r>
            <a:br>
              <a:rPr lang="en-US" sz="4000" b="1" dirty="0">
                <a:solidFill>
                  <a:schemeClr val="tx2"/>
                </a:solidFill>
                <a:latin typeface="+mn-lt"/>
              </a:rPr>
            </a:br>
            <a:r>
              <a:rPr lang="en-US" sz="3200" b="1" dirty="0">
                <a:solidFill>
                  <a:schemeClr val="tx2"/>
                </a:solidFill>
                <a:latin typeface="+mn-lt"/>
              </a:rPr>
              <a:t>Safety set</a:t>
            </a:r>
            <a:br>
              <a:rPr lang="en-US" sz="4000" b="1" dirty="0">
                <a:solidFill>
                  <a:srgbClr val="C00000"/>
                </a:solidFill>
                <a:latin typeface="+mn-lt"/>
              </a:rPr>
            </a:br>
            <a:endParaRPr lang="en-US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D87F42-B359-45C9-17AC-6FF34C0BB60B}"/>
              </a:ext>
            </a:extLst>
          </p:cNvPr>
          <p:cNvSpPr txBox="1"/>
          <p:nvPr/>
        </p:nvSpPr>
        <p:spPr>
          <a:xfrm>
            <a:off x="708170" y="5769429"/>
            <a:ext cx="1598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*At randomization</a:t>
            </a:r>
          </a:p>
        </p:txBody>
      </p:sp>
    </p:spTree>
    <p:extLst>
      <p:ext uri="{BB962C8B-B14F-4D97-AF65-F5344CB8AC3E}">
        <p14:creationId xmlns:p14="http://schemas.microsoft.com/office/powerpoint/2010/main" val="3853690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A23D3-6E3C-0F1F-8EE5-6D0D52B45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F288B1A-94E0-1D46-5D77-23B236E2D9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685072"/>
              </p:ext>
            </p:extLst>
          </p:nvPr>
        </p:nvGraphicFramePr>
        <p:xfrm>
          <a:off x="588963" y="1562100"/>
          <a:ext cx="11014073" cy="47019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54156">
                  <a:extLst>
                    <a:ext uri="{9D8B030D-6E8A-4147-A177-3AD203B41FA5}">
                      <a16:colId xmlns:a16="http://schemas.microsoft.com/office/drawing/2014/main" val="4219389756"/>
                    </a:ext>
                  </a:extLst>
                </a:gridCol>
                <a:gridCol w="2888560">
                  <a:extLst>
                    <a:ext uri="{9D8B030D-6E8A-4147-A177-3AD203B41FA5}">
                      <a16:colId xmlns:a16="http://schemas.microsoft.com/office/drawing/2014/main" val="1776818613"/>
                    </a:ext>
                  </a:extLst>
                </a:gridCol>
                <a:gridCol w="3671357">
                  <a:extLst>
                    <a:ext uri="{9D8B030D-6E8A-4147-A177-3AD203B41FA5}">
                      <a16:colId xmlns:a16="http://schemas.microsoft.com/office/drawing/2014/main" val="3319870741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Characteristic</a:t>
                      </a:r>
                    </a:p>
                  </a:txBody>
                  <a:tcPr marL="45720" marR="45720" marT="22860" marB="22860"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Milvexian (N=7094)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B3D91"/>
                          </a:solidFill>
                        </a:rPr>
                        <a:t>Placebo (N=7100)</a:t>
                      </a:r>
                    </a:p>
                  </a:txBody>
                  <a:tcPr marL="45720" marR="45720" marT="22860" marB="22860">
                    <a:solidFill>
                      <a:srgbClr val="D6E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15354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Planned Background AP Strategy</a:t>
                      </a:r>
                    </a:p>
                  </a:txBody>
                  <a:tcPr marL="45720" marR="45720" marT="22860" marB="22860"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14458F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812156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DAPT &gt;90 days ± de-escalation to SAPT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6581 (92.8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6588 (92.8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072356"/>
                  </a:ext>
                </a:extLst>
              </a:tr>
              <a:tr h="343985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DAPT ≤90 days w de-escalation to SAPT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403 (5.7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409 (5.8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23744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SAPT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110 (1.6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103 (1.5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389034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2060"/>
                          </a:solidFill>
                        </a:rPr>
                        <a:t>Actual AP taken at randomization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72392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  DAPT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6761 (96.5)</a:t>
                      </a:r>
                      <a:r>
                        <a:rPr lang="en-US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6753 (96.2)</a:t>
                      </a:r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 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940807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  ASA + clopidogrel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2495 (35.6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2525 (36.0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549878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  ASA + ticagrelor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2709 (38.7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2674 (38.1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714797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  ASA + prasugrel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1557 (22.2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1554 (22.1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95856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  SAPT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244 (3.5%)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2"/>
                          </a:solidFill>
                        </a:rPr>
                        <a:t>264 (3.8%)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025259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  ASA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123 (1.8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140 (2.0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008674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  Clopidogrel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46 (0.7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51 (0.7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116169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  Ticagrelor</a:t>
                      </a:r>
                    </a:p>
                  </a:txBody>
                  <a:tcPr marL="45720" marR="45720" marT="22860" marB="2286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56 (0.8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56 (0.8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EEF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435811"/>
                  </a:ext>
                </a:extLst>
              </a:tr>
              <a:tr h="31997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    Prasugrel</a:t>
                      </a:r>
                    </a:p>
                  </a:txBody>
                  <a:tcPr marL="45720" marR="45720" marT="22860" marB="22860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19 (0.3</a:t>
                      </a:r>
                      <a:r>
                        <a:rPr lang="en-US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17 (0.2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L="45720" marR="45720" marT="22860" marB="22860">
                    <a:solidFill>
                      <a:srgbClr val="DD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4650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D202821-03DE-F15A-79BD-C90E03E8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6" y="599916"/>
            <a:ext cx="8515692" cy="77665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+mn-lt"/>
              </a:rPr>
              <a:t>Background Antiplatelet Therapy</a:t>
            </a:r>
            <a:br>
              <a:rPr lang="en-US" sz="4000" b="1" dirty="0">
                <a:solidFill>
                  <a:schemeClr val="tx2"/>
                </a:solidFill>
                <a:latin typeface="+mn-lt"/>
              </a:rPr>
            </a:br>
            <a:r>
              <a:rPr lang="en-US" sz="3200" b="1" dirty="0">
                <a:solidFill>
                  <a:schemeClr val="tx2"/>
                </a:solidFill>
                <a:latin typeface="+mn-lt"/>
              </a:rPr>
              <a:t>ITT</a:t>
            </a:r>
            <a:br>
              <a:rPr lang="en-US" sz="4000" b="1" dirty="0">
                <a:solidFill>
                  <a:srgbClr val="C00000"/>
                </a:solidFill>
                <a:latin typeface="+mn-lt"/>
              </a:rPr>
            </a:br>
            <a:endParaRPr lang="en-US" sz="4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474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429DCE8-FFB1-80D3-90C4-CB7FD42E2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116" y="1966138"/>
            <a:ext cx="11013768" cy="3554233"/>
          </a:xfrm>
        </p:spPr>
        <p:txBody>
          <a:bodyPr/>
          <a:lstStyle/>
          <a:p>
            <a:pPr marL="342891" marR="0" lvl="0" indent="-342891" algn="l" defTabSz="914377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14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Consulting, speaking, clinical trials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Abcentra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Amarin, Amgen, AstraZeneca, Bayer, BMS, Boehringer-Ingelheim, Idorsia, Janssen, Lilly, Merck, Novartis, Novo-Nordisk, Pfizer, Sanofi</a:t>
            </a:r>
          </a:p>
          <a:p>
            <a:pPr marL="342891" marR="0" lvl="0" indent="-342891" algn="l" defTabSz="914377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14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Deputy Editor at 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Circulation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342891" marR="0" lvl="0" indent="-342891" algn="l" defTabSz="914377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14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Chief Medical Officer,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Bioquantis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096CE92-9384-AD6E-C8C1-CF657DA00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PG Steg - Disclosures</a:t>
            </a:r>
          </a:p>
        </p:txBody>
      </p:sp>
    </p:spTree>
    <p:extLst>
      <p:ext uri="{BB962C8B-B14F-4D97-AF65-F5344CB8AC3E}">
        <p14:creationId xmlns:p14="http://schemas.microsoft.com/office/powerpoint/2010/main" val="864028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E25395BE-88BB-5446-4208-AFC9A7735BFD}"/>
              </a:ext>
            </a:extLst>
          </p:cNvPr>
          <p:cNvGrpSpPr/>
          <p:nvPr/>
        </p:nvGrpSpPr>
        <p:grpSpPr>
          <a:xfrm>
            <a:off x="974551" y="1267679"/>
            <a:ext cx="9946939" cy="4979937"/>
            <a:chOff x="930486" y="1215168"/>
            <a:chExt cx="9946939" cy="4979937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2DD4D02C-2D00-4EE9-57D0-12C9112CC4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30486" y="1215168"/>
              <a:ext cx="9946939" cy="4979937"/>
            </a:xfrm>
            <a:prstGeom prst="rect">
              <a:avLst/>
            </a:prstGeom>
          </p:spPr>
        </p:pic>
        <p:sp>
          <p:nvSpPr>
            <p:cNvPr id="22" name="ZoneTexte 3">
              <a:extLst>
                <a:ext uri="{FF2B5EF4-FFF2-40B4-BE49-F238E27FC236}">
                  <a16:creationId xmlns:a16="http://schemas.microsoft.com/office/drawing/2014/main" id="{3420D95B-F2DC-2DEE-F4B7-6D62B47A6202}"/>
                </a:ext>
              </a:extLst>
            </p:cNvPr>
            <p:cNvSpPr txBox="1"/>
            <p:nvPr/>
          </p:nvSpPr>
          <p:spPr>
            <a:xfrm>
              <a:off x="2521810" y="2141293"/>
              <a:ext cx="2461956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>
                  <a:latin typeface="+mn-lt"/>
                </a:rPr>
                <a:t>Median</a:t>
              </a:r>
              <a:r>
                <a:rPr lang="fr-FR" sz="1200" dirty="0">
                  <a:latin typeface="+mn-lt"/>
                </a:rPr>
                <a:t> </a:t>
              </a:r>
              <a:r>
                <a:rPr lang="fr-FR" sz="1200" dirty="0" err="1">
                  <a:latin typeface="+mn-lt"/>
                </a:rPr>
                <a:t>exposure</a:t>
              </a:r>
              <a:r>
                <a:rPr lang="fr-FR" sz="1200" dirty="0">
                  <a:latin typeface="+mn-lt"/>
                </a:rPr>
                <a:t> 10 </a:t>
              </a:r>
              <a:r>
                <a:rPr lang="fr-FR" sz="1200" dirty="0" err="1">
                  <a:latin typeface="+mn-lt"/>
                </a:rPr>
                <a:t>months</a:t>
              </a:r>
              <a:endParaRPr lang="fr-FR" sz="1200" dirty="0">
                <a:latin typeface="+mn-lt"/>
              </a:endParaRPr>
            </a:p>
            <a:p>
              <a:pPr algn="ctr"/>
              <a:r>
                <a:rPr lang="fr-FR" sz="1200" dirty="0">
                  <a:latin typeface="+mn-lt"/>
                </a:rPr>
                <a:t>Range 0-31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1B0C5FE-24E1-FEC3-1330-D69A058AE594}"/>
              </a:ext>
            </a:extLst>
          </p:cNvPr>
          <p:cNvGrpSpPr/>
          <p:nvPr/>
        </p:nvGrpSpPr>
        <p:grpSpPr>
          <a:xfrm>
            <a:off x="974554" y="1270098"/>
            <a:ext cx="9946939" cy="4979937"/>
            <a:chOff x="930487" y="1217475"/>
            <a:chExt cx="9946939" cy="4979937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C97B6CB-1EA8-BBCE-1A7B-3D0EDFCD34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0487" y="1217475"/>
              <a:ext cx="9946939" cy="4979937"/>
            </a:xfrm>
            <a:prstGeom prst="rect">
              <a:avLst/>
            </a:prstGeom>
          </p:spPr>
        </p:pic>
        <p:sp>
          <p:nvSpPr>
            <p:cNvPr id="19" name="ZoneTexte 3">
              <a:extLst>
                <a:ext uri="{FF2B5EF4-FFF2-40B4-BE49-F238E27FC236}">
                  <a16:creationId xmlns:a16="http://schemas.microsoft.com/office/drawing/2014/main" id="{00E56318-39A2-0CE8-F78D-94571F3CCE66}"/>
                </a:ext>
              </a:extLst>
            </p:cNvPr>
            <p:cNvSpPr txBox="1"/>
            <p:nvPr/>
          </p:nvSpPr>
          <p:spPr>
            <a:xfrm>
              <a:off x="2521810" y="2141293"/>
              <a:ext cx="2461956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>
                  <a:latin typeface="+mn-lt"/>
                </a:rPr>
                <a:t>Median</a:t>
              </a:r>
              <a:r>
                <a:rPr lang="fr-FR" sz="1200" dirty="0">
                  <a:latin typeface="+mn-lt"/>
                </a:rPr>
                <a:t> </a:t>
              </a:r>
              <a:r>
                <a:rPr lang="fr-FR" sz="1200" dirty="0" err="1">
                  <a:latin typeface="+mn-lt"/>
                </a:rPr>
                <a:t>exposure</a:t>
              </a:r>
              <a:r>
                <a:rPr lang="fr-FR" sz="1200" dirty="0">
                  <a:latin typeface="+mn-lt"/>
                </a:rPr>
                <a:t> 10 </a:t>
              </a:r>
              <a:r>
                <a:rPr lang="fr-FR" sz="1200" dirty="0" err="1">
                  <a:latin typeface="+mn-lt"/>
                </a:rPr>
                <a:t>months</a:t>
              </a:r>
              <a:endParaRPr lang="fr-FR" sz="1200" dirty="0">
                <a:latin typeface="+mn-lt"/>
              </a:endParaRPr>
            </a:p>
            <a:p>
              <a:pPr algn="ctr"/>
              <a:r>
                <a:rPr lang="fr-FR" sz="1200" dirty="0">
                  <a:latin typeface="+mn-lt"/>
                </a:rPr>
                <a:t>Range 0-31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FDBEE832-3A2A-479E-B1B5-A18B95B54EFF}"/>
              </a:ext>
            </a:extLst>
          </p:cNvPr>
          <p:cNvSpPr txBox="1"/>
          <p:nvPr/>
        </p:nvSpPr>
        <p:spPr>
          <a:xfrm>
            <a:off x="409139" y="191903"/>
            <a:ext cx="9788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>
                <a:solidFill>
                  <a:schemeClr val="tx2"/>
                </a:solidFill>
                <a:latin typeface="+mn-lt"/>
              </a:rPr>
              <a:t>Primary </a:t>
            </a:r>
            <a:r>
              <a:rPr lang="fr-FR" sz="3000" b="1" dirty="0" err="1">
                <a:solidFill>
                  <a:schemeClr val="tx2"/>
                </a:solidFill>
                <a:latin typeface="+mn-lt"/>
              </a:rPr>
              <a:t>Efficacy</a:t>
            </a:r>
            <a:r>
              <a:rPr lang="fr-FR" sz="3000" b="1" dirty="0">
                <a:solidFill>
                  <a:schemeClr val="tx2"/>
                </a:solidFill>
                <a:latin typeface="+mn-lt"/>
              </a:rPr>
              <a:t> Endpoint: CV Death, MI, Ischemic Stroke </a:t>
            </a:r>
          </a:p>
          <a:p>
            <a:r>
              <a:rPr lang="fr-FR" sz="2400" b="1" dirty="0">
                <a:solidFill>
                  <a:schemeClr val="tx2"/>
                </a:solidFill>
                <a:latin typeface="+mn-lt"/>
              </a:rPr>
              <a:t>ITT, Up to GTED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AD2BE37-422C-4EE1-BAD6-44AE130B2E14}"/>
              </a:ext>
            </a:extLst>
          </p:cNvPr>
          <p:cNvSpPr txBox="1"/>
          <p:nvPr/>
        </p:nvSpPr>
        <p:spPr>
          <a:xfrm>
            <a:off x="404037" y="6326372"/>
            <a:ext cx="2793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GTED: Global Targeted Endpoint Date</a:t>
            </a:r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08943C6F-307A-33C3-653F-58D68E3DB5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3149C98-341D-ECB3-BE96-8D0136585E6D}"/>
              </a:ext>
            </a:extLst>
          </p:cNvPr>
          <p:cNvGrpSpPr/>
          <p:nvPr/>
        </p:nvGrpSpPr>
        <p:grpSpPr>
          <a:xfrm>
            <a:off x="974554" y="1265491"/>
            <a:ext cx="9946939" cy="4979937"/>
            <a:chOff x="974554" y="1265499"/>
            <a:chExt cx="9946939" cy="4979937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40D1A198-4071-AB27-ADF1-80FC26977D2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4554" y="1265499"/>
              <a:ext cx="9946939" cy="4979937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8DB4C340-A719-8F06-1AB0-2CF894703E2A}"/>
                </a:ext>
              </a:extLst>
            </p:cNvPr>
            <p:cNvSpPr txBox="1"/>
            <p:nvPr/>
          </p:nvSpPr>
          <p:spPr>
            <a:xfrm>
              <a:off x="2562412" y="2190451"/>
              <a:ext cx="2461956" cy="4616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err="1">
                  <a:latin typeface="+mn-lt"/>
                </a:rPr>
                <a:t>Median</a:t>
              </a:r>
              <a:r>
                <a:rPr lang="fr-FR" sz="1200" dirty="0">
                  <a:latin typeface="+mn-lt"/>
                </a:rPr>
                <a:t> </a:t>
              </a:r>
              <a:r>
                <a:rPr lang="fr-FR" sz="1200" dirty="0" err="1">
                  <a:latin typeface="+mn-lt"/>
                </a:rPr>
                <a:t>exposure</a:t>
              </a:r>
              <a:r>
                <a:rPr lang="fr-FR" sz="1200" dirty="0">
                  <a:latin typeface="+mn-lt"/>
                </a:rPr>
                <a:t> 10 </a:t>
              </a:r>
              <a:r>
                <a:rPr lang="fr-FR" sz="1200" dirty="0" err="1">
                  <a:latin typeface="+mn-lt"/>
                </a:rPr>
                <a:t>months</a:t>
              </a:r>
              <a:endParaRPr lang="fr-FR" sz="1200" dirty="0">
                <a:latin typeface="+mn-lt"/>
              </a:endParaRPr>
            </a:p>
            <a:p>
              <a:pPr algn="ctr"/>
              <a:r>
                <a:rPr lang="fr-FR" sz="1200" dirty="0">
                  <a:latin typeface="+mn-lt"/>
                </a:rPr>
                <a:t>Range 0-31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526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0D4072-6D03-4F7A-82C5-B1C0ECF2C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16" y="437185"/>
            <a:ext cx="8287032" cy="776654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tx2"/>
                </a:solidFill>
                <a:latin typeface="+mn-lt"/>
              </a:rPr>
              <a:t>Primary </a:t>
            </a:r>
            <a:r>
              <a:rPr lang="fr-FR" b="1" dirty="0" err="1">
                <a:solidFill>
                  <a:schemeClr val="tx2"/>
                </a:solidFill>
                <a:latin typeface="+mn-lt"/>
              </a:rPr>
              <a:t>Efficacy</a:t>
            </a:r>
            <a:r>
              <a:rPr lang="fr-FR" b="1" dirty="0">
                <a:solidFill>
                  <a:schemeClr val="tx2"/>
                </a:solidFill>
                <a:latin typeface="+mn-lt"/>
              </a:rPr>
              <a:t> Endpoint</a:t>
            </a:r>
            <a:br>
              <a:rPr lang="fr-FR" b="1" dirty="0">
                <a:solidFill>
                  <a:schemeClr val="tx2"/>
                </a:solidFill>
                <a:latin typeface="+mn-lt"/>
              </a:rPr>
            </a:br>
            <a:r>
              <a:rPr lang="fr-FR" sz="3600" b="1" dirty="0">
                <a:solidFill>
                  <a:schemeClr val="tx2"/>
                </a:solidFill>
                <a:latin typeface="+mn-lt"/>
              </a:rPr>
              <a:t>ITT, Up to GTED</a:t>
            </a:r>
            <a:endParaRPr lang="fr-FR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32DF9C6A-0626-A06E-FCC6-EAD41B0A488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sp>
        <p:nvSpPr>
          <p:cNvPr id="8" name="ZoneTexte 5">
            <a:extLst>
              <a:ext uri="{FF2B5EF4-FFF2-40B4-BE49-F238E27FC236}">
                <a16:creationId xmlns:a16="http://schemas.microsoft.com/office/drawing/2014/main" id="{CBBD13B2-EFFC-F9C8-8836-C2D5D935E40C}"/>
              </a:ext>
            </a:extLst>
          </p:cNvPr>
          <p:cNvSpPr txBox="1"/>
          <p:nvPr/>
        </p:nvSpPr>
        <p:spPr>
          <a:xfrm>
            <a:off x="404037" y="6407195"/>
            <a:ext cx="2793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GTED: Global Targeted Endpoint Date</a:t>
            </a:r>
          </a:p>
        </p:txBody>
      </p:sp>
      <p:graphicFrame>
        <p:nvGraphicFramePr>
          <p:cNvPr id="10" name="Tableau 3">
            <a:extLst>
              <a:ext uri="{FF2B5EF4-FFF2-40B4-BE49-F238E27FC236}">
                <a16:creationId xmlns:a16="http://schemas.microsoft.com/office/drawing/2014/main" id="{D79F66CF-EB50-D5FD-F8A3-F454E9441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640187"/>
              </p:ext>
            </p:extLst>
          </p:nvPr>
        </p:nvGraphicFramePr>
        <p:xfrm>
          <a:off x="589117" y="1732108"/>
          <a:ext cx="11396054" cy="38195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5226">
                  <a:extLst>
                    <a:ext uri="{9D8B030D-6E8A-4147-A177-3AD203B41FA5}">
                      <a16:colId xmlns:a16="http://schemas.microsoft.com/office/drawing/2014/main" val="1273101699"/>
                    </a:ext>
                  </a:extLst>
                </a:gridCol>
                <a:gridCol w="1415143">
                  <a:extLst>
                    <a:ext uri="{9D8B030D-6E8A-4147-A177-3AD203B41FA5}">
                      <a16:colId xmlns:a16="http://schemas.microsoft.com/office/drawing/2014/main" val="910208776"/>
                    </a:ext>
                  </a:extLst>
                </a:gridCol>
                <a:gridCol w="2046514">
                  <a:extLst>
                    <a:ext uri="{9D8B030D-6E8A-4147-A177-3AD203B41FA5}">
                      <a16:colId xmlns:a16="http://schemas.microsoft.com/office/drawing/2014/main" val="4260498051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66198984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169035143"/>
                    </a:ext>
                  </a:extLst>
                </a:gridCol>
                <a:gridCol w="2133446">
                  <a:extLst>
                    <a:ext uri="{9D8B030D-6E8A-4147-A177-3AD203B41FA5}">
                      <a16:colId xmlns:a16="http://schemas.microsoft.com/office/drawing/2014/main" val="2815772912"/>
                    </a:ext>
                  </a:extLst>
                </a:gridCol>
                <a:gridCol w="729496">
                  <a:extLst>
                    <a:ext uri="{9D8B030D-6E8A-4147-A177-3AD203B41FA5}">
                      <a16:colId xmlns:a16="http://schemas.microsoft.com/office/drawing/2014/main" val="3689707830"/>
                    </a:ext>
                  </a:extLst>
                </a:gridCol>
              </a:tblGrid>
              <a:tr h="846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kern="100" dirty="0">
                          <a:solidFill>
                            <a:srgbClr val="000000"/>
                          </a:solidFill>
                          <a:effectLst/>
                        </a:rPr>
                        <a:t>End Point</a:t>
                      </a:r>
                      <a:endParaRPr lang="fr-FR" sz="3200" b="1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kern="1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Milvexian</a:t>
                      </a:r>
                      <a:endParaRPr lang="fr-FR" sz="3200" b="1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1">
                        <a:solidFill>
                          <a:srgbClr val="8B0000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F6D2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kern="100" dirty="0">
                          <a:solidFill>
                            <a:srgbClr val="0B3D91"/>
                          </a:solidFill>
                          <a:effectLst/>
                        </a:rPr>
                        <a:t>Placebo</a:t>
                      </a:r>
                      <a:endParaRPr lang="fr-FR" sz="3200" b="1" kern="100" dirty="0">
                        <a:solidFill>
                          <a:srgbClr val="0B3D91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D6E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b="1">
                        <a:solidFill>
                          <a:srgbClr val="0B3D9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D6E3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</a:rPr>
                        <a:t>Hazard Ratio (95% CI)</a:t>
                      </a:r>
                      <a:endParaRPr lang="fr-FR" sz="2400" b="1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</a:rPr>
                        <a:t>P Value</a:t>
                      </a:r>
                      <a:endParaRPr lang="fr-FR" sz="2400" b="1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lnB w="19050" cap="flat" cmpd="sng" algn="ctr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935462"/>
                  </a:ext>
                </a:extLst>
              </a:tr>
              <a:tr h="606197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r-FR" sz="1600" kern="100" dirty="0">
                        <a:solidFill>
                          <a:srgbClr val="000000"/>
                        </a:solidFill>
                        <a:effectLst/>
                        <a:latin typeface="+mn-lt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n/N (%)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Event rate per 100 Subject-Years (95% CI)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14458F"/>
                          </a:solidFill>
                          <a:effectLst/>
                        </a:rPr>
                        <a:t>n/N (%)</a:t>
                      </a:r>
                      <a:endParaRPr lang="fr-FR" sz="2400" kern="10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EEF4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</a:rPr>
                        <a:t>Event rate per 100 Subject-Years (95% CI)</a:t>
                      </a:r>
                      <a:endParaRPr lang="fr-FR" sz="24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>
                    <a:solidFill>
                      <a:srgbClr val="EEF4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69314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fr-FR" sz="16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N=7094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</a:rPr>
                        <a:t>N=7100</a:t>
                      </a:r>
                      <a:endParaRPr lang="fr-FR" sz="24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DDE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</a:rPr>
                        <a:t> </a:t>
                      </a:r>
                      <a:endParaRPr lang="fr-FR" sz="24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DDE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013660"/>
                  </a:ext>
                </a:extLst>
              </a:tr>
              <a:tr h="7535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</a:rPr>
                        <a:t>Cardiovascular death, MI, or ischemic stroke </a:t>
                      </a:r>
                      <a:endParaRPr lang="fr-FR" sz="2400" b="1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384 (5.4%)</a:t>
                      </a:r>
                      <a:endParaRPr lang="fr-FR" sz="2400" b="1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5.60 (5.06, 6.19)</a:t>
                      </a:r>
                      <a:endParaRPr lang="fr-FR" sz="2400" b="1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14458F"/>
                          </a:solidFill>
                          <a:effectLst/>
                        </a:rPr>
                        <a:t>365 (5.1%)</a:t>
                      </a:r>
                      <a:endParaRPr lang="fr-FR" sz="2400" b="1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EEF4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14458F"/>
                          </a:solidFill>
                          <a:effectLst/>
                        </a:rPr>
                        <a:t>5.33 (4.81, 5.90)</a:t>
                      </a:r>
                      <a:endParaRPr lang="fr-FR" sz="2400" b="1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EEF4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</a:rPr>
                        <a:t>1.05 (0.91, 1.21)</a:t>
                      </a:r>
                      <a:endParaRPr lang="fr-FR" sz="2400" b="1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</a:rPr>
                        <a:t>0.50</a:t>
                      </a:r>
                      <a:endParaRPr lang="fr-FR" sz="2400" b="1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684973"/>
                  </a:ext>
                </a:extLst>
              </a:tr>
              <a:tr h="365370">
                <a:tc>
                  <a:txBody>
                    <a:bodyPr/>
                    <a:lstStyle/>
                    <a:p>
                      <a:pPr marL="18288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</a:rPr>
                        <a:t>CV death</a:t>
                      </a:r>
                      <a:endParaRPr lang="fr-FR" sz="2400" kern="10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110 (1.6%)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1.54 (1.28, 1.86)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14458F"/>
                          </a:solidFill>
                          <a:effectLst/>
                        </a:rPr>
                        <a:t>112 (1.6%)</a:t>
                      </a:r>
                      <a:endParaRPr lang="fr-FR" sz="2400" kern="10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DDE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14458F"/>
                          </a:solidFill>
                          <a:effectLst/>
                        </a:rPr>
                        <a:t>1.57 (1.30, 1.89)</a:t>
                      </a:r>
                      <a:endParaRPr lang="fr-FR" sz="2400" kern="10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DDE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0.98 (0.75, 1.28)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- 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881903"/>
                  </a:ext>
                </a:extLst>
              </a:tr>
              <a:tr h="365370">
                <a:tc>
                  <a:txBody>
                    <a:bodyPr/>
                    <a:lstStyle/>
                    <a:p>
                      <a:pPr marL="18288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</a:rPr>
                        <a:t>MI</a:t>
                      </a:r>
                      <a:endParaRPr lang="fr-FR" sz="2400" kern="10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249 (3.5%)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3.61 (3.19, 4.09)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</a:rPr>
                        <a:t>236 (3.3%)</a:t>
                      </a:r>
                      <a:endParaRPr lang="fr-FR" sz="24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EEF4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14458F"/>
                          </a:solidFill>
                          <a:effectLst/>
                        </a:rPr>
                        <a:t>3.43 (3.02, 3.89)</a:t>
                      </a:r>
                      <a:endParaRPr lang="fr-FR" sz="2400" kern="10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EEF4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1.05 (0.88, 1.26)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- 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595573"/>
                  </a:ext>
                </a:extLst>
              </a:tr>
              <a:tr h="365370">
                <a:tc>
                  <a:txBody>
                    <a:bodyPr/>
                    <a:lstStyle/>
                    <a:p>
                      <a:pPr marL="18288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</a:rPr>
                        <a:t>Ischemic Stroke</a:t>
                      </a:r>
                      <a:endParaRPr lang="fr-FR" sz="2400" kern="10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60 (0.8%)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0.85 (0.66, 1.10)</a:t>
                      </a:r>
                      <a:endParaRPr lang="fr-FR" sz="24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</a:rPr>
                        <a:t>46 (0.6%)</a:t>
                      </a:r>
                      <a:endParaRPr lang="fr-FR" sz="24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DDE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14458F"/>
                          </a:solidFill>
                          <a:effectLst/>
                        </a:rPr>
                        <a:t>0.66 (0.49, 0.88)</a:t>
                      </a:r>
                      <a:endParaRPr lang="fr-FR" sz="2400" kern="100" dirty="0">
                        <a:solidFill>
                          <a:srgbClr val="14458F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DDE9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1.30 (0.89, 1.91)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</a:rPr>
                        <a:t>- </a:t>
                      </a:r>
                      <a:endParaRPr lang="fr-FR" sz="2400" kern="100" dirty="0">
                        <a:solidFill>
                          <a:srgbClr val="000000"/>
                        </a:solidFill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67888" marR="67888" marT="0" marB="0" anchor="ctr"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408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439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D81A1-6CC3-0A58-5C2B-8FACB0109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1" y="267526"/>
            <a:ext cx="9827783" cy="77665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+mn-lt"/>
              </a:rPr>
              <a:t>Subgroup Analysis of the Primary Efficacy Endpoint</a:t>
            </a:r>
            <a:br>
              <a:rPr lang="en-US" sz="2700" b="1" dirty="0">
                <a:solidFill>
                  <a:schemeClr val="tx2"/>
                </a:solidFill>
                <a:latin typeface="+mn-lt"/>
              </a:rPr>
            </a:br>
            <a:r>
              <a:rPr lang="en-US" sz="2700" b="1" dirty="0">
                <a:solidFill>
                  <a:schemeClr val="tx2"/>
                </a:solidFill>
                <a:latin typeface="+mn-lt"/>
              </a:rPr>
              <a:t>ITT, Up to GTED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59B0F9-6054-EB28-954C-94323C5430C3}"/>
              </a:ext>
            </a:extLst>
          </p:cNvPr>
          <p:cNvGraphicFramePr>
            <a:graphicFrameLocks noGrp="1"/>
          </p:cNvGraphicFramePr>
          <p:nvPr/>
        </p:nvGraphicFramePr>
        <p:xfrm>
          <a:off x="5000625" y="3932714"/>
          <a:ext cx="2190750" cy="152400"/>
        </p:xfrm>
        <a:graphic>
          <a:graphicData uri="http://schemas.openxmlformats.org/drawingml/2006/table">
            <a:tbl>
              <a:tblPr/>
              <a:tblGrid>
                <a:gridCol w="2190750">
                  <a:extLst>
                    <a:ext uri="{9D8B030D-6E8A-4147-A177-3AD203B41FA5}">
                      <a16:colId xmlns:a16="http://schemas.microsoft.com/office/drawing/2014/main" val="3541128452"/>
                    </a:ext>
                  </a:extLst>
                </a:gridCol>
              </a:tblGrid>
              <a:tr h="13716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5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5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US" sz="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273" marR="2127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56390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AF3D1D1-40DC-BC60-0F62-A3176595E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400" y="1074067"/>
            <a:ext cx="5078504" cy="564645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A25AAE8-9EE3-DE46-F9AD-F41A4CB66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503" y="1074067"/>
            <a:ext cx="5078505" cy="564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4327C77C-5448-DEEE-1706-8913A35FA2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8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59FAE-37F1-1CE7-B767-BBDCBC804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AAAA7-3ABC-D488-9E8D-18DD27247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1" y="267526"/>
            <a:ext cx="9827783" cy="77665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+mn-lt"/>
              </a:rPr>
              <a:t>Subgroup Analysis of the Primary Efficacy Endpoint</a:t>
            </a:r>
            <a:br>
              <a:rPr lang="en-US" sz="2700" b="1" dirty="0">
                <a:solidFill>
                  <a:schemeClr val="tx2"/>
                </a:solidFill>
                <a:latin typeface="+mn-lt"/>
              </a:rPr>
            </a:br>
            <a:r>
              <a:rPr lang="en-US" sz="2700" b="1" dirty="0">
                <a:solidFill>
                  <a:schemeClr val="tx2"/>
                </a:solidFill>
                <a:latin typeface="+mn-lt"/>
              </a:rPr>
              <a:t>ITT, Up to GTED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7C9585-3B5D-DC0A-989C-1F96DBF4E1CA}"/>
              </a:ext>
            </a:extLst>
          </p:cNvPr>
          <p:cNvGraphicFramePr>
            <a:graphicFrameLocks noGrp="1"/>
          </p:cNvGraphicFramePr>
          <p:nvPr/>
        </p:nvGraphicFramePr>
        <p:xfrm>
          <a:off x="5000625" y="3932714"/>
          <a:ext cx="2190750" cy="152400"/>
        </p:xfrm>
        <a:graphic>
          <a:graphicData uri="http://schemas.openxmlformats.org/drawingml/2006/table">
            <a:tbl>
              <a:tblPr/>
              <a:tblGrid>
                <a:gridCol w="2190750">
                  <a:extLst>
                    <a:ext uri="{9D8B030D-6E8A-4147-A177-3AD203B41FA5}">
                      <a16:colId xmlns:a16="http://schemas.microsoft.com/office/drawing/2014/main" val="3541128452"/>
                    </a:ext>
                  </a:extLst>
                </a:gridCol>
              </a:tblGrid>
              <a:tr h="13716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5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5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US" sz="6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1273" marR="2127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563907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id="{D0E828B5-1297-F1C6-303E-0D5C61CB7BB5}"/>
              </a:ext>
            </a:extLst>
          </p:cNvPr>
          <p:cNvSpPr/>
          <p:nvPr/>
        </p:nvSpPr>
        <p:spPr>
          <a:xfrm>
            <a:off x="829498" y="4439093"/>
            <a:ext cx="679002" cy="308344"/>
          </a:xfrm>
          <a:prstGeom prst="rightArrow">
            <a:avLst>
              <a:gd name="adj1" fmla="val 77586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F7CC9EEA-A96D-F24A-FB08-1FC116CB28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580E08-B550-45BB-5D75-934914B8D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044180"/>
            <a:ext cx="11734800" cy="44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B81F10-892B-0544-A028-C3C449EC6C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52" y="5618013"/>
            <a:ext cx="11436096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3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EC2D1-0C0E-4A86-9709-CD793F751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842B5-8CF7-191E-0E5D-A1EA678FA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1" y="517069"/>
            <a:ext cx="8284874" cy="77665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+mn-lt"/>
              </a:rPr>
              <a:t>Principal Safety Endpoint: BARC 3c/5</a:t>
            </a:r>
            <a:br>
              <a:rPr lang="en-US" b="1" dirty="0">
                <a:latin typeface="+mn-lt"/>
              </a:rPr>
            </a:br>
            <a:r>
              <a:rPr lang="en-US" sz="3600" b="1" dirty="0">
                <a:latin typeface="+mn-lt"/>
              </a:rPr>
              <a:t>Safety, On-Treatment</a:t>
            </a:r>
            <a:br>
              <a:rPr lang="en-US" b="1" dirty="0">
                <a:solidFill>
                  <a:schemeClr val="tx2"/>
                </a:solidFill>
                <a:latin typeface="+mn-lt"/>
              </a:rPr>
            </a:b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C1AFA165-C758-A660-431D-C755B383C1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D3910FA-9FE0-93A3-CA9A-0119B6A56F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9585" y="1558251"/>
            <a:ext cx="9444209" cy="472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179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5BC3A-0133-5CB8-A80C-7F9F03746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1" y="419100"/>
            <a:ext cx="8284874" cy="77665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+mn-lt"/>
              </a:rPr>
              <a:t>Key Secondary Bleeding Endpoints:</a:t>
            </a:r>
            <a:br>
              <a:rPr lang="en-US" b="1" dirty="0">
                <a:solidFill>
                  <a:schemeClr val="tx2"/>
                </a:solidFill>
                <a:latin typeface="+mn-lt"/>
              </a:rPr>
            </a:br>
            <a:r>
              <a:rPr lang="en-US" sz="3600" b="1" dirty="0">
                <a:solidFill>
                  <a:schemeClr val="tx2"/>
                </a:solidFill>
                <a:latin typeface="+mn-lt"/>
              </a:rPr>
              <a:t>Safety, On-Treatment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FD49243E-03BA-2CD7-080C-596E33D0646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27" y="-2216"/>
            <a:ext cx="2164773" cy="878803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FEAD034-1154-A5E3-3B46-7187C1745934}"/>
              </a:ext>
            </a:extLst>
          </p:cNvPr>
          <p:cNvGrpSpPr/>
          <p:nvPr/>
        </p:nvGrpSpPr>
        <p:grpSpPr>
          <a:xfrm>
            <a:off x="392804" y="1635148"/>
            <a:ext cx="3784480" cy="4577113"/>
            <a:chOff x="392804" y="1700464"/>
            <a:chExt cx="3784480" cy="457711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20702B-2739-2E6A-17CA-F9B308010587}"/>
                </a:ext>
              </a:extLst>
            </p:cNvPr>
            <p:cNvSpPr txBox="1"/>
            <p:nvPr/>
          </p:nvSpPr>
          <p:spPr>
            <a:xfrm>
              <a:off x="911664" y="1700464"/>
              <a:ext cx="32656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BARC 3b, 3c and 5 Bleeding 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A35F15EB-6037-5A56-F382-73A5AF2EF7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2804" y="2195874"/>
              <a:ext cx="3572815" cy="4081703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DF5C3E8-BB79-C493-BD6A-E4E44C48BE64}"/>
              </a:ext>
            </a:extLst>
          </p:cNvPr>
          <p:cNvGrpSpPr/>
          <p:nvPr/>
        </p:nvGrpSpPr>
        <p:grpSpPr>
          <a:xfrm>
            <a:off x="4199586" y="1659576"/>
            <a:ext cx="4011091" cy="4552684"/>
            <a:chOff x="4199586" y="1724892"/>
            <a:chExt cx="4011091" cy="45526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060E20-1755-F551-1437-16BD45691BB3}"/>
                </a:ext>
              </a:extLst>
            </p:cNvPr>
            <p:cNvSpPr txBox="1"/>
            <p:nvPr/>
          </p:nvSpPr>
          <p:spPr>
            <a:xfrm>
              <a:off x="4527963" y="1724892"/>
              <a:ext cx="36827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Non-CABG TIMI Major Bleeding</a:t>
              </a: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98F7232F-22D0-F4D5-D97A-D32CEC7DA39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99586" y="2195873"/>
              <a:ext cx="3572815" cy="4081703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D5010DE-D170-87C6-04E6-1749E3532FCE}"/>
              </a:ext>
            </a:extLst>
          </p:cNvPr>
          <p:cNvGrpSpPr/>
          <p:nvPr/>
        </p:nvGrpSpPr>
        <p:grpSpPr>
          <a:xfrm>
            <a:off x="8055808" y="1661366"/>
            <a:ext cx="3572815" cy="4550895"/>
            <a:chOff x="8055808" y="1726682"/>
            <a:chExt cx="3572815" cy="45508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2CED8B-F295-859A-C395-E4BBE933B8E6}"/>
                </a:ext>
              </a:extLst>
            </p:cNvPr>
            <p:cNvSpPr txBox="1"/>
            <p:nvPr/>
          </p:nvSpPr>
          <p:spPr>
            <a:xfrm>
              <a:off x="9043672" y="1726682"/>
              <a:ext cx="2430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ISTH Major Bleeding</a:t>
              </a: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BEC5EAFB-3868-71EB-0548-661FEB81774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55808" y="2195874"/>
              <a:ext cx="3572815" cy="4081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803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DBEC40C-318D-CEE3-3089-3A3B3024A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A438820E-38D8-B8D3-40D0-F49F0FA30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989" y="-2811694"/>
            <a:ext cx="6616315" cy="380191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Librexia</a:t>
            </a:r>
            <a:r>
              <a:rPr lang="fr-FR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 trial program (</a:t>
            </a:r>
            <a:r>
              <a:rPr lang="fr-FR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Milvexian</a:t>
            </a:r>
            <a:r>
              <a:rPr lang="fr-FR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B65362-F9AD-4243-B257-1C46E91367F6}"/>
              </a:ext>
            </a:extLst>
          </p:cNvPr>
          <p:cNvSpPr txBox="1"/>
          <p:nvPr/>
        </p:nvSpPr>
        <p:spPr>
          <a:xfrm>
            <a:off x="1676400" y="293985"/>
            <a:ext cx="8077200" cy="523220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tx2"/>
                </a:solidFill>
              </a:rPr>
              <a:t>The LIBREXIA Trial Program: &gt;46,000 pts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58F901-3C5B-1CFE-73A1-471C90B0D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2696" y="0"/>
            <a:ext cx="2299304" cy="93228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CE53D98-2E03-F995-0A06-A54E6574CBAE}"/>
              </a:ext>
            </a:extLst>
          </p:cNvPr>
          <p:cNvGrpSpPr/>
          <p:nvPr/>
        </p:nvGrpSpPr>
        <p:grpSpPr>
          <a:xfrm>
            <a:off x="8526777" y="1100003"/>
            <a:ext cx="3113476" cy="5524170"/>
            <a:chOff x="8526777" y="1100003"/>
            <a:chExt cx="3113476" cy="552417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81744D8-2325-3C2B-FF46-417495BB1444}"/>
                </a:ext>
              </a:extLst>
            </p:cNvPr>
            <p:cNvGrpSpPr/>
            <p:nvPr/>
          </p:nvGrpSpPr>
          <p:grpSpPr>
            <a:xfrm>
              <a:off x="8526777" y="1100003"/>
              <a:ext cx="3113476" cy="5524170"/>
              <a:chOff x="8526777" y="1100003"/>
              <a:chExt cx="3113476" cy="552417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7CFE090-63A2-5020-B4FD-53C2605DE092}"/>
                  </a:ext>
                </a:extLst>
              </p:cNvPr>
              <p:cNvSpPr/>
              <p:nvPr/>
            </p:nvSpPr>
            <p:spPr>
              <a:xfrm>
                <a:off x="8530337" y="1100003"/>
                <a:ext cx="3109915" cy="441774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sz="1400" dirty="0">
                    <a:solidFill>
                      <a:schemeClr val="tx1"/>
                    </a:solidFill>
                  </a:rPr>
                  <a:t>NCT05754957</a:t>
                </a:r>
              </a:p>
              <a:p>
                <a:pPr algn="ctr"/>
                <a:endParaRPr lang="fr-FR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b="1" dirty="0" err="1">
                    <a:solidFill>
                      <a:schemeClr val="tx1"/>
                    </a:solidFill>
                  </a:rPr>
                  <a:t>Milvexian</a:t>
                </a:r>
                <a:r>
                  <a:rPr lang="fr-FR" b="1" dirty="0">
                    <a:solidFill>
                      <a:schemeClr val="tx1"/>
                    </a:solidFill>
                  </a:rPr>
                  <a:t> 25 mg </a:t>
                </a:r>
                <a:r>
                  <a:rPr lang="fr-FR" b="1" dirty="0" err="1">
                    <a:solidFill>
                      <a:schemeClr val="tx1"/>
                    </a:solidFill>
                  </a:rPr>
                  <a:t>bid</a:t>
                </a:r>
                <a:r>
                  <a:rPr lang="fr-FR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vs </a:t>
                </a:r>
              </a:p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Placebo</a:t>
                </a:r>
              </a:p>
              <a:p>
                <a:pPr algn="ctr"/>
                <a:endParaRPr lang="fr-FR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On top of </a:t>
                </a:r>
                <a:r>
                  <a:rPr lang="fr-FR" b="1" dirty="0" err="1">
                    <a:solidFill>
                      <a:schemeClr val="tx1"/>
                    </a:solidFill>
                  </a:rPr>
                  <a:t>antiplatelet</a:t>
                </a:r>
                <a:r>
                  <a:rPr lang="fr-FR" b="1" dirty="0">
                    <a:solidFill>
                      <a:schemeClr val="tx1"/>
                    </a:solidFill>
                  </a:rPr>
                  <a:t> </a:t>
                </a:r>
                <a:r>
                  <a:rPr lang="fr-FR" b="1" dirty="0" err="1">
                    <a:solidFill>
                      <a:schemeClr val="tx1"/>
                    </a:solidFill>
                  </a:rPr>
                  <a:t>Rx</a:t>
                </a:r>
                <a:endParaRPr lang="fr-FR" b="1" dirty="0">
                  <a:solidFill>
                    <a:schemeClr val="tx1"/>
                  </a:solidFill>
                </a:endParaRPr>
              </a:p>
              <a:p>
                <a:pPr algn="ctr"/>
                <a:endParaRPr lang="fr-FR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Population: </a:t>
                </a:r>
                <a:br>
                  <a:rPr lang="fr-FR" dirty="0">
                    <a:solidFill>
                      <a:schemeClr val="tx1"/>
                    </a:solidFill>
                  </a:rPr>
                </a:br>
                <a:r>
                  <a:rPr lang="fr-FR" dirty="0" err="1">
                    <a:solidFill>
                      <a:schemeClr val="tx1"/>
                    </a:solidFill>
                  </a:rPr>
                  <a:t>Recent</a:t>
                </a:r>
                <a:r>
                  <a:rPr lang="fr-FR" dirty="0">
                    <a:solidFill>
                      <a:schemeClr val="tx1"/>
                    </a:solidFill>
                  </a:rPr>
                  <a:t> ACS pts</a:t>
                </a: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195D33C-42D3-4E1C-7AF0-B030964BBE9A}"/>
                  </a:ext>
                </a:extLst>
              </p:cNvPr>
              <p:cNvSpPr/>
              <p:nvPr/>
            </p:nvSpPr>
            <p:spPr>
              <a:xfrm>
                <a:off x="8526777" y="5709773"/>
                <a:ext cx="3113476" cy="9144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err="1">
                    <a:solidFill>
                      <a:schemeClr val="tx1"/>
                    </a:solidFill>
                  </a:rPr>
                  <a:t>Stopped</a:t>
                </a:r>
                <a:r>
                  <a:rPr lang="fr-FR" sz="2000" b="1" dirty="0">
                    <a:solidFill>
                      <a:schemeClr val="tx1"/>
                    </a:solidFill>
                  </a:rPr>
                  <a:t> for </a:t>
                </a:r>
                <a:r>
                  <a:rPr lang="fr-FR" sz="2000" b="1" dirty="0" err="1">
                    <a:solidFill>
                      <a:schemeClr val="tx1"/>
                    </a:solidFill>
                  </a:rPr>
                  <a:t>futility</a:t>
                </a:r>
                <a:r>
                  <a:rPr lang="fr-FR" sz="2000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fr-FR" sz="2000" b="1" dirty="0" err="1">
                    <a:solidFill>
                      <a:schemeClr val="tx1"/>
                    </a:solidFill>
                  </a:rPr>
                  <a:t>Nov</a:t>
                </a:r>
                <a:r>
                  <a:rPr lang="fr-FR" sz="2000" b="1" dirty="0">
                    <a:solidFill>
                      <a:schemeClr val="tx1"/>
                    </a:solidFill>
                  </a:rPr>
                  <a:t> 2025</a:t>
                </a:r>
                <a:endParaRPr lang="fr-FR" sz="1600" b="1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3" name="Picture 12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92ABDFA9-C8BF-66F2-FF7A-CA1313203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1128" y="1340248"/>
              <a:ext cx="2164773" cy="905409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355479-38AA-D9AB-B749-BEAFE455216D}"/>
              </a:ext>
            </a:extLst>
          </p:cNvPr>
          <p:cNvGrpSpPr/>
          <p:nvPr/>
        </p:nvGrpSpPr>
        <p:grpSpPr>
          <a:xfrm>
            <a:off x="4600902" y="1101261"/>
            <a:ext cx="3456767" cy="5522912"/>
            <a:chOff x="4575085" y="1101261"/>
            <a:chExt cx="3319464" cy="552291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687C35C-1D48-3C48-9D61-A7FF4411D273}"/>
                </a:ext>
              </a:extLst>
            </p:cNvPr>
            <p:cNvGrpSpPr/>
            <p:nvPr/>
          </p:nvGrpSpPr>
          <p:grpSpPr>
            <a:xfrm>
              <a:off x="4575085" y="1101261"/>
              <a:ext cx="3319464" cy="5522912"/>
              <a:chOff x="4575085" y="1101261"/>
              <a:chExt cx="3319464" cy="5522912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F807E0F-8EE8-996D-931E-7433B54C561D}"/>
                  </a:ext>
                </a:extLst>
              </p:cNvPr>
              <p:cNvSpPr/>
              <p:nvPr/>
            </p:nvSpPr>
            <p:spPr>
              <a:xfrm>
                <a:off x="4575086" y="1101261"/>
                <a:ext cx="3319463" cy="441649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sz="1400" dirty="0">
                    <a:solidFill>
                      <a:schemeClr val="tx1"/>
                    </a:solidFill>
                  </a:rPr>
                  <a:t>NCT05702034</a:t>
                </a:r>
              </a:p>
              <a:p>
                <a:pPr algn="ctr"/>
                <a:endParaRPr lang="fr-FR" sz="1400" b="1" dirty="0">
                  <a:solidFill>
                    <a:srgbClr val="C00000"/>
                  </a:solidFill>
                </a:endParaRPr>
              </a:p>
              <a:p>
                <a:pPr algn="ctr"/>
                <a:r>
                  <a:rPr lang="fr-FR" b="1" dirty="0" err="1">
                    <a:solidFill>
                      <a:schemeClr val="tx1"/>
                    </a:solidFill>
                  </a:rPr>
                  <a:t>Milvexian</a:t>
                </a:r>
                <a:r>
                  <a:rPr lang="fr-FR" b="1" dirty="0">
                    <a:solidFill>
                      <a:schemeClr val="tx1"/>
                    </a:solidFill>
                  </a:rPr>
                  <a:t> 25 mg </a:t>
                </a:r>
                <a:r>
                  <a:rPr lang="fr-FR" b="1" dirty="0" err="1">
                    <a:solidFill>
                      <a:schemeClr val="tx1"/>
                    </a:solidFill>
                  </a:rPr>
                  <a:t>bid</a:t>
                </a:r>
                <a:endParaRPr lang="fr-FR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vs </a:t>
                </a:r>
              </a:p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Placebo</a:t>
                </a:r>
              </a:p>
              <a:p>
                <a:pPr algn="ctr"/>
                <a:endParaRPr lang="fr-FR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On top of </a:t>
                </a:r>
                <a:r>
                  <a:rPr lang="fr-FR" b="1" dirty="0" err="1">
                    <a:solidFill>
                      <a:schemeClr val="tx1"/>
                    </a:solidFill>
                  </a:rPr>
                  <a:t>antiplatelet</a:t>
                </a:r>
                <a:r>
                  <a:rPr lang="fr-FR" b="1" dirty="0">
                    <a:solidFill>
                      <a:schemeClr val="tx1"/>
                    </a:solidFill>
                  </a:rPr>
                  <a:t> </a:t>
                </a:r>
                <a:r>
                  <a:rPr lang="fr-FR" b="1" dirty="0" err="1">
                    <a:solidFill>
                      <a:schemeClr val="tx1"/>
                    </a:solidFill>
                  </a:rPr>
                  <a:t>Rx</a:t>
                </a:r>
                <a:endParaRPr lang="fr-FR" b="1" dirty="0">
                  <a:solidFill>
                    <a:schemeClr val="tx1"/>
                  </a:solidFill>
                </a:endParaRPr>
              </a:p>
              <a:p>
                <a:pPr algn="ctr"/>
                <a:endParaRPr lang="fr-FR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dirty="0">
                    <a:solidFill>
                      <a:schemeClr val="tx1"/>
                    </a:solidFill>
                    <a:latin typeface="Neue Helvetica"/>
                  </a:rPr>
                  <a:t>Population: </a:t>
                </a:r>
                <a:br>
                  <a:rPr lang="fr-FR" dirty="0">
                    <a:solidFill>
                      <a:schemeClr val="tx1"/>
                    </a:solidFill>
                    <a:latin typeface="Neue Helvetica"/>
                  </a:rPr>
                </a:br>
                <a:r>
                  <a:rPr lang="fr-FR" dirty="0">
                    <a:solidFill>
                      <a:schemeClr val="tx1"/>
                    </a:solidFill>
                    <a:latin typeface="Neue Helvetica"/>
                  </a:rPr>
                  <a:t>A</a:t>
                </a:r>
                <a:r>
                  <a:rPr lang="fr-FR" i="0" dirty="0">
                    <a:solidFill>
                      <a:schemeClr val="tx1"/>
                    </a:solidFill>
                    <a:effectLst/>
                    <a:latin typeface="Neue Helvetica"/>
                  </a:rPr>
                  <a:t>cute non-</a:t>
                </a:r>
                <a:r>
                  <a:rPr lang="fr-FR" i="0" dirty="0" err="1">
                    <a:solidFill>
                      <a:schemeClr val="tx1"/>
                    </a:solidFill>
                    <a:effectLst/>
                    <a:latin typeface="Neue Helvetica"/>
                  </a:rPr>
                  <a:t>cardioembolic</a:t>
                </a:r>
                <a:r>
                  <a:rPr lang="fr-FR" i="0" dirty="0">
                    <a:solidFill>
                      <a:schemeClr val="tx1"/>
                    </a:solidFill>
                    <a:effectLst/>
                    <a:latin typeface="Neue Helvetica"/>
                  </a:rPr>
                  <a:t> ischemic stroke or high-</a:t>
                </a:r>
                <a:r>
                  <a:rPr lang="fr-FR" i="0" dirty="0" err="1">
                    <a:solidFill>
                      <a:schemeClr val="tx1"/>
                    </a:solidFill>
                    <a:effectLst/>
                    <a:latin typeface="Neue Helvetica"/>
                  </a:rPr>
                  <a:t>risk</a:t>
                </a:r>
                <a:r>
                  <a:rPr lang="fr-FR" i="0" dirty="0">
                    <a:solidFill>
                      <a:schemeClr val="tx1"/>
                    </a:solidFill>
                    <a:effectLst/>
                    <a:latin typeface="Neue Helvetica"/>
                  </a:rPr>
                  <a:t> TIA pts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" name="Flèche vers le bas 1">
                <a:extLst>
                  <a:ext uri="{FF2B5EF4-FFF2-40B4-BE49-F238E27FC236}">
                    <a16:creationId xmlns:a16="http://schemas.microsoft.com/office/drawing/2014/main" id="{6E88A451-9C23-9202-EA78-1C08D4A2794A}"/>
                  </a:ext>
                </a:extLst>
              </p:cNvPr>
              <p:cNvSpPr/>
              <p:nvPr/>
            </p:nvSpPr>
            <p:spPr>
              <a:xfrm>
                <a:off x="4575085" y="5709773"/>
                <a:ext cx="3319463" cy="914400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gradFill>
                <a:gsLst>
                  <a:gs pos="16000">
                    <a:schemeClr val="bg1"/>
                  </a:gs>
                  <a:gs pos="5300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err="1">
                    <a:solidFill>
                      <a:schemeClr val="tx2">
                        <a:lumMod val="75000"/>
                      </a:schemeClr>
                    </a:solidFill>
                  </a:rPr>
                  <a:t>Ongoing</a:t>
                </a:r>
                <a:endParaRPr lang="fr-FR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90D517CE-D908-4BEB-45B0-87D7A3C2D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3600" y="1340248"/>
              <a:ext cx="2230313" cy="905409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D130FB6-4DDE-BAC9-1C00-68E08718D52C}"/>
              </a:ext>
            </a:extLst>
          </p:cNvPr>
          <p:cNvGrpSpPr/>
          <p:nvPr/>
        </p:nvGrpSpPr>
        <p:grpSpPr>
          <a:xfrm>
            <a:off x="619833" y="1100003"/>
            <a:ext cx="3456765" cy="5524170"/>
            <a:chOff x="619834" y="1100003"/>
            <a:chExt cx="3323022" cy="5524170"/>
          </a:xfrm>
          <a:solidFill>
            <a:schemeClr val="accent3">
              <a:lumMod val="20000"/>
              <a:lumOff val="80000"/>
            </a:schemeClr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5DE2C23-357D-A2B9-5657-820143E19AB7}"/>
                </a:ext>
              </a:extLst>
            </p:cNvPr>
            <p:cNvGrpSpPr/>
            <p:nvPr/>
          </p:nvGrpSpPr>
          <p:grpSpPr>
            <a:xfrm>
              <a:off x="619834" y="1100003"/>
              <a:ext cx="3323022" cy="5524170"/>
              <a:chOff x="619834" y="1100003"/>
              <a:chExt cx="3323022" cy="5524170"/>
            </a:xfrm>
            <a:grpFill/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DAF4EFE-8456-673F-E741-34F2CE98F249}"/>
                  </a:ext>
                </a:extLst>
              </p:cNvPr>
              <p:cNvSpPr/>
              <p:nvPr/>
            </p:nvSpPr>
            <p:spPr>
              <a:xfrm>
                <a:off x="619834" y="1100003"/>
                <a:ext cx="3319463" cy="4416491"/>
              </a:xfrm>
              <a:prstGeom prst="rect">
                <a:avLst/>
              </a:prstGeom>
              <a:grpFill/>
              <a:ln>
                <a:solidFill>
                  <a:srgbClr val="54B000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endParaRPr lang="fr-FR" sz="14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sz="1400" dirty="0">
                    <a:solidFill>
                      <a:schemeClr val="tx1"/>
                    </a:solidFill>
                  </a:rPr>
                  <a:t>NCT05757869</a:t>
                </a:r>
              </a:p>
              <a:p>
                <a:pPr algn="ctr"/>
                <a:endParaRPr lang="fr-FR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b="1" dirty="0" err="1">
                    <a:solidFill>
                      <a:schemeClr val="tx1"/>
                    </a:solidFill>
                  </a:rPr>
                  <a:t>Milvexian</a:t>
                </a:r>
                <a:r>
                  <a:rPr lang="fr-FR" b="1" dirty="0">
                    <a:solidFill>
                      <a:schemeClr val="tx1"/>
                    </a:solidFill>
                  </a:rPr>
                  <a:t> 100 mg </a:t>
                </a:r>
                <a:r>
                  <a:rPr lang="fr-FR" b="1" dirty="0" err="1">
                    <a:solidFill>
                      <a:schemeClr val="tx1"/>
                    </a:solidFill>
                  </a:rPr>
                  <a:t>bid</a:t>
                </a:r>
                <a:r>
                  <a:rPr lang="fr-FR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vs </a:t>
                </a:r>
              </a:p>
              <a:p>
                <a:pPr algn="ctr"/>
                <a:r>
                  <a:rPr lang="fr-FR" b="1" dirty="0" err="1">
                    <a:solidFill>
                      <a:schemeClr val="tx1"/>
                    </a:solidFill>
                  </a:rPr>
                  <a:t>Apixaban</a:t>
                </a:r>
                <a:r>
                  <a:rPr lang="fr-FR" b="1" dirty="0">
                    <a:solidFill>
                      <a:schemeClr val="tx1"/>
                    </a:solidFill>
                  </a:rPr>
                  <a:t> 5 mg </a:t>
                </a:r>
                <a:r>
                  <a:rPr lang="fr-FR" b="1" dirty="0" err="1">
                    <a:solidFill>
                      <a:schemeClr val="tx1"/>
                    </a:solidFill>
                  </a:rPr>
                  <a:t>bid</a:t>
                </a:r>
                <a:endParaRPr lang="fr-FR" b="1" dirty="0">
                  <a:solidFill>
                    <a:schemeClr val="tx1"/>
                  </a:solidFill>
                </a:endParaRPr>
              </a:p>
              <a:p>
                <a:pPr algn="ctr"/>
                <a:endParaRPr lang="fr-FR" b="1" dirty="0">
                  <a:solidFill>
                    <a:schemeClr val="tx1"/>
                  </a:solidFill>
                </a:endParaRPr>
              </a:p>
              <a:p>
                <a:pPr algn="ctr"/>
                <a:endParaRPr lang="fr-FR" sz="2000" b="1" dirty="0">
                  <a:solidFill>
                    <a:schemeClr val="tx1"/>
                  </a:solidFill>
                </a:endParaRPr>
              </a:p>
              <a:p>
                <a:pPr algn="ctr"/>
                <a:endParaRPr lang="fr-FR" sz="2000" b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Population: </a:t>
                </a:r>
                <a:br>
                  <a:rPr lang="fr-FR" dirty="0">
                    <a:solidFill>
                      <a:schemeClr val="tx1"/>
                    </a:solidFill>
                  </a:rPr>
                </a:br>
                <a:r>
                  <a:rPr lang="fr-FR" dirty="0">
                    <a:solidFill>
                      <a:schemeClr val="tx1"/>
                    </a:solidFill>
                  </a:rPr>
                  <a:t>AF pts</a:t>
                </a:r>
              </a:p>
            </p:txBody>
          </p:sp>
          <p:sp>
            <p:nvSpPr>
              <p:cNvPr id="23" name="Flèche vers le bas 22">
                <a:extLst>
                  <a:ext uri="{FF2B5EF4-FFF2-40B4-BE49-F238E27FC236}">
                    <a16:creationId xmlns:a16="http://schemas.microsoft.com/office/drawing/2014/main" id="{977872CC-386E-ABFA-6CDB-EDA95E8744A5}"/>
                  </a:ext>
                </a:extLst>
              </p:cNvPr>
              <p:cNvSpPr/>
              <p:nvPr/>
            </p:nvSpPr>
            <p:spPr>
              <a:xfrm>
                <a:off x="623393" y="5709773"/>
                <a:ext cx="3319463" cy="914400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gradFill>
                <a:gsLst>
                  <a:gs pos="0">
                    <a:schemeClr val="bg1"/>
                  </a:gs>
                  <a:gs pos="100000">
                    <a:srgbClr val="54B000"/>
                  </a:gs>
                </a:gsLst>
                <a:lin ang="5400000" scaled="1"/>
              </a:gradFill>
              <a:ln>
                <a:solidFill>
                  <a:srgbClr val="54B000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err="1">
                    <a:solidFill>
                      <a:schemeClr val="tx1"/>
                    </a:solidFill>
                  </a:rPr>
                  <a:t>Ongoing</a:t>
                </a:r>
                <a:endParaRPr lang="fr-FR" b="1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1" name="Picture 20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170A5ABE-C4AC-3154-BA0E-AFB44652E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595" y="1340248"/>
              <a:ext cx="2231939" cy="906070"/>
            </a:xfrm>
            <a:prstGeom prst="rect">
              <a:avLst/>
            </a:prstGeom>
            <a:grpFill/>
            <a:ln>
              <a:solidFill>
                <a:srgbClr val="54B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24872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E363D-C4B3-1DD6-EB0A-11F25EE8C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8400"/>
          </a:xfrm>
        </p:spPr>
        <p:txBody>
          <a:bodyPr/>
          <a:lstStyle/>
          <a:p>
            <a:r>
              <a:rPr lang="en-FR" b="1" dirty="0">
                <a:solidFill>
                  <a:schemeClr val="tx2"/>
                </a:solidFill>
                <a:latin typeface="+mn-lt"/>
              </a:rPr>
              <a:t>Conclusion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9ABFC3FC-A629-43F1-83E4-8EE19A74B7A4}"/>
              </a:ext>
            </a:extLst>
          </p:cNvPr>
          <p:cNvSpPr txBox="1">
            <a:spLocks/>
          </p:cNvSpPr>
          <p:nvPr/>
        </p:nvSpPr>
        <p:spPr>
          <a:xfrm>
            <a:off x="590550" y="1584250"/>
            <a:ext cx="11010900" cy="4412512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Despite background therapy with PCI &amp; prolonged DAPT with a majority of participants receiving potent P2Y12 inhibitors, the incidence of MACE was high : there remains an unmet need in this population</a:t>
            </a:r>
          </a:p>
          <a:p>
            <a:pPr fontAlgn="auto">
              <a:lnSpc>
                <a:spcPct val="110000"/>
              </a:lnSpc>
              <a:spcAft>
                <a:spcPts val="600"/>
              </a:spcAft>
            </a:pPr>
            <a:r>
              <a:rPr lang="en-US" sz="2400" dirty="0" err="1"/>
              <a:t>Milvexian</a:t>
            </a:r>
            <a:r>
              <a:rPr lang="en-US" sz="2400" dirty="0"/>
              <a:t> did not reduce MACE after ACS on top of standard of care antiplatelet therapy at the dose studied (25 mg bid)</a:t>
            </a:r>
          </a:p>
          <a:p>
            <a:pPr fontAlgn="auto"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Milvexian did not increase BARC 3c/5 bleeding and appears safe</a:t>
            </a:r>
          </a:p>
          <a:p>
            <a:pPr fontAlgn="auto">
              <a:lnSpc>
                <a:spcPct val="110000"/>
              </a:lnSpc>
              <a:spcAft>
                <a:spcPts val="600"/>
              </a:spcAft>
            </a:pPr>
            <a:r>
              <a:rPr lang="en-US" sz="2400" dirty="0" err="1"/>
              <a:t>Milvexian</a:t>
            </a:r>
            <a:r>
              <a:rPr lang="en-US" sz="2400" dirty="0"/>
              <a:t> is currently being evaluated for 2 other indications: </a:t>
            </a:r>
          </a:p>
          <a:p>
            <a:pPr lvl="1" fontAlgn="auto">
              <a:lnSpc>
                <a:spcPct val="110000"/>
              </a:lnSpc>
              <a:spcAft>
                <a:spcPts val="600"/>
              </a:spcAft>
            </a:pPr>
            <a:r>
              <a:rPr lang="en-US" dirty="0"/>
              <a:t>Secondary Stroke Prevention and Atrial Fibrillation</a:t>
            </a:r>
          </a:p>
          <a:p>
            <a:pPr lvl="1" fontAlgn="auto">
              <a:spcAft>
                <a:spcPts val="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4287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30BD5DC-C4FA-CC5C-67BE-1D8D38FA7496}"/>
              </a:ext>
            </a:extLst>
          </p:cNvPr>
          <p:cNvSpPr/>
          <p:nvPr/>
        </p:nvSpPr>
        <p:spPr>
          <a:xfrm>
            <a:off x="1235242" y="1267326"/>
            <a:ext cx="9753600" cy="44115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Placeholder for NEJM Announcement</a:t>
            </a:r>
          </a:p>
        </p:txBody>
      </p:sp>
    </p:spTree>
    <p:extLst>
      <p:ext uri="{BB962C8B-B14F-4D97-AF65-F5344CB8AC3E}">
        <p14:creationId xmlns:p14="http://schemas.microsoft.com/office/powerpoint/2010/main" val="14067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805262-4208-4EC7-A30B-AB5ECC8B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152400"/>
            <a:ext cx="10515600" cy="1117600"/>
          </a:xfrm>
        </p:spPr>
        <p:txBody>
          <a:bodyPr/>
          <a:lstStyle/>
          <a:p>
            <a:pPr algn="ctr"/>
            <a:r>
              <a:rPr lang="fr-FR" b="1" dirty="0">
                <a:solidFill>
                  <a:schemeClr val="tx2"/>
                </a:solidFill>
                <a:latin typeface="+mn-lt"/>
              </a:rPr>
              <a:t>Trial </a:t>
            </a:r>
            <a:r>
              <a:rPr lang="fr-FR" b="1" dirty="0" err="1">
                <a:solidFill>
                  <a:schemeClr val="tx2"/>
                </a:solidFill>
                <a:latin typeface="+mn-lt"/>
              </a:rPr>
              <a:t>Organization</a:t>
            </a:r>
            <a:endParaRPr lang="fr-FR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8FAB26-8131-4CAA-AC34-8AD0AA8DAD1D}"/>
              </a:ext>
            </a:extLst>
          </p:cNvPr>
          <p:cNvSpPr txBox="1"/>
          <p:nvPr/>
        </p:nvSpPr>
        <p:spPr>
          <a:xfrm>
            <a:off x="457200" y="2432303"/>
            <a:ext cx="113030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tx2"/>
                </a:solidFill>
                <a:latin typeface="+mn-lt"/>
              </a:rPr>
              <a:t>LIBREXIA ACS </a:t>
            </a:r>
            <a:r>
              <a:rPr lang="fr-FR" sz="2000" b="1" dirty="0" err="1">
                <a:solidFill>
                  <a:schemeClr val="tx2"/>
                </a:solidFill>
                <a:latin typeface="+mn-lt"/>
              </a:rPr>
              <a:t>Executive</a:t>
            </a:r>
            <a:r>
              <a:rPr lang="fr-FR" sz="2000" b="1" dirty="0">
                <a:solidFill>
                  <a:schemeClr val="tx2"/>
                </a:solidFill>
                <a:latin typeface="+mn-lt"/>
              </a:rPr>
              <a:t> </a:t>
            </a:r>
            <a:r>
              <a:rPr lang="fr-FR" sz="2000" b="1" dirty="0" err="1">
                <a:solidFill>
                  <a:schemeClr val="tx2"/>
                </a:solidFill>
                <a:latin typeface="+mn-lt"/>
              </a:rPr>
              <a:t>Committee</a:t>
            </a:r>
            <a:endParaRPr lang="fr-FR" sz="2000" b="1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fr-FR" sz="2000" dirty="0">
                <a:latin typeface="+mn-lt"/>
              </a:rPr>
              <a:t>Co Chairs: </a:t>
            </a:r>
            <a:r>
              <a:rPr lang="fr-FR" sz="2000" b="1" dirty="0">
                <a:latin typeface="+mn-lt"/>
              </a:rPr>
              <a:t>CM Gibson &amp; PG Steg</a:t>
            </a:r>
          </a:p>
          <a:p>
            <a:pPr algn="ctr"/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 Al-Lamee, MC Bahit, S Goto; R Mehran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 Mehta, JI Weitz, </a:t>
            </a:r>
            <a:r>
              <a:rPr lang="en-US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 Aronson ES 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Barnathan </a:t>
            </a:r>
            <a:endParaRPr lang="fr-FR" sz="2000" dirty="0">
              <a:effectLst/>
              <a:latin typeface="+mn-lt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58E947-D241-49F0-B137-6300E8D340BC}"/>
              </a:ext>
            </a:extLst>
          </p:cNvPr>
          <p:cNvSpPr txBox="1"/>
          <p:nvPr/>
        </p:nvSpPr>
        <p:spPr>
          <a:xfrm>
            <a:off x="460542" y="1219200"/>
            <a:ext cx="1130300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LIBREXIA Program </a:t>
            </a:r>
            <a:r>
              <a:rPr lang="fr-FR" sz="2000" b="1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Executive</a:t>
            </a:r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Council</a:t>
            </a:r>
          </a:p>
          <a:p>
            <a:pPr algn="ctr"/>
            <a:r>
              <a:rPr lang="fr-FR" dirty="0">
                <a:latin typeface="+mn-lt"/>
              </a:rPr>
              <a:t>Chair: </a:t>
            </a:r>
            <a:r>
              <a:rPr lang="en-US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RA Harrington</a:t>
            </a:r>
            <a:endParaRPr lang="en-US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 Mahaffey, CSP Lam, </a:t>
            </a:r>
            <a:r>
              <a:rPr lang="en-US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CM Gibson, PG Steg, R Mehran, JI Weitz, K Pieper, SC Johnston, GJ Hankey, J Li, D Li, AN Plotnikov </a:t>
            </a:r>
            <a:endParaRPr lang="fr-FR" dirty="0">
              <a:latin typeface="+mn-lt"/>
            </a:endParaRPr>
          </a:p>
        </p:txBody>
      </p:sp>
      <p:sp>
        <p:nvSpPr>
          <p:cNvPr id="60" name="SC List"/>
          <p:cNvSpPr txBox="1"/>
          <p:nvPr/>
        </p:nvSpPr>
        <p:spPr>
          <a:xfrm>
            <a:off x="457200" y="3689130"/>
            <a:ext cx="11303000" cy="26285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0" scaled="0"/>
            <a:tileRect/>
          </a:gradFill>
          <a:ln w="15875">
            <a:solidFill>
              <a:schemeClr val="tx1"/>
            </a:solidFill>
          </a:ln>
        </p:spPr>
        <p:txBody>
          <a:bodyPr wrap="square" lIns="127000" tIns="88900" rIns="127000" bIns="88900" anchor="t">
            <a:normAutofit fontScale="92500"/>
          </a:bodyPr>
          <a:lstStyle/>
          <a:p>
            <a:pPr algn="just">
              <a:lnSpc>
                <a:spcPct val="104000"/>
              </a:lnSpc>
              <a:buNone/>
            </a:pPr>
            <a:r>
              <a:rPr lang="en-US" sz="175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Steering Committee:</a:t>
            </a:r>
            <a:r>
              <a:rPr lang="en-US" sz="1750" b="1" dirty="0">
                <a:solidFill>
                  <a:srgbClr val="C00000"/>
                </a:solidFill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MC Bahit,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Argentina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G Figtree,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Australia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K Huber,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Austria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P Vranckx,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Belgium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JC Nicolau, R  Lopes,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Brazil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V Velchev,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Bulgaria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S Mehta,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Canada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C  Pincetti,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Chile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J Ge,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China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D Cerovec,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Croatia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M Solar,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Czechia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Z Motovska,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Czechia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M Bottcher,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Denmark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M Viigimaa,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Estonia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G Ducrocq,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France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C Bode, D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Duerschmied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Germany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D Tousoulis,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Greece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B Merkely,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Hungary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D Xavier,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India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B Lewis,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Israel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G Ambrosio,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Italy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S Yasuda,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Japan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S Goto,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Japan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HJ Kang, DW Park,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Korea, Republic of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A Erglis,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Latvia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Slapikas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Lithuania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A Fong,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Malaysia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JL Leiva Pons,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Mexico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J Cornel,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Netherlands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H White,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New Zealand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S Kedev,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North Macedonia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R Sy,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Philippines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J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Trebacz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Poland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J Morais,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Portugal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D Vinereanu, M Dorobantu,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Romania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N Tasic,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Serbia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J Tan,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Singapore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A Bohm,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Slovakia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L Burgess,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South Africa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JL Lopez Sendon,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Spain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H Bueno,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Spain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M Valgimigli,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Switzerland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CE Chiang,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Taiwan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P Sritara,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Thailand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U Guray,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Turkey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R Al-Lamee, T Johnson,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United Kingdom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D Angiolillo, A Kirtane, S Baron,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United States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 TD Ho,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Vietnam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814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3BD00E4-54D2-2D5C-9653-9CF622519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1F2F540-BBE2-A057-F8E3-42F0084A0FBE}"/>
              </a:ext>
            </a:extLst>
          </p:cNvPr>
          <p:cNvSpPr/>
          <p:nvPr/>
        </p:nvSpPr>
        <p:spPr>
          <a:xfrm>
            <a:off x="687260" y="393368"/>
            <a:ext cx="10817479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Despite Modern Treatment, Residual Ischemic Risk After ACS Persists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AA88E6D-FFF5-90A5-43B5-38552C718F5C}"/>
              </a:ext>
            </a:extLst>
          </p:cNvPr>
          <p:cNvSpPr/>
          <p:nvPr/>
        </p:nvSpPr>
        <p:spPr>
          <a:xfrm>
            <a:off x="2321851" y="1337157"/>
            <a:ext cx="7850395" cy="851384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claims cohort, 239,234 patients hospitalized for ACS, 2005–2018 </a:t>
            </a:r>
          </a:p>
          <a:p>
            <a:pPr algn="ctr"/>
            <a:r>
              <a:rPr lang="en-US" sz="2000" b="1" dirty="0">
                <a:solidFill>
                  <a:srgbClr val="0070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(Optum Research Database; mean age 69.2 years)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C5DBA25-A8C0-E094-DFC6-784AC8F440FF}"/>
              </a:ext>
            </a:extLst>
          </p:cNvPr>
          <p:cNvSpPr/>
          <p:nvPr/>
        </p:nvSpPr>
        <p:spPr>
          <a:xfrm>
            <a:off x="915860" y="2319736"/>
            <a:ext cx="112745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END POINT: CV DEATH, NONFATAL MI, OR NONFATAL ISCHEMIC STROKE</a:t>
            </a:r>
            <a:endParaRPr lang="en-US" sz="1600" dirty="0"/>
          </a:p>
        </p:txBody>
      </p:sp>
      <p:graphicFrame>
        <p:nvGraphicFramePr>
          <p:cNvPr id="5" name="Chart 0">
            <a:extLst>
              <a:ext uri="{FF2B5EF4-FFF2-40B4-BE49-F238E27FC236}">
                <a16:creationId xmlns:a16="http://schemas.microsoft.com/office/drawing/2014/main" id="{1B0CB869-F088-1775-E6DA-4CF3C8EFB3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6901872"/>
              </p:ext>
            </p:extLst>
          </p:nvPr>
        </p:nvGraphicFramePr>
        <p:xfrm>
          <a:off x="1589756" y="2572829"/>
          <a:ext cx="8561672" cy="352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>
            <a:extLst>
              <a:ext uri="{FF2B5EF4-FFF2-40B4-BE49-F238E27FC236}">
                <a16:creationId xmlns:a16="http://schemas.microsoft.com/office/drawing/2014/main" id="{8916DE18-CB53-7001-2810-076C1E6E5F24}"/>
              </a:ext>
            </a:extLst>
          </p:cNvPr>
          <p:cNvSpPr/>
          <p:nvPr/>
        </p:nvSpPr>
        <p:spPr>
          <a:xfrm>
            <a:off x="2561908" y="5412442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A5A0D1A2-736E-F3CB-1CFD-E00CFF1D9DA5}"/>
              </a:ext>
            </a:extLst>
          </p:cNvPr>
          <p:cNvSpPr/>
          <p:nvPr/>
        </p:nvSpPr>
        <p:spPr>
          <a:xfrm>
            <a:off x="4024948" y="5412442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96A6631-147E-2B90-F1E3-4692F2B42023}"/>
              </a:ext>
            </a:extLst>
          </p:cNvPr>
          <p:cNvSpPr/>
          <p:nvPr/>
        </p:nvSpPr>
        <p:spPr>
          <a:xfrm>
            <a:off x="5487988" y="5412442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6BD003CA-8572-210D-E9DA-BB61953CFCEB}"/>
              </a:ext>
            </a:extLst>
          </p:cNvPr>
          <p:cNvSpPr/>
          <p:nvPr/>
        </p:nvSpPr>
        <p:spPr>
          <a:xfrm>
            <a:off x="6951028" y="5412442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7B971939-1734-4A35-6C3B-4DBABCAB8A12}"/>
              </a:ext>
            </a:extLst>
          </p:cNvPr>
          <p:cNvSpPr/>
          <p:nvPr/>
        </p:nvSpPr>
        <p:spPr>
          <a:xfrm>
            <a:off x="8414068" y="5412442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ED0C2225-79A3-A5E7-07B3-9EA8CE70D24E}"/>
              </a:ext>
            </a:extLst>
          </p:cNvPr>
          <p:cNvSpPr/>
          <p:nvPr/>
        </p:nvSpPr>
        <p:spPr>
          <a:xfrm>
            <a:off x="9877108" y="5412442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86C77659-6F01-BABC-46FC-755027D06173}"/>
              </a:ext>
            </a:extLst>
          </p:cNvPr>
          <p:cNvSpPr/>
          <p:nvPr/>
        </p:nvSpPr>
        <p:spPr>
          <a:xfrm>
            <a:off x="9645265" y="2743539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5-yr: 33.4%</a:t>
            </a:r>
            <a:endParaRPr lang="en-US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FC5F060C-F166-8671-F9F2-7CD132C92453}"/>
              </a:ext>
            </a:extLst>
          </p:cNvPr>
          <p:cNvSpPr/>
          <p:nvPr/>
        </p:nvSpPr>
        <p:spPr>
          <a:xfrm>
            <a:off x="4974957" y="6280520"/>
            <a:ext cx="6790388" cy="414747"/>
          </a:xfrm>
          <a:prstGeom prst="rect">
            <a:avLst/>
          </a:prstGeom>
          <a:solidFill>
            <a:schemeClr val="bg2"/>
          </a:solidFill>
          <a:ln/>
        </p:spPr>
        <p:txBody>
          <a:bodyPr wrap="square" lIns="0" tIns="0" rIns="0" bIns="0" rtlCol="0" anchor="ctr"/>
          <a:lstStyle/>
          <a:p>
            <a:pPr algn="ctr"/>
            <a:endParaRPr lang="en-US" sz="1400" dirty="0"/>
          </a:p>
        </p:txBody>
      </p:sp>
      <p:sp>
        <p:nvSpPr>
          <p:cNvPr id="14" name="object 34">
            <a:extLst>
              <a:ext uri="{FF2B5EF4-FFF2-40B4-BE49-F238E27FC236}">
                <a16:creationId xmlns:a16="http://schemas.microsoft.com/office/drawing/2014/main" id="{B9C5B10C-05D1-F07B-C09E-A4C96F28224F}"/>
              </a:ext>
            </a:extLst>
          </p:cNvPr>
          <p:cNvSpPr txBox="1"/>
          <p:nvPr/>
        </p:nvSpPr>
        <p:spPr>
          <a:xfrm>
            <a:off x="3744428" y="6306847"/>
            <a:ext cx="8220664" cy="388420"/>
          </a:xfrm>
          <a:prstGeom prst="rect">
            <a:avLst/>
          </a:prstGeom>
          <a:solidFill>
            <a:srgbClr val="EEECE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ctr">
            <a:noAutofit/>
          </a:bodyPr>
          <a:lstStyle/>
          <a:p>
            <a:pPr marL="12697" algn="ctr" defTabSz="1218864" eaLnBrk="1" fontAlgn="auto" hangingPunct="1">
              <a:lnSpc>
                <a:spcPts val="142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Steen DL, Khan I, Andrade K, Koumas A, Giugliano RP. </a:t>
            </a:r>
            <a:r>
              <a:rPr lang="en-US" sz="1600" b="1" i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 Am Heart Assoc</a:t>
            </a: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2022;11(9):e022198.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627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805262-4208-4EC7-A30B-AB5ECC8B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11303000" cy="812800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+mn-lt"/>
              </a:rPr>
              <a:t>Librexia ACS Operational Committees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7D5B95-61DA-4683-BD2D-C3455118DD47}"/>
              </a:ext>
            </a:extLst>
          </p:cNvPr>
          <p:cNvSpPr txBox="1"/>
          <p:nvPr/>
        </p:nvSpPr>
        <p:spPr>
          <a:xfrm>
            <a:off x="4470400" y="1320800"/>
            <a:ext cx="3454400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tx2"/>
                </a:solidFill>
                <a:latin typeface="+mn-lt"/>
              </a:rPr>
              <a:t>IDMC</a:t>
            </a:r>
            <a:endParaRPr lang="fr-FR" sz="1900" b="1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fr-FR" sz="2150" dirty="0">
                <a:latin typeface="+mn-lt"/>
              </a:rPr>
              <a:t>Chair: </a:t>
            </a:r>
            <a:r>
              <a:rPr lang="fr-FR" sz="2150" b="1" dirty="0">
                <a:latin typeface="+mn-lt"/>
              </a:rPr>
              <a:t>D Moliterno</a:t>
            </a:r>
          </a:p>
          <a:p>
            <a:pPr algn="ctr"/>
            <a:r>
              <a:rPr lang="en-US" sz="2150" dirty="0">
                <a:effectLst/>
                <a:latin typeface="+mn-lt"/>
                <a:ea typeface="Calibri" panose="020F0502020204030204" pitchFamily="34" charset="0"/>
              </a:rPr>
              <a:t>LB  Goldstein, C Granger; ML  O’Donoghue, JM Connors, J  de Lemos, D Easton, N El Husseini, J Gregson; NA  Marston, N </a:t>
            </a:r>
            <a:r>
              <a:rPr lang="en-US" sz="2150" dirty="0" err="1">
                <a:effectLst/>
                <a:latin typeface="+mn-lt"/>
                <a:ea typeface="Calibri" panose="020F0502020204030204" pitchFamily="34" charset="0"/>
              </a:rPr>
              <a:t>Pagidipati</a:t>
            </a:r>
            <a:r>
              <a:rPr lang="en-US" sz="2150" dirty="0">
                <a:effectLst/>
                <a:latin typeface="+mn-lt"/>
                <a:ea typeface="Calibri" panose="020F0502020204030204" pitchFamily="34" charset="0"/>
              </a:rPr>
              <a:t>; S Pocock, L Williams, FWA  Verheugt</a:t>
            </a:r>
            <a:endParaRPr lang="fr-FR" sz="2150" dirty="0">
              <a:latin typeface="+mn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47BEF9-E6BC-45CF-98A2-8BAFDD5F24A0}"/>
              </a:ext>
            </a:extLst>
          </p:cNvPr>
          <p:cNvSpPr txBox="1"/>
          <p:nvPr/>
        </p:nvSpPr>
        <p:spPr>
          <a:xfrm>
            <a:off x="457200" y="1320800"/>
            <a:ext cx="3810000" cy="4858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7030A0"/>
                </a:solidFill>
                <a:latin typeface="+mn-lt"/>
              </a:rPr>
              <a:t>Adjudication </a:t>
            </a:r>
            <a:r>
              <a:rPr lang="fr-FR" sz="2800" b="1" dirty="0" err="1">
                <a:solidFill>
                  <a:srgbClr val="7030A0"/>
                </a:solidFill>
                <a:latin typeface="+mn-lt"/>
              </a:rPr>
              <a:t>Committee</a:t>
            </a:r>
            <a:endParaRPr lang="fr-FR" sz="2800" b="1" dirty="0">
              <a:solidFill>
                <a:srgbClr val="7030A0"/>
              </a:solidFill>
              <a:latin typeface="+mn-lt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Co-Chairs:</a:t>
            </a:r>
            <a:r>
              <a:rPr lang="en-US" sz="215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K Mahaffey, D Cutlip</a:t>
            </a:r>
            <a:endParaRPr lang="fr-FR" sz="215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K Alexander, C Berger, A Desai, E</a:t>
            </a:r>
            <a:r>
              <a:rPr lang="en-US" sz="215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5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Elfand</a:t>
            </a: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M Hlatky, J Januzzi</a:t>
            </a:r>
            <a:r>
              <a:rPr lang="en-US" sz="215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W Levy, W Omar,  M Poulin, P Quintero; J Robbins, M Sabe; J Silver; S Varshney; N Waks, C</a:t>
            </a:r>
            <a:r>
              <a:rPr lang="en-US" sz="215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Babikian, K Dombrowski, P George; K Hirsch; M Leary; S Lee; D Thaler; Z Threlkeld, A Aday, A Chun, E </a:t>
            </a:r>
            <a:r>
              <a:rPr lang="en-US" sz="215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Gravereaux</a:t>
            </a: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N Leeper; MD  Qamar, E </a:t>
            </a:r>
            <a:r>
              <a:rPr lang="en-US" sz="215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Secemsky</a:t>
            </a: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S Waxman</a:t>
            </a:r>
            <a:endParaRPr lang="fr-FR" sz="2150" dirty="0">
              <a:latin typeface="+mn-lt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12CECC-E8DC-4CD6-86E0-8A4308DB4EC7}"/>
              </a:ext>
            </a:extLst>
          </p:cNvPr>
          <p:cNvSpPr txBox="1"/>
          <p:nvPr/>
        </p:nvSpPr>
        <p:spPr>
          <a:xfrm>
            <a:off x="8178799" y="1320800"/>
            <a:ext cx="3697767" cy="1846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800" b="1" kern="0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DengXian Light" panose="02010600030101010101" pitchFamily="2" charset="-122"/>
              </a:rPr>
              <a:t>Sponsor Members </a:t>
            </a:r>
            <a:endParaRPr lang="fr-FR" sz="2800" b="1" kern="0" dirty="0">
              <a:solidFill>
                <a:schemeClr val="accent6">
                  <a:lumMod val="75000"/>
                </a:schemeClr>
              </a:solidFill>
              <a:effectLst/>
              <a:latin typeface="+mn-lt"/>
              <a:ea typeface="DengXian Light" panose="02010600030101010101" pitchFamily="2" charset="-122"/>
            </a:endParaRPr>
          </a:p>
          <a:p>
            <a:pPr algn="ctr">
              <a:spcAft>
                <a:spcPts val="800"/>
              </a:spcAft>
            </a:pP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 Plotnikov</a:t>
            </a:r>
            <a:r>
              <a:rPr lang="en-US" sz="215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AC Lindsay, P Vieira Pires, R Notani,  TJ  Povsic</a:t>
            </a:r>
            <a:r>
              <a:rPr lang="en-US" sz="215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15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H Deng, D Li, R Aronson</a:t>
            </a:r>
            <a:r>
              <a:rPr lang="en-US" sz="215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ES Barnathan</a:t>
            </a:r>
            <a:endParaRPr lang="fr-FR" sz="2150" dirty="0">
              <a:effectLst/>
              <a:latin typeface="+mn-lt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841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F7E4DE-56EB-B89C-A01B-FB5C22761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450" y="508000"/>
            <a:ext cx="6220255" cy="5820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271447-0448-EC09-D9BA-E4836372D738}"/>
              </a:ext>
            </a:extLst>
          </p:cNvPr>
          <p:cNvSpPr txBox="1"/>
          <p:nvPr/>
        </p:nvSpPr>
        <p:spPr>
          <a:xfrm>
            <a:off x="4210494" y="3152553"/>
            <a:ext cx="36215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1"/>
                </a:solidFill>
              </a:rPr>
              <a:t>Thank you to the Entire Librexia ACS Team, IQVIA,</a:t>
            </a:r>
          </a:p>
          <a:p>
            <a:pPr algn="ctr" defTabSz="9142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bg1"/>
                </a:solidFill>
              </a:rPr>
              <a:t>The EC/SC/PIs/Coordinators and all of the Participants and their Families</a:t>
            </a:r>
          </a:p>
        </p:txBody>
      </p:sp>
    </p:spTree>
    <p:extLst>
      <p:ext uri="{BB962C8B-B14F-4D97-AF65-F5344CB8AC3E}">
        <p14:creationId xmlns:p14="http://schemas.microsoft.com/office/powerpoint/2010/main" val="2802473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03">
            <a:extLst>
              <a:ext uri="{FF2B5EF4-FFF2-40B4-BE49-F238E27FC236}">
                <a16:creationId xmlns:a16="http://schemas.microsoft.com/office/drawing/2014/main" id="{428DDEB4-A9AC-042F-A339-095E93594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22" y="285557"/>
            <a:ext cx="1151338" cy="320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B698E96-5C0D-B5E6-963B-A75AAB101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700" y="2859338"/>
            <a:ext cx="4800600" cy="3289300"/>
          </a:xfrm>
          <a:prstGeom prst="rect">
            <a:avLst/>
          </a:prstGeom>
        </p:spPr>
      </p:pic>
      <p:sp>
        <p:nvSpPr>
          <p:cNvPr id="12" name="MaskRight">
            <a:extLst>
              <a:ext uri="{FF2B5EF4-FFF2-40B4-BE49-F238E27FC236}">
                <a16:creationId xmlns:a16="http://schemas.microsoft.com/office/drawing/2014/main" id="{7233B0ED-72B3-6C46-BDC3-DDB80B5DCAA0}"/>
              </a:ext>
            </a:extLst>
          </p:cNvPr>
          <p:cNvSpPr/>
          <p:nvPr/>
        </p:nvSpPr>
        <p:spPr>
          <a:xfrm>
            <a:off x="7442200" y="3136900"/>
            <a:ext cx="2489200" cy="12319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3" name="MaskTopBorder">
            <a:extLst>
              <a:ext uri="{FF2B5EF4-FFF2-40B4-BE49-F238E27FC236}">
                <a16:creationId xmlns:a16="http://schemas.microsoft.com/office/drawing/2014/main" id="{67B884F9-AA0F-F443-B6A8-F9A6C656752D}"/>
              </a:ext>
            </a:extLst>
          </p:cNvPr>
          <p:cNvSpPr/>
          <p:nvPr/>
        </p:nvSpPr>
        <p:spPr>
          <a:xfrm>
            <a:off x="7150100" y="3041650"/>
            <a:ext cx="4076700" cy="889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5" name="MaskRightBorder">
            <a:extLst>
              <a:ext uri="{FF2B5EF4-FFF2-40B4-BE49-F238E27FC236}">
                <a16:creationId xmlns:a16="http://schemas.microsoft.com/office/drawing/2014/main" id="{7C039FC6-1679-5C44-A4C0-78C3C5CF5FF8}"/>
              </a:ext>
            </a:extLst>
          </p:cNvPr>
          <p:cNvSpPr/>
          <p:nvPr/>
        </p:nvSpPr>
        <p:spPr>
          <a:xfrm>
            <a:off x="11169650" y="3041650"/>
            <a:ext cx="63500" cy="2362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1" name="Gridline1">
            <a:extLst>
              <a:ext uri="{FF2B5EF4-FFF2-40B4-BE49-F238E27FC236}">
                <a16:creationId xmlns:a16="http://schemas.microsoft.com/office/drawing/2014/main" id="{F79B4698-C615-0F41-91F9-79AC3BA27B71}"/>
              </a:ext>
            </a:extLst>
          </p:cNvPr>
          <p:cNvSpPr/>
          <p:nvPr/>
        </p:nvSpPr>
        <p:spPr>
          <a:xfrm>
            <a:off x="7188200" y="3549650"/>
            <a:ext cx="4000500" cy="11430"/>
          </a:xfrm>
          <a:prstGeom prst="rect">
            <a:avLst/>
          </a:prstGeom>
          <a:solidFill>
            <a:srgbClr val="E8E8E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2" name="Gridline2">
            <a:extLst>
              <a:ext uri="{FF2B5EF4-FFF2-40B4-BE49-F238E27FC236}">
                <a16:creationId xmlns:a16="http://schemas.microsoft.com/office/drawing/2014/main" id="{3C8A8131-CEC1-684F-83F9-4A1C36FE7759}"/>
              </a:ext>
            </a:extLst>
          </p:cNvPr>
          <p:cNvSpPr/>
          <p:nvPr/>
        </p:nvSpPr>
        <p:spPr>
          <a:xfrm>
            <a:off x="7188200" y="4013200"/>
            <a:ext cx="4000500" cy="11430"/>
          </a:xfrm>
          <a:prstGeom prst="rect">
            <a:avLst/>
          </a:prstGeom>
          <a:solidFill>
            <a:srgbClr val="E8E8E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3" name="Gridline3">
            <a:extLst>
              <a:ext uri="{FF2B5EF4-FFF2-40B4-BE49-F238E27FC236}">
                <a16:creationId xmlns:a16="http://schemas.microsoft.com/office/drawing/2014/main" id="{A78E00B3-E498-544A-8FAE-804927A9A98C}"/>
              </a:ext>
            </a:extLst>
          </p:cNvPr>
          <p:cNvSpPr/>
          <p:nvPr/>
        </p:nvSpPr>
        <p:spPr>
          <a:xfrm>
            <a:off x="7188200" y="4476750"/>
            <a:ext cx="4000500" cy="11430"/>
          </a:xfrm>
          <a:prstGeom prst="rect">
            <a:avLst/>
          </a:prstGeom>
          <a:solidFill>
            <a:srgbClr val="E8E8E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4" name="Gridline4">
            <a:extLst>
              <a:ext uri="{FF2B5EF4-FFF2-40B4-BE49-F238E27FC236}">
                <a16:creationId xmlns:a16="http://schemas.microsoft.com/office/drawing/2014/main" id="{878751D7-733B-3346-88B5-CBC7D45FF911}"/>
              </a:ext>
            </a:extLst>
          </p:cNvPr>
          <p:cNvSpPr/>
          <p:nvPr/>
        </p:nvSpPr>
        <p:spPr>
          <a:xfrm>
            <a:off x="7188200" y="4940300"/>
            <a:ext cx="4000500" cy="11430"/>
          </a:xfrm>
          <a:prstGeom prst="rect">
            <a:avLst/>
          </a:prstGeom>
          <a:solidFill>
            <a:srgbClr val="E8E8E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" name="Text 0"/>
          <p:cNvSpPr/>
          <p:nvPr/>
        </p:nvSpPr>
        <p:spPr>
          <a:xfrm>
            <a:off x="2045776" y="1694682"/>
            <a:ext cx="8028122" cy="502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ATLAS ACS 2-TIMI 51: Rivaroxaban 2.5 mg BID vs Placebo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458788" y="2288320"/>
            <a:ext cx="5440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EFFICACY OUTCOME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58788" y="2544352"/>
            <a:ext cx="5440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 death, MI, or stroke (Kaplan–Meier, mITT)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556126" y="2272819"/>
            <a:ext cx="5440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SAFETY OUTCOME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556126" y="2528851"/>
            <a:ext cx="5440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 major bleeding not related to CABG</a:t>
            </a:r>
            <a:endParaRPr lang="en-US" sz="16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458788" y="3172270"/>
          <a:ext cx="544068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 6"/>
          <p:cNvSpPr/>
          <p:nvPr/>
        </p:nvSpPr>
        <p:spPr>
          <a:xfrm>
            <a:off x="5113039" y="319764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b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10.7%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023458" y="359083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9.1%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58788" y="3300416"/>
            <a:ext cx="5440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b="1" dirty="0">
                <a:solidFill>
                  <a:srgbClr val="8C1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0.84 </a:t>
            </a:r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(95% CI, 0.72–0.97)   P = 0.02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6819254" y="6279914"/>
            <a:ext cx="5124773" cy="384048"/>
          </a:xfrm>
          <a:prstGeom prst="rect">
            <a:avLst/>
          </a:prstGeom>
          <a:solidFill>
            <a:schemeClr val="bg2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/>
          <a:lstStyle/>
          <a:p>
            <a:pPr algn="ctr"/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Mega JL, et al; ATLAS ACS 2-TIMI 51 Investigators. </a:t>
            </a:r>
            <a:r>
              <a:rPr lang="en-US" sz="12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 Engl J Med. </a:t>
            </a: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2012;366:9-19 </a:t>
            </a:r>
            <a:endParaRPr lang="en-US" sz="12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0FD336-5805-A5C6-7363-F4F350B9D211}"/>
              </a:ext>
            </a:extLst>
          </p:cNvPr>
          <p:cNvSpPr txBox="1"/>
          <p:nvPr/>
        </p:nvSpPr>
        <p:spPr>
          <a:xfrm>
            <a:off x="1348352" y="273419"/>
            <a:ext cx="10213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/>
                </a:solidFill>
                <a:latin typeface="+mn-lt"/>
              </a:rPr>
              <a:t>Low Dose Factor Xa Inhibition Post ACS Added to APT </a:t>
            </a:r>
            <a:r>
              <a:rPr lang="fr-FR" sz="2400" b="1" dirty="0" err="1">
                <a:solidFill>
                  <a:schemeClr val="tx2"/>
                </a:solidFill>
                <a:latin typeface="+mn-lt"/>
              </a:rPr>
              <a:t>Reduced</a:t>
            </a:r>
            <a:r>
              <a:rPr lang="fr-FR" sz="2400" b="1" dirty="0">
                <a:solidFill>
                  <a:schemeClr val="tx2"/>
                </a:solidFill>
                <a:latin typeface="+mn-lt"/>
              </a:rPr>
              <a:t> Ischemic Events but </a:t>
            </a:r>
            <a:r>
              <a:rPr lang="fr-FR" sz="2400" b="1" dirty="0" err="1">
                <a:solidFill>
                  <a:schemeClr val="tx2"/>
                </a:solidFill>
                <a:latin typeface="+mn-lt"/>
              </a:rPr>
              <a:t>was</a:t>
            </a:r>
            <a:r>
              <a:rPr lang="fr-FR" sz="2400" b="1" dirty="0">
                <a:solidFill>
                  <a:schemeClr val="tx2"/>
                </a:solidFill>
                <a:latin typeface="+mn-lt"/>
              </a:rPr>
              <a:t> Limited by </a:t>
            </a:r>
            <a:r>
              <a:rPr lang="fr-FR" sz="2400" b="1" dirty="0" err="1">
                <a:solidFill>
                  <a:schemeClr val="tx2"/>
                </a:solidFill>
                <a:latin typeface="+mn-lt"/>
              </a:rPr>
              <a:t>Increased</a:t>
            </a:r>
            <a:r>
              <a:rPr lang="fr-FR" sz="2400" b="1" dirty="0">
                <a:solidFill>
                  <a:schemeClr val="tx2"/>
                </a:solidFill>
                <a:latin typeface="+mn-lt"/>
              </a:rPr>
              <a:t> Bleeding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31B0ECC-BC5A-540B-0267-B4BFC4FF92E3}"/>
              </a:ext>
            </a:extLst>
          </p:cNvPr>
          <p:cNvSpPr txBox="1"/>
          <p:nvPr/>
        </p:nvSpPr>
        <p:spPr>
          <a:xfrm>
            <a:off x="232476" y="6493790"/>
            <a:ext cx="3777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ACS: acute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coronary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syndromes,; APT: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antiplatelet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therapy</a:t>
            </a:r>
            <a:endParaRPr lang="fr-FR" sz="1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549841" y="3318336"/>
            <a:ext cx="5440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b="1" dirty="0">
                <a:solidFill>
                  <a:srgbClr val="8C1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3.46 </a:t>
            </a:r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(95% CI, 2.08–5.77)   P &lt; 0.001</a:t>
            </a:r>
            <a:endParaRPr lang="en-US" sz="1600" dirty="0"/>
          </a:p>
        </p:txBody>
      </p:sp>
      <p:sp>
        <p:nvSpPr>
          <p:cNvPr id="16" name="Gridline0">
            <a:extLst>
              <a:ext uri="{FF2B5EF4-FFF2-40B4-BE49-F238E27FC236}">
                <a16:creationId xmlns:a16="http://schemas.microsoft.com/office/drawing/2014/main" id="{41605C06-E204-2A4E-BD60-2EF192484CA2}"/>
              </a:ext>
            </a:extLst>
          </p:cNvPr>
          <p:cNvSpPr/>
          <p:nvPr/>
        </p:nvSpPr>
        <p:spPr>
          <a:xfrm>
            <a:off x="7188200" y="3086100"/>
            <a:ext cx="4000500" cy="11430"/>
          </a:xfrm>
          <a:prstGeom prst="rect">
            <a:avLst/>
          </a:prstGeom>
          <a:solidFill>
            <a:srgbClr val="E8E8E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450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Main graphic"/>
          <p:cNvPicPr/>
          <p:nvPr/>
        </p:nvPicPr>
        <p:blipFill rotWithShape="1">
          <a:blip r:embed="rId2"/>
          <a:srcRect l="1369" t="1676" r="1369" b="717"/>
          <a:stretch/>
        </p:blipFill>
        <p:spPr>
          <a:xfrm>
            <a:off x="2216258" y="1286359"/>
            <a:ext cx="7904570" cy="4909006"/>
          </a:xfrm>
          <a:prstGeom prst="rect">
            <a:avLst/>
          </a:prstGeom>
          <a:ln>
            <a:noFill/>
          </a:ln>
        </p:spPr>
      </p:pic>
      <p:sp>
        <p:nvSpPr>
          <p:cNvPr id="38" name="TextShape 1"/>
          <p:cNvSpPr txBox="1"/>
          <p:nvPr/>
        </p:nvSpPr>
        <p:spPr>
          <a:xfrm>
            <a:off x="6096001" y="6304519"/>
            <a:ext cx="5676055" cy="3383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5991" tIns="46788" rIns="35991" bIns="46788" anchor="b" anchorCtr="1"/>
          <a:lstStyle/>
          <a:p>
            <a:pPr defTabSz="1218864"/>
            <a:r>
              <a:rPr lang="en-US" sz="1400" spc="-1" dirty="0">
                <a:solidFill>
                  <a:srgbClr val="000000"/>
                </a:solidFill>
                <a:latin typeface="Calibri"/>
                <a:ea typeface="MS PGothic" panose="020B0600070205080204" pitchFamily="34" charset="-128"/>
              </a:rPr>
              <a:t>Chan. </a:t>
            </a:r>
            <a:r>
              <a:rPr lang="en-US" sz="1400" b="1" i="1" spc="-1" dirty="0">
                <a:solidFill>
                  <a:srgbClr val="000000"/>
                </a:solidFill>
                <a:latin typeface="Calibri"/>
                <a:ea typeface="MS PGothic" panose="020B0600070205080204" pitchFamily="34" charset="-128"/>
              </a:rPr>
              <a:t>Arteriosclerosis, Thrombosis, and Vascular Biology</a:t>
            </a:r>
            <a:r>
              <a:rPr lang="en-US" sz="1400" spc="-1" dirty="0">
                <a:solidFill>
                  <a:srgbClr val="000000"/>
                </a:solidFill>
                <a:latin typeface="Calibri"/>
                <a:ea typeface="MS PGothic" panose="020B0600070205080204" pitchFamily="34" charset="-128"/>
              </a:rPr>
              <a:t>. 2023;43:1755-63.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E732C1-3DAB-3529-DEDA-1C09955FE564}"/>
              </a:ext>
            </a:extLst>
          </p:cNvPr>
          <p:cNvSpPr txBox="1"/>
          <p:nvPr/>
        </p:nvSpPr>
        <p:spPr>
          <a:xfrm>
            <a:off x="123599" y="2441018"/>
            <a:ext cx="20564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64"/>
            <a:r>
              <a:rPr lang="fr-FR" sz="2000" b="1" dirty="0" err="1">
                <a:solidFill>
                  <a:srgbClr val="4E8F00"/>
                </a:solidFill>
                <a:latin typeface="Calibri"/>
                <a:ea typeface="MS PGothic" panose="020B0600070205080204" pitchFamily="34" charset="-128"/>
              </a:rPr>
              <a:t>Extrinsic</a:t>
            </a:r>
            <a:r>
              <a:rPr lang="fr-FR" sz="2000" b="1" dirty="0">
                <a:solidFill>
                  <a:srgbClr val="4E8F00"/>
                </a:solidFill>
                <a:latin typeface="Calibri"/>
                <a:ea typeface="MS PGothic" panose="020B0600070205080204" pitchFamily="34" charset="-128"/>
              </a:rPr>
              <a:t> </a:t>
            </a:r>
            <a:r>
              <a:rPr lang="fr-FR" sz="2000" b="1" dirty="0" err="1">
                <a:solidFill>
                  <a:srgbClr val="4E8F00"/>
                </a:solidFill>
                <a:latin typeface="Calibri"/>
                <a:ea typeface="MS PGothic" panose="020B0600070205080204" pitchFamily="34" charset="-128"/>
              </a:rPr>
              <a:t>pathway</a:t>
            </a:r>
            <a:endParaRPr lang="fr-FR" sz="2000" b="1" dirty="0">
              <a:solidFill>
                <a:srgbClr val="4E8F00"/>
              </a:solidFill>
              <a:latin typeface="Calibri"/>
              <a:ea typeface="MS PGothic" panose="020B0600070205080204" pitchFamily="34" charset="-12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207F35B-903B-2F9E-1E9E-71A6A1D15897}"/>
              </a:ext>
            </a:extLst>
          </p:cNvPr>
          <p:cNvSpPr txBox="1"/>
          <p:nvPr/>
        </p:nvSpPr>
        <p:spPr>
          <a:xfrm>
            <a:off x="10007085" y="2379026"/>
            <a:ext cx="2017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64"/>
            <a:r>
              <a:rPr lang="fr-FR" sz="2000" b="1" dirty="0" err="1">
                <a:solidFill>
                  <a:srgbClr val="E70C2D"/>
                </a:solidFill>
                <a:latin typeface="Calibri"/>
                <a:ea typeface="MS PGothic" panose="020B0600070205080204" pitchFamily="34" charset="-128"/>
              </a:rPr>
              <a:t>Intrinsic</a:t>
            </a:r>
            <a:r>
              <a:rPr lang="fr-FR" sz="2000" b="1" dirty="0">
                <a:solidFill>
                  <a:srgbClr val="E70C2D"/>
                </a:solidFill>
                <a:latin typeface="Calibri"/>
                <a:ea typeface="MS PGothic" panose="020B0600070205080204" pitchFamily="34" charset="-128"/>
              </a:rPr>
              <a:t> </a:t>
            </a:r>
            <a:r>
              <a:rPr lang="fr-FR" sz="2000" b="1" dirty="0" err="1">
                <a:solidFill>
                  <a:srgbClr val="E70C2D"/>
                </a:solidFill>
                <a:latin typeface="Calibri"/>
                <a:ea typeface="MS PGothic" panose="020B0600070205080204" pitchFamily="34" charset="-128"/>
              </a:rPr>
              <a:t>pathway</a:t>
            </a:r>
            <a:endParaRPr lang="fr-FR" sz="2000" b="1" dirty="0">
              <a:solidFill>
                <a:srgbClr val="E70C2D"/>
              </a:solidFill>
              <a:latin typeface="Calibri"/>
              <a:ea typeface="MS PGothic" panose="020B0600070205080204" pitchFamily="34" charset="-12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5F0E658-A80F-5CB8-75FF-CD7DB4489210}"/>
              </a:ext>
            </a:extLst>
          </p:cNvPr>
          <p:cNvSpPr txBox="1"/>
          <p:nvPr/>
        </p:nvSpPr>
        <p:spPr>
          <a:xfrm>
            <a:off x="9733376" y="3537489"/>
            <a:ext cx="657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864"/>
            <a:r>
              <a:rPr lang="fr-FR" sz="1600" b="1" dirty="0" err="1">
                <a:solidFill>
                  <a:srgbClr val="E70C2D"/>
                </a:solidFill>
                <a:latin typeface="Calibri"/>
                <a:ea typeface="MS PGothic" panose="020B0600070205080204" pitchFamily="34" charset="-128"/>
              </a:rPr>
              <a:t>PolyP</a:t>
            </a:r>
            <a:endParaRPr lang="fr-FR" sz="1600" b="1" dirty="0">
              <a:solidFill>
                <a:srgbClr val="E70C2D"/>
              </a:solidFill>
              <a:latin typeface="Calibri"/>
              <a:ea typeface="MS PGothic" panose="020B0600070205080204" pitchFamily="34" charset="-128"/>
            </a:endParaRPr>
          </a:p>
          <a:p>
            <a:pPr algn="ctr" defTabSz="1218864"/>
            <a:r>
              <a:rPr lang="fr-FR" sz="1600" b="1" dirty="0" err="1">
                <a:solidFill>
                  <a:srgbClr val="E70C2D"/>
                </a:solidFill>
                <a:latin typeface="Calibri"/>
                <a:ea typeface="MS PGothic" panose="020B0600070205080204" pitchFamily="34" charset="-128"/>
              </a:rPr>
              <a:t>NETs</a:t>
            </a:r>
            <a:endParaRPr lang="fr-FR" sz="1600" b="1" dirty="0">
              <a:solidFill>
                <a:srgbClr val="E70C2D"/>
              </a:solidFill>
              <a:latin typeface="Calibri"/>
              <a:ea typeface="MS PGothic" panose="020B0600070205080204" pitchFamily="34" charset="-12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EEF27E-9FFF-EC40-ED14-E2DD722448B9}"/>
              </a:ext>
            </a:extLst>
          </p:cNvPr>
          <p:cNvSpPr txBox="1"/>
          <p:nvPr/>
        </p:nvSpPr>
        <p:spPr>
          <a:xfrm>
            <a:off x="1836668" y="401083"/>
            <a:ext cx="8750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tx2"/>
                </a:solidFill>
                <a:latin typeface="+mn-lt"/>
              </a:rPr>
              <a:t>Factor XI </a:t>
            </a:r>
            <a:r>
              <a:rPr lang="fr-FR" sz="2400" b="1" dirty="0" err="1">
                <a:solidFill>
                  <a:schemeClr val="tx2"/>
                </a:solidFill>
                <a:latin typeface="+mn-lt"/>
              </a:rPr>
              <a:t>is</a:t>
            </a:r>
            <a:r>
              <a:rPr lang="fr-FR" sz="2400" b="1" dirty="0">
                <a:solidFill>
                  <a:schemeClr val="tx2"/>
                </a:solidFill>
                <a:latin typeface="+mn-lt"/>
              </a:rPr>
              <a:t> Essential to </a:t>
            </a:r>
            <a:r>
              <a:rPr lang="fr-FR" sz="2400" b="1" dirty="0" err="1">
                <a:solidFill>
                  <a:schemeClr val="tx2"/>
                </a:solidFill>
                <a:latin typeface="+mn-lt"/>
              </a:rPr>
              <a:t>Thrombosis</a:t>
            </a:r>
            <a:r>
              <a:rPr lang="fr-FR" sz="2400" b="1" dirty="0">
                <a:solidFill>
                  <a:schemeClr val="tx2"/>
                </a:solidFill>
                <a:latin typeface="+mn-lt"/>
              </a:rPr>
              <a:t> but Dispensable for Hemostasis</a:t>
            </a:r>
          </a:p>
        </p:txBody>
      </p:sp>
    </p:spTree>
    <p:extLst>
      <p:ext uri="{BB962C8B-B14F-4D97-AF65-F5344CB8AC3E}">
        <p14:creationId xmlns:p14="http://schemas.microsoft.com/office/powerpoint/2010/main" val="595329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different types of medication&#10;&#10;AI-generated content may be incorrect.">
            <a:extLst>
              <a:ext uri="{FF2B5EF4-FFF2-40B4-BE49-F238E27FC236}">
                <a16:creationId xmlns:a16="http://schemas.microsoft.com/office/drawing/2014/main" id="{D9C5BEAF-C9CA-01BD-8AEE-B33B2CCC9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7" y="1515717"/>
            <a:ext cx="4699653" cy="516309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7E2BF2E-D3DB-BE89-8295-239F31DEC5C4}"/>
              </a:ext>
            </a:extLst>
          </p:cNvPr>
          <p:cNvSpPr txBox="1"/>
          <p:nvPr/>
        </p:nvSpPr>
        <p:spPr>
          <a:xfrm>
            <a:off x="5191881" y="2933411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2"/>
                </a:solidFill>
                <a:latin typeface="+mn-lt"/>
              </a:rPr>
              <a:t>Major </a:t>
            </a:r>
            <a:r>
              <a:rPr lang="fr-FR" b="1" dirty="0" err="1">
                <a:solidFill>
                  <a:schemeClr val="tx2"/>
                </a:solidFill>
                <a:latin typeface="+mn-lt"/>
              </a:rPr>
              <a:t>bleeding</a:t>
            </a:r>
            <a:endParaRPr lang="fr-FR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A7F139F-0392-4E1C-4398-58F83281D44D}"/>
              </a:ext>
            </a:extLst>
          </p:cNvPr>
          <p:cNvSpPr txBox="1"/>
          <p:nvPr/>
        </p:nvSpPr>
        <p:spPr>
          <a:xfrm>
            <a:off x="5197047" y="4997575"/>
            <a:ext cx="251072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solidFill>
                  <a:schemeClr val="tx2"/>
                </a:solidFill>
                <a:latin typeface="+mn-lt"/>
                <a:ea typeface="Aptos" panose="020B0004020202020204" pitchFamily="34" charset="0"/>
              </a:rPr>
              <a:t>R</a:t>
            </a:r>
            <a:r>
              <a:rPr lang="en-CA" b="1" dirty="0">
                <a:solidFill>
                  <a:schemeClr val="tx2"/>
                </a:solidFill>
                <a:effectLst/>
                <a:latin typeface="+mn-lt"/>
                <a:ea typeface="Aptos" panose="020B0004020202020204" pitchFamily="34" charset="0"/>
              </a:rPr>
              <a:t>ecurrent symptomatic ischemic stroke and ICH</a:t>
            </a:r>
            <a:endParaRPr lang="fr-FR" sz="2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8BF5F2C-81B2-747F-67CD-20A19F52FB84}"/>
              </a:ext>
            </a:extLst>
          </p:cNvPr>
          <p:cNvSpPr txBox="1"/>
          <p:nvPr/>
        </p:nvSpPr>
        <p:spPr>
          <a:xfrm>
            <a:off x="7186052" y="3098815"/>
            <a:ext cx="4350147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>
                <a:solidFill>
                  <a:srgbClr val="0070C0"/>
                </a:solidFill>
                <a:latin typeface="+mn-lt"/>
              </a:rPr>
              <a:t>Efficacy</a:t>
            </a:r>
            <a:r>
              <a:rPr lang="fr-FR" sz="2800" b="1" dirty="0">
                <a:solidFill>
                  <a:srgbClr val="0070C0"/>
                </a:solidFill>
                <a:latin typeface="+mn-lt"/>
              </a:rPr>
              <a:t> and </a:t>
            </a:r>
            <a:r>
              <a:rPr lang="fr-FR" sz="2800" b="1" dirty="0" err="1">
                <a:solidFill>
                  <a:srgbClr val="0070C0"/>
                </a:solidFill>
                <a:latin typeface="+mn-lt"/>
              </a:rPr>
              <a:t>safety</a:t>
            </a:r>
            <a:r>
              <a:rPr lang="fr-FR" sz="2800" b="1" dirty="0">
                <a:solidFill>
                  <a:srgbClr val="0070C0"/>
                </a:solidFill>
                <a:latin typeface="+mn-lt"/>
              </a:rPr>
              <a:t> of </a:t>
            </a:r>
            <a:r>
              <a:rPr lang="fr-FR" sz="2800" b="1" dirty="0" err="1">
                <a:solidFill>
                  <a:srgbClr val="0070C0"/>
                </a:solidFill>
                <a:latin typeface="+mn-lt"/>
              </a:rPr>
              <a:t>Milvexian</a:t>
            </a:r>
            <a:r>
              <a:rPr lang="fr-FR" sz="2800" b="1" dirty="0">
                <a:solidFill>
                  <a:srgbClr val="0070C0"/>
                </a:solidFill>
                <a:latin typeface="+mn-lt"/>
              </a:rPr>
              <a:t> in the phase II AXIOMATIC SSP trial</a:t>
            </a:r>
          </a:p>
        </p:txBody>
      </p:sp>
      <p:sp>
        <p:nvSpPr>
          <p:cNvPr id="10" name="object 34">
            <a:extLst>
              <a:ext uri="{FF2B5EF4-FFF2-40B4-BE49-F238E27FC236}">
                <a16:creationId xmlns:a16="http://schemas.microsoft.com/office/drawing/2014/main" id="{0FCD137B-10E1-FA52-22B8-703CCEE7902A}"/>
              </a:ext>
            </a:extLst>
          </p:cNvPr>
          <p:cNvSpPr txBox="1"/>
          <p:nvPr/>
        </p:nvSpPr>
        <p:spPr>
          <a:xfrm>
            <a:off x="7929087" y="6318250"/>
            <a:ext cx="4005159" cy="314065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ctr">
            <a:noAutofit/>
          </a:bodyPr>
          <a:lstStyle/>
          <a:p>
            <a:pPr marL="12697" algn="ctr" defTabSz="1218864">
              <a:lnSpc>
                <a:spcPts val="1425"/>
              </a:lnSpc>
            </a:pPr>
            <a:r>
              <a:rPr lang="fr-FR" sz="1600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  <a:cs typeface="Arial"/>
              </a:rPr>
              <a:t>Sharma M </a:t>
            </a:r>
            <a:r>
              <a:rPr sz="1600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  <a:cs typeface="Arial"/>
              </a:rPr>
              <a:t>et al.</a:t>
            </a:r>
            <a:r>
              <a:rPr sz="1600" spc="-5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  <a:cs typeface="Arial"/>
              </a:rPr>
              <a:t> </a:t>
            </a:r>
            <a:r>
              <a:rPr lang="fr-FR" sz="1600" b="1" i="1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  <a:cs typeface="Arial"/>
              </a:rPr>
              <a:t>Lancet </a:t>
            </a:r>
            <a:r>
              <a:rPr lang="fr-FR" sz="1600" b="1" i="1" dirty="0" err="1">
                <a:solidFill>
                  <a:prstClr val="black"/>
                </a:solidFill>
                <a:latin typeface="Calibri"/>
                <a:ea typeface="MS PGothic" panose="020B0600070205080204" pitchFamily="34" charset="-128"/>
                <a:cs typeface="Arial"/>
              </a:rPr>
              <a:t>Neurol</a:t>
            </a:r>
            <a:r>
              <a:rPr lang="fr-FR" sz="1600" b="1" i="1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  <a:cs typeface="Arial"/>
              </a:rPr>
              <a:t> </a:t>
            </a:r>
            <a:r>
              <a:rPr sz="1600" spc="-11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  <a:cs typeface="Arial"/>
              </a:rPr>
              <a:t>202</a:t>
            </a:r>
            <a:r>
              <a:rPr lang="fr-FR" sz="1600" spc="-11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  <a:cs typeface="Arial"/>
              </a:rPr>
              <a:t>4</a:t>
            </a:r>
            <a:r>
              <a:rPr lang="fr-FR" sz="1600" dirty="0">
                <a:solidFill>
                  <a:prstClr val="black"/>
                </a:solidFill>
                <a:latin typeface="Calibri"/>
                <a:ea typeface="MS PGothic" panose="020B0600070205080204" pitchFamily="34" charset="-128"/>
              </a:rPr>
              <a:t>; 23:46-59</a:t>
            </a:r>
            <a:endParaRPr sz="1600" dirty="0">
              <a:solidFill>
                <a:prstClr val="black"/>
              </a:solidFill>
              <a:latin typeface="Calibri"/>
              <a:ea typeface="MS PGothic" panose="020B0600070205080204" pitchFamily="34" charset="-128"/>
              <a:cs typeface="Arial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36124A-AEB2-2A96-3652-FBAEE472AFCC}"/>
              </a:ext>
            </a:extLst>
          </p:cNvPr>
          <p:cNvSpPr txBox="1"/>
          <p:nvPr/>
        </p:nvSpPr>
        <p:spPr>
          <a:xfrm>
            <a:off x="457855" y="225685"/>
            <a:ext cx="11493168" cy="114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chemeClr val="tx2"/>
                </a:solidFill>
                <a:latin typeface="+mn-lt"/>
              </a:rPr>
              <a:t>Milvexian is an Oral Factor XIa </a:t>
            </a:r>
            <a:r>
              <a:rPr lang="fr-FR" sz="2400" b="1" dirty="0" err="1">
                <a:solidFill>
                  <a:schemeClr val="tx2"/>
                </a:solidFill>
                <a:latin typeface="+mn-lt"/>
              </a:rPr>
              <a:t>Inhibitor</a:t>
            </a:r>
            <a:endParaRPr lang="fr-FR" sz="2400" b="1" dirty="0">
              <a:solidFill>
                <a:schemeClr val="tx2"/>
              </a:solidFill>
              <a:latin typeface="+mn-lt"/>
            </a:endParaRPr>
          </a:p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chemeClr val="tx2"/>
                </a:solidFill>
                <a:latin typeface="+mn-lt"/>
              </a:rPr>
              <a:t>Phase 2 Data Support </a:t>
            </a:r>
            <a:r>
              <a:rPr lang="fr-FR" sz="2400" b="1" dirty="0" err="1">
                <a:solidFill>
                  <a:schemeClr val="tx2"/>
                </a:solidFill>
                <a:latin typeface="+mn-lt"/>
              </a:rPr>
              <a:t>Antithrombotic</a:t>
            </a:r>
            <a:r>
              <a:rPr lang="fr-FR" sz="2400" b="1" dirty="0">
                <a:solidFill>
                  <a:schemeClr val="tx2"/>
                </a:solidFill>
                <a:latin typeface="+mn-lt"/>
              </a:rPr>
              <a:t> Activity </a:t>
            </a:r>
            <a:r>
              <a:rPr lang="fr-FR" sz="2400" b="1" dirty="0" err="1">
                <a:solidFill>
                  <a:schemeClr val="tx2"/>
                </a:solidFill>
                <a:latin typeface="+mn-lt"/>
              </a:rPr>
              <a:t>with</a:t>
            </a:r>
            <a:r>
              <a:rPr lang="fr-FR" sz="2400" b="1" dirty="0">
                <a:solidFill>
                  <a:schemeClr val="tx2"/>
                </a:solidFill>
                <a:latin typeface="+mn-lt"/>
              </a:rPr>
              <a:t> a Low </a:t>
            </a:r>
            <a:r>
              <a:rPr lang="fr-FR" sz="2400" b="1" dirty="0" err="1">
                <a:solidFill>
                  <a:schemeClr val="tx2"/>
                </a:solidFill>
                <a:latin typeface="+mn-lt"/>
              </a:rPr>
              <a:t>Observed</a:t>
            </a:r>
            <a:r>
              <a:rPr lang="fr-FR" sz="2400" b="1" dirty="0">
                <a:solidFill>
                  <a:schemeClr val="tx2"/>
                </a:solidFill>
                <a:latin typeface="+mn-lt"/>
              </a:rPr>
              <a:t> Bleeding Signal</a:t>
            </a:r>
            <a:endParaRPr lang="en-US" sz="24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526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DB45251-42C6-4B79-8B65-DB54C24826A0}"/>
              </a:ext>
            </a:extLst>
          </p:cNvPr>
          <p:cNvSpPr txBox="1"/>
          <p:nvPr/>
        </p:nvSpPr>
        <p:spPr>
          <a:xfrm>
            <a:off x="6350000" y="579358"/>
            <a:ext cx="5461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Lower Levels of Factor XI Activity Are Associated with Lower Risk of CV events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A3F9EA-A684-457F-8DC4-0DC0817D5F2A}"/>
              </a:ext>
            </a:extLst>
          </p:cNvPr>
          <p:cNvSpPr txBox="1"/>
          <p:nvPr/>
        </p:nvSpPr>
        <p:spPr>
          <a:xfrm>
            <a:off x="7702658" y="6273800"/>
            <a:ext cx="4108342" cy="3048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913965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Preis, Hirsch, Kotler, et al.  </a:t>
            </a:r>
            <a:r>
              <a:rPr lang="en-US" sz="1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Blood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2017; 1210-1215</a:t>
            </a:r>
          </a:p>
        </p:txBody>
      </p:sp>
      <p:sp>
        <p:nvSpPr>
          <p:cNvPr id="4" name="TitleLeft">
            <a:extLst>
              <a:ext uri="{FF2B5EF4-FFF2-40B4-BE49-F238E27FC236}">
                <a16:creationId xmlns:a16="http://schemas.microsoft.com/office/drawing/2014/main" id="{BD182622-A13B-8243-86C4-B3CA8438E606}"/>
              </a:ext>
            </a:extLst>
          </p:cNvPr>
          <p:cNvSpPr txBox="1"/>
          <p:nvPr/>
        </p:nvSpPr>
        <p:spPr>
          <a:xfrm>
            <a:off x="381000" y="326934"/>
            <a:ext cx="5461000" cy="1200329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ctr"/>
            <a:r>
              <a:rPr lang="fr-FR" sz="2400" b="1" dirty="0">
                <a:solidFill>
                  <a:schemeClr val="tx2"/>
                </a:solidFill>
                <a:latin typeface="+mn-lt"/>
                <a:cs typeface="Arial"/>
              </a:rPr>
              <a:t>Factor </a:t>
            </a:r>
            <a:r>
              <a:rPr lang="fr-FR" sz="2400" b="1" dirty="0" err="1">
                <a:solidFill>
                  <a:schemeClr val="tx2"/>
                </a:solidFill>
                <a:latin typeface="+mn-lt"/>
                <a:cs typeface="Arial"/>
              </a:rPr>
              <a:t>XIa</a:t>
            </a:r>
            <a:r>
              <a:rPr lang="fr-FR" sz="2400" b="1" dirty="0">
                <a:solidFill>
                  <a:schemeClr val="tx2"/>
                </a:solidFill>
                <a:latin typeface="+mn-lt"/>
                <a:cs typeface="Arial"/>
              </a:rPr>
              <a:t> and </a:t>
            </a:r>
            <a:r>
              <a:rPr lang="fr-FR" sz="2400" b="1" dirty="0" err="1">
                <a:solidFill>
                  <a:schemeClr val="tx2"/>
                </a:solidFill>
                <a:latin typeface="+mn-lt"/>
                <a:cs typeface="Arial"/>
              </a:rPr>
              <a:t>Thrombin</a:t>
            </a:r>
            <a:r>
              <a:rPr lang="fr-FR" sz="2400" b="1" dirty="0">
                <a:solidFill>
                  <a:schemeClr val="tx2"/>
                </a:solidFill>
                <a:latin typeface="+mn-lt"/>
                <a:cs typeface="Arial"/>
              </a:rPr>
              <a:t> </a:t>
            </a:r>
            <a:r>
              <a:rPr lang="fr-FR" sz="2400" b="1" dirty="0" err="1">
                <a:solidFill>
                  <a:schemeClr val="tx2"/>
                </a:solidFill>
                <a:latin typeface="+mn-lt"/>
                <a:cs typeface="Arial"/>
              </a:rPr>
              <a:t>Generation</a:t>
            </a:r>
            <a:r>
              <a:rPr lang="fr-FR" sz="2400" b="1" dirty="0">
                <a:solidFill>
                  <a:schemeClr val="tx2"/>
                </a:solidFill>
                <a:latin typeface="+mn-lt"/>
                <a:cs typeface="Arial"/>
              </a:rPr>
              <a:t> Are </a:t>
            </a:r>
            <a:r>
              <a:rPr lang="fr-FR" sz="2400" b="1" dirty="0" err="1">
                <a:solidFill>
                  <a:schemeClr val="tx2"/>
                </a:solidFill>
                <a:latin typeface="+mn-lt"/>
                <a:cs typeface="Arial"/>
              </a:rPr>
              <a:t>Elevated</a:t>
            </a:r>
            <a:r>
              <a:rPr lang="fr-FR" sz="2400" b="1" dirty="0">
                <a:solidFill>
                  <a:schemeClr val="tx2"/>
                </a:solidFill>
                <a:latin typeface="+mn-lt"/>
                <a:cs typeface="Arial"/>
              </a:rPr>
              <a:t> in ACS and </a:t>
            </a:r>
            <a:r>
              <a:rPr lang="fr-FR" sz="2400" b="1" dirty="0" err="1">
                <a:solidFill>
                  <a:schemeClr val="tx2"/>
                </a:solidFill>
                <a:latin typeface="+mn-lt"/>
                <a:cs typeface="Arial"/>
              </a:rPr>
              <a:t>Predict</a:t>
            </a:r>
            <a:r>
              <a:rPr lang="fr-FR" sz="2400" b="1" dirty="0">
                <a:solidFill>
                  <a:schemeClr val="tx2"/>
                </a:solidFill>
                <a:latin typeface="+mn-lt"/>
                <a:cs typeface="Arial"/>
              </a:rPr>
              <a:t> </a:t>
            </a:r>
            <a:r>
              <a:rPr lang="fr-FR" sz="2400" b="1" dirty="0" err="1">
                <a:solidFill>
                  <a:schemeClr val="tx2"/>
                </a:solidFill>
                <a:latin typeface="+mn-lt"/>
                <a:cs typeface="Arial"/>
              </a:rPr>
              <a:t>Recurrent</a:t>
            </a:r>
            <a:r>
              <a:rPr lang="fr-FR" sz="2400" b="1" dirty="0">
                <a:solidFill>
                  <a:schemeClr val="tx2"/>
                </a:solidFill>
                <a:latin typeface="+mn-lt"/>
                <a:cs typeface="Arial"/>
              </a:rPr>
              <a:t> CV Events</a:t>
            </a:r>
          </a:p>
        </p:txBody>
      </p:sp>
      <p:sp>
        <p:nvSpPr>
          <p:cNvPr id="7" name="RefLeft">
            <a:extLst>
              <a:ext uri="{FF2B5EF4-FFF2-40B4-BE49-F238E27FC236}">
                <a16:creationId xmlns:a16="http://schemas.microsoft.com/office/drawing/2014/main" id="{7D42F85D-148A-F441-A25D-7DA442E3B5F1}"/>
              </a:ext>
            </a:extLst>
          </p:cNvPr>
          <p:cNvSpPr txBox="1"/>
          <p:nvPr/>
        </p:nvSpPr>
        <p:spPr>
          <a:xfrm>
            <a:off x="381000" y="6273800"/>
            <a:ext cx="4934919" cy="304800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Overflow="overflow" vert="horz" wrap="square" rtlCol="0" anchor="t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Loeffen, van Oerle, Leers, et al.  </a:t>
            </a:r>
            <a:r>
              <a:rPr lang="en-US" sz="1400" b="1" i="1" dirty="0">
                <a:latin typeface="Calibri" panose="020F0502020204030204" pitchFamily="34" charset="0"/>
                <a:cs typeface="Calibri" panose="020F0502020204030204" pitchFamily="34" charset="0"/>
              </a:rPr>
              <a:t>PLoS One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2016; 11(7): e0158355</a:t>
            </a:r>
          </a:p>
        </p:txBody>
      </p:sp>
      <p:graphicFrame>
        <p:nvGraphicFramePr>
          <p:cNvPr id="150" name="FXIa Chart"/>
          <p:cNvGraphicFramePr/>
          <p:nvPr/>
        </p:nvGraphicFramePr>
        <p:xfrm>
          <a:off x="571500" y="1600200"/>
          <a:ext cx="5080000" cy="438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1" name="PBracketTop"/>
          <p:cNvSpPr/>
          <p:nvPr/>
        </p:nvSpPr>
        <p:spPr>
          <a:xfrm>
            <a:off x="1816100" y="2679700"/>
            <a:ext cx="3289300" cy="228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02" name="PBracketLeft"/>
          <p:cNvSpPr/>
          <p:nvPr/>
        </p:nvSpPr>
        <p:spPr>
          <a:xfrm>
            <a:off x="1816100" y="2679700"/>
            <a:ext cx="22860" cy="114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03" name="PBracketRight"/>
          <p:cNvSpPr/>
          <p:nvPr/>
        </p:nvSpPr>
        <p:spPr>
          <a:xfrm>
            <a:off x="5082540" y="2679700"/>
            <a:ext cx="22860" cy="114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04" name="PValueLabel"/>
          <p:cNvSpPr txBox="1"/>
          <p:nvPr/>
        </p:nvSpPr>
        <p:spPr>
          <a:xfrm>
            <a:off x="1816100" y="2131060"/>
            <a:ext cx="328930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rgbClr val="000000"/>
                </a:solidFill>
                <a:latin typeface="Calibri"/>
              </a:rPr>
              <a:t>ACS vs non-ACS: p&lt;0.05</a:t>
            </a:r>
          </a:p>
          <a:p>
            <a:pPr algn="ctr">
              <a:buNone/>
            </a:pPr>
            <a:r>
              <a:rPr lang="en-US" sz="1400" dirty="0">
                <a:solidFill>
                  <a:srgbClr val="404040"/>
                </a:solidFill>
                <a:latin typeface="Calibri"/>
              </a:rPr>
              <a:t>1.9 ± 1.1 vs 1.4 ± 0.7 pM</a:t>
            </a:r>
          </a:p>
        </p:txBody>
      </p:sp>
      <p:graphicFrame>
        <p:nvGraphicFramePr>
          <p:cNvPr id="310" name="CV Events Chart"/>
          <p:cNvGraphicFramePr/>
          <p:nvPr>
            <p:extLst>
              <p:ext uri="{D42A27DB-BD31-4B8C-83A1-F6EECF244321}">
                <p14:modId xmlns:p14="http://schemas.microsoft.com/office/powerpoint/2010/main" val="1363726264"/>
              </p:ext>
            </p:extLst>
          </p:nvPr>
        </p:nvGraphicFramePr>
        <p:xfrm>
          <a:off x="6019800" y="1828800"/>
          <a:ext cx="5638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933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Graphic spid="31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4A85E2-9FCD-894B-C6E8-06153E4D6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984" y="1346008"/>
            <a:ext cx="11341004" cy="3888621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Despite modern management, post-ACS patients remain at risk of CV death, recurrent MI, and ischemic stroke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Prior </a:t>
            </a:r>
            <a:r>
              <a:rPr lang="fr-FR" sz="2000" dirty="0" err="1"/>
              <a:t>strategies</a:t>
            </a:r>
            <a:r>
              <a:rPr lang="fr-FR" sz="2000" dirty="0"/>
              <a:t> </a:t>
            </a:r>
            <a:r>
              <a:rPr lang="fr-FR" sz="2000" dirty="0" err="1"/>
              <a:t>incorporating</a:t>
            </a:r>
            <a:r>
              <a:rPr lang="fr-FR" sz="2000" dirty="0"/>
              <a:t> oral anticoagulation, </a:t>
            </a:r>
            <a:r>
              <a:rPr lang="fr-FR" sz="2000" dirty="0" err="1"/>
              <a:t>including</a:t>
            </a:r>
            <a:r>
              <a:rPr lang="fr-FR" sz="2000" dirty="0"/>
              <a:t> factor Xa inhibition, </a:t>
            </a:r>
            <a:r>
              <a:rPr lang="fr-FR" sz="2000" dirty="0" err="1"/>
              <a:t>reduced</a:t>
            </a:r>
            <a:r>
              <a:rPr lang="fr-FR" sz="2000" dirty="0"/>
              <a:t> </a:t>
            </a:r>
            <a:r>
              <a:rPr lang="fr-FR" sz="2000" dirty="0" err="1"/>
              <a:t>ischemic</a:t>
            </a:r>
            <a:r>
              <a:rPr lang="fr-FR" sz="2000" dirty="0"/>
              <a:t> </a:t>
            </a:r>
            <a:r>
              <a:rPr lang="fr-FR" sz="2000" dirty="0" err="1"/>
              <a:t>events</a:t>
            </a:r>
            <a:r>
              <a:rPr lang="fr-FR" sz="2000" dirty="0"/>
              <a:t> but </a:t>
            </a:r>
            <a:r>
              <a:rPr lang="fr-FR" sz="2000" dirty="0" err="1"/>
              <a:t>were</a:t>
            </a:r>
            <a:r>
              <a:rPr lang="fr-FR" sz="2000" dirty="0"/>
              <a:t> </a:t>
            </a:r>
            <a:r>
              <a:rPr lang="fr-FR" sz="2000" dirty="0" err="1"/>
              <a:t>limited</a:t>
            </a:r>
            <a:r>
              <a:rPr lang="fr-FR" sz="2000" dirty="0"/>
              <a:t> by </a:t>
            </a:r>
            <a:r>
              <a:rPr lang="fr-FR" sz="2000" dirty="0" err="1"/>
              <a:t>clinically</a:t>
            </a:r>
            <a:r>
              <a:rPr lang="fr-FR" sz="2000" dirty="0"/>
              <a:t> </a:t>
            </a:r>
            <a:r>
              <a:rPr lang="fr-FR" sz="2000" dirty="0" err="1"/>
              <a:t>meaningful</a:t>
            </a:r>
            <a:r>
              <a:rPr lang="fr-FR" sz="2000" dirty="0"/>
              <a:t> </a:t>
            </a:r>
            <a:r>
              <a:rPr lang="fr-FR" sz="2000" dirty="0" err="1"/>
              <a:t>increased</a:t>
            </a:r>
            <a:r>
              <a:rPr lang="fr-FR" sz="2000" dirty="0"/>
              <a:t> </a:t>
            </a:r>
            <a:r>
              <a:rPr lang="fr-FR" sz="2000" dirty="0" err="1"/>
              <a:t>bleeding</a:t>
            </a:r>
            <a:endParaRPr lang="fr-FR" sz="2000" dirty="0"/>
          </a:p>
          <a:p>
            <a:pPr>
              <a:lnSpc>
                <a:spcPct val="150000"/>
              </a:lnSpc>
            </a:pPr>
            <a:r>
              <a:rPr lang="en-US" sz="2000" dirty="0" err="1"/>
              <a:t>Milvexian</a:t>
            </a:r>
            <a:r>
              <a:rPr lang="en-US" sz="2000" dirty="0"/>
              <a:t>, an oral factor </a:t>
            </a:r>
            <a:r>
              <a:rPr lang="en-US" sz="2000" dirty="0" err="1"/>
              <a:t>XIa</a:t>
            </a:r>
            <a:r>
              <a:rPr lang="en-US" sz="2000" dirty="0"/>
              <a:t> </a:t>
            </a:r>
            <a:r>
              <a:rPr lang="fr-FR" sz="2000" dirty="0" err="1"/>
              <a:t>inhibitor</a:t>
            </a:r>
            <a:r>
              <a:rPr lang="fr-FR" sz="2000" dirty="0"/>
              <a:t>,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designed</a:t>
            </a:r>
            <a:r>
              <a:rPr lang="fr-FR" sz="2000" dirty="0"/>
              <a:t> to </a:t>
            </a:r>
            <a:r>
              <a:rPr lang="fr-FR" sz="2000" dirty="0" err="1"/>
              <a:t>target</a:t>
            </a:r>
            <a:r>
              <a:rPr lang="fr-FR" sz="2000" dirty="0"/>
              <a:t> </a:t>
            </a:r>
            <a:r>
              <a:rPr lang="fr-FR" sz="2000" dirty="0" err="1"/>
              <a:t>thrombosis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the </a:t>
            </a:r>
            <a:r>
              <a:rPr lang="fr-FR" sz="2000" dirty="0" err="1"/>
              <a:t>potential</a:t>
            </a:r>
            <a:r>
              <a:rPr lang="fr-FR" sz="2000" dirty="0"/>
              <a:t> to </a:t>
            </a:r>
            <a:r>
              <a:rPr lang="fr-FR" sz="2000" dirty="0" err="1"/>
              <a:t>preserve</a:t>
            </a:r>
            <a:r>
              <a:rPr lang="fr-FR" sz="2000" dirty="0"/>
              <a:t> </a:t>
            </a:r>
            <a:r>
              <a:rPr lang="fr-FR" sz="2000" dirty="0" err="1"/>
              <a:t>hemostasis</a:t>
            </a:r>
            <a:r>
              <a:rPr lang="fr-F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Factor XI levels are associated with the risk of cardiovascular events</a:t>
            </a:r>
          </a:p>
          <a:p>
            <a:pPr>
              <a:lnSpc>
                <a:spcPct val="150000"/>
              </a:lnSpc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br>
              <a:rPr lang="en-US" sz="2400" dirty="0"/>
            </a:b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717982-BE83-F379-DE29-90EF9BE3A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984" y="651560"/>
            <a:ext cx="8511257" cy="439768"/>
          </a:xfrm>
        </p:spPr>
        <p:txBody>
          <a:bodyPr/>
          <a:lstStyle/>
          <a:p>
            <a:r>
              <a:rPr lang="en-US" sz="4400" b="1" dirty="0">
                <a:solidFill>
                  <a:schemeClr val="tx2"/>
                </a:solidFill>
                <a:latin typeface="+mn-lt"/>
              </a:rPr>
              <a:t>Background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8848EA-CAC4-DA64-6F83-51E13B19FA3B}"/>
              </a:ext>
            </a:extLst>
          </p:cNvPr>
          <p:cNvSpPr txBox="1"/>
          <p:nvPr/>
        </p:nvSpPr>
        <p:spPr>
          <a:xfrm>
            <a:off x="591984" y="4942818"/>
            <a:ext cx="1134100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LIBREXIA-ACS </a:t>
            </a:r>
            <a:r>
              <a:rPr lang="fr-FR" sz="2400" b="1" dirty="0" err="1">
                <a:solidFill>
                  <a:srgbClr val="0070C0"/>
                </a:solidFill>
              </a:rPr>
              <a:t>was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 err="1">
                <a:solidFill>
                  <a:srgbClr val="0070C0"/>
                </a:solidFill>
              </a:rPr>
              <a:t>designed</a:t>
            </a:r>
            <a:r>
              <a:rPr lang="fr-FR" sz="2400" b="1" dirty="0">
                <a:solidFill>
                  <a:srgbClr val="0070C0"/>
                </a:solidFill>
              </a:rPr>
              <a:t> to </a:t>
            </a:r>
            <a:r>
              <a:rPr lang="fr-FR" sz="2400" b="1" dirty="0" err="1">
                <a:solidFill>
                  <a:srgbClr val="0070C0"/>
                </a:solidFill>
              </a:rPr>
              <a:t>evaluate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 err="1">
                <a:solidFill>
                  <a:srgbClr val="0070C0"/>
                </a:solidFill>
              </a:rPr>
              <a:t>whether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 err="1">
                <a:solidFill>
                  <a:srgbClr val="0070C0"/>
                </a:solidFill>
              </a:rPr>
              <a:t>milvexian</a:t>
            </a:r>
            <a:r>
              <a:rPr lang="fr-FR" sz="2400" b="1" dirty="0">
                <a:solidFill>
                  <a:srgbClr val="0070C0"/>
                </a:solidFill>
              </a:rPr>
              <a:t>, </a:t>
            </a:r>
            <a:r>
              <a:rPr lang="fr-FR" sz="2400" b="1" dirty="0" err="1">
                <a:solidFill>
                  <a:srgbClr val="0070C0"/>
                </a:solidFill>
              </a:rPr>
              <a:t>when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 err="1">
                <a:solidFill>
                  <a:srgbClr val="0070C0"/>
                </a:solidFill>
              </a:rPr>
              <a:t>added</a:t>
            </a:r>
            <a:r>
              <a:rPr lang="fr-FR" sz="2400" b="1" dirty="0">
                <a:solidFill>
                  <a:srgbClr val="0070C0"/>
                </a:solidFill>
              </a:rPr>
              <a:t> to standard </a:t>
            </a:r>
            <a:r>
              <a:rPr lang="fr-FR" sz="2400" b="1" dirty="0" err="1">
                <a:solidFill>
                  <a:srgbClr val="0070C0"/>
                </a:solidFill>
              </a:rPr>
              <a:t>antiplatelet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 err="1">
                <a:solidFill>
                  <a:srgbClr val="0070C0"/>
                </a:solidFill>
              </a:rPr>
              <a:t>therapy</a:t>
            </a:r>
            <a:r>
              <a:rPr lang="fr-FR" sz="2400" b="1" dirty="0">
                <a:solidFill>
                  <a:srgbClr val="0070C0"/>
                </a:solidFill>
              </a:rPr>
              <a:t> after high-</a:t>
            </a:r>
            <a:r>
              <a:rPr lang="fr-FR" sz="2400" b="1" dirty="0" err="1">
                <a:solidFill>
                  <a:srgbClr val="0070C0"/>
                </a:solidFill>
              </a:rPr>
              <a:t>risk</a:t>
            </a:r>
            <a:r>
              <a:rPr lang="fr-FR" sz="2400" b="1" dirty="0">
                <a:solidFill>
                  <a:srgbClr val="0070C0"/>
                </a:solidFill>
              </a:rPr>
              <a:t> ACS, </a:t>
            </a:r>
            <a:r>
              <a:rPr lang="fr-FR" sz="2400" b="1" dirty="0" err="1">
                <a:solidFill>
                  <a:srgbClr val="0070C0"/>
                </a:solidFill>
              </a:rPr>
              <a:t>reduces</a:t>
            </a:r>
            <a:r>
              <a:rPr lang="fr-FR" sz="2400" b="1" dirty="0">
                <a:solidFill>
                  <a:srgbClr val="0070C0"/>
                </a:solidFill>
              </a:rPr>
              <a:t> major </a:t>
            </a:r>
            <a:r>
              <a:rPr lang="fr-FR" sz="2400" b="1" dirty="0" err="1">
                <a:solidFill>
                  <a:srgbClr val="0070C0"/>
                </a:solidFill>
              </a:rPr>
              <a:t>ischemic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 err="1">
                <a:solidFill>
                  <a:srgbClr val="0070C0"/>
                </a:solidFill>
              </a:rPr>
              <a:t>cardiovascular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 err="1">
                <a:solidFill>
                  <a:srgbClr val="0070C0"/>
                </a:solidFill>
              </a:rPr>
              <a:t>events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 err="1">
                <a:solidFill>
                  <a:srgbClr val="0070C0"/>
                </a:solidFill>
              </a:rPr>
              <a:t>compared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 err="1">
                <a:solidFill>
                  <a:srgbClr val="0070C0"/>
                </a:solidFill>
              </a:rPr>
              <a:t>with</a:t>
            </a:r>
            <a:r>
              <a:rPr lang="fr-FR" sz="2400" b="1" dirty="0">
                <a:solidFill>
                  <a:srgbClr val="0070C0"/>
                </a:solidFill>
              </a:rPr>
              <a:t> placebo </a:t>
            </a:r>
            <a:r>
              <a:rPr lang="fr-FR" sz="2400" b="1" dirty="0" err="1">
                <a:solidFill>
                  <a:srgbClr val="0070C0"/>
                </a:solidFill>
              </a:rPr>
              <a:t>without</a:t>
            </a:r>
            <a:r>
              <a:rPr lang="fr-FR" sz="2400" b="1" dirty="0">
                <a:solidFill>
                  <a:srgbClr val="0070C0"/>
                </a:solidFill>
              </a:rPr>
              <a:t> excessive </a:t>
            </a:r>
            <a:r>
              <a:rPr lang="fr-FR" sz="2400" b="1" dirty="0" err="1">
                <a:solidFill>
                  <a:srgbClr val="0070C0"/>
                </a:solidFill>
              </a:rPr>
              <a:t>bleeding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306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255C9-4E3A-4D68-8D20-23F2611DE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31800"/>
            <a:ext cx="11430000" cy="776654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+mn-lt"/>
              </a:rPr>
              <a:t>Key Inclusion and Exclusion Criteria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3264B5-C5E7-4ED8-9DD0-79FFD73700F0}"/>
              </a:ext>
            </a:extLst>
          </p:cNvPr>
          <p:cNvSpPr txBox="1"/>
          <p:nvPr/>
        </p:nvSpPr>
        <p:spPr>
          <a:xfrm>
            <a:off x="381000" y="6045194"/>
            <a:ext cx="114300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+mn-lt"/>
              </a:rPr>
              <a:t>STEMI: ST segment </a:t>
            </a:r>
            <a:r>
              <a:rPr lang="fr-FR" sz="1200" dirty="0" err="1">
                <a:latin typeface="+mn-lt"/>
              </a:rPr>
              <a:t>elevation</a:t>
            </a:r>
            <a:r>
              <a:rPr lang="fr-FR" sz="1200" dirty="0">
                <a:latin typeface="+mn-lt"/>
              </a:rPr>
              <a:t> </a:t>
            </a:r>
            <a:r>
              <a:rPr lang="fr-FR" sz="1200" dirty="0" err="1">
                <a:latin typeface="+mn-lt"/>
              </a:rPr>
              <a:t>myocardial</a:t>
            </a:r>
            <a:r>
              <a:rPr lang="fr-FR" sz="1200" dirty="0">
                <a:latin typeface="+mn-lt"/>
              </a:rPr>
              <a:t> </a:t>
            </a:r>
            <a:r>
              <a:rPr lang="fr-FR" sz="1200" dirty="0" err="1">
                <a:latin typeface="+mn-lt"/>
              </a:rPr>
              <a:t>infarction</a:t>
            </a:r>
            <a:r>
              <a:rPr lang="fr-FR" sz="1200" dirty="0">
                <a:latin typeface="+mn-lt"/>
              </a:rPr>
              <a:t>, NSTEMI: </a:t>
            </a:r>
            <a:r>
              <a:rPr lang="fr-FR" sz="1200" dirty="0" err="1">
                <a:latin typeface="+mn-lt"/>
              </a:rPr>
              <a:t>non-ST</a:t>
            </a:r>
            <a:r>
              <a:rPr lang="fr-FR" sz="1200" dirty="0">
                <a:latin typeface="+mn-lt"/>
              </a:rPr>
              <a:t> segment </a:t>
            </a:r>
            <a:r>
              <a:rPr lang="fr-FR" sz="1200" dirty="0" err="1">
                <a:latin typeface="+mn-lt"/>
              </a:rPr>
              <a:t>elevation</a:t>
            </a:r>
            <a:r>
              <a:rPr lang="fr-FR" sz="1200" dirty="0">
                <a:latin typeface="+mn-lt"/>
              </a:rPr>
              <a:t> </a:t>
            </a:r>
            <a:r>
              <a:rPr lang="fr-FR" sz="1200" dirty="0" err="1">
                <a:latin typeface="+mn-lt"/>
              </a:rPr>
              <a:t>myocardial</a:t>
            </a:r>
            <a:r>
              <a:rPr lang="fr-FR" sz="1200" dirty="0">
                <a:latin typeface="+mn-lt"/>
              </a:rPr>
              <a:t> </a:t>
            </a:r>
            <a:r>
              <a:rPr lang="fr-FR" sz="1200" dirty="0" err="1">
                <a:latin typeface="+mn-lt"/>
              </a:rPr>
              <a:t>infarction</a:t>
            </a:r>
            <a:r>
              <a:rPr lang="fr-FR" sz="1200" dirty="0">
                <a:latin typeface="+mn-lt"/>
              </a:rPr>
              <a:t>, TIA: transient </a:t>
            </a:r>
            <a:r>
              <a:rPr lang="fr-FR" sz="1200" dirty="0" err="1">
                <a:latin typeface="+mn-lt"/>
              </a:rPr>
              <a:t>ischemic</a:t>
            </a:r>
            <a:r>
              <a:rPr lang="fr-FR" sz="1200" dirty="0">
                <a:latin typeface="+mn-lt"/>
              </a:rPr>
              <a:t> </a:t>
            </a:r>
            <a:r>
              <a:rPr lang="fr-FR" sz="1200" dirty="0" err="1">
                <a:latin typeface="+mn-lt"/>
              </a:rPr>
              <a:t>attack</a:t>
            </a:r>
            <a:r>
              <a:rPr lang="fr-FR" sz="1200" dirty="0">
                <a:latin typeface="+mn-lt"/>
              </a:rPr>
              <a:t>, UA: </a:t>
            </a:r>
            <a:r>
              <a:rPr lang="fr-FR" sz="1200" dirty="0" err="1">
                <a:latin typeface="+mn-lt"/>
              </a:rPr>
              <a:t>unstable</a:t>
            </a:r>
            <a:r>
              <a:rPr lang="fr-FR" sz="1200" dirty="0">
                <a:latin typeface="+mn-lt"/>
              </a:rPr>
              <a:t> </a:t>
            </a:r>
            <a:r>
              <a:rPr lang="fr-FR" sz="1200" dirty="0" err="1">
                <a:latin typeface="+mn-lt"/>
              </a:rPr>
              <a:t>angina</a:t>
            </a:r>
            <a:endParaRPr lang="fr-FR" sz="1100" dirty="0">
              <a:latin typeface="+mn-lt"/>
            </a:endParaRPr>
          </a:p>
        </p:txBody>
      </p:sp>
      <p:graphicFrame>
        <p:nvGraphicFramePr>
          <p:cNvPr id="81" name="Criteria Col 1">
            <a:extLst>
              <a:ext uri="{FF2B5EF4-FFF2-40B4-BE49-F238E27FC236}">
                <a16:creationId xmlns:a16="http://schemas.microsoft.com/office/drawing/2014/main" id="{9570E8E7-8961-45C8-9043-4AD72E1B86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680777"/>
              </p:ext>
            </p:extLst>
          </p:nvPr>
        </p:nvGraphicFramePr>
        <p:xfrm>
          <a:off x="381000" y="1326239"/>
          <a:ext cx="3111500" cy="4673600"/>
        </p:xfrm>
        <a:graphic>
          <a:graphicData uri="http://schemas.openxmlformats.org/drawingml/2006/table">
            <a:tbl>
              <a:tblPr firstRow="1" bandRow="1"/>
              <a:tblGrid>
                <a:gridCol w="3111500">
                  <a:extLst>
                    <a:ext uri="{9D8B030D-6E8A-4147-A177-3AD203B41FA5}">
                      <a16:colId xmlns:a16="http://schemas.microsoft.com/office/drawing/2014/main" val="143410496"/>
                    </a:ext>
                  </a:extLst>
                </a:gridCol>
              </a:tblGrid>
              <a:tr h="584200">
                <a:tc>
                  <a:txBody>
                    <a:bodyPr/>
                    <a:lstStyle>
                      <a:lvl1pPr marL="0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914201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1828403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2742606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3656808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4571009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5485210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6399412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7313614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cs typeface="Calibri"/>
                        </a:rPr>
                        <a:t>Inclusion Criteria</a:t>
                      </a:r>
                    </a:p>
                  </a:txBody>
                  <a:tcPr marL="127000" marR="127000" marT="101600" marB="10160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590119"/>
                  </a:ext>
                </a:extLst>
              </a:tr>
              <a:tr h="4089400">
                <a:tc>
                  <a:txBody>
                    <a:bodyPr/>
                    <a:lstStyle>
                      <a:lvl1pPr marL="0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914201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1828403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2742606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3656808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4571009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5485210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6399412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7313614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285750" marR="0" lvl="0" indent="-285750" algn="l" defTabSz="889000" rtl="0" eaLnBrk="1" fontAlgn="auto" latinLnBrk="0" hangingPunct="1">
                        <a:spcBef>
                          <a:spcPts val="450"/>
                        </a:spcBef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US" sz="17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Calibri"/>
                        </a:rPr>
                        <a:t>Age ≥ 18 years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endParaRPr lang="en-US" sz="17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cs typeface="Calibri"/>
                      </a:endParaRPr>
                    </a:p>
                    <a:p>
                      <a:pPr marL="285750" lvl="0" indent="-285750">
                        <a:spcBef>
                          <a:spcPts val="450"/>
                        </a:spcBef>
                        <a:buClr>
                          <a:srgbClr val="0000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700" b="0" i="0" u="none" strike="noStrike" noProof="0" dirty="0">
                          <a:solidFill>
                            <a:schemeClr val="tx1"/>
                          </a:solidFill>
                          <a:latin typeface="+mn-lt"/>
                        </a:rPr>
                        <a:t>An index event of ACS :</a:t>
                      </a:r>
                    </a:p>
                    <a:p>
                      <a:pPr marL="446088" lvl="1" indent="-285750">
                        <a:spcBef>
                          <a:spcPts val="45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–"/>
                      </a:pPr>
                      <a:r>
                        <a:rPr lang="en-US" sz="1700" b="0" i="0" u="none" strike="noStrike" noProof="0" dirty="0">
                          <a:solidFill>
                            <a:schemeClr val="tx1"/>
                          </a:solidFill>
                          <a:latin typeface="+mn-lt"/>
                        </a:rPr>
                        <a:t>spontaneous cardiac ischemia</a:t>
                      </a:r>
                    </a:p>
                    <a:p>
                      <a:pPr marL="446088" lvl="1" indent="-285750">
                        <a:spcBef>
                          <a:spcPts val="45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–"/>
                      </a:pPr>
                      <a:r>
                        <a:rPr lang="en-US" sz="1700" b="0" i="0" u="none" strike="noStrike" noProof="0" dirty="0">
                          <a:solidFill>
                            <a:schemeClr val="tx1"/>
                          </a:solidFill>
                          <a:latin typeface="+mn-lt"/>
                        </a:rPr>
                        <a:t>diagnosis of ACS (STEMI, NSTEMI, or UA)</a:t>
                      </a:r>
                    </a:p>
                    <a:p>
                      <a:pPr marL="446088" lvl="1" indent="-285750">
                        <a:spcBef>
                          <a:spcPts val="45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–"/>
                      </a:pPr>
                      <a:r>
                        <a:rPr lang="en-US" sz="1700" b="0" i="0" u="none" strike="noStrike" noProof="0" dirty="0">
                          <a:solidFill>
                            <a:schemeClr val="tx1"/>
                          </a:solidFill>
                          <a:latin typeface="+mn-lt"/>
                        </a:rPr>
                        <a:t>elevated cardiac biomarkers</a:t>
                      </a:r>
                      <a:endParaRPr lang="en-US" sz="1700" b="0" i="0" u="none" strike="noStrike" noProof="0" dirty="0">
                        <a:latin typeface="+mn-lt"/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endParaRPr lang="en-US" sz="1700" b="0" i="0" u="none" strike="noStrike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285750" marR="0" lvl="0" indent="-285750" algn="l">
                        <a:spcBef>
                          <a:spcPts val="450"/>
                        </a:spcBef>
                        <a:buClr>
                          <a:srgbClr val="0000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700" b="0" i="0" u="none" strike="noStrike" noProof="0" dirty="0">
                          <a:solidFill>
                            <a:schemeClr val="tx1"/>
                          </a:solidFill>
                          <a:latin typeface="+mn-lt"/>
                        </a:rPr>
                        <a:t>≥ 2 risk factors</a:t>
                      </a:r>
                      <a:endParaRPr lang="en-US" sz="1700" dirty="0">
                        <a:latin typeface="+mn-lt"/>
                      </a:endParaRPr>
                    </a:p>
                  </a:txBody>
                  <a:tcPr marL="127000" marR="127000" marT="101600" marB="10160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844807"/>
                  </a:ext>
                </a:extLst>
              </a:tr>
            </a:tbl>
          </a:graphicData>
        </a:graphic>
      </p:graphicFrame>
      <p:graphicFrame>
        <p:nvGraphicFramePr>
          <p:cNvPr id="82" name="Criteria Col 2">
            <a:extLst>
              <a:ext uri="{FF2B5EF4-FFF2-40B4-BE49-F238E27FC236}">
                <a16:creationId xmlns:a16="http://schemas.microsoft.com/office/drawing/2014/main" id="{9570E8E7-8961-45C8-9043-4AD72E1B86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644289"/>
              </p:ext>
            </p:extLst>
          </p:nvPr>
        </p:nvGraphicFramePr>
        <p:xfrm>
          <a:off x="3492500" y="1326239"/>
          <a:ext cx="3810000" cy="4673600"/>
        </p:xfrm>
        <a:graphic>
          <a:graphicData uri="http://schemas.openxmlformats.org/drawingml/2006/table">
            <a:tbl>
              <a:tblPr firstRow="1" bandRow="1"/>
              <a:tblGrid>
                <a:gridCol w="3810000">
                  <a:extLst>
                    <a:ext uri="{9D8B030D-6E8A-4147-A177-3AD203B41FA5}">
                      <a16:colId xmlns:a16="http://schemas.microsoft.com/office/drawing/2014/main" val="82701585"/>
                    </a:ext>
                  </a:extLst>
                </a:gridCol>
              </a:tblGrid>
              <a:tr h="584200">
                <a:tc>
                  <a:txBody>
                    <a:bodyPr/>
                    <a:lstStyle>
                      <a:lvl1pPr marL="0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914201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1828403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2742606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3656808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4571009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5485210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6399412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7313614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cs typeface="Calibri"/>
                        </a:rPr>
                        <a:t>Risk Factors (at least 2)</a:t>
                      </a:r>
                    </a:p>
                  </a:txBody>
                  <a:tcPr marL="127000" marR="127000" marT="101600" marB="10160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590119"/>
                  </a:ext>
                </a:extLst>
              </a:tr>
              <a:tr h="4089400">
                <a:tc>
                  <a:txBody>
                    <a:bodyPr/>
                    <a:lstStyle>
                      <a:lvl1pPr marL="0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914201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1828403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2742606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3656808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4571009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5485210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6399412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7313614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Calibri"/>
                        </a:rPr>
                        <a:t>≥65 years old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Calibri"/>
                        </a:rPr>
                        <a:t>Diabetes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Calibri"/>
                        </a:rPr>
                        <a:t>History of a prior MI 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Calibri"/>
                        </a:rPr>
                        <a:t>Multivessel CAD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Calibri"/>
                        </a:rPr>
                        <a:t>History of CABG prior to index event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Calibri"/>
                        </a:rPr>
                        <a:t>PAD or cerebrovascular disease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Calibri"/>
                        </a:rPr>
                        <a:t>Conservative management (ie no PCI or CABG after index ACS)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b="0" i="0" dirty="0">
                          <a:solidFill>
                            <a:srgbClr val="222222"/>
                          </a:solidFill>
                          <a:effectLst/>
                          <a:latin typeface="+mn-lt"/>
                          <a:cs typeface="Calibri"/>
                        </a:rPr>
                        <a:t>One or more high-risk angiographic feature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700" b="0" i="0" dirty="0">
                        <a:solidFill>
                          <a:srgbClr val="222222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127000" marR="127000" marT="101600" marB="10160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844807"/>
                  </a:ext>
                </a:extLst>
              </a:tr>
            </a:tbl>
          </a:graphicData>
        </a:graphic>
      </p:graphicFrame>
      <p:graphicFrame>
        <p:nvGraphicFramePr>
          <p:cNvPr id="83" name="Criteria Col 3">
            <a:extLst>
              <a:ext uri="{FF2B5EF4-FFF2-40B4-BE49-F238E27FC236}">
                <a16:creationId xmlns:a16="http://schemas.microsoft.com/office/drawing/2014/main" id="{9570E8E7-8961-45C8-9043-4AD72E1B86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903652"/>
              </p:ext>
            </p:extLst>
          </p:nvPr>
        </p:nvGraphicFramePr>
        <p:xfrm>
          <a:off x="7302500" y="1326239"/>
          <a:ext cx="4495800" cy="4673600"/>
        </p:xfrm>
        <a:graphic>
          <a:graphicData uri="http://schemas.openxmlformats.org/drawingml/2006/table">
            <a:tbl>
              <a:tblPr firstRow="1" bandRow="1"/>
              <a:tblGrid>
                <a:gridCol w="4495800">
                  <a:extLst>
                    <a:ext uri="{9D8B030D-6E8A-4147-A177-3AD203B41FA5}">
                      <a16:colId xmlns:a16="http://schemas.microsoft.com/office/drawing/2014/main" val="4204825936"/>
                    </a:ext>
                  </a:extLst>
                </a:gridCol>
              </a:tblGrid>
              <a:tr h="584200">
                <a:tc>
                  <a:txBody>
                    <a:bodyPr/>
                    <a:lstStyle>
                      <a:lvl1pPr marL="0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914201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1828403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2742606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3656808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4571009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5485210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6399412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7313614" algn="l" defTabSz="1828403" rtl="0" eaLnBrk="1" latinLnBrk="0" hangingPunct="1">
                        <a:defRPr sz="3599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solidFill>
                            <a:srgbClr val="C00000"/>
                          </a:solidFill>
                          <a:latin typeface="+mn-lt"/>
                          <a:cs typeface="Calibri"/>
                        </a:rPr>
                        <a:t>Exclusion Criteria</a:t>
                      </a:r>
                    </a:p>
                  </a:txBody>
                  <a:tcPr marL="127000" marR="127000" marT="101600" marB="10160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590119"/>
                  </a:ext>
                </a:extLst>
              </a:tr>
              <a:tr h="4089400">
                <a:tc>
                  <a:txBody>
                    <a:bodyPr/>
                    <a:lstStyle>
                      <a:lvl1pPr marL="0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914201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1828403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2742606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3656808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4571009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5485210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6399412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7313614" algn="l" defTabSz="1828403" rtl="0" eaLnBrk="1" latinLnBrk="0" hangingPunct="1">
                        <a:defRPr sz="3599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Type 2 MI or periprocedural MI as the index ACS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Minimal or no obstructive coronary artery disease on angiography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Planned staged PCI after randomization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Any condition requiring chronic anticoagulation  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Conditions with an increased risk of bleeding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History of ischemic stroke or TIA</a:t>
                      </a:r>
                    </a:p>
                    <a:p>
                      <a:pPr marL="342900" indent="-342900">
                        <a:spcBef>
                          <a:spcPts val="45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Killip Class 3 or 4 </a:t>
                      </a:r>
                      <a:endParaRPr lang="en-US" sz="17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127000" marR="127000" marT="101600" marB="10160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844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73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Theme">
  <a:themeElements>
    <a:clrScheme name="office">
      <a:dk1>
        <a:srgbClr val="494949"/>
      </a:dk1>
      <a:lt1>
        <a:srgbClr val="FFFFFF"/>
      </a:lt1>
      <a:dk2>
        <a:srgbClr val="494949"/>
      </a:dk2>
      <a:lt2>
        <a:srgbClr val="FFFFFF"/>
      </a:lt2>
      <a:accent1>
        <a:srgbClr val="002F87"/>
      </a:accent1>
      <a:accent2>
        <a:srgbClr val="E65300"/>
      </a:accent2>
      <a:accent3>
        <a:srgbClr val="00B1ED"/>
      </a:accent3>
      <a:accent4>
        <a:srgbClr val="E6960B"/>
      </a:accent4>
      <a:accent5>
        <a:srgbClr val="B37812"/>
      </a:accent5>
      <a:accent6>
        <a:srgbClr val="00153B"/>
      </a:accent6>
      <a:hlink>
        <a:srgbClr val="00B1ED"/>
      </a:hlink>
      <a:folHlink>
        <a:srgbClr val="00B1ED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0" marR="0" indent="0" algn="l" defTabSz="1828434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7C36D50-EE0C-7A41-AA3C-EB066356004D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6c3bc3f3-347e-43f1-ad66-faf4f917a91c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B8A10E981C4843835B270497B5F59D" ma:contentTypeVersion="15" ma:contentTypeDescription="Create a new document." ma:contentTypeScope="" ma:versionID="ee12863c538dfc3ac06c59ae2af403bc">
  <xsd:schema xmlns:xsd="http://www.w3.org/2001/XMLSchema" xmlns:xs="http://www.w3.org/2001/XMLSchema" xmlns:p="http://schemas.microsoft.com/office/2006/metadata/properties" xmlns:ns2="53ac16d1-3fef-474a-8b6b-09a74e729232" xmlns:ns3="7bf8c747-2944-47a8-8284-827723d3818f" targetNamespace="http://schemas.microsoft.com/office/2006/metadata/properties" ma:root="true" ma:fieldsID="de5d3031735e78a13acb990fc812980b" ns2:_="" ns3:_="">
    <xsd:import namespace="53ac16d1-3fef-474a-8b6b-09a74e729232"/>
    <xsd:import namespace="7bf8c747-2944-47a8-8284-827723d3818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ac16d1-3fef-474a-8b6b-09a74e7292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700aafb7-81f4-4c10-a708-aabdb35e121f}" ma:internalName="TaxCatchAll" ma:showField="CatchAllData" ma:web="53ac16d1-3fef-474a-8b6b-09a74e7292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8c747-2944-47a8-8284-827723d381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32c33a4-8245-4daf-b85d-86e769940a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502CCC-7F78-42C9-A35C-FA4EC6B9BC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ac16d1-3fef-474a-8b6b-09a74e729232"/>
    <ds:schemaRef ds:uri="7bf8c747-2944-47a8-8284-827723d381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4A2BE0-A327-47BB-ABA5-0F391B7B010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ca48ea3-8c75-4d36-b64f-70604b11fd22}" enabled="1" method="Standard" siteId="{3ac94b33-9135-4821-9502-eafda6592a3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47244</TotalTime>
  <Pages>28</Pages>
  <Words>3158</Words>
  <Application>Microsoft Macintosh PowerPoint</Application>
  <PresentationFormat>Grand écran</PresentationFormat>
  <Paragraphs>591</Paragraphs>
  <Slides>31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31</vt:i4>
      </vt:variant>
    </vt:vector>
  </HeadingPairs>
  <TitlesOfParts>
    <vt:vector size="43" baseType="lpstr">
      <vt:lpstr>DengXian</vt:lpstr>
      <vt:lpstr>Neue Helvetica</vt:lpstr>
      <vt:lpstr>Aptos</vt:lpstr>
      <vt:lpstr>Arial</vt:lpstr>
      <vt:lpstr>Calibri</vt:lpstr>
      <vt:lpstr>Calibri Light</vt:lpstr>
      <vt:lpstr>Times New Roman</vt:lpstr>
      <vt:lpstr>Trebuchet MS</vt:lpstr>
      <vt:lpstr>Wingdings</vt:lpstr>
      <vt:lpstr>Office Theme</vt:lpstr>
      <vt:lpstr>3_Office Theme</vt:lpstr>
      <vt:lpstr>Title Theme</vt:lpstr>
      <vt:lpstr>Présentation PowerPoint</vt:lpstr>
      <vt:lpstr>PG Steg - Disclosures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Background</vt:lpstr>
      <vt:lpstr>Key Inclusion and Exclusion Criteria</vt:lpstr>
      <vt:lpstr>Study Design</vt:lpstr>
      <vt:lpstr>Stratification of Randomization by  Planned Antiplatelet Strategy</vt:lpstr>
      <vt:lpstr>Endpoints</vt:lpstr>
      <vt:lpstr>Statistical Considerations</vt:lpstr>
      <vt:lpstr>Trial Disposition</vt:lpstr>
      <vt:lpstr>A Global Trial</vt:lpstr>
      <vt:lpstr>Key Baseline Demographics ITT</vt:lpstr>
      <vt:lpstr>Risk Factors ITT </vt:lpstr>
      <vt:lpstr>Concomitant Medications During the Study Safety set </vt:lpstr>
      <vt:lpstr>Background Antiplatelet Therapy ITT </vt:lpstr>
      <vt:lpstr>Présentation PowerPoint</vt:lpstr>
      <vt:lpstr>Primary Efficacy Endpoint ITT, Up to GTED</vt:lpstr>
      <vt:lpstr>Subgroup Analysis of the Primary Efficacy Endpoint ITT, Up to GTED </vt:lpstr>
      <vt:lpstr>Subgroup Analysis of the Primary Efficacy Endpoint ITT, Up to GTED </vt:lpstr>
      <vt:lpstr>Principal Safety Endpoint: BARC 3c/5 Safety, On-Treatment </vt:lpstr>
      <vt:lpstr>Key Secondary Bleeding Endpoints: Safety, On-Treatment</vt:lpstr>
      <vt:lpstr>Librexia trial program (Milvexian)</vt:lpstr>
      <vt:lpstr>Conclusion</vt:lpstr>
      <vt:lpstr>Présentation PowerPoint</vt:lpstr>
      <vt:lpstr>Trial Organization</vt:lpstr>
      <vt:lpstr>Librexia ACS Operational Committees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LDL</dc:title>
  <dc:subject/>
  <dc:creator>PG Steg</dc:creator>
  <cp:keywords/>
  <dc:description/>
  <cp:lastModifiedBy>Philippe Gabriel STEG</cp:lastModifiedBy>
  <cp:revision>1020</cp:revision>
  <cp:lastPrinted>2018-09-26T10:10:30Z</cp:lastPrinted>
  <dcterms:created xsi:type="dcterms:W3CDTF">2015-05-17T18:02:58Z</dcterms:created>
  <dcterms:modified xsi:type="dcterms:W3CDTF">2026-08-24T14:04:58Z</dcterms:modified>
  <cp:category/>
</cp:coreProperties>
</file>