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9"/>
  </p:notesMasterIdLst>
  <p:sldIdLst>
    <p:sldId id="279" r:id="rId2"/>
    <p:sldId id="789" r:id="rId3"/>
    <p:sldId id="777" r:id="rId4"/>
    <p:sldId id="723" r:id="rId5"/>
    <p:sldId id="682" r:id="rId6"/>
    <p:sldId id="2147481794" r:id="rId7"/>
    <p:sldId id="782" r:id="rId8"/>
    <p:sldId id="2147481790" r:id="rId9"/>
    <p:sldId id="2147481795" r:id="rId10"/>
    <p:sldId id="2147481796" r:id="rId11"/>
    <p:sldId id="2147481798" r:id="rId12"/>
    <p:sldId id="2147481797" r:id="rId13"/>
    <p:sldId id="750" r:id="rId14"/>
    <p:sldId id="2147481799" r:id="rId15"/>
    <p:sldId id="778" r:id="rId16"/>
    <p:sldId id="751" r:id="rId17"/>
    <p:sldId id="77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 userDrawn="1">
          <p15:clr>
            <a:srgbClr val="A4A3A4"/>
          </p15:clr>
        </p15:guide>
        <p15:guide id="2" pos="1296" userDrawn="1">
          <p15:clr>
            <a:srgbClr val="A4A3A4"/>
          </p15:clr>
        </p15:guide>
        <p15:guide id="3" orient="horz" pos="4056" userDrawn="1">
          <p15:clr>
            <a:srgbClr val="A4A3A4"/>
          </p15:clr>
        </p15:guide>
        <p15:guide id="4" pos="7080" userDrawn="1">
          <p15:clr>
            <a:srgbClr val="A4A3A4"/>
          </p15:clr>
        </p15:guide>
        <p15:guide id="5" pos="3960" userDrawn="1">
          <p15:clr>
            <a:srgbClr val="A4A3A4"/>
          </p15:clr>
        </p15:guide>
        <p15:guide id="6" pos="936" userDrawn="1">
          <p15:clr>
            <a:srgbClr val="A4A3A4"/>
          </p15:clr>
        </p15:guide>
        <p15:guide id="7" orient="horz" pos="386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EA7E206-809E-5831-A05A-FE699CEB1FFA}" name="Sarraju, Ashish" initials="AS" userId="S::SARRAJA@ccf.org::e06ea378-fa7e-45b8-bf40-5bebc2a7a1e7" providerId="AD"/>
  <p188:author id="{80BFCB98-27F2-5B2E-9C98-C9902752F481}" name="Ziyang Liu" initials="ZYL" userId="Ziyang Liu" providerId="None"/>
  <p188:author id="{D5854EEA-0115-2761-894F-2A0B215ECBB1}" name="Nissen, M.D., Steven" initials="NMS" userId="S::nissens@ccf.org::cb4b5e9b-ad7a-41a6-bb81-3c7df59fbe3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ffin, M.D., Luke" initials="LM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32"/>
    <a:srgbClr val="FFFFFF"/>
    <a:srgbClr val="8DC63F"/>
    <a:srgbClr val="C77CFF"/>
    <a:srgbClr val="F79420"/>
    <a:srgbClr val="F8766D"/>
    <a:srgbClr val="00BE67"/>
    <a:srgbClr val="518ECB"/>
    <a:srgbClr val="E62A89"/>
    <a:srgbClr val="5DB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890DF2-C31C-41BE-B043-5CB5E3BB1A4F}" v="4" dt="2026-08-25T17:13:34.8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19"/>
    <p:restoredTop sz="90825" autoAdjust="0"/>
  </p:normalViewPr>
  <p:slideViewPr>
    <p:cSldViewPr snapToGrid="0">
      <p:cViewPr varScale="1">
        <p:scale>
          <a:sx n="67" d="100"/>
          <a:sy n="67" d="100"/>
        </p:scale>
        <p:origin x="648" y="72"/>
      </p:cViewPr>
      <p:guideLst>
        <p:guide orient="horz" pos="480"/>
        <p:guide pos="1296"/>
        <p:guide orient="horz" pos="4056"/>
        <p:guide pos="7080"/>
        <p:guide pos="3960"/>
        <p:guide pos="936"/>
        <p:guide orient="horz"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clevelandclinic-my.sharepoint.com/personal/sarraja_ccf_org/Documents/Documents/Talks/LBCTs/Kylo-11%20ESC%20files/Absolute%20change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Sheet1!$F$3</c:f>
              <c:strCache>
                <c:ptCount val="1"/>
                <c:pt idx="0">
                  <c:v>Median percent change from baseline 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>
                  <a:lumMod val="75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8DC63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03B-4E0B-86E0-9E2FD7A0D98E}"/>
              </c:ext>
            </c:extLst>
          </c:dPt>
          <c:dPt>
            <c:idx val="1"/>
            <c:invertIfNegative val="0"/>
            <c:bubble3D val="0"/>
            <c:spPr>
              <a:solidFill>
                <a:srgbClr val="C77C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03B-4E0B-86E0-9E2FD7A0D98E}"/>
              </c:ext>
            </c:extLst>
          </c:dPt>
          <c:dPt>
            <c:idx val="2"/>
            <c:invertIfNegative val="0"/>
            <c:bubble3D val="0"/>
            <c:spPr>
              <a:solidFill>
                <a:srgbClr val="F7942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03B-4E0B-86E0-9E2FD7A0D98E}"/>
              </c:ext>
            </c:extLst>
          </c:dPt>
          <c:dPt>
            <c:idx val="3"/>
            <c:invertIfNegative val="0"/>
            <c:bubble3D val="0"/>
            <c:spPr>
              <a:solidFill>
                <a:srgbClr val="F8766D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03B-4E0B-86E0-9E2FD7A0D98E}"/>
              </c:ext>
            </c:extLst>
          </c:dPt>
          <c:dPt>
            <c:idx val="4"/>
            <c:invertIfNegative val="0"/>
            <c:bubble3D val="0"/>
            <c:spPr>
              <a:solidFill>
                <a:srgbClr val="00BE67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03B-4E0B-86E0-9E2FD7A0D98E}"/>
              </c:ext>
            </c:extLst>
          </c:dPt>
          <c:dPt>
            <c:idx val="5"/>
            <c:invertIfNegative val="0"/>
            <c:bubble3D val="0"/>
            <c:spPr>
              <a:solidFill>
                <a:srgbClr val="518ECB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03B-4E0B-86E0-9E2FD7A0D98E}"/>
              </c:ext>
            </c:extLst>
          </c:dPt>
          <c:dPt>
            <c:idx val="6"/>
            <c:invertIfNegative val="0"/>
            <c:bubble3D val="0"/>
            <c:spPr>
              <a:solidFill>
                <a:srgbClr val="E62A89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03B-4E0B-86E0-9E2FD7A0D98E}"/>
              </c:ext>
            </c:extLst>
          </c:dPt>
          <c:dPt>
            <c:idx val="7"/>
            <c:invertIfNegative val="0"/>
            <c:bubble3D val="0"/>
            <c:spPr>
              <a:solidFill>
                <a:srgbClr val="5DBEE4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03B-4E0B-86E0-9E2FD7A0D98E}"/>
              </c:ext>
            </c:extLst>
          </c:dPt>
          <c:dLbls>
            <c:dLbl>
              <c:idx val="2"/>
              <c:layout>
                <c:manualLayout>
                  <c:x val="0"/>
                  <c:y val="1.55454525981001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3B-4E0B-86E0-9E2FD7A0D98E}"/>
                </c:ext>
              </c:extLst>
            </c:dLbl>
            <c:dLbl>
              <c:idx val="3"/>
              <c:layout>
                <c:manualLayout>
                  <c:x val="-1.1925322690312357E-3"/>
                  <c:y val="5.18202154126420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03B-4E0B-86E0-9E2FD7A0D98E}"/>
                </c:ext>
              </c:extLst>
            </c:dLbl>
            <c:dLbl>
              <c:idx val="5"/>
              <c:layout>
                <c:manualLayout>
                  <c:x val="-8.745135615008878E-17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03B-4E0B-86E0-9E2FD7A0D98E}"/>
                </c:ext>
              </c:extLst>
            </c:dLbl>
            <c:dLbl>
              <c:idx val="7"/>
              <c:layout>
                <c:manualLayout>
                  <c:x val="-3.633024899652723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03B-4E0B-86E0-9E2FD7A0D9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Sheet1!$G$2:$N$2</c:f>
              <c:numCache>
                <c:formatCode>General</c:formatCode>
                <c:ptCount val="8"/>
              </c:numCache>
            </c:numRef>
          </c:cat>
          <c:val>
            <c:numRef>
              <c:f>Sheet1!$G$3:$N$3</c:f>
              <c:numCache>
                <c:formatCode>General</c:formatCode>
                <c:ptCount val="8"/>
                <c:pt idx="0">
                  <c:v>-53.2</c:v>
                </c:pt>
                <c:pt idx="1">
                  <c:v>-77.599999999999994</c:v>
                </c:pt>
                <c:pt idx="2">
                  <c:v>-89.3</c:v>
                </c:pt>
                <c:pt idx="3">
                  <c:v>-94.6</c:v>
                </c:pt>
                <c:pt idx="4">
                  <c:v>-96.3</c:v>
                </c:pt>
                <c:pt idx="5">
                  <c:v>-97</c:v>
                </c:pt>
                <c:pt idx="6">
                  <c:v>-95.6</c:v>
                </c:pt>
                <c:pt idx="7">
                  <c:v>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03B-4E0B-86E0-9E2FD7A0D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699983615"/>
        <c:axId val="1699990335"/>
      </c:barChart>
      <c:catAx>
        <c:axId val="169998361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9990335"/>
        <c:crossesAt val="0"/>
        <c:auto val="1"/>
        <c:lblAlgn val="ctr"/>
        <c:lblOffset val="100"/>
        <c:noMultiLvlLbl val="0"/>
      </c:catAx>
      <c:valAx>
        <c:axId val="1699990335"/>
        <c:scaling>
          <c:orientation val="minMax"/>
          <c:max val="10"/>
          <c:min val="-100"/>
        </c:scaling>
        <c:delete val="0"/>
        <c:axPos val="l"/>
        <c:majorGridlines>
          <c:spPr>
            <a:ln w="3175" cap="flat" cmpd="sng" algn="ctr">
              <a:noFill/>
              <a:prstDash val="sysDot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9983615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8DC63F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FBD-42CB-9CAA-F878E322ACCE}"/>
              </c:ext>
            </c:extLst>
          </c:dPt>
          <c:dPt>
            <c:idx val="1"/>
            <c:invertIfNegative val="0"/>
            <c:bubble3D val="0"/>
            <c:spPr>
              <a:solidFill>
                <a:srgbClr val="C77CFF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FBD-42CB-9CAA-F878E322ACCE}"/>
              </c:ext>
            </c:extLst>
          </c:dPt>
          <c:dPt>
            <c:idx val="2"/>
            <c:invertIfNegative val="0"/>
            <c:bubble3D val="0"/>
            <c:spPr>
              <a:solidFill>
                <a:srgbClr val="F79420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FBD-42CB-9CAA-F878E322ACCE}"/>
              </c:ext>
            </c:extLst>
          </c:dPt>
          <c:dPt>
            <c:idx val="3"/>
            <c:invertIfNegative val="0"/>
            <c:bubble3D val="0"/>
            <c:spPr>
              <a:solidFill>
                <a:srgbClr val="F8766D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FBD-42CB-9CAA-F878E322ACCE}"/>
              </c:ext>
            </c:extLst>
          </c:dPt>
          <c:dPt>
            <c:idx val="4"/>
            <c:invertIfNegative val="0"/>
            <c:bubble3D val="0"/>
            <c:spPr>
              <a:solidFill>
                <a:srgbClr val="00BE67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FBD-42CB-9CAA-F878E322ACCE}"/>
              </c:ext>
            </c:extLst>
          </c:dPt>
          <c:dPt>
            <c:idx val="5"/>
            <c:invertIfNegative val="0"/>
            <c:bubble3D val="0"/>
            <c:spPr>
              <a:solidFill>
                <a:srgbClr val="518ECB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FBD-42CB-9CAA-F878E322ACCE}"/>
              </c:ext>
            </c:extLst>
          </c:dPt>
          <c:dPt>
            <c:idx val="6"/>
            <c:invertIfNegative val="0"/>
            <c:bubble3D val="0"/>
            <c:spPr>
              <a:solidFill>
                <a:srgbClr val="E62A89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FBD-42CB-9CAA-F878E322ACCE}"/>
              </c:ext>
            </c:extLst>
          </c:dPt>
          <c:dPt>
            <c:idx val="7"/>
            <c:invertIfNegative val="0"/>
            <c:bubble3D val="0"/>
            <c:spPr>
              <a:solidFill>
                <a:srgbClr val="5DBEE4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FBD-42CB-9CAA-F878E322ACC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Sheet1!$G$2:$N$2</c:f>
              <c:numCache>
                <c:formatCode>General</c:formatCode>
                <c:ptCount val="8"/>
              </c:numCache>
            </c:numRef>
          </c:cat>
          <c:val>
            <c:numRef>
              <c:f>Sheet1!$G$3:$N$3</c:f>
              <c:numCache>
                <c:formatCode>General</c:formatCode>
                <c:ptCount val="8"/>
                <c:pt idx="0">
                  <c:v>-70.900000000000006</c:v>
                </c:pt>
                <c:pt idx="1">
                  <c:v>-84.2</c:v>
                </c:pt>
                <c:pt idx="2">
                  <c:v>-103</c:v>
                </c:pt>
                <c:pt idx="3">
                  <c:v>-108.6</c:v>
                </c:pt>
                <c:pt idx="4">
                  <c:v>-120.9</c:v>
                </c:pt>
                <c:pt idx="5">
                  <c:v>-129.1</c:v>
                </c:pt>
                <c:pt idx="6">
                  <c:v>-207.7</c:v>
                </c:pt>
                <c:pt idx="7">
                  <c:v>9.9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10-6FBD-42CB-9CAA-F878E322AC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1699983615"/>
        <c:axId val="1699990335"/>
      </c:barChart>
      <c:catAx>
        <c:axId val="169998361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9990335"/>
        <c:crosses val="autoZero"/>
        <c:auto val="1"/>
        <c:lblAlgn val="ctr"/>
        <c:lblOffset val="100"/>
        <c:noMultiLvlLbl val="0"/>
      </c:catAx>
      <c:valAx>
        <c:axId val="1699990335"/>
        <c:scaling>
          <c:orientation val="minMax"/>
          <c:max val="25"/>
          <c:min val="-22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9983615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99CD5-D962-4CE6-B084-B7B9F527C809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2B2DFA-04F6-4713-86A1-47E953577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15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B2DFA-04F6-4713-86A1-47E953577B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72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75294-9FD5-CAD8-7632-29D2BD6E4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5F646E-6D58-F4D3-7941-720A632375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6D677D-8061-7C27-ED26-211B8EC709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39FEF-BB80-30F4-8FDD-9482ECE3F1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B2DFA-04F6-4713-86A1-47E953577B2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87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42BF8-6694-8274-2DD4-A69C15DB4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6A7996-2C35-16B0-1B24-83A75D7DC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6322AB-3631-6249-5AAB-ACEDFD3FD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EFFABC-80BC-DAD9-ECF4-1309E1817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B2DFA-04F6-4713-86A1-47E953577B2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67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2B2DFA-04F6-4713-86A1-47E953577B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245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C023E-C028-75E9-92AC-693BEEA66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CABD7F-05DA-7E25-9D6C-1D401CE1BB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EF4C3E-8B77-9B03-EC57-8F4BEDA38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DD7F0-10AA-B4CB-3260-FB1DF6234D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2B2DFA-04F6-4713-86A1-47E953577B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34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B2DFA-04F6-4713-86A1-47E953577B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81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B2DFA-04F6-4713-86A1-47E953577B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254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F734A-6132-E011-F4FD-AEDF10497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A42366-BADE-74D8-6907-3D14EE93A1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180D0B-B5EA-EA84-FE14-51B3981CAE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CD195-BCF0-1B7B-E8D6-B472ABF7CB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B2DFA-04F6-4713-86A1-47E953577B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00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B2DFA-04F6-4713-86A1-47E953577B2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500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B2DFA-04F6-4713-86A1-47E953577B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47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2B2DFA-04F6-4713-86A1-47E953577B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100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solidFill>
          <a:srgbClr val="20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14924" y="1567537"/>
            <a:ext cx="11085097" cy="2387600"/>
          </a:xfrm>
        </p:spPr>
        <p:txBody>
          <a:bodyPr anchor="t"/>
          <a:lstStyle>
            <a:lvl1pPr algn="l">
              <a:defRPr sz="5400" cap="none" baseline="0">
                <a:solidFill>
                  <a:srgbClr val="FFD932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6958" y="2610852"/>
            <a:ext cx="9144000" cy="1311440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FFF7D6"/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5895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1525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rgbClr val="20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rgbClr val="FFD932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defRPr sz="4000" baseline="0">
                <a:solidFill>
                  <a:srgbClr val="FFF7D6"/>
                </a:solidFill>
                <a:latin typeface="Arial Narrow" panose="020B0606020202030204" pitchFamily="34" charset="0"/>
              </a:defRPr>
            </a:lvl1pPr>
            <a:lvl2pPr marL="914400" indent="-457200">
              <a:defRPr sz="3600" baseline="0">
                <a:solidFill>
                  <a:srgbClr val="FFF7D6"/>
                </a:solidFill>
                <a:latin typeface="Arial Narrow" panose="020B0606020202030204" pitchFamily="34" charset="0"/>
              </a:defRPr>
            </a:lvl2pPr>
            <a:lvl3pPr marL="1371600" indent="-457200">
              <a:defRPr sz="3200" baseline="0">
                <a:solidFill>
                  <a:srgbClr val="FFF7D6"/>
                </a:solidFill>
                <a:latin typeface="Arial Narrow" panose="020B0606020202030204" pitchFamily="34" charset="0"/>
              </a:defRPr>
            </a:lvl3pPr>
            <a:lvl4pPr marL="1828800" indent="-457200">
              <a:defRPr sz="2800" baseline="0">
                <a:solidFill>
                  <a:srgbClr val="FFF7D6"/>
                </a:solidFill>
                <a:latin typeface="Arial Narrow" panose="020B0606020202030204" pitchFamily="34" charset="0"/>
              </a:defRPr>
            </a:lvl4pPr>
            <a:lvl5pPr marL="2286000" indent="-457200">
              <a:defRPr sz="2800" baseline="0">
                <a:solidFill>
                  <a:srgbClr val="FFF7D6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7356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defRPr sz="4000"/>
            </a:lvl1pPr>
            <a:lvl2pPr marL="914400" indent="-457200">
              <a:defRPr sz="3600"/>
            </a:lvl2pPr>
            <a:lvl3pPr marL="1371600" indent="-457200">
              <a:defRPr sz="3200"/>
            </a:lvl3pPr>
            <a:lvl4pPr marL="1828800" indent="-457200">
              <a:defRPr sz="2800"/>
            </a:lvl4pPr>
            <a:lvl5pPr marL="2286000" indent="-457200"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6324600"/>
            <a:ext cx="1905001" cy="29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57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40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40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486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76" y="365125"/>
            <a:ext cx="12188824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380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5517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788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436" y="2438400"/>
            <a:ext cx="6016764" cy="165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480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9534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032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28600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13437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697" r:id="rId2"/>
    <p:sldLayoutId id="214748370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6000" b="1" kern="1200" cap="none" baseline="0">
          <a:solidFill>
            <a:srgbClr val="FFD932"/>
          </a:solidFill>
          <a:latin typeface="Arial Narrow" panose="020B0606020202030204" pitchFamily="34" charset="0"/>
          <a:ea typeface="+mj-ea"/>
          <a:cs typeface="Arial" panose="020B0604020202020204" pitchFamily="34" charset="0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5400" kern="1200" baseline="0">
          <a:solidFill>
            <a:srgbClr val="FFF7D6"/>
          </a:solidFill>
          <a:latin typeface="Arial Narrow" panose="020B0606020202030204" pitchFamily="34" charset="0"/>
          <a:ea typeface="+mn-ea"/>
          <a:cs typeface="Arial" panose="020B0604020202020204" pitchFamily="34" charset="0"/>
        </a:defRPr>
      </a:lvl1pPr>
      <a:lvl2pPr marL="9144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-"/>
        <a:defRPr sz="4800" kern="1200" baseline="0">
          <a:solidFill>
            <a:srgbClr val="FFF7D6"/>
          </a:solidFill>
          <a:latin typeface="Arial Narrow" panose="020B0606020202030204" pitchFamily="34" charset="0"/>
          <a:ea typeface="+mn-ea"/>
          <a:cs typeface="Arial" panose="020B0604020202020204" pitchFamily="34" charset="0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400" kern="1200" baseline="0">
          <a:solidFill>
            <a:srgbClr val="FFF7D6"/>
          </a:solidFill>
          <a:latin typeface="Arial Narrow" panose="020B0606020202030204" pitchFamily="34" charset="0"/>
          <a:ea typeface="+mn-ea"/>
          <a:cs typeface="Arial" panose="020B0604020202020204" pitchFamily="34" charset="0"/>
        </a:defRPr>
      </a:lvl3pPr>
      <a:lvl4pPr marL="18288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 baseline="0">
          <a:solidFill>
            <a:srgbClr val="FFF7D6"/>
          </a:solidFill>
          <a:latin typeface="Arial Narrow" panose="020B0606020202030204" pitchFamily="34" charset="0"/>
          <a:ea typeface="+mn-ea"/>
          <a:cs typeface="Arial" panose="020B0604020202020204" pitchFamily="34" charset="0"/>
        </a:defRPr>
      </a:lvl4pPr>
      <a:lvl5pPr marL="22860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4000" kern="1200" baseline="0">
          <a:solidFill>
            <a:srgbClr val="FFF7D6"/>
          </a:solidFill>
          <a:latin typeface="Arial Narrow" panose="020B060602020203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9465" y="2427713"/>
            <a:ext cx="8381999" cy="13716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</a:rPr>
              <a:t>Ashish Sarraju MD FACC FASPC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</a:rPr>
              <a:t>C5 Research, Cleveland Clinic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5637481"/>
            <a:ext cx="1039641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Disclosures: </a:t>
            </a:r>
          </a:p>
          <a:p>
            <a:r>
              <a:rPr lang="en-US" sz="1500" dirty="0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Sarraju serves/has served as a consultant or on steering committees or trial leadership activities for Arrowhead, CRISPR Therapeutics, </a:t>
            </a:r>
            <a:r>
              <a:rPr lang="en-US" sz="1500" dirty="0" err="1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Kardigan</a:t>
            </a:r>
            <a:r>
              <a:rPr lang="en-US" sz="1500" dirty="0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Kylonova</a:t>
            </a:r>
            <a:r>
              <a:rPr lang="en-US" sz="1500" dirty="0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Kalexo</a:t>
            </a:r>
            <a:r>
              <a:rPr lang="en-US" sz="1500" dirty="0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Ionis, New Amsterdam Pharma, </a:t>
            </a:r>
            <a:r>
              <a:rPr lang="en-US" sz="1500" dirty="0" err="1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Mineralys</a:t>
            </a:r>
            <a:r>
              <a:rPr lang="en-US" sz="1500" dirty="0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Novartis, </a:t>
            </a:r>
            <a:r>
              <a:rPr lang="en-US" sz="1500" dirty="0" err="1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vTv</a:t>
            </a:r>
            <a:r>
              <a:rPr lang="en-US" sz="1500" dirty="0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Therapeutics. </a:t>
            </a:r>
          </a:p>
          <a:p>
            <a:r>
              <a:rPr lang="en-US" sz="1500" dirty="0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Sponsor, Kylonova, is a wholly owned subsidiary of </a:t>
            </a:r>
            <a:r>
              <a:rPr lang="en-US" sz="1500" dirty="0" err="1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Hygieia</a:t>
            </a:r>
            <a:r>
              <a:rPr lang="en-US" sz="1500" dirty="0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Pharma, an SBP GROUP company.</a:t>
            </a:r>
          </a:p>
        </p:txBody>
      </p:sp>
      <p:sp>
        <p:nvSpPr>
          <p:cNvPr id="4" name="I'm baby poke vape fashion axe readymade raw denim skateboard adaptogen locavore affogato. Unicorn selfies la croix, shabby chic hella intelligentsia narwhal. Yr flexitarian raw denim bushwick blog everyday carry vice.">
            <a:extLst>
              <a:ext uri="{FF2B5EF4-FFF2-40B4-BE49-F238E27FC236}">
                <a16:creationId xmlns:a16="http://schemas.microsoft.com/office/drawing/2014/main" id="{E3A0C99F-DC86-8F86-DCC5-0C50D574CFDD}"/>
              </a:ext>
            </a:extLst>
          </p:cNvPr>
          <p:cNvSpPr txBox="1"/>
          <p:nvPr/>
        </p:nvSpPr>
        <p:spPr>
          <a:xfrm>
            <a:off x="3130565" y="3588250"/>
            <a:ext cx="6019800" cy="2176300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>
              <a:defRPr sz="1800">
                <a:solidFill>
                  <a:schemeClr val="accent6">
                    <a:hueOff val="11384370"/>
                    <a:satOff val="-71264"/>
                    <a:lumOff val="2871"/>
                  </a:schemeClr>
                </a:solidFill>
              </a:defRPr>
            </a:lvl1pPr>
          </a:lstStyle>
          <a:p>
            <a:pPr algn="ctr">
              <a:lnSpc>
                <a:spcPct val="135000"/>
              </a:lnSpc>
            </a:pPr>
            <a:r>
              <a:rPr lang="en-US" sz="20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 Congress 2026</a:t>
            </a:r>
          </a:p>
          <a:p>
            <a:pPr algn="ctr">
              <a:lnSpc>
                <a:spcPct val="135000"/>
              </a:lnSpc>
            </a:pPr>
            <a:r>
              <a:rPr lang="en-US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Late-Breaking Clinical Science: </a:t>
            </a:r>
          </a:p>
          <a:p>
            <a:pPr algn="ctr">
              <a:lnSpc>
                <a:spcPct val="135000"/>
              </a:lnSpc>
            </a:pPr>
            <a:r>
              <a:rPr lang="en-US" sz="2000" b="1" dirty="0">
                <a:solidFill>
                  <a:srgbClr val="FFD9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Rewriting Cardiovascular Disease on Gene and Molecular Therapies</a:t>
            </a:r>
          </a:p>
          <a:p>
            <a:pPr algn="ctr">
              <a:lnSpc>
                <a:spcPct val="135000"/>
              </a:lnSpc>
            </a:pPr>
            <a:r>
              <a:rPr lang="en-US" sz="2000" dirty="0">
                <a:solidFill>
                  <a:srgbClr val="FFD9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28, 2026</a:t>
            </a:r>
            <a:endParaRPr sz="2000" dirty="0">
              <a:solidFill>
                <a:srgbClr val="FFD9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9142E7-E837-7327-D9D0-7BCCC403B984}"/>
              </a:ext>
            </a:extLst>
          </p:cNvPr>
          <p:cNvCxnSpPr>
            <a:cxnSpLocks/>
          </p:cNvCxnSpPr>
          <p:nvPr/>
        </p:nvCxnSpPr>
        <p:spPr>
          <a:xfrm>
            <a:off x="2605889" y="3588250"/>
            <a:ext cx="6980222" cy="0"/>
          </a:xfrm>
          <a:prstGeom prst="line">
            <a:avLst/>
          </a:prstGeom>
          <a:ln w="19050">
            <a:headEnd type="diamond"/>
            <a:tailEnd type="diamond"/>
          </a:ln>
          <a:effec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C04BA59-8504-BF3E-84DC-B330A8A1CBF8}"/>
              </a:ext>
            </a:extLst>
          </p:cNvPr>
          <p:cNvSpPr txBox="1"/>
          <p:nvPr/>
        </p:nvSpPr>
        <p:spPr>
          <a:xfrm>
            <a:off x="-217713" y="222055"/>
            <a:ext cx="1234439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D932"/>
                </a:solidFill>
                <a:latin typeface="Arial" panose="020B0604020202020204" pitchFamily="34" charset="0"/>
              </a:rPr>
              <a:t>Extremely Long Duration </a:t>
            </a:r>
            <a:r>
              <a:rPr lang="en-US" sz="4000" b="1" dirty="0" err="1">
                <a:solidFill>
                  <a:srgbClr val="FFD932"/>
                </a:solidFill>
                <a:latin typeface="Arial" panose="020B0604020202020204" pitchFamily="34" charset="0"/>
              </a:rPr>
              <a:t>Lp</a:t>
            </a:r>
            <a:r>
              <a:rPr lang="en-US" sz="4000" b="1" dirty="0">
                <a:solidFill>
                  <a:srgbClr val="FFD932"/>
                </a:solidFill>
                <a:latin typeface="Arial" panose="020B0604020202020204" pitchFamily="34" charset="0"/>
              </a:rPr>
              <a:t>(a) Reduction Following a Single Dose of Kylo-11: </a:t>
            </a:r>
          </a:p>
          <a:p>
            <a:pPr algn="ctr"/>
            <a:r>
              <a:rPr lang="en-US" sz="4000" b="1" dirty="0">
                <a:solidFill>
                  <a:srgbClr val="FFD932"/>
                </a:solidFill>
                <a:latin typeface="Arial" panose="020B0604020202020204" pitchFamily="34" charset="0"/>
              </a:rPr>
              <a:t>Final Data from a First-in-Human Study</a:t>
            </a:r>
            <a:br>
              <a:rPr lang="en-US" sz="6600" b="1" dirty="0">
                <a:solidFill>
                  <a:srgbClr val="FFF7D6"/>
                </a:solidFill>
                <a:latin typeface="Arial" panose="020B0604020202020204" pitchFamily="34" charset="0"/>
              </a:rPr>
            </a:br>
            <a:endParaRPr lang="en-US" sz="2000" b="1" dirty="0">
              <a:solidFill>
                <a:srgbClr val="FFF7D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0553C8-9748-E7C5-7F9E-E50190615DEA}"/>
              </a:ext>
            </a:extLst>
          </p:cNvPr>
          <p:cNvSpPr txBox="1"/>
          <p:nvPr/>
        </p:nvSpPr>
        <p:spPr>
          <a:xfrm>
            <a:off x="10581548" y="6488668"/>
            <a:ext cx="17410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FFD93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NCT06363851</a:t>
            </a:r>
            <a:endParaRPr lang="en-US" dirty="0">
              <a:solidFill>
                <a:srgbClr val="FFD9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6A6B6B75-56E1-2781-741B-4DA063FC02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6" y="4154006"/>
            <a:ext cx="2426519" cy="750354"/>
          </a:xfrm>
          <a:prstGeom prst="rect">
            <a:avLst/>
          </a:prstGeom>
        </p:spPr>
      </p:pic>
      <p:pic>
        <p:nvPicPr>
          <p:cNvPr id="10" name="图片 10">
            <a:extLst>
              <a:ext uri="{FF2B5EF4-FFF2-40B4-BE49-F238E27FC236}">
                <a16:creationId xmlns:a16="http://schemas.microsoft.com/office/drawing/2014/main" id="{27C6E5C4-EAA9-EFE7-C97E-AB12C9DFB3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668" y="4154006"/>
            <a:ext cx="2082433" cy="39961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43CBA55-B357-619B-1323-D697B5F500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0748" y="4634598"/>
            <a:ext cx="1382060" cy="48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864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80F43-B4DA-24AB-6C98-F41F734B0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C4A758A-B977-4EF3-89AD-AE548A1F6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"/>
            <a:ext cx="12192000" cy="533399"/>
          </a:xfrm>
          <a:solidFill>
            <a:srgbClr val="142B57"/>
          </a:solidFill>
        </p:spPr>
        <p:txBody>
          <a:bodyPr/>
          <a:lstStyle/>
          <a:p>
            <a:r>
              <a:rPr lang="en-US" sz="4000" dirty="0">
                <a:latin typeface="Arial" panose="020B0604020202020204" pitchFamily="34" charset="0"/>
              </a:rPr>
              <a:t>Median Absolute Change in </a:t>
            </a:r>
            <a:r>
              <a:rPr lang="en-US" sz="4000" dirty="0" err="1">
                <a:latin typeface="Arial" panose="020B0604020202020204" pitchFamily="34" charset="0"/>
              </a:rPr>
              <a:t>Lp</a:t>
            </a:r>
            <a:r>
              <a:rPr lang="en-US" sz="4000" dirty="0">
                <a:latin typeface="Arial" panose="020B0604020202020204" pitchFamily="34" charset="0"/>
              </a:rPr>
              <a:t>(a) Over Time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70B5EF-1943-EB1A-3BA3-8D25C5A72337}"/>
              </a:ext>
            </a:extLst>
          </p:cNvPr>
          <p:cNvSpPr txBox="1"/>
          <p:nvPr/>
        </p:nvSpPr>
        <p:spPr>
          <a:xfrm rot="16200000">
            <a:off x="-1238279" y="3409922"/>
            <a:ext cx="50790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none" strike="noStrike" kern="1200" baseline="0">
                <a:solidFill>
                  <a:srgbClr val="FFD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Absolute Change in Lipoprotein(a) nmol/L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806E5A-1F8E-595D-1595-488F60E789BF}"/>
              </a:ext>
            </a:extLst>
          </p:cNvPr>
          <p:cNvSpPr txBox="1"/>
          <p:nvPr/>
        </p:nvSpPr>
        <p:spPr>
          <a:xfrm>
            <a:off x="5722375" y="6457890"/>
            <a:ext cx="1342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none" strike="noStrike" kern="1200" baseline="0">
                <a:solidFill>
                  <a:srgbClr val="FFD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Day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FB7793-76BF-2E23-FAC7-30F770B7C947}"/>
              </a:ext>
            </a:extLst>
          </p:cNvPr>
          <p:cNvSpPr txBox="1"/>
          <p:nvPr/>
        </p:nvSpPr>
        <p:spPr>
          <a:xfrm>
            <a:off x="11132838" y="5278170"/>
            <a:ext cx="1059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-207.7</a:t>
            </a:r>
          </a:p>
        </p:txBody>
      </p:sp>
      <p:pic>
        <p:nvPicPr>
          <p:cNvPr id="6" name="Picture 5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7F0522F8-B23E-5930-F9F6-CE07BF2D5E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216" y="794084"/>
            <a:ext cx="9601200" cy="565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92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E089C-0F2F-9214-28A3-538B4859D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1F32D7-E388-1DA1-2F4D-26954B885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"/>
            <a:ext cx="12192000" cy="533399"/>
          </a:xfrm>
          <a:solidFill>
            <a:srgbClr val="142B57"/>
          </a:solidFill>
        </p:spPr>
        <p:txBody>
          <a:bodyPr/>
          <a:lstStyle/>
          <a:p>
            <a:r>
              <a:rPr lang="en-US" sz="4000" dirty="0">
                <a:latin typeface="Arial" panose="020B0604020202020204" pitchFamily="34" charset="0"/>
              </a:rPr>
              <a:t>Median Observed </a:t>
            </a:r>
            <a:r>
              <a:rPr lang="en-US" sz="4000" dirty="0" err="1">
                <a:latin typeface="Arial" panose="020B0604020202020204" pitchFamily="34" charset="0"/>
              </a:rPr>
              <a:t>Lp</a:t>
            </a:r>
            <a:r>
              <a:rPr lang="en-US" sz="4000" dirty="0">
                <a:latin typeface="Arial" panose="020B0604020202020204" pitchFamily="34" charset="0"/>
              </a:rPr>
              <a:t>(a) Over Time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E7E315-B199-1956-6B30-DDC5DE870F6B}"/>
              </a:ext>
            </a:extLst>
          </p:cNvPr>
          <p:cNvSpPr txBox="1"/>
          <p:nvPr/>
        </p:nvSpPr>
        <p:spPr>
          <a:xfrm rot="16200000">
            <a:off x="-828572" y="3514832"/>
            <a:ext cx="42596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none" strike="noStrike" kern="1200" baseline="0">
                <a:solidFill>
                  <a:srgbClr val="FFD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Observed Lipoprotein(a)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C5B06D-ADC8-C3B1-4EC3-765888EFB915}"/>
              </a:ext>
            </a:extLst>
          </p:cNvPr>
          <p:cNvSpPr txBox="1"/>
          <p:nvPr/>
        </p:nvSpPr>
        <p:spPr>
          <a:xfrm>
            <a:off x="5722375" y="6457890"/>
            <a:ext cx="1342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none" strike="noStrike" kern="1200" baseline="0">
                <a:solidFill>
                  <a:srgbClr val="FFD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6724C6-DB74-AEEB-0268-3B1965CEF85A}"/>
              </a:ext>
            </a:extLst>
          </p:cNvPr>
          <p:cNvSpPr txBox="1"/>
          <p:nvPr/>
        </p:nvSpPr>
        <p:spPr>
          <a:xfrm>
            <a:off x="7064480" y="1957067"/>
            <a:ext cx="440626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Cohort 7</a:t>
            </a:r>
          </a:p>
          <a:p>
            <a:pPr algn="ctr"/>
            <a:r>
              <a:rPr lang="en-US" sz="2000" dirty="0">
                <a:solidFill>
                  <a:srgbClr val="FFD932"/>
                </a:solidFill>
              </a:rPr>
              <a:t>Median (IQR) at baseline:</a:t>
            </a:r>
          </a:p>
          <a:p>
            <a:pPr algn="ctr"/>
            <a:r>
              <a:rPr lang="en-US" sz="2000" dirty="0"/>
              <a:t>217.7 nmol/L (211.2 to 229.7)</a:t>
            </a:r>
          </a:p>
          <a:p>
            <a:pPr algn="ctr"/>
            <a:r>
              <a:rPr lang="en-US" sz="2000" dirty="0">
                <a:solidFill>
                  <a:srgbClr val="FFD932"/>
                </a:solidFill>
              </a:rPr>
              <a:t>Median (IQR) at 48 weeks:</a:t>
            </a:r>
          </a:p>
          <a:p>
            <a:pPr algn="ctr"/>
            <a:r>
              <a:rPr lang="en-US" sz="2000" dirty="0"/>
              <a:t>10.5 nmol/L (3.7 to 18.1) </a:t>
            </a:r>
          </a:p>
        </p:txBody>
      </p:sp>
      <p:pic>
        <p:nvPicPr>
          <p:cNvPr id="7" name="Picture 6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FD878495-EC6E-0BDB-40FA-398EB15188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384" y="756855"/>
            <a:ext cx="9601200" cy="5682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17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F3078-FC50-13A3-076E-09E91ACEC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9EE77D9-DE3D-9330-0217-BF392752C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"/>
            <a:ext cx="12192000" cy="533399"/>
          </a:xfrm>
          <a:solidFill>
            <a:srgbClr val="142B57"/>
          </a:solidFill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</a:rPr>
              <a:t>Individual Percent Changes in </a:t>
            </a:r>
            <a:r>
              <a:rPr lang="en-US" sz="3200" dirty="0" err="1">
                <a:latin typeface="Arial" panose="020B0604020202020204" pitchFamily="34" charset="0"/>
              </a:rPr>
              <a:t>Lp</a:t>
            </a:r>
            <a:r>
              <a:rPr lang="en-US" sz="3200" dirty="0">
                <a:latin typeface="Arial" panose="020B0604020202020204" pitchFamily="34" charset="0"/>
              </a:rPr>
              <a:t>(a) at End of Follow-up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1575F4-4AB8-6A09-4B2D-F3050CFB886F}"/>
              </a:ext>
            </a:extLst>
          </p:cNvPr>
          <p:cNvSpPr txBox="1"/>
          <p:nvPr/>
        </p:nvSpPr>
        <p:spPr>
          <a:xfrm>
            <a:off x="2438400" y="685800"/>
            <a:ext cx="914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Placebo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6B97B1-F04B-291A-D8CD-B7241B90E7FF}"/>
              </a:ext>
            </a:extLst>
          </p:cNvPr>
          <p:cNvSpPr txBox="1"/>
          <p:nvPr/>
        </p:nvSpPr>
        <p:spPr>
          <a:xfrm>
            <a:off x="3387524" y="685800"/>
            <a:ext cx="914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9mg</a:t>
            </a:r>
            <a:b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Kylo-11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5EAA84-DBA5-C45C-8101-0D693A412C59}"/>
              </a:ext>
            </a:extLst>
          </p:cNvPr>
          <p:cNvSpPr txBox="1"/>
          <p:nvPr/>
        </p:nvSpPr>
        <p:spPr>
          <a:xfrm>
            <a:off x="4336648" y="685800"/>
            <a:ext cx="914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30mg</a:t>
            </a:r>
            <a:b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Kylo-11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A12F9FA-E0A9-D073-6FDC-498028684A54}"/>
              </a:ext>
            </a:extLst>
          </p:cNvPr>
          <p:cNvSpPr txBox="1"/>
          <p:nvPr/>
        </p:nvSpPr>
        <p:spPr>
          <a:xfrm>
            <a:off x="5285772" y="685800"/>
            <a:ext cx="914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75mg</a:t>
            </a:r>
            <a:b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Kylo-11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C8F12C-E568-9FF7-C4AD-D8B883B1C98C}"/>
              </a:ext>
            </a:extLst>
          </p:cNvPr>
          <p:cNvSpPr txBox="1"/>
          <p:nvPr/>
        </p:nvSpPr>
        <p:spPr>
          <a:xfrm>
            <a:off x="6234896" y="685800"/>
            <a:ext cx="914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225mg</a:t>
            </a:r>
            <a:b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Kylo-11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D4EA37-2DC2-29C8-CF59-B99ECAB31655}"/>
              </a:ext>
            </a:extLst>
          </p:cNvPr>
          <p:cNvSpPr txBox="1"/>
          <p:nvPr/>
        </p:nvSpPr>
        <p:spPr>
          <a:xfrm>
            <a:off x="7184020" y="685800"/>
            <a:ext cx="914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450mg</a:t>
            </a:r>
            <a:b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Kylo-11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507104-3C85-945B-7CF4-379AB5266CC2}"/>
              </a:ext>
            </a:extLst>
          </p:cNvPr>
          <p:cNvSpPr txBox="1"/>
          <p:nvPr/>
        </p:nvSpPr>
        <p:spPr>
          <a:xfrm>
            <a:off x="8133144" y="685800"/>
            <a:ext cx="914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600mg</a:t>
            </a:r>
            <a:b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Kylo-11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58E6FF-972D-1B4C-33D1-5E190AC2CD5C}"/>
              </a:ext>
            </a:extLst>
          </p:cNvPr>
          <p:cNvSpPr txBox="1"/>
          <p:nvPr/>
        </p:nvSpPr>
        <p:spPr>
          <a:xfrm>
            <a:off x="9038304" y="685800"/>
            <a:ext cx="9758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225mg</a:t>
            </a:r>
            <a:b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Kylo-11 (Cohort 7)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33FEA4-781D-5482-5667-120BEA52D16B}"/>
              </a:ext>
            </a:extLst>
          </p:cNvPr>
          <p:cNvSpPr txBox="1"/>
          <p:nvPr/>
        </p:nvSpPr>
        <p:spPr>
          <a:xfrm>
            <a:off x="1559560" y="1679604"/>
            <a:ext cx="685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06BF9E-0088-7A05-EEB8-BCA506757AAE}"/>
              </a:ext>
            </a:extLst>
          </p:cNvPr>
          <p:cNvSpPr txBox="1"/>
          <p:nvPr/>
        </p:nvSpPr>
        <p:spPr>
          <a:xfrm>
            <a:off x="1559560" y="2837223"/>
            <a:ext cx="685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-25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C86690-DB48-B449-F54F-6E1832C273F9}"/>
              </a:ext>
            </a:extLst>
          </p:cNvPr>
          <p:cNvSpPr txBox="1"/>
          <p:nvPr/>
        </p:nvSpPr>
        <p:spPr>
          <a:xfrm>
            <a:off x="1559560" y="3994842"/>
            <a:ext cx="685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-50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A4683B2-46CA-315C-AFEE-3853C6157F2C}"/>
              </a:ext>
            </a:extLst>
          </p:cNvPr>
          <p:cNvSpPr txBox="1"/>
          <p:nvPr/>
        </p:nvSpPr>
        <p:spPr>
          <a:xfrm>
            <a:off x="1755058" y="5152461"/>
            <a:ext cx="4903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-75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75A6A9-2DD6-BE43-7C9F-D4FE75B7268D}"/>
              </a:ext>
            </a:extLst>
          </p:cNvPr>
          <p:cNvSpPr txBox="1"/>
          <p:nvPr/>
        </p:nvSpPr>
        <p:spPr>
          <a:xfrm>
            <a:off x="1559560" y="6310079"/>
            <a:ext cx="6858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-100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F574C3F-5249-A595-845B-B8F142D5BC4B}"/>
              </a:ext>
            </a:extLst>
          </p:cNvPr>
          <p:cNvCxnSpPr>
            <a:cxnSpLocks/>
          </p:cNvCxnSpPr>
          <p:nvPr/>
        </p:nvCxnSpPr>
        <p:spPr>
          <a:xfrm>
            <a:off x="2286000" y="1833880"/>
            <a:ext cx="0" cy="46482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4BADE31-4D67-2D08-04FF-3A7EB8724700}"/>
              </a:ext>
            </a:extLst>
          </p:cNvPr>
          <p:cNvSpPr txBox="1"/>
          <p:nvPr/>
        </p:nvSpPr>
        <p:spPr>
          <a:xfrm>
            <a:off x="427703" y="3774077"/>
            <a:ext cx="13725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600" dirty="0"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Percent Change from Baseline (%)</a:t>
            </a:r>
          </a:p>
        </p:txBody>
      </p:sp>
      <p:pic>
        <p:nvPicPr>
          <p:cNvPr id="6" name="Picture 5" descr="A group of colorful vertical lines&#10;&#10;AI-generated content may be incorrect.">
            <a:extLst>
              <a:ext uri="{FF2B5EF4-FFF2-40B4-BE49-F238E27FC236}">
                <a16:creationId xmlns:a16="http://schemas.microsoft.com/office/drawing/2014/main" id="{881900F5-03DC-423D-AD54-99F43997A6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260" y="1028290"/>
            <a:ext cx="7772400" cy="545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399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5774"/>
            <a:ext cx="12192000" cy="60960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Limitations</a:t>
            </a:r>
            <a:endParaRPr lang="en-US" dirty="0">
              <a:solidFill>
                <a:srgbClr val="FFF7D6"/>
              </a:solidFill>
              <a:latin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616821-AF9B-1F22-7CDF-91F63120D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8281"/>
            <a:ext cx="12192000" cy="5638800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FFD932"/>
              </a:buClr>
              <a:buFont typeface="Wingdings" panose="05000000000000000000" pitchFamily="2" charset="2"/>
              <a:buChar char="§"/>
            </a:pPr>
            <a:r>
              <a:rPr lang="en-US" sz="2900" dirty="0">
                <a:latin typeface="Arial" panose="020B0604020202020204" pitchFamily="34" charset="0"/>
              </a:rPr>
              <a:t>This was a single-site phase 1 study with relatively young, otherwise healthy Chinese participants. Future studies should include broader populations by age, sex, race, ethnicity, and comorbidities.</a:t>
            </a:r>
          </a:p>
          <a:p>
            <a:pPr marL="0" indent="0">
              <a:lnSpc>
                <a:spcPct val="100000"/>
              </a:lnSpc>
              <a:buClr>
                <a:srgbClr val="FFD932"/>
              </a:buClr>
              <a:buNone/>
            </a:pPr>
            <a:endParaRPr lang="en-US" sz="29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buClr>
                <a:srgbClr val="FFD932"/>
              </a:buClr>
              <a:buFont typeface="Wingdings" panose="05000000000000000000" pitchFamily="2" charset="2"/>
              <a:buChar char="§"/>
            </a:pPr>
            <a:r>
              <a:rPr lang="en-US" sz="2900" dirty="0">
                <a:latin typeface="Arial" panose="020B0604020202020204" pitchFamily="34" charset="0"/>
              </a:rPr>
              <a:t>Only a single dose was studied. Future studies should evaluate the safety, efficacy, and tolerance of sequential dosing, potentially on a yearly basis.</a:t>
            </a:r>
          </a:p>
          <a:p>
            <a:pPr marL="0" indent="0">
              <a:lnSpc>
                <a:spcPct val="100000"/>
              </a:lnSpc>
              <a:buClr>
                <a:srgbClr val="FFD932"/>
              </a:buClr>
              <a:buNone/>
            </a:pPr>
            <a:endParaRPr lang="en-US" sz="29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buClr>
                <a:srgbClr val="FFD932"/>
              </a:buClr>
              <a:buFont typeface="Wingdings" panose="05000000000000000000" pitchFamily="2" charset="2"/>
              <a:buChar char="§"/>
            </a:pPr>
            <a:r>
              <a:rPr lang="en-US" sz="2900" dirty="0">
                <a:latin typeface="Arial" panose="020B0604020202020204" pitchFamily="34" charset="0"/>
              </a:rPr>
              <a:t>Ongoing cardiovascular outcome trials of multiple agents will inform the relationship between </a:t>
            </a:r>
            <a:r>
              <a:rPr lang="en-US" sz="2900" dirty="0" err="1">
                <a:latin typeface="Arial" panose="020B0604020202020204" pitchFamily="34" charset="0"/>
              </a:rPr>
              <a:t>Lp</a:t>
            </a:r>
            <a:r>
              <a:rPr lang="en-US" sz="2900" dirty="0">
                <a:latin typeface="Arial" panose="020B0604020202020204" pitchFamily="34" charset="0"/>
              </a:rPr>
              <a:t>(a) reduction and cardiovascular events independent of LDL-C lowering. </a:t>
            </a:r>
          </a:p>
          <a:p>
            <a:pPr marL="0" indent="0">
              <a:lnSpc>
                <a:spcPct val="100000"/>
              </a:lnSpc>
              <a:buClr>
                <a:srgbClr val="FFD932"/>
              </a:buClr>
              <a:buNone/>
            </a:pPr>
            <a:endParaRPr lang="en-US" sz="29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46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BF4CB-BC05-DC03-8799-BB47805CC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8162F-9439-FB81-BF36-FAF4858AC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3881"/>
            <a:ext cx="12192000" cy="60960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Conclusions</a:t>
            </a:r>
            <a:endParaRPr lang="en-US" dirty="0">
              <a:solidFill>
                <a:srgbClr val="FFF7D6"/>
              </a:solidFill>
              <a:latin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87D4F4C-E578-C066-3485-9D199D0C9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6800"/>
            <a:ext cx="12192000" cy="5638800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FFD932"/>
              </a:buClr>
              <a:buFont typeface="Wingdings" panose="05000000000000000000" pitchFamily="2" charset="2"/>
              <a:buChar char="§"/>
            </a:pPr>
            <a:r>
              <a:rPr lang="en-US" sz="2900" dirty="0">
                <a:latin typeface="Arial" panose="020B0604020202020204" pitchFamily="34" charset="0"/>
              </a:rPr>
              <a:t>In a </a:t>
            </a:r>
            <a:r>
              <a:rPr lang="en-US" sz="2900" dirty="0" err="1">
                <a:latin typeface="Arial" panose="020B0604020202020204" pitchFamily="34" charset="0"/>
              </a:rPr>
              <a:t>randomised</a:t>
            </a:r>
            <a:r>
              <a:rPr lang="en-US" sz="2900" dirty="0">
                <a:latin typeface="Arial" panose="020B0604020202020204" pitchFamily="34" charset="0"/>
              </a:rPr>
              <a:t>, placebo-controlled, first-in-human phase 1 study in China, single, subcutaneous doses of Kylo-11 from 9 mg to 600 mg were tolerated through 48 weeks in participants with elevated baseline </a:t>
            </a:r>
            <a:r>
              <a:rPr lang="en-US" sz="2900" dirty="0" err="1">
                <a:latin typeface="Arial" panose="020B0604020202020204" pitchFamily="34" charset="0"/>
              </a:rPr>
              <a:t>Lp</a:t>
            </a:r>
            <a:r>
              <a:rPr lang="en-US" sz="2900" dirty="0">
                <a:latin typeface="Arial" panose="020B0604020202020204" pitchFamily="34" charset="0"/>
              </a:rPr>
              <a:t>(a) concentrations.</a:t>
            </a:r>
          </a:p>
          <a:p>
            <a:pPr>
              <a:lnSpc>
                <a:spcPct val="100000"/>
              </a:lnSpc>
              <a:buClr>
                <a:srgbClr val="FFD932"/>
              </a:buClr>
              <a:buFont typeface="Wingdings" panose="05000000000000000000" pitchFamily="2" charset="2"/>
              <a:buChar char="§"/>
            </a:pPr>
            <a:endParaRPr lang="en-US" sz="29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buClr>
                <a:srgbClr val="FFD932"/>
              </a:buClr>
              <a:buFont typeface="Wingdings" panose="05000000000000000000" pitchFamily="2" charset="2"/>
              <a:buChar char="§"/>
            </a:pPr>
            <a:r>
              <a:rPr lang="en-US" sz="2900" dirty="0">
                <a:latin typeface="Arial" panose="020B0604020202020204" pitchFamily="34" charset="0"/>
              </a:rPr>
              <a:t>After single Kylo-11 doses of 225 mg or greater, sustained </a:t>
            </a:r>
            <a:r>
              <a:rPr lang="en-US" sz="2900" dirty="0" err="1">
                <a:latin typeface="Arial" panose="020B0604020202020204" pitchFamily="34" charset="0"/>
              </a:rPr>
              <a:t>Lp</a:t>
            </a:r>
            <a:r>
              <a:rPr lang="en-US" sz="2900" dirty="0">
                <a:latin typeface="Arial" panose="020B0604020202020204" pitchFamily="34" charset="0"/>
              </a:rPr>
              <a:t>(a) reductions exceeding 94% were observed through 48 weeks, including among participants with baseline </a:t>
            </a:r>
            <a:r>
              <a:rPr lang="en-US" sz="2900" dirty="0" err="1">
                <a:latin typeface="Arial" panose="020B0604020202020204" pitchFamily="34" charset="0"/>
              </a:rPr>
              <a:t>Lp</a:t>
            </a:r>
            <a:r>
              <a:rPr lang="en-US" sz="2900" dirty="0">
                <a:latin typeface="Arial" panose="020B0604020202020204" pitchFamily="34" charset="0"/>
              </a:rPr>
              <a:t>(a) &gt; 200 nmol/L.</a:t>
            </a:r>
          </a:p>
          <a:p>
            <a:pPr>
              <a:lnSpc>
                <a:spcPct val="100000"/>
              </a:lnSpc>
              <a:buClr>
                <a:srgbClr val="FFD932"/>
              </a:buClr>
              <a:buFont typeface="Wingdings" panose="05000000000000000000" pitchFamily="2" charset="2"/>
              <a:buChar char="§"/>
            </a:pPr>
            <a:endParaRPr lang="en-US" sz="29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buClr>
                <a:srgbClr val="FFD932"/>
              </a:buClr>
              <a:buFont typeface="Wingdings" panose="05000000000000000000" pitchFamily="2" charset="2"/>
              <a:buChar char="§"/>
            </a:pPr>
            <a:r>
              <a:rPr lang="en-US" sz="2900" dirty="0">
                <a:latin typeface="Arial" panose="020B0604020202020204" pitchFamily="34" charset="0"/>
              </a:rPr>
              <a:t>Findings support the study of Kylo-11 in larger trials, potentially with infrequent, annual dosing.</a:t>
            </a:r>
          </a:p>
        </p:txBody>
      </p:sp>
    </p:spTree>
    <p:extLst>
      <p:ext uri="{BB962C8B-B14F-4D97-AF65-F5344CB8AC3E}">
        <p14:creationId xmlns:p14="http://schemas.microsoft.com/office/powerpoint/2010/main" val="62372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DAE346B-ADC2-5E1E-5A75-C922FC234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3346"/>
            <a:ext cx="12192000" cy="609600"/>
          </a:xfrm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</a:rPr>
              <a:t>Manuscript accessible via the Lancet.com</a:t>
            </a:r>
            <a:endParaRPr lang="en-US" sz="4400" dirty="0">
              <a:solidFill>
                <a:srgbClr val="FFF7D6"/>
              </a:solidFill>
              <a:latin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FBF4CBD-8758-16F3-6D83-D608521C2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35" y="772272"/>
            <a:ext cx="11184330" cy="59423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22E334-1FC5-387A-8D91-69EB1C2BB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2" y="3429000"/>
            <a:ext cx="319087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2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4133"/>
            <a:ext cx="12192000" cy="609600"/>
          </a:xfrm>
        </p:spPr>
        <p:txBody>
          <a:bodyPr/>
          <a:lstStyle/>
          <a:p>
            <a:r>
              <a:rPr lang="en-US" sz="5400" dirty="0">
                <a:latin typeface="Arial" panose="020B0604020202020204" pitchFamily="34" charset="0"/>
              </a:rPr>
              <a:t>Acknowledgements</a:t>
            </a:r>
            <a:endParaRPr lang="en-US" sz="5400" dirty="0">
              <a:solidFill>
                <a:srgbClr val="FFF7D6"/>
              </a:solidFill>
              <a:latin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2A605AE-97F8-56C7-1FBB-F1AC75EBA270}"/>
              </a:ext>
            </a:extLst>
          </p:cNvPr>
          <p:cNvSpPr/>
          <p:nvPr/>
        </p:nvSpPr>
        <p:spPr>
          <a:xfrm>
            <a:off x="3666648" y="940132"/>
            <a:ext cx="5232903" cy="1024098"/>
          </a:xfrm>
          <a:prstGeom prst="roundRect">
            <a:avLst/>
          </a:prstGeom>
          <a:solidFill>
            <a:srgbClr val="FFD93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2032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6936415-7456-C989-37FE-DA24FA995309}"/>
              </a:ext>
            </a:extLst>
          </p:cNvPr>
          <p:cNvSpPr/>
          <p:nvPr/>
        </p:nvSpPr>
        <p:spPr>
          <a:xfrm>
            <a:off x="3666650" y="3234727"/>
            <a:ext cx="5232903" cy="1024098"/>
          </a:xfrm>
          <a:prstGeom prst="roundRect">
            <a:avLst/>
          </a:prstGeom>
          <a:solidFill>
            <a:srgbClr val="FFD93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032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Manuscript Co-authors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CF526DF-272E-88DC-7882-1A0C3AAB447D}"/>
              </a:ext>
            </a:extLst>
          </p:cNvPr>
          <p:cNvSpPr/>
          <p:nvPr/>
        </p:nvSpPr>
        <p:spPr>
          <a:xfrm>
            <a:off x="3666649" y="4402204"/>
            <a:ext cx="5232903" cy="1024098"/>
          </a:xfrm>
          <a:prstGeom prst="roundRect">
            <a:avLst/>
          </a:prstGeom>
          <a:solidFill>
            <a:srgbClr val="FFD93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032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C5Research Team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E8103FA-F8EF-3669-DA63-B2A8B3E8DA0A}"/>
              </a:ext>
            </a:extLst>
          </p:cNvPr>
          <p:cNvSpPr/>
          <p:nvPr/>
        </p:nvSpPr>
        <p:spPr>
          <a:xfrm>
            <a:off x="3666649" y="5546749"/>
            <a:ext cx="5232903" cy="1024098"/>
          </a:xfrm>
          <a:prstGeom prst="roundRect">
            <a:avLst/>
          </a:prstGeom>
          <a:solidFill>
            <a:srgbClr val="FFD93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032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Kylonova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C771D3C-2736-80DD-62D9-B8033D05C9AF}"/>
              </a:ext>
            </a:extLst>
          </p:cNvPr>
          <p:cNvSpPr/>
          <p:nvPr/>
        </p:nvSpPr>
        <p:spPr>
          <a:xfrm>
            <a:off x="3666651" y="2078716"/>
            <a:ext cx="5232903" cy="1024098"/>
          </a:xfrm>
          <a:prstGeom prst="roundRect">
            <a:avLst/>
          </a:prstGeom>
          <a:solidFill>
            <a:srgbClr val="FFD93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2032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Investigators and Site Staff</a:t>
            </a:r>
          </a:p>
        </p:txBody>
      </p:sp>
    </p:spTree>
    <p:extLst>
      <p:ext uri="{BB962C8B-B14F-4D97-AF65-F5344CB8AC3E}">
        <p14:creationId xmlns:p14="http://schemas.microsoft.com/office/powerpoint/2010/main" val="617212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B8EB8-FC1A-AB5B-B405-A40CC1283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C9538-BA4E-9B8D-7D6F-93C10F0AE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12192000" cy="60960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A Final Thought</a:t>
            </a:r>
            <a:endParaRPr lang="en-US" dirty="0">
              <a:solidFill>
                <a:srgbClr val="FFF7D6"/>
              </a:solidFill>
              <a:latin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902E188-3F43-1BAF-39DF-83F8BE5BB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78389"/>
            <a:ext cx="12192000" cy="563880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Clr>
                <a:srgbClr val="FFD932"/>
              </a:buClr>
              <a:buNone/>
            </a:pPr>
            <a:r>
              <a:rPr lang="en-US" sz="3200" dirty="0">
                <a:latin typeface="Arial" panose="020B0604020202020204" pitchFamily="34" charset="0"/>
              </a:rPr>
              <a:t>Elevated lipoprotein(a) concentrations are present in one-fifth of the world’s population, representing a genetic driver for increased ASCVD risk but with no currently available pharmacologic therapies. </a:t>
            </a:r>
          </a:p>
          <a:p>
            <a:pPr marL="0" indent="0" algn="ctr">
              <a:lnSpc>
                <a:spcPct val="100000"/>
              </a:lnSpc>
              <a:buClr>
                <a:srgbClr val="FFD932"/>
              </a:buClr>
              <a:buNone/>
            </a:pPr>
            <a:endParaRPr lang="en-US" sz="3200" dirty="0">
              <a:latin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Clr>
                <a:srgbClr val="FFD932"/>
              </a:buClr>
              <a:buNone/>
            </a:pPr>
            <a:r>
              <a:rPr lang="en-US" sz="3200" dirty="0">
                <a:latin typeface="Arial" panose="020B0604020202020204" pitchFamily="34" charset="0"/>
              </a:rPr>
              <a:t>If ongoing cardiovascular outcome trials demonstrate that </a:t>
            </a:r>
            <a:r>
              <a:rPr lang="en-US" sz="3200" dirty="0" err="1">
                <a:latin typeface="Arial" panose="020B0604020202020204" pitchFamily="34" charset="0"/>
              </a:rPr>
              <a:t>Lp</a:t>
            </a:r>
            <a:r>
              <a:rPr lang="en-US" sz="3200" dirty="0">
                <a:latin typeface="Arial" panose="020B0604020202020204" pitchFamily="34" charset="0"/>
              </a:rPr>
              <a:t>(a) reduction improves ASCVD events, then long-acting, infrequently-dosed </a:t>
            </a:r>
            <a:r>
              <a:rPr lang="en-US" sz="3200" dirty="0" err="1">
                <a:latin typeface="Arial" panose="020B0604020202020204" pitchFamily="34" charset="0"/>
              </a:rPr>
              <a:t>Lp</a:t>
            </a:r>
            <a:r>
              <a:rPr lang="en-US" sz="3200" dirty="0">
                <a:latin typeface="Arial" panose="020B0604020202020204" pitchFamily="34" charset="0"/>
              </a:rPr>
              <a:t>(a)-lowering therapies could provide a practical strategy to address this </a:t>
            </a:r>
            <a:r>
              <a:rPr lang="en-US" sz="3200" dirty="0">
                <a:solidFill>
                  <a:srgbClr val="FFD932"/>
                </a:solidFill>
                <a:latin typeface="Arial" panose="020B0604020202020204" pitchFamily="34" charset="0"/>
              </a:rPr>
              <a:t>prevalent source of residual risk</a:t>
            </a:r>
            <a:r>
              <a:rPr lang="en-US" sz="3200" dirty="0"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25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8DD54-168C-E132-0309-3A17D1078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5F2CB-58B0-D6F9-73F9-8EBD6E120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600"/>
            <a:ext cx="12192000" cy="68580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9479E-1322-0358-2B91-230F1D97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311965"/>
            <a:ext cx="12039600" cy="5546035"/>
          </a:xfrm>
        </p:spPr>
        <p:txBody>
          <a:bodyPr/>
          <a:lstStyle/>
          <a:p>
            <a:pPr>
              <a:buClr>
                <a:srgbClr val="FFD93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latin typeface="Arial" panose="020B0604020202020204" pitchFamily="34" charset="0"/>
              </a:rPr>
              <a:t>Elevated lipoprotein(a) [</a:t>
            </a:r>
            <a:r>
              <a:rPr lang="en-US" sz="3200" dirty="0" err="1">
                <a:latin typeface="Arial" panose="020B0604020202020204" pitchFamily="34" charset="0"/>
              </a:rPr>
              <a:t>Lp</a:t>
            </a:r>
            <a:r>
              <a:rPr lang="en-US" sz="3200" dirty="0">
                <a:latin typeface="Arial" panose="020B0604020202020204" pitchFamily="34" charset="0"/>
              </a:rPr>
              <a:t>(a)] concentrations are an established causal risk factor for ASCVD.</a:t>
            </a:r>
          </a:p>
          <a:p>
            <a:pPr marL="0" indent="0">
              <a:buClr>
                <a:srgbClr val="FFD932"/>
              </a:buClr>
              <a:buNone/>
            </a:pPr>
            <a:endParaRPr lang="en-US" sz="3200" dirty="0">
              <a:latin typeface="Arial" panose="020B0604020202020204" pitchFamily="34" charset="0"/>
            </a:endParaRPr>
          </a:p>
          <a:p>
            <a:pPr>
              <a:buClr>
                <a:srgbClr val="FFD93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latin typeface="Arial" panose="020B0604020202020204" pitchFamily="34" charset="0"/>
              </a:rPr>
              <a:t>There are </a:t>
            </a:r>
            <a:r>
              <a:rPr lang="en-US" sz="3200" dirty="0">
                <a:solidFill>
                  <a:srgbClr val="FFD932"/>
                </a:solidFill>
                <a:latin typeface="Arial" panose="020B0604020202020204" pitchFamily="34" charset="0"/>
              </a:rPr>
              <a:t>no pharmacologic treatments </a:t>
            </a:r>
            <a:r>
              <a:rPr lang="en-US" sz="3200" dirty="0">
                <a:latin typeface="Arial" panose="020B0604020202020204" pitchFamily="34" charset="0"/>
              </a:rPr>
              <a:t>approved by regulatory authorities for </a:t>
            </a:r>
            <a:r>
              <a:rPr lang="en-US" sz="3200" dirty="0" err="1">
                <a:latin typeface="Arial" panose="020B0604020202020204" pitchFamily="34" charset="0"/>
              </a:rPr>
              <a:t>Lp</a:t>
            </a:r>
            <a:r>
              <a:rPr lang="en-US" sz="3200" dirty="0">
                <a:latin typeface="Arial" panose="020B0604020202020204" pitchFamily="34" charset="0"/>
              </a:rPr>
              <a:t>(a) lowering independent of LDL-C.</a:t>
            </a:r>
          </a:p>
          <a:p>
            <a:pPr>
              <a:buClr>
                <a:srgbClr val="FFD932"/>
              </a:buClr>
              <a:buFont typeface="Wingdings" panose="05000000000000000000" pitchFamily="2" charset="2"/>
              <a:buChar char="§"/>
            </a:pPr>
            <a:endParaRPr lang="en-US" sz="3200" dirty="0">
              <a:latin typeface="Arial" panose="020B0604020202020204" pitchFamily="34" charset="0"/>
            </a:endParaRPr>
          </a:p>
          <a:p>
            <a:pPr>
              <a:buClr>
                <a:srgbClr val="FFD932"/>
              </a:buClr>
              <a:buFont typeface="Wingdings" panose="05000000000000000000" pitchFamily="2" charset="2"/>
              <a:buChar char="§"/>
            </a:pPr>
            <a:r>
              <a:rPr lang="en-US" sz="3200" dirty="0">
                <a:latin typeface="Arial" panose="020B0604020202020204" pitchFamily="34" charset="0"/>
              </a:rPr>
              <a:t>Kylo-11 is a very long acting, noncanonical siRNA therapy to reduce hepatic apolipoprotein(a) expression, with two N-acetyl-galactosamine moieties at the 3’ sense terminus and another two at the 5’ antisense terminus.</a:t>
            </a:r>
          </a:p>
        </p:txBody>
      </p:sp>
    </p:spTree>
    <p:extLst>
      <p:ext uri="{BB962C8B-B14F-4D97-AF65-F5344CB8AC3E}">
        <p14:creationId xmlns:p14="http://schemas.microsoft.com/office/powerpoint/2010/main" val="130160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D0BDB-8EFE-19EC-0AF5-B99D22245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9ED6AF9-5E25-B37C-3077-AF36E8C8D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"/>
            <a:ext cx="12192000" cy="860451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</a:rPr>
              <a:t>Study Design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EED34ED-1CAE-ADFE-11E8-FCE0B386F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48179"/>
            <a:ext cx="11734800" cy="4351338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FFD932"/>
              </a:buClr>
              <a:buFont typeface="Wingdings" panose="05000000000000000000" pitchFamily="2" charset="2"/>
              <a:buChar char="§"/>
            </a:pPr>
            <a:r>
              <a:rPr lang="en-US" sz="2900" dirty="0" err="1">
                <a:latin typeface="Arial" panose="020B0604020202020204" pitchFamily="34" charset="0"/>
              </a:rPr>
              <a:t>Randomised</a:t>
            </a:r>
            <a:r>
              <a:rPr lang="en-US" sz="2900" dirty="0">
                <a:latin typeface="Arial" panose="020B0604020202020204" pitchFamily="34" charset="0"/>
              </a:rPr>
              <a:t>, placebo-controlled, single-site (China), first-in-human phase 1.</a:t>
            </a:r>
          </a:p>
          <a:p>
            <a:pPr>
              <a:lnSpc>
                <a:spcPct val="100000"/>
              </a:lnSpc>
              <a:buClr>
                <a:srgbClr val="FFD932"/>
              </a:buClr>
              <a:buFont typeface="Wingdings" panose="05000000000000000000" pitchFamily="2" charset="2"/>
              <a:buChar char="§"/>
            </a:pPr>
            <a:endParaRPr lang="en-US" sz="2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buClr>
                <a:srgbClr val="FFD932"/>
              </a:buClr>
              <a:buFont typeface="Wingdings" panose="05000000000000000000" pitchFamily="2" charset="2"/>
              <a:buChar char="§"/>
            </a:pPr>
            <a:r>
              <a:rPr lang="en-US" sz="2900" dirty="0">
                <a:latin typeface="Arial" panose="020B0604020202020204" pitchFamily="34" charset="0"/>
              </a:rPr>
              <a:t>Kylo-11 or placebo administered subcutaneously in 8:2 fashion to </a:t>
            </a:r>
            <a:r>
              <a:rPr lang="en-US" sz="2900" dirty="0">
                <a:solidFill>
                  <a:srgbClr val="FFD932"/>
                </a:solidFill>
                <a:latin typeface="Arial" panose="020B0604020202020204" pitchFamily="34" charset="0"/>
              </a:rPr>
              <a:t>70</a:t>
            </a:r>
            <a:r>
              <a:rPr lang="en-US" sz="2900" dirty="0">
                <a:latin typeface="Arial" panose="020B0604020202020204" pitchFamily="34" charset="0"/>
              </a:rPr>
              <a:t> </a:t>
            </a:r>
            <a:r>
              <a:rPr lang="en-US" sz="2900" dirty="0">
                <a:solidFill>
                  <a:srgbClr val="FFD932"/>
                </a:solidFill>
                <a:latin typeface="Arial" panose="020B0604020202020204" pitchFamily="34" charset="0"/>
              </a:rPr>
              <a:t>participants</a:t>
            </a:r>
            <a:r>
              <a:rPr lang="en-US" sz="2900" dirty="0">
                <a:latin typeface="Arial" panose="020B0604020202020204" pitchFamily="34" charset="0"/>
              </a:rPr>
              <a:t> across 7 dosing cohorts.</a:t>
            </a:r>
          </a:p>
          <a:p>
            <a:pPr marL="0" indent="0">
              <a:lnSpc>
                <a:spcPct val="100000"/>
              </a:lnSpc>
              <a:buClr>
                <a:srgbClr val="FFD932"/>
              </a:buClr>
              <a:buNone/>
            </a:pPr>
            <a:endParaRPr lang="en-US" sz="24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buClr>
                <a:srgbClr val="FFD932"/>
              </a:buClr>
              <a:buFont typeface="Wingdings" panose="05000000000000000000" pitchFamily="2" charset="2"/>
              <a:buChar char="§"/>
            </a:pPr>
            <a:r>
              <a:rPr lang="en-US" sz="2900" dirty="0">
                <a:latin typeface="Arial" panose="020B0604020202020204" pitchFamily="34" charset="0"/>
              </a:rPr>
              <a:t>Participants had baseline </a:t>
            </a:r>
            <a:r>
              <a:rPr lang="en-US" sz="2900" dirty="0" err="1">
                <a:latin typeface="Arial" panose="020B0604020202020204" pitchFamily="34" charset="0"/>
              </a:rPr>
              <a:t>Lp</a:t>
            </a:r>
            <a:r>
              <a:rPr lang="en-US" sz="2900" dirty="0">
                <a:latin typeface="Arial" panose="020B0604020202020204" pitchFamily="34" charset="0"/>
              </a:rPr>
              <a:t>(a) of </a:t>
            </a:r>
            <a:r>
              <a:rPr lang="en-US" sz="2900" dirty="0">
                <a:solidFill>
                  <a:srgbClr val="FFD932"/>
                </a:solidFill>
                <a:latin typeface="Arial" panose="020B0604020202020204" pitchFamily="34" charset="0"/>
              </a:rPr>
              <a:t>75-200 nmol/L </a:t>
            </a:r>
            <a:r>
              <a:rPr lang="en-US" sz="2900" dirty="0">
                <a:latin typeface="Arial" panose="020B0604020202020204" pitchFamily="34" charset="0"/>
              </a:rPr>
              <a:t>(cohorts 1-6) or </a:t>
            </a:r>
            <a:r>
              <a:rPr lang="en-US" sz="2900" dirty="0">
                <a:solidFill>
                  <a:srgbClr val="FFD932"/>
                </a:solidFill>
                <a:latin typeface="Arial" panose="020B0604020202020204" pitchFamily="34" charset="0"/>
              </a:rPr>
              <a:t>&gt;200 nmol/L </a:t>
            </a:r>
            <a:r>
              <a:rPr lang="en-US" sz="2900" dirty="0">
                <a:latin typeface="Arial" panose="020B0604020202020204" pitchFamily="34" charset="0"/>
              </a:rPr>
              <a:t>(cohort 7) and were otherwise generally healthy.</a:t>
            </a:r>
          </a:p>
          <a:p>
            <a:pPr marL="0" indent="0">
              <a:lnSpc>
                <a:spcPct val="100000"/>
              </a:lnSpc>
              <a:buClr>
                <a:srgbClr val="FFD932"/>
              </a:buClr>
              <a:buNone/>
            </a:pPr>
            <a:endParaRPr lang="en-US" sz="2800" dirty="0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buClr>
                <a:srgbClr val="FFD932"/>
              </a:buClr>
              <a:buFont typeface="Wingdings" panose="05000000000000000000" pitchFamily="2" charset="2"/>
              <a:buChar char="§"/>
            </a:pPr>
            <a:r>
              <a:rPr lang="en-US" sz="2900" dirty="0">
                <a:latin typeface="Arial" panose="020B0604020202020204" pitchFamily="34" charset="0"/>
              </a:rPr>
              <a:t>Participants received </a:t>
            </a:r>
            <a:r>
              <a:rPr lang="en-US" sz="2900" dirty="0">
                <a:solidFill>
                  <a:srgbClr val="FFD932"/>
                </a:solidFill>
                <a:latin typeface="Arial" panose="020B0604020202020204" pitchFamily="34" charset="0"/>
              </a:rPr>
              <a:t>9, 30, 75, 225, 450, 600, or 225 (cohort 7) mg </a:t>
            </a:r>
            <a:r>
              <a:rPr lang="en-US" sz="2900" dirty="0">
                <a:latin typeface="Arial" panose="020B0604020202020204" pitchFamily="34" charset="0"/>
              </a:rPr>
              <a:t>of Kylo-11 or matching placebo, and were followed for up to 48 weeks.</a:t>
            </a:r>
          </a:p>
          <a:p>
            <a:pPr marL="0" indent="0">
              <a:lnSpc>
                <a:spcPct val="100000"/>
              </a:lnSpc>
              <a:buClr>
                <a:srgbClr val="FFD932"/>
              </a:buClr>
              <a:buNone/>
            </a:pPr>
            <a:endParaRPr lang="en-US" sz="29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602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8F262-8C4B-36A6-80F7-9A1C72407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68775"/>
            <a:ext cx="12192000" cy="569425"/>
          </a:xfrm>
        </p:spPr>
        <p:txBody>
          <a:bodyPr/>
          <a:lstStyle/>
          <a:p>
            <a:r>
              <a:rPr lang="en-US" sz="4800" dirty="0">
                <a:latin typeface="Arial" panose="020B0604020202020204" pitchFamily="34" charset="0"/>
              </a:rPr>
              <a:t>Endpoints and follow-up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BC7C7AF-44FF-0F6C-32C0-1992756B2C79}"/>
              </a:ext>
            </a:extLst>
          </p:cNvPr>
          <p:cNvSpPr txBox="1">
            <a:spLocks/>
          </p:cNvSpPr>
          <p:nvPr/>
        </p:nvSpPr>
        <p:spPr>
          <a:xfrm>
            <a:off x="457200" y="1283286"/>
            <a:ext cx="11887201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 kern="1200" baseline="0">
                <a:solidFill>
                  <a:srgbClr val="FFF7D6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-"/>
              <a:defRPr sz="3600" kern="1200" baseline="0">
                <a:solidFill>
                  <a:srgbClr val="FFF7D6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13716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 baseline="0">
                <a:solidFill>
                  <a:srgbClr val="FFF7D6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8288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rgbClr val="FFF7D6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22860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rgbClr val="FFF7D6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D932"/>
              </a:buClr>
              <a:buNone/>
            </a:pPr>
            <a:r>
              <a:rPr lang="en-US" sz="3200" dirty="0">
                <a:solidFill>
                  <a:srgbClr val="FFD932"/>
                </a:solidFill>
                <a:latin typeface="Arial" panose="020B0604020202020204" pitchFamily="34" charset="0"/>
              </a:rPr>
              <a:t>Primary safety outcome</a:t>
            </a:r>
            <a:r>
              <a:rPr lang="en-US" sz="3200" dirty="0">
                <a:latin typeface="Arial" panose="020B0604020202020204" pitchFamily="34" charset="0"/>
              </a:rPr>
              <a:t>: Adverse events through 24 weeks graded using the Common Terminology Criteria for Adverse Events.</a:t>
            </a:r>
          </a:p>
          <a:p>
            <a:pPr marL="0" indent="0" algn="ctr">
              <a:buClr>
                <a:srgbClr val="FFD932"/>
              </a:buClr>
              <a:buFont typeface="Arial" panose="020B0604020202020204" pitchFamily="34" charset="0"/>
              <a:buNone/>
            </a:pPr>
            <a:endParaRPr lang="en-US" sz="3200" dirty="0"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9850FE-F25C-95A4-B3D9-A3DA5CE3A8E3}"/>
              </a:ext>
            </a:extLst>
          </p:cNvPr>
          <p:cNvSpPr txBox="1"/>
          <p:nvPr/>
        </p:nvSpPr>
        <p:spPr>
          <a:xfrm>
            <a:off x="442865" y="3226422"/>
            <a:ext cx="10591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D9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Secondary pharmacodynamic outcome</a:t>
            </a:r>
            <a:r>
              <a:rPr lang="en-US" sz="3200" dirty="0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Percent and absolute changes in </a:t>
            </a:r>
            <a:r>
              <a:rPr lang="en-US" sz="3200" dirty="0" err="1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</a:t>
            </a:r>
            <a:r>
              <a:rPr lang="en-US" sz="3200" dirty="0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concentrations over time.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BE0FC5-D0F2-ED39-B31E-6A8E376E3383}"/>
              </a:ext>
            </a:extLst>
          </p:cNvPr>
          <p:cNvSpPr txBox="1"/>
          <p:nvPr/>
        </p:nvSpPr>
        <p:spPr>
          <a:xfrm>
            <a:off x="609600" y="5113802"/>
            <a:ext cx="10972800" cy="2462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/>
          <a:p>
            <a:pPr marL="317" lvl="0" defTabSz="457200">
              <a:buSzPct val="80000"/>
              <a:defRPr/>
            </a:pPr>
            <a:r>
              <a:rPr lang="en-US" sz="3000" dirty="0">
                <a:solidFill>
                  <a:srgbClr val="FFD9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Follow-up: </a:t>
            </a:r>
            <a:r>
              <a:rPr lang="en-US" sz="3000" dirty="0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Participants were followed for at least 24 weeks. If </a:t>
            </a:r>
            <a:r>
              <a:rPr lang="en-US" sz="3000" dirty="0" err="1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</a:t>
            </a:r>
            <a:r>
              <a:rPr lang="en-US" sz="3000" dirty="0">
                <a:solidFill>
                  <a:srgbClr val="FFF7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(a) concentrations did not return to at least 80% of baseline, follow-up could be continued for up to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48 weeks.</a:t>
            </a:r>
          </a:p>
        </p:txBody>
      </p:sp>
    </p:spTree>
    <p:extLst>
      <p:ext uri="{BB962C8B-B14F-4D97-AF65-F5344CB8AC3E}">
        <p14:creationId xmlns:p14="http://schemas.microsoft.com/office/powerpoint/2010/main" val="36452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BB99A39-A28A-FF23-2299-8F1624430C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315158"/>
              </p:ext>
            </p:extLst>
          </p:nvPr>
        </p:nvGraphicFramePr>
        <p:xfrm>
          <a:off x="114301" y="151181"/>
          <a:ext cx="11963397" cy="630461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7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2094">
                  <a:extLst>
                    <a:ext uri="{9D8B030D-6E8A-4147-A177-3AD203B41FA5}">
                      <a16:colId xmlns:a16="http://schemas.microsoft.com/office/drawing/2014/main" val="3697537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01080341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98067732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42511880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29988660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474113405"/>
                    </a:ext>
                  </a:extLst>
                </a:gridCol>
                <a:gridCol w="1142997">
                  <a:extLst>
                    <a:ext uri="{9D8B030D-6E8A-4147-A177-3AD203B41FA5}">
                      <a16:colId xmlns:a16="http://schemas.microsoft.com/office/drawing/2014/main" val="1729513885"/>
                    </a:ext>
                  </a:extLst>
                </a:gridCol>
              </a:tblGrid>
              <a:tr h="612748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Baseline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Characteristics</a:t>
                      </a: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Dose group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i="1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7981881"/>
                  </a:ext>
                </a:extLst>
              </a:tr>
              <a:tr h="111117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225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225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Cohort 7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(n=14)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722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age, y</a:t>
                      </a:r>
                      <a:endParaRPr lang="en-US" sz="2000" b="0" dirty="0">
                        <a:solidFill>
                          <a:srgbClr val="FFF7D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27.5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27.5</a:t>
                      </a:r>
                      <a:endParaRPr lang="en-US" sz="2000" b="0" dirty="0">
                        <a:solidFill>
                          <a:srgbClr val="FFF7D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27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Male, %</a:t>
                      </a:r>
                      <a:endParaRPr lang="en-US" sz="2000" b="0" dirty="0">
                        <a:solidFill>
                          <a:srgbClr val="FFF7D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71%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54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Median BMI</a:t>
                      </a: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25.5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24.7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23.9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21.7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25.1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24.4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24.5</a:t>
                      </a:r>
                      <a:endParaRPr lang="en-US" sz="2000" b="0" dirty="0">
                        <a:solidFill>
                          <a:srgbClr val="FFF7D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24.5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034101"/>
                  </a:ext>
                </a:extLst>
              </a:tr>
              <a:tr h="8054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solidFill>
                            <a:srgbClr val="FFD93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Median </a:t>
                      </a:r>
                      <a:r>
                        <a:rPr lang="en-US" sz="2000" b="1" dirty="0" err="1">
                          <a:solidFill>
                            <a:srgbClr val="FFD93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Lp</a:t>
                      </a:r>
                      <a:r>
                        <a:rPr lang="en-US" sz="2000" b="1" dirty="0">
                          <a:solidFill>
                            <a:srgbClr val="FFD93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(a), nmol/L</a:t>
                      </a: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D932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134.5</a:t>
                      </a:r>
                      <a:endParaRPr lang="en-US" sz="2000" b="1" baseline="30000" dirty="0">
                        <a:solidFill>
                          <a:srgbClr val="FFD932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D93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122.7</a:t>
                      </a:r>
                      <a:endParaRPr kumimoji="0" lang="en-US" sz="2000" b="1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FFD93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D93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103.7</a:t>
                      </a:r>
                      <a:endParaRPr kumimoji="0" lang="en-US" sz="2000" b="1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FFD93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D93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118.7</a:t>
                      </a:r>
                      <a:endParaRPr kumimoji="0" lang="en-US" sz="2000" b="1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FFD93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D93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123.8</a:t>
                      </a:r>
                      <a:endParaRPr kumimoji="0" lang="en-US" sz="2000" b="1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FFD93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D93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134.4</a:t>
                      </a:r>
                      <a:endParaRPr kumimoji="0" lang="en-US" sz="2000" b="1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FFD93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D93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217.7</a:t>
                      </a:r>
                      <a:endParaRPr kumimoji="0" lang="en-US" sz="2000" b="1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FFD93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D93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123.3</a:t>
                      </a:r>
                      <a:endParaRPr kumimoji="0" lang="en-US" sz="2000" b="1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rgbClr val="FFD93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054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LDL-C, mmol/L</a:t>
                      </a:r>
                      <a:endParaRPr lang="en-US" sz="2000" b="0" baseline="0" dirty="0">
                        <a:solidFill>
                          <a:srgbClr val="FFF7D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2.7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2.7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2.7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2.7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3.2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2.5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9309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Median triglycerides, mmol/L</a:t>
                      </a: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1.9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1.4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1.3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1.4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232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5798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E0638-0DD0-86B4-A504-AFCAD9C40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092D048-D509-F584-96C4-9CBB782B48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549454"/>
              </p:ext>
            </p:extLst>
          </p:nvPr>
        </p:nvGraphicFramePr>
        <p:xfrm>
          <a:off x="239069" y="102440"/>
          <a:ext cx="11713862" cy="573989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50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7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3031">
                  <a:extLst>
                    <a:ext uri="{9D8B030D-6E8A-4147-A177-3AD203B41FA5}">
                      <a16:colId xmlns:a16="http://schemas.microsoft.com/office/drawing/2014/main" val="36975371"/>
                    </a:ext>
                  </a:extLst>
                </a:gridCol>
                <a:gridCol w="1324186">
                  <a:extLst>
                    <a:ext uri="{9D8B030D-6E8A-4147-A177-3AD203B41FA5}">
                      <a16:colId xmlns:a16="http://schemas.microsoft.com/office/drawing/2014/main" val="1010803413"/>
                    </a:ext>
                  </a:extLst>
                </a:gridCol>
                <a:gridCol w="1198072">
                  <a:extLst>
                    <a:ext uri="{9D8B030D-6E8A-4147-A177-3AD203B41FA5}">
                      <a16:colId xmlns:a16="http://schemas.microsoft.com/office/drawing/2014/main" val="980677328"/>
                    </a:ext>
                  </a:extLst>
                </a:gridCol>
                <a:gridCol w="1216090">
                  <a:extLst>
                    <a:ext uri="{9D8B030D-6E8A-4147-A177-3AD203B41FA5}">
                      <a16:colId xmlns:a16="http://schemas.microsoft.com/office/drawing/2014/main" val="425118805"/>
                    </a:ext>
                  </a:extLst>
                </a:gridCol>
                <a:gridCol w="1015431">
                  <a:extLst>
                    <a:ext uri="{9D8B030D-6E8A-4147-A177-3AD203B41FA5}">
                      <a16:colId xmlns:a16="http://schemas.microsoft.com/office/drawing/2014/main" val="3299886607"/>
                    </a:ext>
                  </a:extLst>
                </a:gridCol>
                <a:gridCol w="1128489">
                  <a:extLst>
                    <a:ext uri="{9D8B030D-6E8A-4147-A177-3AD203B41FA5}">
                      <a16:colId xmlns:a16="http://schemas.microsoft.com/office/drawing/2014/main" val="474113405"/>
                    </a:ext>
                  </a:extLst>
                </a:gridCol>
                <a:gridCol w="1120753">
                  <a:extLst>
                    <a:ext uri="{9D8B030D-6E8A-4147-A177-3AD203B41FA5}">
                      <a16:colId xmlns:a16="http://schemas.microsoft.com/office/drawing/2014/main" val="1729513885"/>
                    </a:ext>
                  </a:extLst>
                </a:gridCol>
              </a:tblGrid>
              <a:tr h="728578"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Adverse events through 24 weeks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1" dirty="0">
                          <a:solidFill>
                            <a:srgbClr val="FFD93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(Primary Outcome)</a:t>
                      </a: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Dose Group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0" i="1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401754"/>
                  </a:ext>
                </a:extLst>
              </a:tr>
              <a:tr h="1085872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225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450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225 mg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(n=8)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1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Cohort</a:t>
                      </a:r>
                      <a:r>
                        <a:rPr lang="en-US" sz="2000" b="0" i="1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0" i="1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Placebo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(n=14)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0" dirty="0"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3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Serious AEs</a:t>
                      </a: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5906380"/>
                  </a:ext>
                </a:extLst>
              </a:tr>
              <a:tr h="57931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Any AE*</a:t>
                      </a:r>
                      <a:endParaRPr lang="en-US" sz="2000" b="0" dirty="0">
                        <a:solidFill>
                          <a:srgbClr val="FFF7D6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63%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88%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5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Grade </a:t>
                      </a:r>
                      <a:r>
                        <a:rPr lang="en-US" sz="2000" b="0" u="sng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&gt;</a:t>
                      </a:r>
                      <a:r>
                        <a:rPr lang="en-US" sz="2000" b="0" u="none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034101"/>
                  </a:ext>
                </a:extLst>
              </a:tr>
              <a:tr h="63688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Injection site reaction</a:t>
                      </a: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203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0" baseline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Increased ALT</a:t>
                      </a: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321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ALT &gt;3x ULN</a:t>
                      </a: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232977"/>
                  </a:ext>
                </a:extLst>
              </a:tr>
              <a:tr h="5941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Increased bilirubin</a:t>
                      </a:r>
                    </a:p>
                  </a:txBody>
                  <a:tcPr marL="20512" marR="2051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032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</a:t>
                      </a: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FFF7D6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20512" marR="2051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7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952129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C037E51-DD1F-1E94-ABAA-A38325FE2A2D}"/>
              </a:ext>
            </a:extLst>
          </p:cNvPr>
          <p:cNvSpPr txBox="1"/>
          <p:nvPr/>
        </p:nvSpPr>
        <p:spPr>
          <a:xfrm>
            <a:off x="1124893" y="5842337"/>
            <a:ext cx="111576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Clr>
                <a:srgbClr val="FFD932"/>
              </a:buClr>
              <a:buNone/>
            </a:pPr>
            <a:r>
              <a:rPr lang="en-US" dirty="0">
                <a:solidFill>
                  <a:srgbClr val="FFD932"/>
                </a:solidFill>
                <a:latin typeface="Arial" panose="020B0604020202020204" pitchFamily="34" charset="0"/>
              </a:rPr>
              <a:t>*No AEs leading to interruption, discontinuation, withdrawal, or death. No AEs deemed related or probably related to study drug. Grade 3 events were transient </a:t>
            </a:r>
            <a:r>
              <a:rPr lang="en-US" dirty="0" err="1">
                <a:solidFill>
                  <a:srgbClr val="FFD932"/>
                </a:solidFill>
                <a:latin typeface="Arial" panose="020B0604020202020204" pitchFamily="34" charset="0"/>
              </a:rPr>
              <a:t>hypertriglyceridaemia</a:t>
            </a:r>
            <a:r>
              <a:rPr lang="en-US" dirty="0">
                <a:solidFill>
                  <a:srgbClr val="FFD932"/>
                </a:solidFill>
                <a:latin typeface="Arial" panose="020B0604020202020204" pitchFamily="34" charset="0"/>
              </a:rPr>
              <a:t> (n=1 in the 225 mg cohort, n=1 in placebo) and increased CK (n=1 in the 225 mg cohort) and were deemed unrelated to study drug. </a:t>
            </a:r>
          </a:p>
        </p:txBody>
      </p:sp>
    </p:spTree>
    <p:extLst>
      <p:ext uri="{BB962C8B-B14F-4D97-AF65-F5344CB8AC3E}">
        <p14:creationId xmlns:p14="http://schemas.microsoft.com/office/powerpoint/2010/main" val="3446428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04FCD-8ECD-1BFC-377A-6EE75CE55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9FD4E38-80FF-8224-76FC-695B77072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601" y="88698"/>
            <a:ext cx="12192000" cy="685800"/>
          </a:xfrm>
        </p:spPr>
        <p:txBody>
          <a:bodyPr/>
          <a:lstStyle/>
          <a:p>
            <a:r>
              <a:rPr lang="en-US" sz="2800" dirty="0">
                <a:latin typeface="Arial" panose="020B0604020202020204" pitchFamily="34" charset="0"/>
              </a:rPr>
              <a:t>Median Percent Change from Baseline in </a:t>
            </a:r>
            <a:r>
              <a:rPr lang="en-US" sz="2800" dirty="0" err="1">
                <a:latin typeface="Arial" panose="020B0604020202020204" pitchFamily="34" charset="0"/>
              </a:rPr>
              <a:t>Lp</a:t>
            </a:r>
            <a:r>
              <a:rPr lang="en-US" sz="2800" dirty="0">
                <a:latin typeface="Arial" panose="020B0604020202020204" pitchFamily="34" charset="0"/>
              </a:rPr>
              <a:t>(a) at End of Follow-up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A122B6-1A57-D985-A2A6-8A89707D0A3C}"/>
              </a:ext>
            </a:extLst>
          </p:cNvPr>
          <p:cNvSpPr txBox="1"/>
          <p:nvPr/>
        </p:nvSpPr>
        <p:spPr>
          <a:xfrm>
            <a:off x="1766171" y="5832501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9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(n=8)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F3078EF-CA8E-B4F0-4CD6-F3DC8FC459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4578783"/>
              </p:ext>
            </p:extLst>
          </p:nvPr>
        </p:nvGraphicFramePr>
        <p:xfrm>
          <a:off x="782004" y="1008965"/>
          <a:ext cx="11105195" cy="4757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ECAE810-D55C-632F-3A0B-03D9E28DC6A0}"/>
              </a:ext>
            </a:extLst>
          </p:cNvPr>
          <p:cNvSpPr txBox="1"/>
          <p:nvPr/>
        </p:nvSpPr>
        <p:spPr>
          <a:xfrm>
            <a:off x="2983239" y="5849032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30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(n=8)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AC0DAF-040C-E0DF-E10B-7890A57D76CF}"/>
              </a:ext>
            </a:extLst>
          </p:cNvPr>
          <p:cNvSpPr txBox="1"/>
          <p:nvPr/>
        </p:nvSpPr>
        <p:spPr>
          <a:xfrm>
            <a:off x="4295774" y="5832501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75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(n=7)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9B8B1C-EF49-65E0-ECE5-E3882F5863EA}"/>
              </a:ext>
            </a:extLst>
          </p:cNvPr>
          <p:cNvSpPr txBox="1"/>
          <p:nvPr/>
        </p:nvSpPr>
        <p:spPr>
          <a:xfrm>
            <a:off x="5520343" y="5849032"/>
            <a:ext cx="998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225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(n=7)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263072-0B91-0F68-56EC-AF94639899F5}"/>
              </a:ext>
            </a:extLst>
          </p:cNvPr>
          <p:cNvSpPr txBox="1"/>
          <p:nvPr/>
        </p:nvSpPr>
        <p:spPr>
          <a:xfrm>
            <a:off x="6774156" y="5859377"/>
            <a:ext cx="998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450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(n=8)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BAD649-4A8F-4A07-4D69-698E80343CE8}"/>
              </a:ext>
            </a:extLst>
          </p:cNvPr>
          <p:cNvSpPr txBox="1"/>
          <p:nvPr/>
        </p:nvSpPr>
        <p:spPr>
          <a:xfrm>
            <a:off x="8065670" y="5859377"/>
            <a:ext cx="998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600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(n=8)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574D9C6-48DD-52CE-EE45-6ED0390BBA94}"/>
              </a:ext>
            </a:extLst>
          </p:cNvPr>
          <p:cNvSpPr txBox="1"/>
          <p:nvPr/>
        </p:nvSpPr>
        <p:spPr>
          <a:xfrm>
            <a:off x="9320642" y="5832501"/>
            <a:ext cx="1190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225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(n=8)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Cohort 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27E7E3-DEFE-7944-D336-2F748C47182D}"/>
              </a:ext>
            </a:extLst>
          </p:cNvPr>
          <p:cNvSpPr txBox="1"/>
          <p:nvPr/>
        </p:nvSpPr>
        <p:spPr>
          <a:xfrm>
            <a:off x="10741196" y="5859376"/>
            <a:ext cx="1062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Placebo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(n=14)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2D1E9EF-1C46-49CF-7959-A28F68FFD57C}"/>
              </a:ext>
            </a:extLst>
          </p:cNvPr>
          <p:cNvSpPr txBox="1"/>
          <p:nvPr/>
        </p:nvSpPr>
        <p:spPr>
          <a:xfrm>
            <a:off x="2302932" y="778133"/>
            <a:ext cx="7860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48 weeks for all Kylo-11 groups, 24 weeks for placebo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360885-BDC5-E1EC-3E8C-1F13CA9D4814}"/>
              </a:ext>
            </a:extLst>
          </p:cNvPr>
          <p:cNvSpPr txBox="1"/>
          <p:nvPr/>
        </p:nvSpPr>
        <p:spPr>
          <a:xfrm rot="16200000">
            <a:off x="-2329568" y="3470368"/>
            <a:ext cx="56287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none" strike="noStrike" kern="1200" baseline="0">
                <a:solidFill>
                  <a:srgbClr val="FFD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 Percent Change from Baseline (%)</a:t>
            </a:r>
          </a:p>
        </p:txBody>
      </p:sp>
    </p:spTree>
    <p:extLst>
      <p:ext uri="{BB962C8B-B14F-4D97-AF65-F5344CB8AC3E}">
        <p14:creationId xmlns:p14="http://schemas.microsoft.com/office/powerpoint/2010/main" val="2898271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7379A-FDC1-D900-111E-A87CD06C4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065A4B0-6968-FFA5-760D-2FC6DC39D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"/>
            <a:ext cx="12192000" cy="533399"/>
          </a:xfrm>
          <a:solidFill>
            <a:srgbClr val="142B57"/>
          </a:solidFill>
        </p:spPr>
        <p:txBody>
          <a:bodyPr/>
          <a:lstStyle/>
          <a:p>
            <a:r>
              <a:rPr lang="en-US" sz="4000" dirty="0">
                <a:latin typeface="Arial" panose="020B0604020202020204" pitchFamily="34" charset="0"/>
              </a:rPr>
              <a:t>Median Percent Change in </a:t>
            </a:r>
            <a:r>
              <a:rPr lang="en-US" sz="4000" dirty="0" err="1">
                <a:latin typeface="Arial" panose="020B0604020202020204" pitchFamily="34" charset="0"/>
              </a:rPr>
              <a:t>Lp</a:t>
            </a:r>
            <a:r>
              <a:rPr lang="en-US" sz="4000" dirty="0">
                <a:latin typeface="Arial" panose="020B0604020202020204" pitchFamily="34" charset="0"/>
              </a:rPr>
              <a:t>(a) Over Time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F3A2EB-1966-A83C-F9C0-7DE307BC7FDD}"/>
              </a:ext>
            </a:extLst>
          </p:cNvPr>
          <p:cNvSpPr txBox="1"/>
          <p:nvPr/>
        </p:nvSpPr>
        <p:spPr>
          <a:xfrm rot="16200000">
            <a:off x="-828572" y="3514832"/>
            <a:ext cx="42596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none" strike="noStrike" kern="1200" baseline="0">
                <a:solidFill>
                  <a:srgbClr val="FFD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 Change in Lipoprotein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7A7223-CC99-4D52-4590-AA5B1A43A7CD}"/>
              </a:ext>
            </a:extLst>
          </p:cNvPr>
          <p:cNvSpPr txBox="1"/>
          <p:nvPr/>
        </p:nvSpPr>
        <p:spPr>
          <a:xfrm>
            <a:off x="5722375" y="6457890"/>
            <a:ext cx="1342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none" strike="noStrike" kern="1200" baseline="0">
                <a:solidFill>
                  <a:srgbClr val="FFD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 Day</a:t>
            </a:r>
          </a:p>
        </p:txBody>
      </p:sp>
      <p:pic>
        <p:nvPicPr>
          <p:cNvPr id="5" name="Picture 4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43E3EFB4-C05C-54B1-5017-0719618DDB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980492"/>
            <a:ext cx="9601200" cy="545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04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C6187-62F6-C468-0128-2B2894D5B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74D9D2B-D56E-8228-7E75-576BDA1F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15" y="32748"/>
            <a:ext cx="12192000" cy="685800"/>
          </a:xfrm>
        </p:spPr>
        <p:txBody>
          <a:bodyPr/>
          <a:lstStyle/>
          <a:p>
            <a:r>
              <a:rPr lang="en-US" sz="2800" dirty="0">
                <a:latin typeface="Arial" panose="020B0604020202020204" pitchFamily="34" charset="0"/>
              </a:rPr>
              <a:t>Median Absolute Change from Baseline in </a:t>
            </a:r>
            <a:r>
              <a:rPr lang="en-US" sz="2800" dirty="0" err="1">
                <a:latin typeface="Arial" panose="020B0604020202020204" pitchFamily="34" charset="0"/>
              </a:rPr>
              <a:t>Lp</a:t>
            </a:r>
            <a:r>
              <a:rPr lang="en-US" sz="2800" dirty="0">
                <a:latin typeface="Arial" panose="020B0604020202020204" pitchFamily="34" charset="0"/>
              </a:rPr>
              <a:t>(a) at End of Follow-up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88AE83-EF46-E2B3-6511-1B81799962A6}"/>
              </a:ext>
            </a:extLst>
          </p:cNvPr>
          <p:cNvSpPr txBox="1"/>
          <p:nvPr/>
        </p:nvSpPr>
        <p:spPr>
          <a:xfrm>
            <a:off x="1682106" y="5513949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9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(n=8)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CC07137-6410-9611-F315-217D8D51471E}"/>
              </a:ext>
            </a:extLst>
          </p:cNvPr>
          <p:cNvSpPr txBox="1"/>
          <p:nvPr/>
        </p:nvSpPr>
        <p:spPr>
          <a:xfrm rot="16200000">
            <a:off x="-2329568" y="3470368"/>
            <a:ext cx="56287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none" strike="noStrike" kern="1200" baseline="0">
                <a:solidFill>
                  <a:srgbClr val="FFD93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 Absolute Change from Baseline (nmol/L)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9B188D-4647-5515-CA0B-CC1E7D29DF5F}"/>
              </a:ext>
            </a:extLst>
          </p:cNvPr>
          <p:cNvSpPr txBox="1"/>
          <p:nvPr/>
        </p:nvSpPr>
        <p:spPr>
          <a:xfrm>
            <a:off x="2932079" y="551395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30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(n=8)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803478-0209-D714-6BE8-821BDDF633AC}"/>
              </a:ext>
            </a:extLst>
          </p:cNvPr>
          <p:cNvSpPr txBox="1"/>
          <p:nvPr/>
        </p:nvSpPr>
        <p:spPr>
          <a:xfrm>
            <a:off x="4106690" y="5529899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75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(n=7)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D72DFC-10FB-BCD1-EADD-C75D4357079F}"/>
              </a:ext>
            </a:extLst>
          </p:cNvPr>
          <p:cNvSpPr txBox="1"/>
          <p:nvPr/>
        </p:nvSpPr>
        <p:spPr>
          <a:xfrm>
            <a:off x="5318666" y="5540117"/>
            <a:ext cx="998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225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(n=7)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C99066-C870-5A68-AC32-FB8C788E9EFE}"/>
              </a:ext>
            </a:extLst>
          </p:cNvPr>
          <p:cNvSpPr txBox="1"/>
          <p:nvPr/>
        </p:nvSpPr>
        <p:spPr>
          <a:xfrm>
            <a:off x="6617114" y="5529900"/>
            <a:ext cx="998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450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(n=8)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5B56BC-8DB0-9EAC-BF71-8311A3EF7BEA}"/>
              </a:ext>
            </a:extLst>
          </p:cNvPr>
          <p:cNvSpPr txBox="1"/>
          <p:nvPr/>
        </p:nvSpPr>
        <p:spPr>
          <a:xfrm>
            <a:off x="7830856" y="5514242"/>
            <a:ext cx="998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600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(n=8)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E4D4C6-5B39-CC33-4157-5B0D305CFCFD}"/>
              </a:ext>
            </a:extLst>
          </p:cNvPr>
          <p:cNvSpPr txBox="1"/>
          <p:nvPr/>
        </p:nvSpPr>
        <p:spPr>
          <a:xfrm>
            <a:off x="8993918" y="5540823"/>
            <a:ext cx="1190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225 mg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(n=8)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Cohort 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CDBE57C-813D-A5D8-F080-A2B94522556D}"/>
              </a:ext>
            </a:extLst>
          </p:cNvPr>
          <p:cNvSpPr txBox="1"/>
          <p:nvPr/>
        </p:nvSpPr>
        <p:spPr>
          <a:xfrm>
            <a:off x="10339502" y="5540823"/>
            <a:ext cx="1062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Placebo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(n=14)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25030E-D2D8-C002-FCB2-E1E5B4EC18A4}"/>
              </a:ext>
            </a:extLst>
          </p:cNvPr>
          <p:cNvSpPr txBox="1"/>
          <p:nvPr/>
        </p:nvSpPr>
        <p:spPr>
          <a:xfrm>
            <a:off x="2266214" y="808780"/>
            <a:ext cx="7860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48 weeks for all Kylo-11 groups, 24 weeks for placebo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F3078EF-CA8E-B4F0-4CD6-F3DC8FC459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3830599"/>
              </p:ext>
            </p:extLst>
          </p:nvPr>
        </p:nvGraphicFramePr>
        <p:xfrm>
          <a:off x="786415" y="1270445"/>
          <a:ext cx="10820400" cy="4169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1390856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877BC"/>
      </a:accent1>
      <a:accent2>
        <a:srgbClr val="7AD0E7"/>
      </a:accent2>
      <a:accent3>
        <a:srgbClr val="F79647"/>
      </a:accent3>
      <a:accent4>
        <a:srgbClr val="F8C946"/>
      </a:accent4>
      <a:accent5>
        <a:srgbClr val="DBDBDB"/>
      </a:accent5>
      <a:accent6>
        <a:srgbClr val="1EC85A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400" dirty="0" smtClean="0">
            <a:solidFill>
              <a:schemeClr val="bg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Metadata/LabelInfo.xml><?xml version="1.0" encoding="utf-8"?>
<clbl:labelList xmlns:clbl="http://schemas.microsoft.com/office/2020/mipLabelMetadata">
  <clbl:label id="{cf7ff65a-ced6-400c-9856-fcac58ff39e8}" enabled="0" method="" siteId="{cf7ff65a-ced6-400c-9856-fcac58ff39e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26630</TotalTime>
  <Words>1378</Words>
  <Application>Microsoft Office PowerPoint</Application>
  <PresentationFormat>Widescreen</PresentationFormat>
  <Paragraphs>280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Arial Narrow</vt:lpstr>
      <vt:lpstr>Calibri</vt:lpstr>
      <vt:lpstr>Wingdings</vt:lpstr>
      <vt:lpstr>1_Office Theme</vt:lpstr>
      <vt:lpstr>PowerPoint Presentation</vt:lpstr>
      <vt:lpstr>Background</vt:lpstr>
      <vt:lpstr>Study Design</vt:lpstr>
      <vt:lpstr>Endpoints and follow-up </vt:lpstr>
      <vt:lpstr>PowerPoint Presentation</vt:lpstr>
      <vt:lpstr>PowerPoint Presentation</vt:lpstr>
      <vt:lpstr>Median Percent Change from Baseline in Lp(a) at End of Follow-up</vt:lpstr>
      <vt:lpstr>Median Percent Change in Lp(a) Over Time</vt:lpstr>
      <vt:lpstr>Median Absolute Change from Baseline in Lp(a) at End of Follow-up</vt:lpstr>
      <vt:lpstr>Median Absolute Change in Lp(a) Over Time</vt:lpstr>
      <vt:lpstr>Median Observed Lp(a) Over Time</vt:lpstr>
      <vt:lpstr>Individual Percent Changes in Lp(a) at End of Follow-up</vt:lpstr>
      <vt:lpstr>Limitations</vt:lpstr>
      <vt:lpstr>Conclusions</vt:lpstr>
      <vt:lpstr>Manuscript accessible via the Lancet.com</vt:lpstr>
      <vt:lpstr>Acknowledgements</vt:lpstr>
      <vt:lpstr>A Final Thought</vt:lpstr>
    </vt:vector>
  </TitlesOfParts>
  <Company>Cleveland Clinic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 Graph</dc:title>
  <dc:creator>Laffin, M.D., Luke</dc:creator>
  <cp:lastModifiedBy>Sarraju, Ashish</cp:lastModifiedBy>
  <cp:revision>608</cp:revision>
  <dcterms:created xsi:type="dcterms:W3CDTF">2014-11-21T19:31:52Z</dcterms:created>
  <dcterms:modified xsi:type="dcterms:W3CDTF">2026-08-27T08:34:43Z</dcterms:modified>
</cp:coreProperties>
</file>