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351" r:id="rId2"/>
    <p:sldId id="1356" r:id="rId3"/>
    <p:sldId id="1354" r:id="rId4"/>
    <p:sldId id="260" r:id="rId5"/>
    <p:sldId id="1327" r:id="rId6"/>
    <p:sldId id="1328" r:id="rId7"/>
    <p:sldId id="1339" r:id="rId8"/>
    <p:sldId id="1334" r:id="rId9"/>
    <p:sldId id="1346" r:id="rId10"/>
    <p:sldId id="1350" r:id="rId11"/>
    <p:sldId id="1357" r:id="rId12"/>
    <p:sldId id="1330" r:id="rId13"/>
    <p:sldId id="1332" r:id="rId14"/>
    <p:sldId id="1358" r:id="rId15"/>
    <p:sldId id="1352" r:id="rId16"/>
    <p:sldId id="1338" r:id="rId17"/>
    <p:sldId id="1340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022"/>
    <a:srgbClr val="878787"/>
    <a:srgbClr val="D0D0D0"/>
    <a:srgbClr val="D3D3D3"/>
    <a:srgbClr val="E0E0E0"/>
    <a:srgbClr val="F28C26"/>
    <a:srgbClr val="FFBF08"/>
    <a:srgbClr val="B62A79"/>
    <a:srgbClr val="F3BC00"/>
    <a:srgbClr val="D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0" autoAdjust="0"/>
    <p:restoredTop sz="96197"/>
  </p:normalViewPr>
  <p:slideViewPr>
    <p:cSldViewPr showGuides="1">
      <p:cViewPr varScale="1">
        <p:scale>
          <a:sx n="100" d="100"/>
          <a:sy n="100" d="100"/>
        </p:scale>
        <p:origin x="58" y="614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22"/>
    </p:cViewPr>
  </p:sorter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26/08/2026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8/26/2026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6DF17A5-7057-4957-B2CD-4664AC9B0B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F482FC3-F4DD-4A28-BEFE-9A95E7BC3D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D17871E-E0BC-4248-9DA4-3477A2D222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12E95-42BA-45B1-8611-B97AF86535A1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3827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9" r:id="rId3"/>
    <p:sldLayoutId id="2147483670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C8609-37C4-437B-7E5B-EF678EAE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103DDB-8F6F-9F80-400C-D06D9D15ACC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123478"/>
            <a:ext cx="8568630" cy="468252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sv-SE" altLang="sv-SE" sz="1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v-SE" altLang="sv-SE" sz="3000" dirty="0" err="1">
                <a:solidFill>
                  <a:srgbClr val="FF0000"/>
                </a:solidFill>
              </a:rPr>
              <a:t>DI</a:t>
            </a:r>
            <a:r>
              <a:rPr lang="sv-SE" altLang="sv-SE" sz="3000" dirty="0" err="1"/>
              <a:t>rect</a:t>
            </a:r>
            <a:r>
              <a:rPr lang="sv-SE" altLang="sv-SE" sz="3000" dirty="0"/>
              <a:t> or </a:t>
            </a:r>
            <a:r>
              <a:rPr lang="sv-SE" altLang="sv-SE" sz="3000" dirty="0" err="1">
                <a:solidFill>
                  <a:srgbClr val="FF0000"/>
                </a:solidFill>
              </a:rPr>
              <a:t>S</a:t>
            </a:r>
            <a:r>
              <a:rPr lang="sv-SE" altLang="sv-SE" sz="3000" dirty="0" err="1"/>
              <a:t>ubacute</a:t>
            </a:r>
            <a:r>
              <a:rPr lang="sv-SE" altLang="sv-SE" sz="3000" dirty="0"/>
              <a:t> </a:t>
            </a:r>
            <a:r>
              <a:rPr lang="sv-SE" altLang="sv-SE" sz="3000" dirty="0" err="1">
                <a:solidFill>
                  <a:srgbClr val="FF0000"/>
                </a:solidFill>
              </a:rPr>
              <a:t>C</a:t>
            </a:r>
            <a:r>
              <a:rPr lang="sv-SE" altLang="sv-SE" sz="3000" dirty="0" err="1"/>
              <a:t>oronary</a:t>
            </a:r>
            <a:r>
              <a:rPr lang="sv-SE" altLang="sv-SE" sz="3000" dirty="0"/>
              <a:t> </a:t>
            </a:r>
            <a:r>
              <a:rPr lang="sv-SE" altLang="sv-SE" sz="3000" dirty="0" err="1"/>
              <a:t>angiography</a:t>
            </a:r>
            <a:r>
              <a:rPr lang="sv-SE" altLang="sv-SE" sz="3000" dirty="0"/>
              <a:t> for </a:t>
            </a:r>
            <a:r>
              <a:rPr lang="sv-SE" altLang="sv-SE" sz="3000" dirty="0" err="1">
                <a:solidFill>
                  <a:srgbClr val="FF0000"/>
                </a:solidFill>
              </a:rPr>
              <a:t>O</a:t>
            </a:r>
            <a:r>
              <a:rPr lang="sv-SE" altLang="sv-SE" sz="3000" dirty="0" err="1"/>
              <a:t>ut</a:t>
            </a:r>
            <a:r>
              <a:rPr lang="sv-SE" altLang="sv-SE" sz="3000" dirty="0"/>
              <a:t> of hospital </a:t>
            </a:r>
            <a:r>
              <a:rPr lang="sv-SE" altLang="sv-SE" sz="3000" dirty="0" err="1"/>
              <a:t>cardiac</a:t>
            </a:r>
            <a:r>
              <a:rPr lang="sv-SE" altLang="sv-SE" sz="3000" dirty="0"/>
              <a:t> arrest</a:t>
            </a:r>
          </a:p>
          <a:p>
            <a:pPr marL="0" indent="0" algn="ctr">
              <a:buNone/>
            </a:pPr>
            <a:r>
              <a:rPr lang="sv-SE" altLang="sv-SE" sz="3900" dirty="0"/>
              <a:t>DISCO Study</a:t>
            </a:r>
          </a:p>
          <a:p>
            <a:pPr marL="0" indent="0">
              <a:buNone/>
            </a:pPr>
            <a:endParaRPr lang="sv-SE" altLang="sv-SE" b="1" dirty="0"/>
          </a:p>
          <a:p>
            <a:pPr marL="0" indent="0">
              <a:buNone/>
            </a:pPr>
            <a:r>
              <a:rPr lang="sv-SE" altLang="sv-SE" sz="2000" b="1" dirty="0"/>
              <a:t>Rickard Lagedal, Ludvig </a:t>
            </a:r>
            <a:r>
              <a:rPr lang="sv-SE" altLang="sv-SE" sz="2000" b="1" dirty="0" err="1"/>
              <a:t>Elfwen</a:t>
            </a:r>
            <a:r>
              <a:rPr lang="sv-SE" altLang="sv-SE" sz="2000" b="1" dirty="0"/>
              <a:t>, Christian Juhl Terkelsen, Niels van Royen,  Jonas Oldgren, John Bro-Jeppesen, Judith Bonnes, Per Nordberg, Lisette Okkels Jensen, Peter Lundgren, Felix Böhm, Tobias Cronberg, Stefan James, Sten Rubertsson</a:t>
            </a:r>
          </a:p>
          <a:p>
            <a:pPr marL="0" indent="0" algn="r">
              <a:lnSpc>
                <a:spcPct val="90000"/>
              </a:lnSpc>
              <a:buNone/>
            </a:pPr>
            <a:endParaRPr lang="sv-SE" altLang="sv-SE" sz="2000" dirty="0"/>
          </a:p>
          <a:p>
            <a:pPr marL="0" indent="0">
              <a:lnSpc>
                <a:spcPct val="90000"/>
              </a:lnSpc>
              <a:buNone/>
            </a:pPr>
            <a:endParaRPr lang="sv-SE" altLang="sv-SE" sz="1050" dirty="0"/>
          </a:p>
          <a:p>
            <a:pPr marL="0" indent="0">
              <a:lnSpc>
                <a:spcPct val="90000"/>
              </a:lnSpc>
              <a:buNone/>
            </a:pPr>
            <a:endParaRPr lang="sv-SE" altLang="sv-SE" sz="1050" dirty="0"/>
          </a:p>
          <a:p>
            <a:pPr marL="0" indent="0">
              <a:lnSpc>
                <a:spcPct val="90000"/>
              </a:lnSpc>
              <a:buNone/>
            </a:pPr>
            <a:endParaRPr lang="sv-SE" altLang="sv-SE" sz="1800" dirty="0"/>
          </a:p>
          <a:p>
            <a:pPr marL="0" indent="0">
              <a:lnSpc>
                <a:spcPct val="90000"/>
              </a:lnSpc>
              <a:buNone/>
            </a:pPr>
            <a:endParaRPr lang="sv-SE" altLang="sv-SE" sz="1800" dirty="0"/>
          </a:p>
          <a:p>
            <a:pPr marL="0" indent="0">
              <a:lnSpc>
                <a:spcPct val="90000"/>
              </a:lnSpc>
              <a:buNone/>
            </a:pPr>
            <a:r>
              <a:rPr lang="sv-SE" altLang="sv-SE" sz="1800" dirty="0" err="1"/>
              <a:t>Presented</a:t>
            </a:r>
            <a:r>
              <a:rPr lang="sv-SE" altLang="sv-SE" sz="1800" dirty="0"/>
              <a:t> by Sten Rubertsson, MD, PhD, Professor, EDIC, FCCM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altLang="sv-SE" sz="1800" dirty="0"/>
              <a:t>Department of Surgical Sciences/Anaesthesiology and Intensive Care Medicine,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altLang="sv-SE" sz="1800" dirty="0"/>
              <a:t>Uppsala University, Sweden </a:t>
            </a:r>
            <a:r>
              <a:rPr lang="en-US" sz="1800" dirty="0"/>
              <a:t>on behalf of the </a:t>
            </a:r>
            <a:r>
              <a:rPr lang="en-US" sz="1800"/>
              <a:t>DISCO study </a:t>
            </a:r>
            <a:r>
              <a:rPr lang="en-US" sz="1800" dirty="0"/>
              <a:t>steering committee and investigators</a:t>
            </a:r>
          </a:p>
          <a:p>
            <a:endParaRPr lang="fr-FR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FE1E614D-4EEB-6E7A-8649-A044E2BE02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64288" y="-884634"/>
            <a:ext cx="298222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60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04147A-EB80-A71C-D185-6716A656D2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544" y="324098"/>
            <a:ext cx="7631757" cy="432048"/>
          </a:xfrm>
        </p:spPr>
        <p:txBody>
          <a:bodyPr/>
          <a:lstStyle/>
          <a:p>
            <a:r>
              <a:rPr lang="sv-SE" sz="3200" dirty="0" err="1"/>
              <a:t>Angiography</a:t>
            </a:r>
            <a:r>
              <a:rPr lang="sv-SE" sz="3200" dirty="0"/>
              <a:t> </a:t>
            </a:r>
            <a:r>
              <a:rPr lang="sv-SE" sz="3200" dirty="0" err="1"/>
              <a:t>Characteristics</a:t>
            </a:r>
            <a:endParaRPr lang="sv-SE" sz="3200" dirty="0"/>
          </a:p>
          <a:p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D6780E5-34CA-833E-44D1-88811F792618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349039151"/>
              </p:ext>
            </p:extLst>
          </p:nvPr>
        </p:nvGraphicFramePr>
        <p:xfrm>
          <a:off x="1691680" y="762595"/>
          <a:ext cx="6840760" cy="4093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33">
                  <a:extLst>
                    <a:ext uri="{9D8B030D-6E8A-4147-A177-3AD203B41FA5}">
                      <a16:colId xmlns:a16="http://schemas.microsoft.com/office/drawing/2014/main" val="2261338858"/>
                    </a:ext>
                  </a:extLst>
                </a:gridCol>
                <a:gridCol w="2136287">
                  <a:extLst>
                    <a:ext uri="{9D8B030D-6E8A-4147-A177-3AD203B41FA5}">
                      <a16:colId xmlns:a16="http://schemas.microsoft.com/office/drawing/2014/main" val="3437171115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234998637"/>
                    </a:ext>
                  </a:extLst>
                </a:gridCol>
              </a:tblGrid>
              <a:tr h="529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Deferred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Immediate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(N=504)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628047"/>
                  </a:ext>
                </a:extLst>
              </a:tr>
              <a:tr h="529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performed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(47%)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 (95%)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40162795"/>
                  </a:ext>
                </a:extLst>
              </a:tr>
              <a:tr h="529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Deferred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(N=236)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Immediate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(N=477)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629465"/>
                  </a:ext>
                </a:extLst>
              </a:tr>
              <a:tr h="529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 to </a:t>
                      </a:r>
                      <a:r>
                        <a:rPr lang="sv-SE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</a:t>
                      </a: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(Q1,Q,3)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(27,136)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Hrs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(97,161) </a:t>
                      </a:r>
                      <a:r>
                        <a:rPr lang="sv-S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minutes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18937630"/>
                  </a:ext>
                </a:extLst>
              </a:tr>
              <a:tr h="529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 within 120 minutes after randomisation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84984686"/>
                  </a:ext>
                </a:extLst>
              </a:tr>
              <a:tr h="328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&lt;=120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(9%)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 (93%)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5693174"/>
                  </a:ext>
                </a:extLst>
              </a:tr>
              <a:tr h="328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&gt;120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(88%)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(6.5%)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20207864"/>
                  </a:ext>
                </a:extLst>
              </a:tr>
              <a:tr h="328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Culprit lesion identified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(16.5%)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(17%)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9245922"/>
                  </a:ext>
                </a:extLst>
              </a:tr>
              <a:tr h="328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PCI performed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(30%)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(24%)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45481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48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D6A8AD1-2EDB-6813-88F5-4BC91E3C5A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Time</a:t>
            </a:r>
            <a:r>
              <a:rPr lang="sv-SE" sz="3200" dirty="0"/>
              <a:t> to </a:t>
            </a:r>
            <a:r>
              <a:rPr lang="sv-SE" sz="3200" dirty="0" err="1"/>
              <a:t>coronary</a:t>
            </a:r>
            <a:r>
              <a:rPr lang="sv-SE" sz="3200" dirty="0"/>
              <a:t> </a:t>
            </a:r>
            <a:r>
              <a:rPr lang="sv-SE" sz="3200" dirty="0" err="1"/>
              <a:t>angiography</a:t>
            </a:r>
            <a:endParaRPr lang="sv-SE" sz="3200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3E7BBC1-65C6-F80D-A538-A2DBF35E956A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195736" y="888727"/>
            <a:ext cx="5835349" cy="38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68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9DF2F68-A4C7-8114-DAC4-1ABECD6FDA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Primary</a:t>
            </a:r>
            <a:r>
              <a:rPr lang="sv-SE" sz="3200" dirty="0"/>
              <a:t> outcome-30 </a:t>
            </a:r>
            <a:r>
              <a:rPr lang="sv-SE" sz="3200" dirty="0" err="1"/>
              <a:t>day</a:t>
            </a:r>
            <a:r>
              <a:rPr lang="sv-SE" sz="3200" dirty="0"/>
              <a:t> </a:t>
            </a:r>
            <a:r>
              <a:rPr lang="sv-SE" sz="3200" dirty="0" err="1"/>
              <a:t>survival</a:t>
            </a: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0F8B6F0-5963-1723-849D-F8B853C7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465" y="771550"/>
            <a:ext cx="6408712" cy="405030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33C8CCB-E7E8-7346-E9BC-475047D9709B}"/>
              </a:ext>
            </a:extLst>
          </p:cNvPr>
          <p:cNvSpPr txBox="1"/>
          <p:nvPr/>
        </p:nvSpPr>
        <p:spPr>
          <a:xfrm>
            <a:off x="6372200" y="2499742"/>
            <a:ext cx="1249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/>
              <a:t>OR (95 % CI)</a:t>
            </a:r>
          </a:p>
          <a:p>
            <a:r>
              <a:rPr lang="sv-SE" sz="1200" b="1" i="0" u="none" strike="noStrike" baseline="0" dirty="0"/>
              <a:t>0.95 (0.74, 1.21)</a:t>
            </a:r>
            <a:endParaRPr lang="sv-SE" b="1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6A56532-0791-7D2F-3291-01D88991C1B7}"/>
              </a:ext>
            </a:extLst>
          </p:cNvPr>
          <p:cNvSpPr txBox="1"/>
          <p:nvPr/>
        </p:nvSpPr>
        <p:spPr>
          <a:xfrm>
            <a:off x="6202383" y="843558"/>
            <a:ext cx="15379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dirty="0"/>
              <a:t>30 </a:t>
            </a:r>
            <a:r>
              <a:rPr lang="sv-SE" sz="1400" b="1" dirty="0" err="1"/>
              <a:t>day</a:t>
            </a:r>
            <a:r>
              <a:rPr lang="sv-SE" sz="1400" b="1" dirty="0"/>
              <a:t> </a:t>
            </a:r>
            <a:r>
              <a:rPr lang="sv-SE" sz="1400" b="1" dirty="0" err="1"/>
              <a:t>survival</a:t>
            </a:r>
            <a:endParaRPr lang="sv-SE" sz="1400" b="1" dirty="0"/>
          </a:p>
          <a:p>
            <a:pPr algn="ctr"/>
            <a:r>
              <a:rPr lang="sv-SE" sz="1400" b="1" dirty="0"/>
              <a:t>54.6 % </a:t>
            </a:r>
            <a:r>
              <a:rPr lang="sv-SE" sz="1400" b="1" dirty="0" err="1"/>
              <a:t>deferred</a:t>
            </a:r>
            <a:endParaRPr lang="sv-SE" sz="1400" b="1" dirty="0"/>
          </a:p>
          <a:p>
            <a:pPr algn="ctr"/>
            <a:r>
              <a:rPr lang="sv-SE" sz="1400" b="1" dirty="0"/>
              <a:t>vs</a:t>
            </a:r>
          </a:p>
          <a:p>
            <a:pPr algn="ctr"/>
            <a:r>
              <a:rPr lang="sv-SE" sz="1400" b="1" dirty="0"/>
              <a:t>53.6 % </a:t>
            </a:r>
            <a:r>
              <a:rPr lang="sv-SE" sz="1400" b="1" dirty="0" err="1"/>
              <a:t>immediate</a:t>
            </a:r>
            <a:endParaRPr lang="sv-SE" sz="1400" b="1" dirty="0"/>
          </a:p>
        </p:txBody>
      </p:sp>
    </p:spTree>
    <p:extLst>
      <p:ext uri="{BB962C8B-B14F-4D97-AF65-F5344CB8AC3E}">
        <p14:creationId xmlns:p14="http://schemas.microsoft.com/office/powerpoint/2010/main" val="967350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DC17E66-E88E-34D1-5B89-8283E53600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Secondary</a:t>
            </a:r>
            <a:r>
              <a:rPr lang="sv-SE" sz="3200" dirty="0"/>
              <a:t> outcome-180 </a:t>
            </a:r>
            <a:r>
              <a:rPr lang="sv-SE" sz="3200" dirty="0" err="1"/>
              <a:t>day</a:t>
            </a:r>
            <a:r>
              <a:rPr lang="sv-SE" sz="3200" dirty="0"/>
              <a:t> </a:t>
            </a:r>
            <a:r>
              <a:rPr lang="sv-SE" sz="3200" dirty="0" err="1"/>
              <a:t>survival</a:t>
            </a:r>
            <a:endParaRPr lang="sv-SE" sz="3200" dirty="0"/>
          </a:p>
        </p:txBody>
      </p:sp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19D9456A-8CBB-3475-0E1E-40BBF2E8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39240" y="843558"/>
            <a:ext cx="6273120" cy="402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AC16D86-A076-24F0-E0B9-5DBF7CCFAA90}"/>
              </a:ext>
            </a:extLst>
          </p:cNvPr>
          <p:cNvSpPr txBox="1"/>
          <p:nvPr/>
        </p:nvSpPr>
        <p:spPr>
          <a:xfrm>
            <a:off x="6084168" y="2499742"/>
            <a:ext cx="1249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/>
              <a:t>OR (95 % CI)</a:t>
            </a:r>
          </a:p>
          <a:p>
            <a:r>
              <a:rPr lang="sv-SE" sz="1200" b="1" i="0" u="none" strike="noStrike" baseline="0" dirty="0"/>
              <a:t>0.93 (0.73, 1.20)</a:t>
            </a:r>
            <a:endParaRPr lang="sv-SE" b="1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82245ED-EF8B-6CCB-50E1-FAF468817A8D}"/>
              </a:ext>
            </a:extLst>
          </p:cNvPr>
          <p:cNvSpPr txBox="1"/>
          <p:nvPr/>
        </p:nvSpPr>
        <p:spPr>
          <a:xfrm>
            <a:off x="5976155" y="987574"/>
            <a:ext cx="16286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400" b="1" dirty="0"/>
              <a:t>180 </a:t>
            </a:r>
            <a:r>
              <a:rPr lang="sv-SE" sz="1400" b="1" dirty="0" err="1"/>
              <a:t>day</a:t>
            </a:r>
            <a:r>
              <a:rPr lang="sv-SE" sz="1400" b="1" dirty="0"/>
              <a:t> </a:t>
            </a:r>
            <a:r>
              <a:rPr lang="sv-SE" sz="1400" b="1" dirty="0" err="1"/>
              <a:t>survival</a:t>
            </a:r>
            <a:endParaRPr lang="sv-SE" sz="1400" b="1" dirty="0"/>
          </a:p>
          <a:p>
            <a:r>
              <a:rPr lang="sv-SE" sz="1400" b="1" dirty="0"/>
              <a:t>50.2 % </a:t>
            </a:r>
            <a:r>
              <a:rPr lang="sv-SE" sz="1400" b="1" dirty="0" err="1"/>
              <a:t>deferred</a:t>
            </a:r>
            <a:endParaRPr lang="sv-SE" sz="1400" b="1" dirty="0"/>
          </a:p>
          <a:p>
            <a:pPr algn="ctr"/>
            <a:r>
              <a:rPr lang="sv-SE" sz="1400" b="1" dirty="0"/>
              <a:t>vs</a:t>
            </a:r>
          </a:p>
          <a:p>
            <a:r>
              <a:rPr lang="sv-SE" sz="1400" b="1" dirty="0"/>
              <a:t>48.8 % </a:t>
            </a:r>
            <a:r>
              <a:rPr lang="sv-SE" sz="1400" b="1" dirty="0" err="1"/>
              <a:t>immediate</a:t>
            </a:r>
            <a:endParaRPr lang="sv-SE" sz="1400" b="1" dirty="0"/>
          </a:p>
        </p:txBody>
      </p:sp>
    </p:spTree>
    <p:extLst>
      <p:ext uri="{BB962C8B-B14F-4D97-AF65-F5344CB8AC3E}">
        <p14:creationId xmlns:p14="http://schemas.microsoft.com/office/powerpoint/2010/main" val="2751858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1B30B5D-69CB-6C99-50D5-129165252E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8207822" cy="792088"/>
          </a:xfrm>
        </p:spPr>
        <p:txBody>
          <a:bodyPr/>
          <a:lstStyle/>
          <a:p>
            <a:r>
              <a:rPr lang="sv-SE" sz="2800" dirty="0" err="1"/>
              <a:t>Survival</a:t>
            </a:r>
            <a:r>
              <a:rPr lang="sv-SE" sz="2800" dirty="0"/>
              <a:t> and </a:t>
            </a:r>
            <a:r>
              <a:rPr lang="sv-SE" sz="2800" dirty="0" err="1"/>
              <a:t>survival</a:t>
            </a:r>
            <a:r>
              <a:rPr lang="sv-SE" sz="2800" dirty="0"/>
              <a:t> </a:t>
            </a:r>
            <a:r>
              <a:rPr lang="sv-SE" sz="2800" dirty="0" err="1"/>
              <a:t>with</a:t>
            </a:r>
            <a:r>
              <a:rPr lang="sv-SE" sz="2800" dirty="0"/>
              <a:t> </a:t>
            </a:r>
            <a:r>
              <a:rPr lang="sv-SE" sz="2800" dirty="0" err="1"/>
              <a:t>good</a:t>
            </a:r>
            <a:r>
              <a:rPr lang="sv-SE" sz="2800" dirty="0"/>
              <a:t> </a:t>
            </a:r>
            <a:r>
              <a:rPr lang="sv-SE" sz="2800" dirty="0" err="1"/>
              <a:t>neurological</a:t>
            </a:r>
            <a:r>
              <a:rPr lang="sv-SE" sz="2800" dirty="0"/>
              <a:t> </a:t>
            </a:r>
            <a:r>
              <a:rPr lang="sv-SE" sz="2800" dirty="0" err="1"/>
              <a:t>outcome</a:t>
            </a:r>
            <a:endParaRPr lang="sv-SE" sz="2800" dirty="0"/>
          </a:p>
          <a:p>
            <a:endParaRPr lang="sv-SE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2B73605-20B4-FC68-8873-CA636E30065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316520" y="1103259"/>
            <a:ext cx="840378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4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7FA7E6B-3AA3-1B1A-42BD-4514334E23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600" y="289555"/>
            <a:ext cx="7631758" cy="432048"/>
          </a:xfrm>
        </p:spPr>
        <p:txBody>
          <a:bodyPr/>
          <a:lstStyle/>
          <a:p>
            <a:pPr algn="ctr"/>
            <a:r>
              <a:rPr lang="sv-SE" sz="3200" dirty="0" err="1"/>
              <a:t>Subgroup</a:t>
            </a:r>
            <a:r>
              <a:rPr lang="sv-SE" sz="3200" dirty="0"/>
              <a:t> </a:t>
            </a:r>
            <a:r>
              <a:rPr lang="sv-SE" sz="3200" dirty="0" err="1"/>
              <a:t>analyses</a:t>
            </a:r>
            <a:r>
              <a:rPr lang="sv-SE" sz="3200" dirty="0"/>
              <a:t> at 30 </a:t>
            </a:r>
            <a:r>
              <a:rPr lang="sv-SE" sz="3200" dirty="0" err="1"/>
              <a:t>days</a:t>
            </a:r>
            <a:endParaRPr lang="sv-SE" sz="3200" dirty="0"/>
          </a:p>
        </p:txBody>
      </p:sp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A22683C6-98F5-952C-D4D8-AFC5128FD0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1547664" y="822175"/>
            <a:ext cx="6912767" cy="403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08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DC98E5A-5EF8-1DD5-2907-A3A25ABDF3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Conclusions</a:t>
            </a:r>
            <a:r>
              <a:rPr lang="sv-SE" sz="3200" dirty="0"/>
              <a:t> and </a:t>
            </a:r>
            <a:r>
              <a:rPr lang="sv-SE" sz="3200" dirty="0" err="1"/>
              <a:t>clinical</a:t>
            </a:r>
            <a:r>
              <a:rPr lang="sv-SE" sz="3200" dirty="0"/>
              <a:t> </a:t>
            </a:r>
            <a:r>
              <a:rPr lang="sv-SE" sz="3200" dirty="0" err="1"/>
              <a:t>implication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57A16A-36B6-D19B-9955-91886535F7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992566" cy="3890434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2000" dirty="0"/>
              <a:t>In patients successfully resuscitated after witnessed OHCA without ST-elevation on ECG immediate coronary angiography does not improve survival at 30 or 180 days</a:t>
            </a:r>
          </a:p>
          <a:p>
            <a:pPr marL="457200" indent="-457200"/>
            <a:endParaRPr lang="en-GB" sz="2000" dirty="0"/>
          </a:p>
          <a:p>
            <a:pPr marL="457200" indent="-457200"/>
            <a:r>
              <a:rPr lang="en-GB" sz="2000" dirty="0"/>
              <a:t>There was no difference in neurological outcome at 30 and 180 days</a:t>
            </a:r>
          </a:p>
          <a:p>
            <a:pPr marL="457200" indent="-457200"/>
            <a:endParaRPr lang="en-US" sz="2000" b="1" dirty="0"/>
          </a:p>
          <a:p>
            <a:pPr marL="457200" indent="-457200"/>
            <a:r>
              <a:rPr lang="en-US" sz="2000" b="1" dirty="0"/>
              <a:t>The study provides further support for current guideline recommendations against routine immediate coronary angiography in patients </a:t>
            </a:r>
            <a:r>
              <a:rPr lang="en-GB" sz="2000" b="1" dirty="0"/>
              <a:t>without ST-elevation after OHCA</a:t>
            </a:r>
            <a:endParaRPr lang="sv-SE" sz="2000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0415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EF4D48C-FA8A-9A22-20B2-15B277B0B0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Acknowledgement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508826-46E1-AA8F-A064-D44159F3D42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sv-SE" sz="1200" b="1" dirty="0" err="1"/>
              <a:t>Investigators</a:t>
            </a:r>
            <a:r>
              <a:rPr lang="sv-SE" sz="1200" dirty="0"/>
              <a:t> </a:t>
            </a:r>
          </a:p>
          <a:p>
            <a:r>
              <a:rPr lang="sv-SE" sz="1200" b="1" dirty="0" err="1"/>
              <a:t>Denmark</a:t>
            </a:r>
            <a:r>
              <a:rPr lang="sv-SE" sz="1200" b="1" dirty="0"/>
              <a:t>:</a:t>
            </a:r>
            <a:r>
              <a:rPr lang="sv-SE" sz="1200" dirty="0"/>
              <a:t> Christian Juhl Terkelsen, John Bro-Jeppesen, Steffen Christensen, Pernille Thordahl Rohde, </a:t>
            </a:r>
            <a:r>
              <a:rPr lang="sv-SE" sz="1200" dirty="0" err="1"/>
              <a:t>Troels</a:t>
            </a:r>
            <a:r>
              <a:rPr lang="sv-SE" sz="1200" dirty="0"/>
              <a:t> </a:t>
            </a:r>
            <a:r>
              <a:rPr lang="sv-SE" sz="1200" dirty="0" err="1"/>
              <a:t>Thim</a:t>
            </a:r>
            <a:r>
              <a:rPr lang="sv-SE" sz="1200" dirty="0"/>
              <a:t>, Bent </a:t>
            </a:r>
            <a:r>
              <a:rPr lang="sv-SE" sz="1200" dirty="0" err="1"/>
              <a:t>Roni</a:t>
            </a:r>
            <a:r>
              <a:rPr lang="sv-SE" sz="1200" dirty="0"/>
              <a:t> </a:t>
            </a:r>
            <a:r>
              <a:rPr lang="sv-SE" sz="1200" dirty="0" err="1"/>
              <a:t>Ranghøj</a:t>
            </a:r>
            <a:r>
              <a:rPr lang="sv-SE" sz="1200" dirty="0"/>
              <a:t> Nielsen, Anders Grejs, Lisette Okkels Jensen, Henrik Schmidt &amp; Kirstine </a:t>
            </a:r>
            <a:r>
              <a:rPr lang="sv-SE" sz="1200" dirty="0" err="1"/>
              <a:t>Nørregaard</a:t>
            </a:r>
            <a:r>
              <a:rPr lang="sv-SE" sz="1200" dirty="0"/>
              <a:t> Hansen</a:t>
            </a:r>
          </a:p>
          <a:p>
            <a:r>
              <a:rPr lang="sv-SE" sz="1200" b="1" dirty="0" err="1"/>
              <a:t>Netherlands</a:t>
            </a:r>
            <a:r>
              <a:rPr lang="sv-SE" sz="1200" b="1" dirty="0"/>
              <a:t>: </a:t>
            </a:r>
            <a:r>
              <a:rPr lang="sv-SE" sz="1200" dirty="0"/>
              <a:t>Niels van Royen, Judith Bonnes, A. el </a:t>
            </a:r>
            <a:r>
              <a:rPr lang="sv-SE" sz="1200" dirty="0" err="1"/>
              <a:t>Barzouhi</a:t>
            </a:r>
            <a:r>
              <a:rPr lang="sv-SE" sz="1200" dirty="0"/>
              <a:t>, R.L </a:t>
            </a:r>
            <a:r>
              <a:rPr lang="sv-SE" sz="1200" dirty="0" err="1"/>
              <a:t>Anthonio</a:t>
            </a:r>
            <a:r>
              <a:rPr lang="sv-SE" sz="1200" dirty="0"/>
              <a:t>, J. Henriques, Luuk Otterspoor, J. van </a:t>
            </a:r>
            <a:r>
              <a:rPr lang="sv-SE" sz="1200" dirty="0" err="1"/>
              <a:t>Kuijk</a:t>
            </a:r>
            <a:r>
              <a:rPr lang="sv-SE" sz="1200" dirty="0"/>
              <a:t>, R. </a:t>
            </a:r>
            <a:r>
              <a:rPr lang="sv-SE" sz="1200" dirty="0" err="1"/>
              <a:t>Vandervleugel</a:t>
            </a:r>
            <a:endParaRPr lang="sv-SE" sz="1200" dirty="0"/>
          </a:p>
          <a:p>
            <a:r>
              <a:rPr lang="sv-SE" sz="1200" b="1" dirty="0"/>
              <a:t>Sweden:</a:t>
            </a:r>
            <a:r>
              <a:rPr lang="sv-SE" sz="1200" dirty="0"/>
              <a:t> Stefan James, Jonas Oldgren, Rickard Lagedal, Ludvig </a:t>
            </a:r>
            <a:r>
              <a:rPr lang="sv-SE" sz="1200" dirty="0" err="1"/>
              <a:t>Elfwen</a:t>
            </a:r>
            <a:r>
              <a:rPr lang="sv-SE" sz="1200" dirty="0"/>
              <a:t>, Jacob Hollenberg, Leif Svensson, Felix Böhm, Per Nordberg, Liyew Desta, </a:t>
            </a:r>
            <a:r>
              <a:rPr lang="sv-SE" sz="1200" dirty="0">
                <a:ea typeface="Verdana" panose="020B0604030504040204" pitchFamily="34" charset="0"/>
                <a:cs typeface="Verdana" panose="020B0604030504040204" pitchFamily="34" charset="0"/>
              </a:rPr>
              <a:t>Jan van der Linden, </a:t>
            </a:r>
            <a:r>
              <a:rPr lang="sv-SE" sz="1200" dirty="0">
                <a:ea typeface="Verdana" panose="020B0604030504040204" pitchFamily="34" charset="0"/>
              </a:rPr>
              <a:t>Peter Lundgren, Oskar </a:t>
            </a:r>
            <a:r>
              <a:rPr lang="sv-SE" sz="1200" dirty="0" err="1">
                <a:ea typeface="Verdana" panose="020B0604030504040204" pitchFamily="34" charset="0"/>
              </a:rPr>
              <a:t>Angerås</a:t>
            </a:r>
            <a:r>
              <a:rPr lang="sv-SE" sz="1200" dirty="0">
                <a:ea typeface="Verdana" panose="020B0604030504040204" pitchFamily="34" charset="0"/>
              </a:rPr>
              <a:t>, Truls </a:t>
            </a:r>
            <a:r>
              <a:rPr lang="sv-SE" sz="1200" dirty="0" err="1">
                <a:ea typeface="Verdana" panose="020B0604030504040204" pitchFamily="34" charset="0"/>
              </a:rPr>
              <a:t>Råmunddal</a:t>
            </a:r>
            <a:r>
              <a:rPr lang="sv-SE" sz="1200" dirty="0">
                <a:ea typeface="Verdana" panose="020B0604030504040204" pitchFamily="34" charset="0"/>
              </a:rPr>
              <a:t>, Per Albertsson, Tobias Cronberg, </a:t>
            </a:r>
            <a:r>
              <a:rPr lang="sv-SE" sz="1200" dirty="0"/>
              <a:t>Gisela Lilja</a:t>
            </a:r>
          </a:p>
          <a:p>
            <a:endParaRPr lang="sv-SE" sz="1200" b="1" dirty="0"/>
          </a:p>
          <a:p>
            <a:r>
              <a:rPr lang="sv-SE" sz="1200" b="1" dirty="0" err="1"/>
              <a:t>Coordinating</a:t>
            </a:r>
            <a:r>
              <a:rPr lang="sv-SE" sz="1200" b="1" dirty="0"/>
              <a:t> </a:t>
            </a:r>
            <a:r>
              <a:rPr lang="sv-SE" sz="1200" b="1" dirty="0" err="1"/>
              <a:t>study</a:t>
            </a:r>
            <a:r>
              <a:rPr lang="sv-SE" sz="1200" b="1" dirty="0"/>
              <a:t> </a:t>
            </a:r>
            <a:r>
              <a:rPr lang="sv-SE" sz="1200" b="1" dirty="0" err="1"/>
              <a:t>nurses</a:t>
            </a:r>
            <a:r>
              <a:rPr lang="sv-SE" sz="1200" b="1" dirty="0"/>
              <a:t>: </a:t>
            </a:r>
            <a:r>
              <a:rPr lang="sv-SE" sz="1200" dirty="0"/>
              <a:t>Joanna Wessbergh, Elin Söderman</a:t>
            </a:r>
          </a:p>
          <a:p>
            <a:r>
              <a:rPr lang="sv-SE" sz="1200" b="1" dirty="0"/>
              <a:t>Research </a:t>
            </a:r>
            <a:r>
              <a:rPr lang="sv-SE" sz="1200" b="1" dirty="0" err="1"/>
              <a:t>nurses</a:t>
            </a:r>
            <a:r>
              <a:rPr lang="sv-SE" sz="1200" b="1" dirty="0"/>
              <a:t>: </a:t>
            </a:r>
            <a:r>
              <a:rPr lang="sv-SE" sz="1200" dirty="0"/>
              <a:t>Kerstin Höglund, Lisa Hellgren, Ola Friman, Gunilla </a:t>
            </a:r>
            <a:r>
              <a:rPr lang="sv-SE" sz="1200" dirty="0" err="1"/>
              <a:t>Förstedt</a:t>
            </a:r>
            <a:r>
              <a:rPr lang="sv-SE" sz="1200" dirty="0"/>
              <a:t>, Birgitta Welin-Berger, Kristina Kilsand, Liselotte Persson, </a:t>
            </a:r>
            <a:r>
              <a:rPr lang="sv-SE" sz="1200" dirty="0">
                <a:ea typeface="Verdana" panose="020B0604030504040204" pitchFamily="34" charset="0"/>
              </a:rPr>
              <a:t>Marie Thonander, Lina Håkansson</a:t>
            </a:r>
            <a:endParaRPr lang="sv-SE" sz="1200" dirty="0"/>
          </a:p>
          <a:p>
            <a:endParaRPr lang="sv-SE" sz="1200" dirty="0"/>
          </a:p>
          <a:p>
            <a:r>
              <a:rPr lang="sv-SE" sz="1200" b="1" dirty="0"/>
              <a:t>Uppsala Clinical Research Center: </a:t>
            </a:r>
            <a:r>
              <a:rPr lang="sv-SE" sz="1200" dirty="0" err="1"/>
              <a:t>Biostatisticians</a:t>
            </a:r>
            <a:r>
              <a:rPr lang="sv-SE" sz="1200" dirty="0"/>
              <a:t>, Ollie Östlund, Niclas Eriksson, Tatevik Lakic , Johan Lindbäck, Ulrika Andersson, Albert Nilsson, Rosa </a:t>
            </a:r>
            <a:r>
              <a:rPr lang="sv-SE" sz="1200" dirty="0" err="1"/>
              <a:t>Baranzano</a:t>
            </a:r>
            <a:r>
              <a:rPr lang="sv-SE" sz="1200" dirty="0"/>
              <a:t>, </a:t>
            </a:r>
            <a:r>
              <a:rPr lang="sv-SE" sz="1200" dirty="0" err="1"/>
              <a:t>Projectcoordinator</a:t>
            </a:r>
            <a:r>
              <a:rPr lang="sv-SE" sz="1200" dirty="0"/>
              <a:t> and monitor, Åsa Michelgård Palmquist, Data </a:t>
            </a:r>
            <a:r>
              <a:rPr lang="sv-SE" sz="1200" dirty="0" err="1"/>
              <a:t>managementErika</a:t>
            </a:r>
            <a:r>
              <a:rPr lang="sv-SE" sz="1200" dirty="0"/>
              <a:t> Nyberg, Åsa Eck</a:t>
            </a:r>
          </a:p>
          <a:p>
            <a:r>
              <a:rPr lang="sv-SE" sz="1200" b="1" dirty="0"/>
              <a:t>Sponsor: </a:t>
            </a:r>
            <a:r>
              <a:rPr lang="sv-SE" sz="1200" dirty="0"/>
              <a:t>Uppsala University Sweden</a:t>
            </a:r>
          </a:p>
          <a:p>
            <a:r>
              <a:rPr lang="sv-SE" sz="1200" b="1" dirty="0" err="1"/>
              <a:t>Funding</a:t>
            </a:r>
            <a:r>
              <a:rPr lang="sv-SE" sz="1200" b="1" dirty="0"/>
              <a:t>: </a:t>
            </a:r>
            <a:r>
              <a:rPr lang="sv-SE" sz="1200" dirty="0"/>
              <a:t>Swedish Research Council, Swedish </a:t>
            </a:r>
            <a:r>
              <a:rPr lang="sv-SE" sz="1200" dirty="0" err="1"/>
              <a:t>HeartLung</a:t>
            </a:r>
            <a:r>
              <a:rPr lang="sv-SE" sz="1200" dirty="0"/>
              <a:t> Foundation, </a:t>
            </a:r>
            <a:r>
              <a:rPr lang="sv-SE" sz="1200" dirty="0" err="1"/>
              <a:t>Laerdal</a:t>
            </a:r>
            <a:r>
              <a:rPr lang="sv-SE" sz="1200" dirty="0"/>
              <a:t> Foundation for </a:t>
            </a:r>
            <a:r>
              <a:rPr lang="sv-SE" sz="1200" dirty="0" err="1"/>
              <a:t>Acute</a:t>
            </a:r>
            <a:r>
              <a:rPr lang="sv-SE" sz="1200" dirty="0"/>
              <a:t> Medicine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43904AB5-68BA-B38A-739E-4EF07B52AD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92280" y="-884634"/>
            <a:ext cx="298222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40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419C2FA-8565-54B1-D1E4-DB6A770A1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Conflict</a:t>
            </a:r>
            <a:r>
              <a:rPr lang="sv-SE" sz="3200" dirty="0"/>
              <a:t> of </a:t>
            </a:r>
            <a:r>
              <a:rPr lang="sv-SE" sz="3200" dirty="0" err="1"/>
              <a:t>interest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44E052-22CA-A2EA-951C-2454178B950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No </a:t>
            </a:r>
            <a:r>
              <a:rPr lang="sv-SE" sz="2400" dirty="0" err="1"/>
              <a:t>conflicts</a:t>
            </a:r>
            <a:r>
              <a:rPr lang="sv-SE" sz="2400" dirty="0"/>
              <a:t> of </a:t>
            </a:r>
            <a:r>
              <a:rPr lang="sv-SE" sz="2400" dirty="0" err="1"/>
              <a:t>interest</a:t>
            </a:r>
            <a:r>
              <a:rPr lang="sv-SE" sz="2400" dirty="0"/>
              <a:t> to </a:t>
            </a:r>
            <a:r>
              <a:rPr lang="sv-SE" sz="2400" dirty="0" err="1"/>
              <a:t>declare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806178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5C35F-834C-B0E6-4538-6F6DBF7A7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915E2E2-35F1-2D3D-3528-2343C220DF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Background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B0BC0B-AF37-DFCE-8A7D-6B0C77F241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992566" cy="3890434"/>
          </a:xfrm>
        </p:spPr>
        <p:txBody>
          <a:bodyPr>
            <a:normAutofit fontScale="85000" lnSpcReduction="20000"/>
          </a:bodyPr>
          <a:lstStyle/>
          <a:p>
            <a:pPr marL="457200" indent="-457200"/>
            <a:r>
              <a:rPr lang="en-GB" sz="2000" dirty="0"/>
              <a:t>The need and optimal time point of invasive management </a:t>
            </a:r>
            <a:br>
              <a:rPr lang="en-GB" sz="2000" dirty="0"/>
            </a:br>
            <a:r>
              <a:rPr lang="en-GB" sz="2000" dirty="0"/>
              <a:t>for cardiac arrest patients with no ST segment elevation remain insufficiently investigated</a:t>
            </a:r>
          </a:p>
          <a:p>
            <a:pPr marL="0" indent="0">
              <a:buNone/>
            </a:pPr>
            <a:endParaRPr lang="en-GB" sz="2000" dirty="0"/>
          </a:p>
          <a:p>
            <a:pPr marL="457200" indent="-457200"/>
            <a:r>
              <a:rPr lang="en-GB" sz="2000" dirty="0"/>
              <a:t>ESC guidelines recommend a deferred rather than an immediate strategy for coronary angiography in resuscitated out-of-hospital cardiac arrest (OHCA) patients </a:t>
            </a:r>
          </a:p>
          <a:p>
            <a:pPr marL="457200" indent="-457200"/>
            <a:endParaRPr lang="en-GB" sz="2000" dirty="0"/>
          </a:p>
          <a:p>
            <a:pPr marL="457200" indent="-457200"/>
            <a:r>
              <a:rPr lang="en-GB" sz="2000" dirty="0"/>
              <a:t>Mainly based on neutral results from small-medium-sized randomized clinical trials, the PEARL (n=99), EMERGE (n=279), COACT (n=530) and TOMAHAWK (n=552) trials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2023 ESC ACS guidelines </a:t>
            </a:r>
            <a:r>
              <a:rPr lang="en-GB" b="1" dirty="0"/>
              <a:t>(European Heart Journal 2023;44:3720-826)</a:t>
            </a:r>
          </a:p>
          <a:p>
            <a:pPr marL="0" indent="0">
              <a:buNone/>
            </a:pPr>
            <a:r>
              <a:rPr lang="en-GB" dirty="0"/>
              <a:t>PEARL trial (</a:t>
            </a:r>
            <a:r>
              <a:rPr lang="sv-SE" b="1" dirty="0" err="1"/>
              <a:t>Circulation</a:t>
            </a:r>
            <a:r>
              <a:rPr lang="sv-SE" b="1" dirty="0"/>
              <a:t>. 2020;142:2002–2012)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EMERGE trial </a:t>
            </a:r>
            <a:r>
              <a:rPr lang="en-GB" b="1" dirty="0"/>
              <a:t>(</a:t>
            </a:r>
            <a:r>
              <a:rPr lang="sv-SE" b="1" dirty="0"/>
              <a:t>JAMA </a:t>
            </a:r>
            <a:r>
              <a:rPr lang="sv-SE" b="1" dirty="0" err="1"/>
              <a:t>Cardiol</a:t>
            </a:r>
            <a:r>
              <a:rPr lang="sv-SE" b="1" dirty="0"/>
              <a:t>. 2022;7(7):700-707)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COACT trial (</a:t>
            </a:r>
            <a:r>
              <a:rPr lang="sv-SE" b="1" dirty="0"/>
              <a:t>N </a:t>
            </a:r>
            <a:r>
              <a:rPr lang="sv-SE" b="1" dirty="0" err="1"/>
              <a:t>Engl</a:t>
            </a:r>
            <a:r>
              <a:rPr lang="sv-SE" b="1" dirty="0"/>
              <a:t> J Med 2019;380:1397-407)</a:t>
            </a:r>
          </a:p>
          <a:p>
            <a:pPr marL="0" indent="0">
              <a:buNone/>
            </a:pPr>
            <a:r>
              <a:rPr lang="en-GB" dirty="0"/>
              <a:t>TOMAHAWK trial (</a:t>
            </a:r>
            <a:r>
              <a:rPr lang="sv-SE" b="1" dirty="0"/>
              <a:t>N </a:t>
            </a:r>
            <a:r>
              <a:rPr lang="sv-SE" b="1" dirty="0" err="1"/>
              <a:t>Engl</a:t>
            </a:r>
            <a:r>
              <a:rPr lang="sv-SE" b="1" dirty="0"/>
              <a:t> J Med 2021;385:2544-53)</a:t>
            </a:r>
            <a:endParaRPr lang="sv-SE" dirty="0"/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9C814571-086C-5ED1-F9CF-DB35B0B13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588" y="3926177"/>
            <a:ext cx="4608562" cy="87782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8D97A53-AAFD-E15E-D0E7-69CBBCD29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087" y="100544"/>
            <a:ext cx="1158340" cy="14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78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FBB6232-7B70-4AD1-B5F4-8800AB00E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Methods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7021A5-4874-C69A-9F3F-9F45671EB5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GB" sz="2000" dirty="0"/>
              <a:t>Prospective </a:t>
            </a:r>
            <a:r>
              <a:rPr lang="en-GB" sz="2000" dirty="0" err="1"/>
              <a:t>Multicenter</a:t>
            </a:r>
            <a:r>
              <a:rPr lang="en-GB" sz="2000" dirty="0"/>
              <a:t> Randomized Controlled Trial-to investigate whether a strategy of immediate coronary angiography as compared to a deferred strategy improves 30-day survival in resuscitated OHCA patients without ST-elevation </a:t>
            </a:r>
            <a:br>
              <a:rPr lang="en-GB" sz="2000" dirty="0"/>
            </a:br>
            <a:endParaRPr lang="en-GB" sz="2000" dirty="0"/>
          </a:p>
          <a:p>
            <a:pPr marL="457200" indent="-457200"/>
            <a:r>
              <a:rPr lang="sv-SE" sz="2000" dirty="0"/>
              <a:t>A </a:t>
            </a:r>
            <a:r>
              <a:rPr lang="en-GB" sz="2000" dirty="0"/>
              <a:t>sample size of 1 006 patients was estimated to provide  80% power (α = .05) to detect a 20% relative improvement of 30-day survival rate from 45% to 54% by an immediate vs. deferred coronary angiography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sz="1800" dirty="0"/>
              <a:t>												(</a:t>
            </a:r>
            <a:r>
              <a:rPr lang="sv-SE" sz="1800" dirty="0" err="1"/>
              <a:t>Am</a:t>
            </a:r>
            <a:r>
              <a:rPr lang="sv-SE" sz="1800" dirty="0"/>
              <a:t> Heart J 2018;197:53-61.)</a:t>
            </a:r>
            <a:endParaRPr lang="en-GB" sz="18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6624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36FD4A-1CDB-401A-E636-BF5D8F20D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/>
          <a:lstStyle/>
          <a:p>
            <a:r>
              <a:rPr lang="sv-SE" sz="3200" dirty="0" err="1"/>
              <a:t>Methods</a:t>
            </a:r>
            <a:endParaRPr lang="sv-SE" sz="32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3F3130-3BA1-BCFD-4C32-1C45C2258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Inclusion</a:t>
            </a:r>
            <a:r>
              <a:rPr lang="sv-SE" dirty="0"/>
              <a:t> </a:t>
            </a:r>
            <a:r>
              <a:rPr lang="sv-SE" dirty="0" err="1"/>
              <a:t>criteria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E69DEF-B0E2-7FE6-AA70-FC7E70C308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Witnessed</a:t>
            </a:r>
            <a:r>
              <a:rPr lang="sv-SE" dirty="0"/>
              <a:t>, </a:t>
            </a:r>
            <a:r>
              <a:rPr lang="sv-SE" dirty="0" err="1"/>
              <a:t>unconscious</a:t>
            </a:r>
            <a:r>
              <a:rPr lang="sv-SE" dirty="0"/>
              <a:t> patients </a:t>
            </a:r>
            <a:r>
              <a:rPr lang="sv-SE" dirty="0" err="1"/>
              <a:t>after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-of-hospital </a:t>
            </a:r>
            <a:r>
              <a:rPr lang="sv-SE" dirty="0" err="1"/>
              <a:t>cardiac</a:t>
            </a:r>
            <a:r>
              <a:rPr lang="sv-SE" dirty="0"/>
              <a:t> arrest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Return of spontaneous circulation (ROSC) for more than 20 minutes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Possibility to perform coronary angiography within 120 minutes after randomization</a:t>
            </a:r>
            <a:endParaRPr lang="sv-SE" dirty="0"/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ECBB2AC-D843-D488-FEC7-4134683EA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/>
              <a:t>Exclusion</a:t>
            </a:r>
            <a:r>
              <a:rPr lang="sv-SE" dirty="0"/>
              <a:t> </a:t>
            </a:r>
            <a:r>
              <a:rPr lang="sv-SE" dirty="0" err="1"/>
              <a:t>criteria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F74D924-ABBD-E8E3-8BE2-7EFCEEFE359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 under 18 years of 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Apparent non-cardiac etiology of cardiac arrest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Terminally ill patients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ST-elevation on the initial ECG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Pregnancy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Conscious patients with a Glasgow Coma Scale (GCS) of &gt; 8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1253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4006F98-1196-E400-220B-9A7AFEB3B3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8" y="339502"/>
            <a:ext cx="7631757" cy="432048"/>
          </a:xfrm>
        </p:spPr>
        <p:txBody>
          <a:bodyPr/>
          <a:lstStyle/>
          <a:p>
            <a:r>
              <a:rPr lang="sv-SE" sz="3200" dirty="0" err="1"/>
              <a:t>Methods-study</a:t>
            </a:r>
            <a:r>
              <a:rPr lang="sv-SE" sz="3200" dirty="0"/>
              <a:t> interventions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B0139D-03EB-71D1-FB49-2FA1F4E84B5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8496622" cy="389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Immediate coronary angiography </a:t>
            </a:r>
          </a:p>
          <a:p>
            <a:r>
              <a:rPr lang="en-US" sz="1800" dirty="0"/>
              <a:t>Performed within 120 minutes after randomization </a:t>
            </a:r>
          </a:p>
          <a:p>
            <a:r>
              <a:rPr lang="en-US" sz="1800"/>
              <a:t>If </a:t>
            </a:r>
            <a:r>
              <a:rPr lang="en-US" sz="1800" dirty="0"/>
              <a:t>a PCI was performed revascularization was limited to the culprit lesion during the immediate angiography session according to a predefined protocol </a:t>
            </a:r>
          </a:p>
          <a:p>
            <a:endParaRPr lang="en-US" sz="1800" dirty="0"/>
          </a:p>
          <a:p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Deferred coronary angiography</a:t>
            </a:r>
          </a:p>
          <a:p>
            <a:r>
              <a:rPr lang="en-US" sz="1800" dirty="0"/>
              <a:t>Not to be performed within 72 hours unless clinically indicated, i.e. hemodynamic instability, serious arrhythmia or new ST-elevation</a:t>
            </a:r>
          </a:p>
          <a:p>
            <a:r>
              <a:rPr lang="en-US" sz="1800" dirty="0"/>
              <a:t>If a PCI was indicated, revascularization was performed based on clinical guidelines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3725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01EE8DA-8449-845E-D60B-FFE5644A5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Endpoints</a:t>
            </a:r>
            <a:endParaRPr lang="sv-SE" sz="3200" dirty="0"/>
          </a:p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B74AF7-96F1-3FAC-B597-B561E884EA5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sz="2000" dirty="0"/>
              <a:t>Primary endpoint-survival at 30 days </a:t>
            </a:r>
          </a:p>
          <a:p>
            <a:pPr marL="457200" indent="-457200"/>
            <a:endParaRPr lang="en-GB" sz="2000" dirty="0"/>
          </a:p>
          <a:p>
            <a:r>
              <a:rPr lang="en-GB" sz="2000" dirty="0"/>
              <a:t>Secondary endpoints </a:t>
            </a:r>
          </a:p>
          <a:p>
            <a:pPr marL="0" indent="0">
              <a:buNone/>
            </a:pPr>
            <a:r>
              <a:rPr lang="en-GB" sz="2000" dirty="0"/>
              <a:t>	-survival at 180 days </a:t>
            </a:r>
          </a:p>
          <a:p>
            <a:pPr marL="0" indent="0">
              <a:buNone/>
            </a:pPr>
            <a:r>
              <a:rPr lang="en-GB" sz="2000" dirty="0"/>
              <a:t>	-survival with good neurological outcome at 30 and 180 days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 	defined as 	Modified Rankin Scale (</a:t>
            </a:r>
            <a:r>
              <a:rPr lang="en-GB" sz="2000" dirty="0" err="1"/>
              <a:t>mRS</a:t>
            </a:r>
            <a:r>
              <a:rPr lang="en-GB" sz="2000" dirty="0"/>
              <a:t>) score of 0-3 </a:t>
            </a:r>
            <a:br>
              <a:rPr lang="en-GB" sz="2000" dirty="0"/>
            </a:br>
            <a:r>
              <a:rPr lang="en-GB" sz="2000" dirty="0"/>
              <a:t>					</a:t>
            </a:r>
            <a:r>
              <a:rPr lang="en-GB" sz="1600" dirty="0">
                <a:solidFill>
                  <a:schemeClr val="accent1"/>
                </a:solidFill>
              </a:rPr>
              <a:t>(No symptoms to moderate disability) </a:t>
            </a:r>
            <a:br>
              <a:rPr lang="en-GB" sz="2000" dirty="0"/>
            </a:br>
            <a:r>
              <a:rPr lang="en-GB" sz="2000" dirty="0"/>
              <a:t>					or Cerebral Performance Category (CPC) score of 1-2</a:t>
            </a:r>
            <a:br>
              <a:rPr lang="en-GB" sz="2000" dirty="0"/>
            </a:br>
            <a:r>
              <a:rPr lang="en-GB" sz="2000" dirty="0"/>
              <a:t>					</a:t>
            </a:r>
            <a:r>
              <a:rPr lang="en-GB" sz="1600" dirty="0">
                <a:solidFill>
                  <a:schemeClr val="accent1"/>
                </a:solidFill>
              </a:rPr>
              <a:t>(Good cerebral performance to moderate disability)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487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36629A9-2933-A7FD-99CE-0D58BA461A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635" y="267494"/>
            <a:ext cx="7631757" cy="432048"/>
          </a:xfrm>
        </p:spPr>
        <p:txBody>
          <a:bodyPr/>
          <a:lstStyle/>
          <a:p>
            <a:r>
              <a:rPr lang="sv-SE" sz="3200" dirty="0" err="1"/>
              <a:t>Baseline</a:t>
            </a:r>
            <a:r>
              <a:rPr lang="sv-SE" sz="3200" dirty="0"/>
              <a:t> </a:t>
            </a:r>
            <a:r>
              <a:rPr lang="sv-SE" sz="3200" dirty="0" err="1"/>
              <a:t>Characteristics</a:t>
            </a:r>
            <a:endParaRPr lang="sv-SE" sz="3200" dirty="0"/>
          </a:p>
        </p:txBody>
      </p:sp>
      <p:graphicFrame>
        <p:nvGraphicFramePr>
          <p:cNvPr id="10" name="Platshållare för innehåll 9">
            <a:extLst>
              <a:ext uri="{FF2B5EF4-FFF2-40B4-BE49-F238E27FC236}">
                <a16:creationId xmlns:a16="http://schemas.microsoft.com/office/drawing/2014/main" id="{C4C45049-1E0F-8D3D-218E-313B0F81CF43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433399316"/>
              </p:ext>
            </p:extLst>
          </p:nvPr>
        </p:nvGraphicFramePr>
        <p:xfrm>
          <a:off x="1475657" y="771550"/>
          <a:ext cx="7343727" cy="3954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909">
                  <a:extLst>
                    <a:ext uri="{9D8B030D-6E8A-4147-A177-3AD203B41FA5}">
                      <a16:colId xmlns:a16="http://schemas.microsoft.com/office/drawing/2014/main" val="3299702911"/>
                    </a:ext>
                  </a:extLst>
                </a:gridCol>
                <a:gridCol w="2447909">
                  <a:extLst>
                    <a:ext uri="{9D8B030D-6E8A-4147-A177-3AD203B41FA5}">
                      <a16:colId xmlns:a16="http://schemas.microsoft.com/office/drawing/2014/main" val="4005612429"/>
                    </a:ext>
                  </a:extLst>
                </a:gridCol>
                <a:gridCol w="2447909">
                  <a:extLst>
                    <a:ext uri="{9D8B030D-6E8A-4147-A177-3AD203B41FA5}">
                      <a16:colId xmlns:a16="http://schemas.microsoft.com/office/drawing/2014/main" val="4168986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Deferred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Immediate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(N=504)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64029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9661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Denmark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 (45.8%)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 (42.5%)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7466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Netherlands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(25.3%)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(28.6%)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39638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Sweden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(28.9%)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(29.0%)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009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Age, </a:t>
                      </a:r>
                      <a:r>
                        <a:rPr lang="sv-S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</a:t>
                      </a:r>
                      <a:endParaRPr lang="sv-S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3812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68722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84867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 (73%)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 (75%)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22623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(27%)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(25%)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08632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03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D8901-0422-417F-5629-BA6B53562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9269E7D-72D4-7491-9F6B-4BD4EAE634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/>
              <a:t>Baseline</a:t>
            </a:r>
            <a:r>
              <a:rPr lang="sv-SE" sz="3200" dirty="0"/>
              <a:t> </a:t>
            </a:r>
            <a:r>
              <a:rPr lang="sv-SE" sz="3200" dirty="0" err="1"/>
              <a:t>Characteristics</a:t>
            </a:r>
            <a:endParaRPr lang="sv-SE" sz="3200" dirty="0"/>
          </a:p>
          <a:p>
            <a:endParaRPr lang="sv-SE" dirty="0"/>
          </a:p>
        </p:txBody>
      </p:sp>
      <p:graphicFrame>
        <p:nvGraphicFramePr>
          <p:cNvPr id="6" name="Platshållare för innehåll 5">
            <a:extLst>
              <a:ext uri="{FF2B5EF4-FFF2-40B4-BE49-F238E27FC236}">
                <a16:creationId xmlns:a16="http://schemas.microsoft.com/office/drawing/2014/main" id="{59D8B989-C36A-1D2F-2DE5-E59FD4EA694E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477790628"/>
              </p:ext>
            </p:extLst>
          </p:nvPr>
        </p:nvGraphicFramePr>
        <p:xfrm>
          <a:off x="1115616" y="987574"/>
          <a:ext cx="7632699" cy="259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006">
                  <a:extLst>
                    <a:ext uri="{9D8B030D-6E8A-4147-A177-3AD203B41FA5}">
                      <a16:colId xmlns:a16="http://schemas.microsoft.com/office/drawing/2014/main" val="155291802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100417012"/>
                    </a:ext>
                  </a:extLst>
                </a:gridCol>
                <a:gridCol w="2448445">
                  <a:extLst>
                    <a:ext uri="{9D8B030D-6E8A-4147-A177-3AD203B41FA5}">
                      <a16:colId xmlns:a16="http://schemas.microsoft.com/office/drawing/2014/main" val="3109844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Deferred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Immediate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coronary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angiography</a:t>
                      </a:r>
                      <a:r>
                        <a:rPr lang="sv-S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(N=504)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6068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Bystander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CPR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 (84%)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 (85%)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93726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Shockable first rhythm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 (62%)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(62%)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3096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ROSC to ECG </a:t>
                      </a:r>
                    </a:p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minutes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Median (Q1, Q3)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(6, 32)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(5, 29)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2886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 to ROSC </a:t>
                      </a:r>
                    </a:p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sv-S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minutes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Median (Q1, Q3)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(13, 27)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(13, 27)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17090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105051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</TotalTime>
  <Words>1175</Words>
  <Application>Microsoft Office PowerPoint</Application>
  <PresentationFormat>Bildspel på skärmen (16:9)</PresentationFormat>
  <Paragraphs>169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ESC_PPT_Light_220817-16-9</vt:lpstr>
      <vt:lpstr>PowerPoint-presentation</vt:lpstr>
      <vt:lpstr>PowerPoint-presentation</vt:lpstr>
      <vt:lpstr>PowerPoint-presentation</vt:lpstr>
      <vt:lpstr>PowerPoint-presentation</vt:lpstr>
      <vt:lpstr>Methods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Sten Ingemar Rubertsson</cp:lastModifiedBy>
  <cp:revision>98</cp:revision>
  <dcterms:created xsi:type="dcterms:W3CDTF">2021-07-16T09:19:14Z</dcterms:created>
  <dcterms:modified xsi:type="dcterms:W3CDTF">2026-08-26T13:59:48Z</dcterms:modified>
</cp:coreProperties>
</file>