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2"/>
  </p:notesMasterIdLst>
  <p:handoutMasterIdLst>
    <p:handoutMasterId r:id="rId33"/>
  </p:handoutMasterIdLst>
  <p:sldIdLst>
    <p:sldId id="256" r:id="rId2"/>
    <p:sldId id="260" r:id="rId3"/>
    <p:sldId id="261" r:id="rId4"/>
    <p:sldId id="262" r:id="rId5"/>
    <p:sldId id="264" r:id="rId6"/>
    <p:sldId id="263" r:id="rId7"/>
    <p:sldId id="265" r:id="rId8"/>
    <p:sldId id="285" r:id="rId9"/>
    <p:sldId id="266" r:id="rId10"/>
    <p:sldId id="273" r:id="rId11"/>
    <p:sldId id="281" r:id="rId12"/>
    <p:sldId id="287" r:id="rId13"/>
    <p:sldId id="272" r:id="rId14"/>
    <p:sldId id="289" r:id="rId15"/>
    <p:sldId id="269" r:id="rId16"/>
    <p:sldId id="270" r:id="rId17"/>
    <p:sldId id="278" r:id="rId18"/>
    <p:sldId id="282" r:id="rId19"/>
    <p:sldId id="293" r:id="rId20"/>
    <p:sldId id="294" r:id="rId21"/>
    <p:sldId id="298" r:id="rId22"/>
    <p:sldId id="296" r:id="rId23"/>
    <p:sldId id="295" r:id="rId24"/>
    <p:sldId id="275" r:id="rId25"/>
    <p:sldId id="297" r:id="rId26"/>
    <p:sldId id="299" r:id="rId27"/>
    <p:sldId id="279" r:id="rId28"/>
    <p:sldId id="301" r:id="rId29"/>
    <p:sldId id="271" r:id="rId30"/>
    <p:sldId id="300" r:id="rId3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5524">
          <p15:clr>
            <a:srgbClr val="A4A3A4"/>
          </p15:clr>
        </p15:guide>
        <p15:guide id="4" pos="269">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lly COLLINGRIDGE" initials="SC" lastIdx="12" clrIdx="0">
    <p:extLst>
      <p:ext uri="{19B8F6BF-5375-455C-9EA6-DF929625EA0E}">
        <p15:presenceInfo xmlns:p15="http://schemas.microsoft.com/office/powerpoint/2012/main" userId="S::sally_collingridge@escardio.net::bbed4dc1-00b7-474a-8549-18dc7b873d66" providerId="AD"/>
      </p:ext>
    </p:extLst>
  </p:cmAuthor>
  <p:cmAuthor id="2" name="Laure-Emmanuelle PEYRET" initials="LP" lastIdx="7" clrIdx="1">
    <p:extLst>
      <p:ext uri="{19B8F6BF-5375-455C-9EA6-DF929625EA0E}">
        <p15:presenceInfo xmlns:p15="http://schemas.microsoft.com/office/powerpoint/2012/main" userId="S::laure-emmanuelle_peyret@escardio.net::96dd4d06-5b74-42e8-b054-0c0a8419bf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1022"/>
    <a:srgbClr val="878787"/>
    <a:srgbClr val="D0D0D0"/>
    <a:srgbClr val="D3D3D3"/>
    <a:srgbClr val="E0E0E0"/>
    <a:srgbClr val="F28C26"/>
    <a:srgbClr val="FFBF08"/>
    <a:srgbClr val="B62A79"/>
    <a:srgbClr val="F3BC00"/>
    <a:srgbClr val="D000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CE40C1-9FC1-4DD7-80B4-4B033CF5CD20}" v="1" dt="2026-08-20T19:25:53.354"/>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30" autoAdjust="0"/>
    <p:restoredTop sz="96220" autoAdjust="0"/>
  </p:normalViewPr>
  <p:slideViewPr>
    <p:cSldViewPr showGuides="1">
      <p:cViewPr varScale="1">
        <p:scale>
          <a:sx n="144" d="100"/>
          <a:sy n="144" d="100"/>
        </p:scale>
        <p:origin x="336" y="114"/>
      </p:cViewPr>
      <p:guideLst>
        <p:guide orient="horz" pos="1620"/>
        <p:guide pos="2880"/>
        <p:guide pos="5524"/>
        <p:guide pos="269"/>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123" d="100"/>
          <a:sy n="123" d="100"/>
        </p:scale>
        <p:origin x="412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kash, Ratika" userId="92abe964-5560-4437-adb2-80e6b4720b4f" providerId="ADAL" clId="{EBE0A7D9-8BFC-4967-BC92-6893A5974587}"/>
    <pc:docChg chg="custSel addSld delSld modSld">
      <pc:chgData name="Parkash, Ratika" userId="92abe964-5560-4437-adb2-80e6b4720b4f" providerId="ADAL" clId="{EBE0A7D9-8BFC-4967-BC92-6893A5974587}" dt="2026-08-21T00:12:32.839" v="1793" actId="47"/>
      <pc:docMkLst>
        <pc:docMk/>
      </pc:docMkLst>
      <pc:sldChg chg="modSp mod">
        <pc:chgData name="Parkash, Ratika" userId="92abe964-5560-4437-adb2-80e6b4720b4f" providerId="ADAL" clId="{EBE0A7D9-8BFC-4967-BC92-6893A5974587}" dt="2026-08-20T19:14:00.515" v="1137" actId="20577"/>
        <pc:sldMkLst>
          <pc:docMk/>
          <pc:sldMk cId="387823921" sldId="261"/>
        </pc:sldMkLst>
        <pc:spChg chg="mod">
          <ac:chgData name="Parkash, Ratika" userId="92abe964-5560-4437-adb2-80e6b4720b4f" providerId="ADAL" clId="{EBE0A7D9-8BFC-4967-BC92-6893A5974587}" dt="2026-08-20T19:13:58.179" v="1135" actId="20577"/>
          <ac:spMkLst>
            <pc:docMk/>
            <pc:sldMk cId="387823921" sldId="261"/>
            <ac:spMk id="4" creationId="{121F22A5-7270-AC15-C763-42284456A0F9}"/>
          </ac:spMkLst>
        </pc:spChg>
        <pc:spChg chg="mod">
          <ac:chgData name="Parkash, Ratika" userId="92abe964-5560-4437-adb2-80e6b4720b4f" providerId="ADAL" clId="{EBE0A7D9-8BFC-4967-BC92-6893A5974587}" dt="2026-08-20T19:14:00.515" v="1137" actId="20577"/>
          <ac:spMkLst>
            <pc:docMk/>
            <pc:sldMk cId="387823921" sldId="261"/>
            <ac:spMk id="5" creationId="{60AE7DF7-57C8-7A6C-8EFB-B291B8F137F3}"/>
          </ac:spMkLst>
        </pc:spChg>
        <pc:spChg chg="mod">
          <ac:chgData name="Parkash, Ratika" userId="92abe964-5560-4437-adb2-80e6b4720b4f" providerId="ADAL" clId="{EBE0A7D9-8BFC-4967-BC92-6893A5974587}" dt="2026-08-19T14:30:07.438" v="28" actId="20577"/>
          <ac:spMkLst>
            <pc:docMk/>
            <pc:sldMk cId="387823921" sldId="261"/>
            <ac:spMk id="6" creationId="{639B3452-E0C1-25A9-919B-F5ABD331B65B}"/>
          </ac:spMkLst>
        </pc:spChg>
      </pc:sldChg>
      <pc:sldChg chg="modSp mod">
        <pc:chgData name="Parkash, Ratika" userId="92abe964-5560-4437-adb2-80e6b4720b4f" providerId="ADAL" clId="{EBE0A7D9-8BFC-4967-BC92-6893A5974587}" dt="2026-08-19T14:45:07.062" v="145" actId="20577"/>
        <pc:sldMkLst>
          <pc:docMk/>
          <pc:sldMk cId="4151356158" sldId="263"/>
        </pc:sldMkLst>
        <pc:spChg chg="mod">
          <ac:chgData name="Parkash, Ratika" userId="92abe964-5560-4437-adb2-80e6b4720b4f" providerId="ADAL" clId="{EBE0A7D9-8BFC-4967-BC92-6893A5974587}" dt="2026-08-19T14:45:07.062" v="145" actId="20577"/>
          <ac:spMkLst>
            <pc:docMk/>
            <pc:sldMk cId="4151356158" sldId="263"/>
            <ac:spMk id="2" creationId="{44D23672-F5CC-75D9-CF9C-82137AEE44D2}"/>
          </ac:spMkLst>
        </pc:spChg>
      </pc:sldChg>
      <pc:sldChg chg="addSp delSp modSp mod">
        <pc:chgData name="Parkash, Ratika" userId="92abe964-5560-4437-adb2-80e6b4720b4f" providerId="ADAL" clId="{EBE0A7D9-8BFC-4967-BC92-6893A5974587}" dt="2026-08-19T14:45:33.076" v="152" actId="1076"/>
        <pc:sldMkLst>
          <pc:docMk/>
          <pc:sldMk cId="1118688651" sldId="265"/>
        </pc:sldMkLst>
        <pc:spChg chg="mod">
          <ac:chgData name="Parkash, Ratika" userId="92abe964-5560-4437-adb2-80e6b4720b4f" providerId="ADAL" clId="{EBE0A7D9-8BFC-4967-BC92-6893A5974587}" dt="2026-08-19T14:45:28.484" v="151" actId="1076"/>
          <ac:spMkLst>
            <pc:docMk/>
            <pc:sldMk cId="1118688651" sldId="265"/>
            <ac:spMk id="4" creationId="{7EDE4D41-A687-418C-4B28-AA6B80F2AB46}"/>
          </ac:spMkLst>
        </pc:spChg>
        <pc:spChg chg="mod">
          <ac:chgData name="Parkash, Ratika" userId="92abe964-5560-4437-adb2-80e6b4720b4f" providerId="ADAL" clId="{EBE0A7D9-8BFC-4967-BC92-6893A5974587}" dt="2026-08-19T14:45:33.076" v="152" actId="1076"/>
          <ac:spMkLst>
            <pc:docMk/>
            <pc:sldMk cId="1118688651" sldId="265"/>
            <ac:spMk id="5" creationId="{DE618E12-FD50-4B0F-6CD4-0C73E90724AB}"/>
          </ac:spMkLst>
        </pc:spChg>
        <pc:spChg chg="mod">
          <ac:chgData name="Parkash, Ratika" userId="92abe964-5560-4437-adb2-80e6b4720b4f" providerId="ADAL" clId="{EBE0A7D9-8BFC-4967-BC92-6893A5974587}" dt="2026-08-19T14:45:28.484" v="151" actId="1076"/>
          <ac:spMkLst>
            <pc:docMk/>
            <pc:sldMk cId="1118688651" sldId="265"/>
            <ac:spMk id="6" creationId="{D95F297B-1395-D0BA-5698-F283212A102B}"/>
          </ac:spMkLst>
        </pc:spChg>
        <pc:spChg chg="mod">
          <ac:chgData name="Parkash, Ratika" userId="92abe964-5560-4437-adb2-80e6b4720b4f" providerId="ADAL" clId="{EBE0A7D9-8BFC-4967-BC92-6893A5974587}" dt="2026-08-19T14:45:33.076" v="152" actId="1076"/>
          <ac:spMkLst>
            <pc:docMk/>
            <pc:sldMk cId="1118688651" sldId="265"/>
            <ac:spMk id="7" creationId="{EE511035-A00D-312F-2ED6-67C0B99C3AE8}"/>
          </ac:spMkLst>
        </pc:spChg>
      </pc:sldChg>
      <pc:sldChg chg="addSp modSp mod">
        <pc:chgData name="Parkash, Ratika" userId="92abe964-5560-4437-adb2-80e6b4720b4f" providerId="ADAL" clId="{EBE0A7D9-8BFC-4967-BC92-6893A5974587}" dt="2026-08-20T19:37:30.725" v="1790" actId="6549"/>
        <pc:sldMkLst>
          <pc:docMk/>
          <pc:sldMk cId="700413916" sldId="266"/>
        </pc:sldMkLst>
        <pc:spChg chg="add mod">
          <ac:chgData name="Parkash, Ratika" userId="92abe964-5560-4437-adb2-80e6b4720b4f" providerId="ADAL" clId="{EBE0A7D9-8BFC-4967-BC92-6893A5974587}" dt="2026-08-20T19:31:24.122" v="1666" actId="20577"/>
          <ac:spMkLst>
            <pc:docMk/>
            <pc:sldMk cId="700413916" sldId="266"/>
            <ac:spMk id="3" creationId="{A13AE5DB-BF0A-5CDE-E9C9-89774D5CD544}"/>
          </ac:spMkLst>
        </pc:spChg>
        <pc:spChg chg="mod">
          <ac:chgData name="Parkash, Ratika" userId="92abe964-5560-4437-adb2-80e6b4720b4f" providerId="ADAL" clId="{EBE0A7D9-8BFC-4967-BC92-6893A5974587}" dt="2026-08-20T19:27:41.843" v="1534" actId="20577"/>
          <ac:spMkLst>
            <pc:docMk/>
            <pc:sldMk cId="700413916" sldId="266"/>
            <ac:spMk id="4" creationId="{4FAF514C-D5EE-CB5F-6E66-DAB6AEDB2643}"/>
          </ac:spMkLst>
        </pc:spChg>
        <pc:spChg chg="mod">
          <ac:chgData name="Parkash, Ratika" userId="92abe964-5560-4437-adb2-80e6b4720b4f" providerId="ADAL" clId="{EBE0A7D9-8BFC-4967-BC92-6893A5974587}" dt="2026-08-20T19:28:33.666" v="1605" actId="20577"/>
          <ac:spMkLst>
            <pc:docMk/>
            <pc:sldMk cId="700413916" sldId="266"/>
            <ac:spMk id="8" creationId="{364F741D-C160-42F7-0A89-168D5C90762D}"/>
          </ac:spMkLst>
        </pc:spChg>
        <pc:spChg chg="mod">
          <ac:chgData name="Parkash, Ratika" userId="92abe964-5560-4437-adb2-80e6b4720b4f" providerId="ADAL" clId="{EBE0A7D9-8BFC-4967-BC92-6893A5974587}" dt="2026-08-20T19:37:30.725" v="1790" actId="6549"/>
          <ac:spMkLst>
            <pc:docMk/>
            <pc:sldMk cId="700413916" sldId="266"/>
            <ac:spMk id="10" creationId="{BAB24BD4-5C7E-6CB0-A0F5-9D0D2E1207E8}"/>
          </ac:spMkLst>
        </pc:spChg>
        <pc:spChg chg="mod">
          <ac:chgData name="Parkash, Ratika" userId="92abe964-5560-4437-adb2-80e6b4720b4f" providerId="ADAL" clId="{EBE0A7D9-8BFC-4967-BC92-6893A5974587}" dt="2026-08-19T14:46:44.067" v="175" actId="20577"/>
          <ac:spMkLst>
            <pc:docMk/>
            <pc:sldMk cId="700413916" sldId="266"/>
            <ac:spMk id="12" creationId="{F1CFB4A2-B7E2-F696-8D2B-6B13D2DCA315}"/>
          </ac:spMkLst>
        </pc:spChg>
        <pc:spChg chg="mod">
          <ac:chgData name="Parkash, Ratika" userId="92abe964-5560-4437-adb2-80e6b4720b4f" providerId="ADAL" clId="{EBE0A7D9-8BFC-4967-BC92-6893A5974587}" dt="2026-08-19T14:46:47.573" v="177" actId="20577"/>
          <ac:spMkLst>
            <pc:docMk/>
            <pc:sldMk cId="700413916" sldId="266"/>
            <ac:spMk id="14" creationId="{3C8103D7-431A-DBD8-6119-894DB4753905}"/>
          </ac:spMkLst>
        </pc:spChg>
      </pc:sldChg>
      <pc:sldChg chg="modSp mod">
        <pc:chgData name="Parkash, Ratika" userId="92abe964-5560-4437-adb2-80e6b4720b4f" providerId="ADAL" clId="{EBE0A7D9-8BFC-4967-BC92-6893A5974587}" dt="2026-08-18T19:27:28.654" v="17" actId="14734"/>
        <pc:sldMkLst>
          <pc:docMk/>
          <pc:sldMk cId="871988471" sldId="269"/>
        </pc:sldMkLst>
        <pc:graphicFrameChg chg="modGraphic">
          <ac:chgData name="Parkash, Ratika" userId="92abe964-5560-4437-adb2-80e6b4720b4f" providerId="ADAL" clId="{EBE0A7D9-8BFC-4967-BC92-6893A5974587}" dt="2026-08-18T19:27:28.654" v="17" actId="14734"/>
          <ac:graphicFrameMkLst>
            <pc:docMk/>
            <pc:sldMk cId="871988471" sldId="269"/>
            <ac:graphicFrameMk id="4" creationId="{AA8F8897-2943-60A4-7499-13A32F4B7CE1}"/>
          </ac:graphicFrameMkLst>
        </pc:graphicFrameChg>
      </pc:sldChg>
      <pc:sldChg chg="modSp mod">
        <pc:chgData name="Parkash, Ratika" userId="92abe964-5560-4437-adb2-80e6b4720b4f" providerId="ADAL" clId="{EBE0A7D9-8BFC-4967-BC92-6893A5974587}" dt="2026-08-19T14:50:46.120" v="278" actId="12385"/>
        <pc:sldMkLst>
          <pc:docMk/>
          <pc:sldMk cId="3019128768" sldId="270"/>
        </pc:sldMkLst>
        <pc:graphicFrameChg chg="modGraphic">
          <ac:chgData name="Parkash, Ratika" userId="92abe964-5560-4437-adb2-80e6b4720b4f" providerId="ADAL" clId="{EBE0A7D9-8BFC-4967-BC92-6893A5974587}" dt="2026-08-19T14:50:46.120" v="278" actId="12385"/>
          <ac:graphicFrameMkLst>
            <pc:docMk/>
            <pc:sldMk cId="3019128768" sldId="270"/>
            <ac:graphicFrameMk id="6" creationId="{796A0DB0-5CFF-53F8-B6A3-F7CE6FDFBFF1}"/>
          </ac:graphicFrameMkLst>
        </pc:graphicFrameChg>
      </pc:sldChg>
      <pc:sldChg chg="modSp mod">
        <pc:chgData name="Parkash, Ratika" userId="92abe964-5560-4437-adb2-80e6b4720b4f" providerId="ADAL" clId="{EBE0A7D9-8BFC-4967-BC92-6893A5974587}" dt="2026-08-19T14:49:27.907" v="276" actId="20577"/>
        <pc:sldMkLst>
          <pc:docMk/>
          <pc:sldMk cId="2907720020" sldId="281"/>
        </pc:sldMkLst>
        <pc:spChg chg="mod">
          <ac:chgData name="Parkash, Ratika" userId="92abe964-5560-4437-adb2-80e6b4720b4f" providerId="ADAL" clId="{EBE0A7D9-8BFC-4967-BC92-6893A5974587}" dt="2026-08-19T14:48:54.009" v="249" actId="20577"/>
          <ac:spMkLst>
            <pc:docMk/>
            <pc:sldMk cId="2907720020" sldId="281"/>
            <ac:spMk id="3" creationId="{EB3E8133-AC13-0526-48B4-0B6E5ACA385E}"/>
          </ac:spMkLst>
        </pc:spChg>
        <pc:spChg chg="mod">
          <ac:chgData name="Parkash, Ratika" userId="92abe964-5560-4437-adb2-80e6b4720b4f" providerId="ADAL" clId="{EBE0A7D9-8BFC-4967-BC92-6893A5974587}" dt="2026-08-19T14:48:56.826" v="251" actId="20577"/>
          <ac:spMkLst>
            <pc:docMk/>
            <pc:sldMk cId="2907720020" sldId="281"/>
            <ac:spMk id="4" creationId="{9290CFD4-CD7C-8A45-8C12-A3277668DD09}"/>
          </ac:spMkLst>
        </pc:spChg>
        <pc:spChg chg="mod">
          <ac:chgData name="Parkash, Ratika" userId="92abe964-5560-4437-adb2-80e6b4720b4f" providerId="ADAL" clId="{EBE0A7D9-8BFC-4967-BC92-6893A5974587}" dt="2026-08-19T14:49:21.193" v="272" actId="20577"/>
          <ac:spMkLst>
            <pc:docMk/>
            <pc:sldMk cId="2907720020" sldId="281"/>
            <ac:spMk id="6" creationId="{F2D2DD9D-CC87-AC00-521C-87152DCDD401}"/>
          </ac:spMkLst>
        </pc:spChg>
        <pc:spChg chg="mod">
          <ac:chgData name="Parkash, Ratika" userId="92abe964-5560-4437-adb2-80e6b4720b4f" providerId="ADAL" clId="{EBE0A7D9-8BFC-4967-BC92-6893A5974587}" dt="2026-08-19T14:49:08.015" v="261" actId="20577"/>
          <ac:spMkLst>
            <pc:docMk/>
            <pc:sldMk cId="2907720020" sldId="281"/>
            <ac:spMk id="8" creationId="{36F24873-B20B-CAC5-B26C-E8420DDDCE46}"/>
          </ac:spMkLst>
        </pc:spChg>
        <pc:spChg chg="mod">
          <ac:chgData name="Parkash, Ratika" userId="92abe964-5560-4437-adb2-80e6b4720b4f" providerId="ADAL" clId="{EBE0A7D9-8BFC-4967-BC92-6893A5974587}" dt="2026-08-19T14:48:59.849" v="253" actId="20577"/>
          <ac:spMkLst>
            <pc:docMk/>
            <pc:sldMk cId="2907720020" sldId="281"/>
            <ac:spMk id="19" creationId="{00000000-0000-0000-0000-000000000000}"/>
          </ac:spMkLst>
        </pc:spChg>
        <pc:spChg chg="mod">
          <ac:chgData name="Parkash, Ratika" userId="92abe964-5560-4437-adb2-80e6b4720b4f" providerId="ADAL" clId="{EBE0A7D9-8BFC-4967-BC92-6893A5974587}" dt="2026-08-19T14:49:04.519" v="259" actId="20577"/>
          <ac:spMkLst>
            <pc:docMk/>
            <pc:sldMk cId="2907720020" sldId="281"/>
            <ac:spMk id="20" creationId="{00000000-0000-0000-0000-000000000000}"/>
          </ac:spMkLst>
        </pc:spChg>
        <pc:spChg chg="mod">
          <ac:chgData name="Parkash, Ratika" userId="92abe964-5560-4437-adb2-80e6b4720b4f" providerId="ADAL" clId="{EBE0A7D9-8BFC-4967-BC92-6893A5974587}" dt="2026-08-19T14:49:18.020" v="269" actId="20577"/>
          <ac:spMkLst>
            <pc:docMk/>
            <pc:sldMk cId="2907720020" sldId="281"/>
            <ac:spMk id="21" creationId="{4DC22494-9610-25B1-755F-AD15E9C98EE8}"/>
          </ac:spMkLst>
        </pc:spChg>
        <pc:spChg chg="mod">
          <ac:chgData name="Parkash, Ratika" userId="92abe964-5560-4437-adb2-80e6b4720b4f" providerId="ADAL" clId="{EBE0A7D9-8BFC-4967-BC92-6893A5974587}" dt="2026-08-19T14:48:49.192" v="247" actId="20577"/>
          <ac:spMkLst>
            <pc:docMk/>
            <pc:sldMk cId="2907720020" sldId="281"/>
            <ac:spMk id="22" creationId="{DEA90E5A-40D0-9307-52B6-E7FF9C3B32F2}"/>
          </ac:spMkLst>
        </pc:spChg>
        <pc:spChg chg="mod">
          <ac:chgData name="Parkash, Ratika" userId="92abe964-5560-4437-adb2-80e6b4720b4f" providerId="ADAL" clId="{EBE0A7D9-8BFC-4967-BC92-6893A5974587}" dt="2026-08-19T14:49:27.907" v="276" actId="20577"/>
          <ac:spMkLst>
            <pc:docMk/>
            <pc:sldMk cId="2907720020" sldId="281"/>
            <ac:spMk id="25" creationId="{00000000-0000-0000-0000-000000000000}"/>
          </ac:spMkLst>
        </pc:spChg>
        <pc:spChg chg="mod">
          <ac:chgData name="Parkash, Ratika" userId="92abe964-5560-4437-adb2-80e6b4720b4f" providerId="ADAL" clId="{EBE0A7D9-8BFC-4967-BC92-6893A5974587}" dt="2026-08-19T14:49:14.247" v="266" actId="20577"/>
          <ac:spMkLst>
            <pc:docMk/>
            <pc:sldMk cId="2907720020" sldId="281"/>
            <ac:spMk id="27" creationId="{00000000-0000-0000-0000-000000000000}"/>
          </ac:spMkLst>
        </pc:spChg>
        <pc:spChg chg="mod">
          <ac:chgData name="Parkash, Ratika" userId="92abe964-5560-4437-adb2-80e6b4720b4f" providerId="ADAL" clId="{EBE0A7D9-8BFC-4967-BC92-6893A5974587}" dt="2026-08-19T14:49:24.308" v="274" actId="20577"/>
          <ac:spMkLst>
            <pc:docMk/>
            <pc:sldMk cId="2907720020" sldId="281"/>
            <ac:spMk id="62" creationId="{00000000-0000-0000-0000-000000000000}"/>
          </ac:spMkLst>
        </pc:spChg>
        <pc:spChg chg="mod">
          <ac:chgData name="Parkash, Ratika" userId="92abe964-5560-4437-adb2-80e6b4720b4f" providerId="ADAL" clId="{EBE0A7D9-8BFC-4967-BC92-6893A5974587}" dt="2026-08-19T14:49:11.071" v="264" actId="20577"/>
          <ac:spMkLst>
            <pc:docMk/>
            <pc:sldMk cId="2907720020" sldId="281"/>
            <ac:spMk id="63" creationId="{00000000-0000-0000-0000-000000000000}"/>
          </ac:spMkLst>
        </pc:spChg>
      </pc:sldChg>
      <pc:sldChg chg="modSp mod">
        <pc:chgData name="Parkash, Ratika" userId="92abe964-5560-4437-adb2-80e6b4720b4f" providerId="ADAL" clId="{EBE0A7D9-8BFC-4967-BC92-6893A5974587}" dt="2026-08-19T14:46:31.456" v="173" actId="20577"/>
        <pc:sldMkLst>
          <pc:docMk/>
          <pc:sldMk cId="2165278307" sldId="285"/>
        </pc:sldMkLst>
        <pc:spChg chg="mod">
          <ac:chgData name="Parkash, Ratika" userId="92abe964-5560-4437-adb2-80e6b4720b4f" providerId="ADAL" clId="{EBE0A7D9-8BFC-4967-BC92-6893A5974587}" dt="2026-08-19T14:45:39.745" v="154" actId="20577"/>
          <ac:spMkLst>
            <pc:docMk/>
            <pc:sldMk cId="2165278307" sldId="285"/>
            <ac:spMk id="4" creationId="{909DC53B-DE87-9E7E-FD17-35297E5CC463}"/>
          </ac:spMkLst>
        </pc:spChg>
        <pc:spChg chg="mod">
          <ac:chgData name="Parkash, Ratika" userId="92abe964-5560-4437-adb2-80e6b4720b4f" providerId="ADAL" clId="{EBE0A7D9-8BFC-4967-BC92-6893A5974587}" dt="2026-08-19T14:46:07.991" v="166" actId="207"/>
          <ac:spMkLst>
            <pc:docMk/>
            <pc:sldMk cId="2165278307" sldId="285"/>
            <ac:spMk id="5" creationId="{110717A8-9170-197D-2D71-5420E385360A}"/>
          </ac:spMkLst>
        </pc:spChg>
        <pc:spChg chg="mod">
          <ac:chgData name="Parkash, Ratika" userId="92abe964-5560-4437-adb2-80e6b4720b4f" providerId="ADAL" clId="{EBE0A7D9-8BFC-4967-BC92-6893A5974587}" dt="2026-08-19T14:45:43.346" v="156" actId="20577"/>
          <ac:spMkLst>
            <pc:docMk/>
            <pc:sldMk cId="2165278307" sldId="285"/>
            <ac:spMk id="6" creationId="{63720328-3FEF-D70C-C840-7C6E0EC5348C}"/>
          </ac:spMkLst>
        </pc:spChg>
        <pc:spChg chg="mod">
          <ac:chgData name="Parkash, Ratika" userId="92abe964-5560-4437-adb2-80e6b4720b4f" providerId="ADAL" clId="{EBE0A7D9-8BFC-4967-BC92-6893A5974587}" dt="2026-08-19T14:46:31.456" v="173" actId="20577"/>
          <ac:spMkLst>
            <pc:docMk/>
            <pc:sldMk cId="2165278307" sldId="285"/>
            <ac:spMk id="7" creationId="{CE787611-457A-E835-729E-2D2DF884C1D5}"/>
          </ac:spMkLst>
        </pc:spChg>
      </pc:sldChg>
      <pc:sldChg chg="del">
        <pc:chgData name="Parkash, Ratika" userId="92abe964-5560-4437-adb2-80e6b4720b4f" providerId="ADAL" clId="{EBE0A7D9-8BFC-4967-BC92-6893A5974587}" dt="2026-08-21T00:12:27.243" v="1792" actId="47"/>
        <pc:sldMkLst>
          <pc:docMk/>
          <pc:sldMk cId="3024266068" sldId="286"/>
        </pc:sldMkLst>
      </pc:sldChg>
      <pc:sldChg chg="del">
        <pc:chgData name="Parkash, Ratika" userId="92abe964-5560-4437-adb2-80e6b4720b4f" providerId="ADAL" clId="{EBE0A7D9-8BFC-4967-BC92-6893A5974587}" dt="2026-08-21T00:12:32.839" v="1793" actId="47"/>
        <pc:sldMkLst>
          <pc:docMk/>
          <pc:sldMk cId="1678026320" sldId="290"/>
        </pc:sldMkLst>
      </pc:sldChg>
      <pc:sldChg chg="modSp mod">
        <pc:chgData name="Parkash, Ratika" userId="92abe964-5560-4437-adb2-80e6b4720b4f" providerId="ADAL" clId="{EBE0A7D9-8BFC-4967-BC92-6893A5974587}" dt="2026-08-19T15:11:02.137" v="483" actId="1076"/>
        <pc:sldMkLst>
          <pc:docMk/>
          <pc:sldMk cId="3643479473" sldId="295"/>
        </pc:sldMkLst>
        <pc:graphicFrameChg chg="mod modGraphic">
          <ac:chgData name="Parkash, Ratika" userId="92abe964-5560-4437-adb2-80e6b4720b4f" providerId="ADAL" clId="{EBE0A7D9-8BFC-4967-BC92-6893A5974587}" dt="2026-08-19T15:11:02.137" v="483" actId="1076"/>
          <ac:graphicFrameMkLst>
            <pc:docMk/>
            <pc:sldMk cId="3643479473" sldId="295"/>
            <ac:graphicFrameMk id="4" creationId="{ECEF2E73-CFC4-25B5-0EE8-B4AE3D15C6AF}"/>
          </ac:graphicFrameMkLst>
        </pc:graphicFrameChg>
      </pc:sldChg>
      <pc:sldChg chg="modSp mod">
        <pc:chgData name="Parkash, Ratika" userId="92abe964-5560-4437-adb2-80e6b4720b4f" providerId="ADAL" clId="{EBE0A7D9-8BFC-4967-BC92-6893A5974587}" dt="2026-08-20T19:39:07.020" v="1791" actId="179"/>
        <pc:sldMkLst>
          <pc:docMk/>
          <pc:sldMk cId="3844770883" sldId="296"/>
        </pc:sldMkLst>
        <pc:graphicFrameChg chg="modGraphic">
          <ac:chgData name="Parkash, Ratika" userId="92abe964-5560-4437-adb2-80e6b4720b4f" providerId="ADAL" clId="{EBE0A7D9-8BFC-4967-BC92-6893A5974587}" dt="2026-08-20T19:39:07.020" v="1791" actId="179"/>
          <ac:graphicFrameMkLst>
            <pc:docMk/>
            <pc:sldMk cId="3844770883" sldId="296"/>
            <ac:graphicFrameMk id="4" creationId="{748BC871-C53B-BAC7-10DC-6F5FFA182003}"/>
          </ac:graphicFrameMkLst>
        </pc:graphicFrameChg>
      </pc:sldChg>
      <pc:sldChg chg="modSp mod">
        <pc:chgData name="Parkash, Ratika" userId="92abe964-5560-4437-adb2-80e6b4720b4f" providerId="ADAL" clId="{EBE0A7D9-8BFC-4967-BC92-6893A5974587}" dt="2026-08-19T14:50:21.454" v="277" actId="12385"/>
        <pc:sldMkLst>
          <pc:docMk/>
          <pc:sldMk cId="951979471" sldId="297"/>
        </pc:sldMkLst>
        <pc:graphicFrameChg chg="modGraphic">
          <ac:chgData name="Parkash, Ratika" userId="92abe964-5560-4437-adb2-80e6b4720b4f" providerId="ADAL" clId="{EBE0A7D9-8BFC-4967-BC92-6893A5974587}" dt="2026-08-19T14:50:21.454" v="277" actId="12385"/>
          <ac:graphicFrameMkLst>
            <pc:docMk/>
            <pc:sldMk cId="951979471" sldId="297"/>
            <ac:graphicFrameMk id="6" creationId="{0755057E-2352-B449-1A04-B3B4D70D1DD5}"/>
          </ac:graphicFrameMkLst>
        </pc:graphicFrameChg>
      </pc:sldChg>
      <pc:sldChg chg="modSp">
        <pc:chgData name="Parkash, Ratika" userId="92abe964-5560-4437-adb2-80e6b4720b4f" providerId="ADAL" clId="{EBE0A7D9-8BFC-4967-BC92-6893A5974587}" dt="2026-08-19T15:10:39.077" v="481"/>
        <pc:sldMkLst>
          <pc:docMk/>
          <pc:sldMk cId="2717935888" sldId="299"/>
        </pc:sldMkLst>
        <pc:graphicFrameChg chg="mod">
          <ac:chgData name="Parkash, Ratika" userId="92abe964-5560-4437-adb2-80e6b4720b4f" providerId="ADAL" clId="{EBE0A7D9-8BFC-4967-BC92-6893A5974587}" dt="2026-08-19T15:10:39.077" v="481"/>
          <ac:graphicFrameMkLst>
            <pc:docMk/>
            <pc:sldMk cId="2717935888" sldId="299"/>
            <ac:graphicFrameMk id="4" creationId="{DEA10C43-D5B2-4923-98A9-CD6621D5AA52}"/>
          </ac:graphicFrameMkLst>
        </pc:graphicFrameChg>
      </pc:sldChg>
      <pc:sldChg chg="addSp modSp new mod">
        <pc:chgData name="Parkash, Ratika" userId="92abe964-5560-4437-adb2-80e6b4720b4f" providerId="ADAL" clId="{EBE0A7D9-8BFC-4967-BC92-6893A5974587}" dt="2026-08-19T14:56:15.443" v="478" actId="1076"/>
        <pc:sldMkLst>
          <pc:docMk/>
          <pc:sldMk cId="457021010" sldId="300"/>
        </pc:sldMkLst>
        <pc:spChg chg="mod">
          <ac:chgData name="Parkash, Ratika" userId="92abe964-5560-4437-adb2-80e6b4720b4f" providerId="ADAL" clId="{EBE0A7D9-8BFC-4967-BC92-6893A5974587}" dt="2026-08-19T14:53:54.849" v="363" actId="20577"/>
          <ac:spMkLst>
            <pc:docMk/>
            <pc:sldMk cId="457021010" sldId="300"/>
            <ac:spMk id="2" creationId="{E7457BE2-2A4E-FC53-C7B8-6464B66A0D70}"/>
          </ac:spMkLst>
        </pc:spChg>
        <pc:spChg chg="mod">
          <ac:chgData name="Parkash, Ratika" userId="92abe964-5560-4437-adb2-80e6b4720b4f" providerId="ADAL" clId="{EBE0A7D9-8BFC-4967-BC92-6893A5974587}" dt="2026-08-19T14:56:00.098" v="474" actId="1076"/>
          <ac:spMkLst>
            <pc:docMk/>
            <pc:sldMk cId="457021010" sldId="300"/>
            <ac:spMk id="3" creationId="{AEB25890-C2BF-2B76-7365-DCA61B2A4ACF}"/>
          </ac:spMkLst>
        </pc:spChg>
        <pc:picChg chg="add mod">
          <ac:chgData name="Parkash, Ratika" userId="92abe964-5560-4437-adb2-80e6b4720b4f" providerId="ADAL" clId="{EBE0A7D9-8BFC-4967-BC92-6893A5974587}" dt="2026-08-19T14:56:15.443" v="478" actId="1076"/>
          <ac:picMkLst>
            <pc:docMk/>
            <pc:sldMk cId="457021010" sldId="300"/>
            <ac:picMk id="6" creationId="{6E1D658F-54C8-F022-6315-32320278CC2C}"/>
          </ac:picMkLst>
        </pc:picChg>
        <pc:picChg chg="add mod">
          <ac:chgData name="Parkash, Ratika" userId="92abe964-5560-4437-adb2-80e6b4720b4f" providerId="ADAL" clId="{EBE0A7D9-8BFC-4967-BC92-6893A5974587}" dt="2026-08-19T14:56:12.078" v="477" actId="1076"/>
          <ac:picMkLst>
            <pc:docMk/>
            <pc:sldMk cId="457021010" sldId="300"/>
            <ac:picMk id="8" creationId="{711BA02C-E262-8458-2C3F-7FF2285A0901}"/>
          </ac:picMkLst>
        </pc:picChg>
      </pc:sldChg>
      <pc:sldChg chg="modSp new mod">
        <pc:chgData name="Parkash, Ratika" userId="92abe964-5560-4437-adb2-80e6b4720b4f" providerId="ADAL" clId="{EBE0A7D9-8BFC-4967-BC92-6893A5974587}" dt="2026-08-19T15:15:11.070" v="1133" actId="255"/>
        <pc:sldMkLst>
          <pc:docMk/>
          <pc:sldMk cId="1734197725" sldId="301"/>
        </pc:sldMkLst>
        <pc:spChg chg="mod">
          <ac:chgData name="Parkash, Ratika" userId="92abe964-5560-4437-adb2-80e6b4720b4f" providerId="ADAL" clId="{EBE0A7D9-8BFC-4967-BC92-6893A5974587}" dt="2026-08-19T15:11:43.032" v="495" actId="20577"/>
          <ac:spMkLst>
            <pc:docMk/>
            <pc:sldMk cId="1734197725" sldId="301"/>
            <ac:spMk id="2" creationId="{445AFE55-0B64-B1D2-7679-DAF4A0468CCA}"/>
          </ac:spMkLst>
        </pc:spChg>
        <pc:spChg chg="mod">
          <ac:chgData name="Parkash, Ratika" userId="92abe964-5560-4437-adb2-80e6b4720b4f" providerId="ADAL" clId="{EBE0A7D9-8BFC-4967-BC92-6893A5974587}" dt="2026-08-19T15:15:11.070" v="1133" actId="255"/>
          <ac:spMkLst>
            <pc:docMk/>
            <pc:sldMk cId="1734197725" sldId="301"/>
            <ac:spMk id="3" creationId="{DA710A1F-E914-99C7-9E95-FF9B6FEF4DF8}"/>
          </ac:spMkLst>
        </pc:spChg>
      </pc:sldChg>
      <pc:sldMasterChg chg="delSldLayout">
        <pc:chgData name="Parkash, Ratika" userId="92abe964-5560-4437-adb2-80e6b4720b4f" providerId="ADAL" clId="{EBE0A7D9-8BFC-4967-BC92-6893A5974587}" dt="2026-08-21T00:12:32.839" v="1793" actId="47"/>
        <pc:sldMasterMkLst>
          <pc:docMk/>
          <pc:sldMasterMk cId="0" sldId="2147483648"/>
        </pc:sldMasterMkLst>
        <pc:sldLayoutChg chg="del">
          <pc:chgData name="Parkash, Ratika" userId="92abe964-5560-4437-adb2-80e6b4720b4f" providerId="ADAL" clId="{EBE0A7D9-8BFC-4967-BC92-6893A5974587}" dt="2026-08-21T00:12:32.839" v="1793" actId="47"/>
          <pc:sldLayoutMkLst>
            <pc:docMk/>
            <pc:sldMasterMk cId="0" sldId="2147483648"/>
            <pc:sldLayoutMk cId="810685303" sldId="2147483674"/>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novascotia-my.sharepoint.com/personal/ratika_parkash_nshealth_ca/Documents/I%20drive/rpmcied/clinic%20visit%20graph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novascotia-my.sharepoint.com/personal/ratika_parkash_nshealth_ca/Documents/I%20drive/rpmcied/clinic%20visit%20graphs.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dhoomaj\Downloads\all_vasq.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hoomaj\Downloads\all_vasq.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381794126938509E-2"/>
          <c:y val="1.7204301075268817E-2"/>
          <c:w val="0.92275852895557553"/>
          <c:h val="0.81971518076369487"/>
        </c:manualLayout>
      </c:layout>
      <c:barChart>
        <c:barDir val="col"/>
        <c:grouping val="clustered"/>
        <c:varyColors val="0"/>
        <c:ser>
          <c:idx val="0"/>
          <c:order val="0"/>
          <c:tx>
            <c:strRef>
              <c:f>Sheet1!$F$2</c:f>
              <c:strCache>
                <c:ptCount val="1"/>
                <c:pt idx="0">
                  <c:v>VIRTUES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(Sheet1!$E$3:$E$4,Sheet1!$E$8:$E$9,Sheet1!$E$12:$E$13)</c:f>
              <c:strCache>
                <c:ptCount val="6"/>
                <c:pt idx="0">
                  <c:v>In clinic</c:v>
                </c:pt>
                <c:pt idx="1">
                  <c:v>Remote</c:v>
                </c:pt>
                <c:pt idx="2">
                  <c:v>Scheduled In-clinic</c:v>
                </c:pt>
                <c:pt idx="3">
                  <c:v>Unscheduled in-clinic</c:v>
                </c:pt>
                <c:pt idx="4">
                  <c:v>Scheduled remote</c:v>
                </c:pt>
                <c:pt idx="5">
                  <c:v>Unscheduled remote</c:v>
                </c:pt>
              </c:strCache>
            </c:strRef>
          </c:cat>
          <c:val>
            <c:numRef>
              <c:f>(Sheet1!$F$3:$F$4,Sheet1!$F$8:$F$9,Sheet1!$F$12:$F$13)</c:f>
              <c:numCache>
                <c:formatCode>0.0</c:formatCode>
                <c:ptCount val="6"/>
                <c:pt idx="0">
                  <c:v>26.383981154299175</c:v>
                </c:pt>
                <c:pt idx="1">
                  <c:v>80.040187541862025</c:v>
                </c:pt>
                <c:pt idx="2">
                  <c:v>21.288515406162464</c:v>
                </c:pt>
                <c:pt idx="3">
                  <c:v>53.333333333333336</c:v>
                </c:pt>
                <c:pt idx="4">
                  <c:v>82.164179104477611</c:v>
                </c:pt>
                <c:pt idx="5">
                  <c:v>61.437908496732028</c:v>
                </c:pt>
              </c:numCache>
            </c:numRef>
          </c:val>
          <c:extLst>
            <c:ext xmlns:c16="http://schemas.microsoft.com/office/drawing/2014/chart" uri="{C3380CC4-5D6E-409C-BE32-E72D297353CC}">
              <c16:uniqueId val="{00000000-67E1-446A-8441-5FACD91882EA}"/>
            </c:ext>
          </c:extLst>
        </c:ser>
        <c:ser>
          <c:idx val="1"/>
          <c:order val="1"/>
          <c:tx>
            <c:strRef>
              <c:f>Sheet1!$G$2</c:f>
              <c:strCache>
                <c:ptCount val="1"/>
                <c:pt idx="0">
                  <c:v>SOC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(Sheet1!$E$3:$E$4,Sheet1!$E$8:$E$9,Sheet1!$E$12:$E$13)</c:f>
              <c:strCache>
                <c:ptCount val="6"/>
                <c:pt idx="0">
                  <c:v>In clinic</c:v>
                </c:pt>
                <c:pt idx="1">
                  <c:v>Remote</c:v>
                </c:pt>
                <c:pt idx="2">
                  <c:v>Scheduled In-clinic</c:v>
                </c:pt>
                <c:pt idx="3">
                  <c:v>Unscheduled in-clinic</c:v>
                </c:pt>
                <c:pt idx="4">
                  <c:v>Scheduled remote</c:v>
                </c:pt>
                <c:pt idx="5">
                  <c:v>Unscheduled remote</c:v>
                </c:pt>
              </c:strCache>
            </c:strRef>
          </c:cat>
          <c:val>
            <c:numRef>
              <c:f>(Sheet1!$G$3:$G$4,Sheet1!$G$8:$G$9,Sheet1!$G$12:$G$13)</c:f>
              <c:numCache>
                <c:formatCode>0.0</c:formatCode>
                <c:ptCount val="6"/>
                <c:pt idx="0">
                  <c:v>73.616018845700822</c:v>
                </c:pt>
                <c:pt idx="1">
                  <c:v>19.959812458137975</c:v>
                </c:pt>
                <c:pt idx="2">
                  <c:v>78.71148459383754</c:v>
                </c:pt>
                <c:pt idx="3">
                  <c:v>46.666666666666664</c:v>
                </c:pt>
                <c:pt idx="4">
                  <c:v>17.835820895522389</c:v>
                </c:pt>
                <c:pt idx="5">
                  <c:v>38.562091503267979</c:v>
                </c:pt>
              </c:numCache>
            </c:numRef>
          </c:val>
          <c:extLst>
            <c:ext xmlns:c16="http://schemas.microsoft.com/office/drawing/2014/chart" uri="{C3380CC4-5D6E-409C-BE32-E72D297353CC}">
              <c16:uniqueId val="{00000001-67E1-446A-8441-5FACD91882EA}"/>
            </c:ext>
          </c:extLst>
        </c:ser>
        <c:dLbls>
          <c:showLegendKey val="0"/>
          <c:showVal val="0"/>
          <c:showCatName val="0"/>
          <c:showSerName val="0"/>
          <c:showPercent val="0"/>
          <c:showBubbleSize val="0"/>
        </c:dLbls>
        <c:gapWidth val="219"/>
        <c:overlap val="-27"/>
        <c:axId val="724674639"/>
        <c:axId val="713417551"/>
      </c:barChart>
      <c:catAx>
        <c:axId val="72467463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CA" dirty="0"/>
                  <a:t>Type of visit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13417551"/>
        <c:crosses val="autoZero"/>
        <c:auto val="1"/>
        <c:lblAlgn val="ctr"/>
        <c:lblOffset val="100"/>
        <c:noMultiLvlLbl val="0"/>
      </c:catAx>
      <c:valAx>
        <c:axId val="713417551"/>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CA" dirty="0"/>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674639"/>
        <c:crosses val="autoZero"/>
        <c:crossBetween val="between"/>
      </c:valAx>
      <c:spPr>
        <a:noFill/>
        <a:ln>
          <a:noFill/>
        </a:ln>
        <a:effectLst/>
      </c:spPr>
    </c:plotArea>
    <c:legend>
      <c:legendPos val="b"/>
      <c:layout>
        <c:manualLayout>
          <c:xMode val="edge"/>
          <c:yMode val="edge"/>
          <c:x val="0.80801699442897601"/>
          <c:y val="5.3315271074986591E-2"/>
          <c:w val="0.1169281872552816"/>
          <c:h val="0.1201615443230886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VIRTUES-ICD In-clinic</a:t>
            </a:r>
            <a:r>
              <a:rPr lang="en-US" baseline="0" dirty="0"/>
              <a:t> and remote visits</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Sheet1!$F$2</c:f>
              <c:strCache>
                <c:ptCount val="1"/>
                <c:pt idx="0">
                  <c:v>VIRTUES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(Sheet1!$E$17:$E$18,Sheet1!$E$22:$E$23,Sheet1!$E$26:$E$27)</c:f>
              <c:strCache>
                <c:ptCount val="6"/>
                <c:pt idx="0">
                  <c:v>In clinic</c:v>
                </c:pt>
                <c:pt idx="1">
                  <c:v>Remote</c:v>
                </c:pt>
                <c:pt idx="2">
                  <c:v>Scheduled In-clinic</c:v>
                </c:pt>
                <c:pt idx="3">
                  <c:v>Unscheduled in-clinic</c:v>
                </c:pt>
                <c:pt idx="4">
                  <c:v>Scheduled remote</c:v>
                </c:pt>
                <c:pt idx="5">
                  <c:v>Unscheduled remote</c:v>
                </c:pt>
              </c:strCache>
              <c:extLst/>
            </c:strRef>
          </c:cat>
          <c:val>
            <c:numRef>
              <c:f>(Sheet1!$F$17:$F$18,Sheet1!$F$22:$F$23,Sheet1!$F$26:$F$27)</c:f>
              <c:numCache>
                <c:formatCode>0.0</c:formatCode>
                <c:ptCount val="6"/>
                <c:pt idx="0">
                  <c:v>31.991744066047474</c:v>
                </c:pt>
                <c:pt idx="1">
                  <c:v>55.544864084676448</c:v>
                </c:pt>
                <c:pt idx="2">
                  <c:v>27.260981912144704</c:v>
                </c:pt>
                <c:pt idx="3">
                  <c:v>51.030927835051543</c:v>
                </c:pt>
                <c:pt idx="4">
                  <c:v>55.935886987231733</c:v>
                </c:pt>
                <c:pt idx="5">
                  <c:v>52.52100840336135</c:v>
                </c:pt>
              </c:numCache>
              <c:extLst/>
            </c:numRef>
          </c:val>
          <c:extLst>
            <c:ext xmlns:c16="http://schemas.microsoft.com/office/drawing/2014/chart" uri="{C3380CC4-5D6E-409C-BE32-E72D297353CC}">
              <c16:uniqueId val="{00000000-CF50-4522-869C-99222EDEE465}"/>
            </c:ext>
          </c:extLst>
        </c:ser>
        <c:ser>
          <c:idx val="1"/>
          <c:order val="1"/>
          <c:tx>
            <c:strRef>
              <c:f>Sheet1!$G$2</c:f>
              <c:strCache>
                <c:ptCount val="1"/>
                <c:pt idx="0">
                  <c:v>SOC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(Sheet1!$E$17:$E$18,Sheet1!$E$22:$E$23,Sheet1!$E$26:$E$27)</c:f>
              <c:strCache>
                <c:ptCount val="6"/>
                <c:pt idx="0">
                  <c:v>In clinic</c:v>
                </c:pt>
                <c:pt idx="1">
                  <c:v>Remote</c:v>
                </c:pt>
                <c:pt idx="2">
                  <c:v>Scheduled In-clinic</c:v>
                </c:pt>
                <c:pt idx="3">
                  <c:v>Unscheduled in-clinic</c:v>
                </c:pt>
                <c:pt idx="4">
                  <c:v>Scheduled remote</c:v>
                </c:pt>
                <c:pt idx="5">
                  <c:v>Unscheduled remote</c:v>
                </c:pt>
              </c:strCache>
              <c:extLst/>
            </c:strRef>
          </c:cat>
          <c:val>
            <c:numRef>
              <c:f>(Sheet1!$G$17:$G$18,Sheet1!$G$22:$G$23,Sheet1!$G$26:$G$27)</c:f>
              <c:numCache>
                <c:formatCode>0.0</c:formatCode>
                <c:ptCount val="6"/>
                <c:pt idx="0">
                  <c:v>68.008255933952526</c:v>
                </c:pt>
                <c:pt idx="1">
                  <c:v>44.455135915323552</c:v>
                </c:pt>
                <c:pt idx="2">
                  <c:v>72.7390180878553</c:v>
                </c:pt>
                <c:pt idx="3">
                  <c:v>48.96907216494845</c:v>
                </c:pt>
                <c:pt idx="4">
                  <c:v>44.064113012768267</c:v>
                </c:pt>
                <c:pt idx="5">
                  <c:v>47.47899159663865</c:v>
                </c:pt>
              </c:numCache>
              <c:extLst/>
            </c:numRef>
          </c:val>
          <c:extLst>
            <c:ext xmlns:c16="http://schemas.microsoft.com/office/drawing/2014/chart" uri="{C3380CC4-5D6E-409C-BE32-E72D297353CC}">
              <c16:uniqueId val="{00000001-CF50-4522-869C-99222EDEE465}"/>
            </c:ext>
          </c:extLst>
        </c:ser>
        <c:dLbls>
          <c:showLegendKey val="0"/>
          <c:showVal val="0"/>
          <c:showCatName val="0"/>
          <c:showSerName val="0"/>
          <c:showPercent val="0"/>
          <c:showBubbleSize val="0"/>
        </c:dLbls>
        <c:gapWidth val="219"/>
        <c:overlap val="-27"/>
        <c:axId val="724674639"/>
        <c:axId val="713417551"/>
      </c:barChart>
      <c:catAx>
        <c:axId val="72467463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CA" dirty="0"/>
                  <a:t>Type of visit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13417551"/>
        <c:crosses val="autoZero"/>
        <c:auto val="1"/>
        <c:lblAlgn val="ctr"/>
        <c:lblOffset val="100"/>
        <c:noMultiLvlLbl val="0"/>
      </c:catAx>
      <c:valAx>
        <c:axId val="713417551"/>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CA" dirty="0"/>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674639"/>
        <c:crosses val="autoZero"/>
        <c:crossBetween val="between"/>
      </c:valAx>
      <c:spPr>
        <a:noFill/>
        <a:ln>
          <a:noFill/>
        </a:ln>
        <a:effectLst/>
      </c:spPr>
    </c:plotArea>
    <c:legend>
      <c:legendPos val="b"/>
      <c:layout>
        <c:manualLayout>
          <c:xMode val="edge"/>
          <c:yMode val="edge"/>
          <c:x val="0.7694047588313756"/>
          <c:y val="9.9193294386588818E-2"/>
          <c:w val="0.1169281872552816"/>
          <c:h val="0.1201615443230886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[all_vasq.xlsx]vasq8!PivotTable11</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CA" sz="1400" b="0" i="0" u="none" strike="noStrike" kern="1200" spc="0" baseline="0" dirty="0">
                <a:solidFill>
                  <a:prstClr val="black">
                    <a:lumMod val="65000"/>
                    <a:lumOff val="35000"/>
                  </a:prstClr>
                </a:solidFill>
              </a:rPr>
              <a:t>Overall I am satisfied with VIRTUES</a:t>
            </a:r>
            <a:endParaRPr lang="en-CA" sz="14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CA"/>
        </a:p>
      </c:txPr>
    </c:title>
    <c:autoTitleDeleted val="0"/>
    <c:pivotFmts>
      <c:pivotFmt>
        <c:idx val="0"/>
        <c:spPr>
          <a:solidFill>
            <a:srgbClr val="98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98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rgbClr val="98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vasq8!$B$3</c:f>
              <c:strCache>
                <c:ptCount val="1"/>
                <c:pt idx="0">
                  <c:v>Total</c:v>
                </c:pt>
              </c:strCache>
            </c:strRef>
          </c:tx>
          <c:spPr>
            <a:solidFill>
              <a:srgbClr val="980000"/>
            </a:solidFill>
            <a:ln>
              <a:noFill/>
            </a:ln>
            <a:effectLst/>
          </c:spPr>
          <c:invertIfNegative val="0"/>
          <c:cat>
            <c:strRef>
              <c:f>vasq8!$A$4:$A$9</c:f>
              <c:strCache>
                <c:ptCount val="5"/>
                <c:pt idx="0">
                  <c:v>1</c:v>
                </c:pt>
                <c:pt idx="1">
                  <c:v>2</c:v>
                </c:pt>
                <c:pt idx="2">
                  <c:v>3</c:v>
                </c:pt>
                <c:pt idx="3">
                  <c:v>4</c:v>
                </c:pt>
                <c:pt idx="4">
                  <c:v>5</c:v>
                </c:pt>
              </c:strCache>
            </c:strRef>
          </c:cat>
          <c:val>
            <c:numRef>
              <c:f>vasq8!$B$4:$B$9</c:f>
              <c:numCache>
                <c:formatCode>General</c:formatCode>
                <c:ptCount val="5"/>
                <c:pt idx="0">
                  <c:v>24</c:v>
                </c:pt>
                <c:pt idx="1">
                  <c:v>25</c:v>
                </c:pt>
                <c:pt idx="2">
                  <c:v>96</c:v>
                </c:pt>
                <c:pt idx="3">
                  <c:v>193</c:v>
                </c:pt>
                <c:pt idx="4">
                  <c:v>350</c:v>
                </c:pt>
              </c:numCache>
            </c:numRef>
          </c:val>
          <c:extLst>
            <c:ext xmlns:c16="http://schemas.microsoft.com/office/drawing/2014/chart" uri="{C3380CC4-5D6E-409C-BE32-E72D297353CC}">
              <c16:uniqueId val="{00000000-E8FF-4D05-BAF9-0CD94E56747F}"/>
            </c:ext>
          </c:extLst>
        </c:ser>
        <c:dLbls>
          <c:showLegendKey val="0"/>
          <c:showVal val="0"/>
          <c:showCatName val="0"/>
          <c:showSerName val="0"/>
          <c:showPercent val="0"/>
          <c:showBubbleSize val="0"/>
        </c:dLbls>
        <c:gapWidth val="20"/>
        <c:overlap val="-27"/>
        <c:axId val="1044638367"/>
        <c:axId val="1044637887"/>
      </c:barChart>
      <c:catAx>
        <c:axId val="1044638367"/>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CA" dirty="0"/>
                  <a:t>Scores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4637887"/>
        <c:crosses val="autoZero"/>
        <c:auto val="1"/>
        <c:lblAlgn val="ctr"/>
        <c:lblOffset val="100"/>
        <c:noMultiLvlLbl val="0"/>
      </c:catAx>
      <c:valAx>
        <c:axId val="1044637887"/>
        <c:scaling>
          <c:orientation val="minMax"/>
        </c:scaling>
        <c:delete val="0"/>
        <c:axPos val="l"/>
        <c:majorGridlines>
          <c:spPr>
            <a:ln w="952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CA" dirty="0"/>
                  <a:t>Number of Patients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46383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[all_vasq.xlsx]vasq5!PivotTable8</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dirty="0">
                <a:effectLst/>
              </a:rPr>
              <a:t>VIRTUES gives me a sense of control.</a:t>
            </a:r>
            <a:endParaRPr lang="en-CA"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CA"/>
        </a:p>
      </c:txPr>
    </c:title>
    <c:autoTitleDeleted val="0"/>
    <c:pivotFmts>
      <c:pivotFmt>
        <c:idx val="0"/>
        <c:spPr>
          <a:solidFill>
            <a:srgbClr val="98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98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rgbClr val="98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vasq5!$B$3</c:f>
              <c:strCache>
                <c:ptCount val="1"/>
                <c:pt idx="0">
                  <c:v>Total</c:v>
                </c:pt>
              </c:strCache>
            </c:strRef>
          </c:tx>
          <c:spPr>
            <a:solidFill>
              <a:srgbClr val="980000"/>
            </a:solidFill>
            <a:ln>
              <a:noFill/>
            </a:ln>
            <a:effectLst/>
          </c:spPr>
          <c:invertIfNegative val="0"/>
          <c:cat>
            <c:strRef>
              <c:f>vasq5!$A$4:$A$9</c:f>
              <c:strCache>
                <c:ptCount val="5"/>
                <c:pt idx="0">
                  <c:v>1</c:v>
                </c:pt>
                <c:pt idx="1">
                  <c:v>2</c:v>
                </c:pt>
                <c:pt idx="2">
                  <c:v>3</c:v>
                </c:pt>
                <c:pt idx="3">
                  <c:v>4</c:v>
                </c:pt>
                <c:pt idx="4">
                  <c:v>5</c:v>
                </c:pt>
              </c:strCache>
            </c:strRef>
          </c:cat>
          <c:val>
            <c:numRef>
              <c:f>vasq5!$B$4:$B$9</c:f>
              <c:numCache>
                <c:formatCode>General</c:formatCode>
                <c:ptCount val="5"/>
                <c:pt idx="0">
                  <c:v>34</c:v>
                </c:pt>
                <c:pt idx="1">
                  <c:v>48</c:v>
                </c:pt>
                <c:pt idx="2">
                  <c:v>230</c:v>
                </c:pt>
                <c:pt idx="3">
                  <c:v>191</c:v>
                </c:pt>
                <c:pt idx="4">
                  <c:v>185</c:v>
                </c:pt>
              </c:numCache>
            </c:numRef>
          </c:val>
          <c:extLst>
            <c:ext xmlns:c16="http://schemas.microsoft.com/office/drawing/2014/chart" uri="{C3380CC4-5D6E-409C-BE32-E72D297353CC}">
              <c16:uniqueId val="{00000000-A70A-4CA7-84E4-A74C0986EFDD}"/>
            </c:ext>
          </c:extLst>
        </c:ser>
        <c:dLbls>
          <c:showLegendKey val="0"/>
          <c:showVal val="0"/>
          <c:showCatName val="0"/>
          <c:showSerName val="0"/>
          <c:showPercent val="0"/>
          <c:showBubbleSize val="0"/>
        </c:dLbls>
        <c:gapWidth val="20"/>
        <c:overlap val="-27"/>
        <c:axId val="863803839"/>
        <c:axId val="863804319"/>
      </c:barChart>
      <c:catAx>
        <c:axId val="86380383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CA" dirty="0"/>
                  <a:t>Scores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3804319"/>
        <c:crosses val="autoZero"/>
        <c:auto val="1"/>
        <c:lblAlgn val="ctr"/>
        <c:lblOffset val="100"/>
        <c:noMultiLvlLbl val="0"/>
      </c:catAx>
      <c:valAx>
        <c:axId val="863804319"/>
        <c:scaling>
          <c:orientation val="minMax"/>
        </c:scaling>
        <c:delete val="0"/>
        <c:axPos val="l"/>
        <c:majorGridlines>
          <c:spPr>
            <a:ln w="952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CA" dirty="0"/>
                  <a:t>Number of Patients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38038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3#1">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706C16-DEF6-49E2-88BB-D1335E6651BE}" type="doc">
      <dgm:prSet loTypeId="urn:microsoft.com/office/officeart/2005/8/layout/bProcess4" loCatId="process" qsTypeId="urn:microsoft.com/office/officeart/2005/8/quickstyle/simple1#1" qsCatId="simple" csTypeId="urn:microsoft.com/office/officeart/2005/8/colors/accent1_3#1" csCatId="accent1" phldr="1"/>
      <dgm:spPr/>
      <dgm:t>
        <a:bodyPr/>
        <a:lstStyle/>
        <a:p>
          <a:endParaRPr lang="en-US"/>
        </a:p>
      </dgm:t>
    </dgm:pt>
    <dgm:pt modelId="{805AD268-09CD-41A7-994E-3AA5298EBF5F}">
      <dgm:prSet phldrT="[Text]"/>
      <dgm:spPr/>
      <dgm:t>
        <a:bodyPr/>
        <a:lstStyle/>
        <a:p>
          <a:r>
            <a:rPr lang="en-US" dirty="0"/>
            <a:t>Patient is enrolled into VIRTUES</a:t>
          </a:r>
        </a:p>
      </dgm:t>
    </dgm:pt>
    <dgm:pt modelId="{FDD04F11-560F-447D-B818-C43DBB8D7D40}" type="parTrans" cxnId="{DD091DD1-5D6D-4363-AD96-BE7E610A8CD3}">
      <dgm:prSet/>
      <dgm:spPr/>
      <dgm:t>
        <a:bodyPr/>
        <a:lstStyle/>
        <a:p>
          <a:endParaRPr lang="en-US"/>
        </a:p>
      </dgm:t>
    </dgm:pt>
    <dgm:pt modelId="{FDD3D136-4F82-49E0-BE33-8E0AD50D6D5F}" type="sibTrans" cxnId="{DD091DD1-5D6D-4363-AD96-BE7E610A8CD3}">
      <dgm:prSet/>
      <dgm:spPr/>
      <dgm:t>
        <a:bodyPr/>
        <a:lstStyle/>
        <a:p>
          <a:endParaRPr lang="en-US"/>
        </a:p>
      </dgm:t>
    </dgm:pt>
    <dgm:pt modelId="{F9DB2FB5-FC85-4531-9721-E124EBC92475}">
      <dgm:prSet phldrT="[Text]"/>
      <dgm:spPr/>
      <dgm:t>
        <a:bodyPr/>
        <a:lstStyle/>
        <a:p>
          <a:r>
            <a:rPr lang="en-US" dirty="0"/>
            <a:t>The patient receives a username and password, downloads the app to a phone/tablet OR logs on to the website Virtuescare.app on a computer</a:t>
          </a:r>
        </a:p>
      </dgm:t>
    </dgm:pt>
    <dgm:pt modelId="{4AEED03E-FC7D-4609-8F1E-15B11FE11A30}" type="parTrans" cxnId="{2D00A416-228D-4A05-B61F-9DB87A49C0F4}">
      <dgm:prSet/>
      <dgm:spPr/>
      <dgm:t>
        <a:bodyPr/>
        <a:lstStyle/>
        <a:p>
          <a:endParaRPr lang="en-US"/>
        </a:p>
      </dgm:t>
    </dgm:pt>
    <dgm:pt modelId="{609D78D7-D538-43D6-9145-53D36BDC461A}" type="sibTrans" cxnId="{2D00A416-228D-4A05-B61F-9DB87A49C0F4}">
      <dgm:prSet/>
      <dgm:spPr/>
      <dgm:t>
        <a:bodyPr/>
        <a:lstStyle/>
        <a:p>
          <a:endParaRPr lang="en-US"/>
        </a:p>
      </dgm:t>
    </dgm:pt>
    <dgm:pt modelId="{496D2307-7D12-41C9-B33C-FCDA6EEE2906}">
      <dgm:prSet phldrT="[Text]"/>
      <dgm:spPr/>
      <dgm:t>
        <a:bodyPr/>
        <a:lstStyle/>
        <a:p>
          <a:r>
            <a:rPr lang="en-US" dirty="0"/>
            <a:t>The device clinic physician/provider reviews the transmission and sends back a green/yellow/red alert based on the findings in the transmission</a:t>
          </a:r>
        </a:p>
      </dgm:t>
    </dgm:pt>
    <dgm:pt modelId="{E4AD415D-B280-4A6B-A8FC-156C55AE701E}" type="parTrans" cxnId="{466B8F5B-6F0B-4A5D-BC77-493DB9D8B902}">
      <dgm:prSet/>
      <dgm:spPr/>
      <dgm:t>
        <a:bodyPr/>
        <a:lstStyle/>
        <a:p>
          <a:endParaRPr lang="en-US"/>
        </a:p>
      </dgm:t>
    </dgm:pt>
    <dgm:pt modelId="{1E6752F2-5F06-4AD3-AB4D-8CE169834A77}" type="sibTrans" cxnId="{466B8F5B-6F0B-4A5D-BC77-493DB9D8B902}">
      <dgm:prSet/>
      <dgm:spPr/>
      <dgm:t>
        <a:bodyPr/>
        <a:lstStyle/>
        <a:p>
          <a:endParaRPr lang="en-US"/>
        </a:p>
      </dgm:t>
    </dgm:pt>
    <dgm:pt modelId="{31A11E0D-D938-42D5-8AE9-7F2471DFF75B}">
      <dgm:prSet phldrT="[Text]"/>
      <dgm:spPr/>
      <dgm:t>
        <a:bodyPr/>
        <a:lstStyle/>
        <a:p>
          <a:r>
            <a:rPr lang="en-US" dirty="0"/>
            <a:t>Scheduled (every six months) or unscheduled remote transmissions are uploaded by the device clinic into the platform</a:t>
          </a:r>
        </a:p>
      </dgm:t>
    </dgm:pt>
    <dgm:pt modelId="{B9F4B036-7847-4933-B501-9718D7031DD5}" type="parTrans" cxnId="{48817010-8FCA-4EB7-A835-B892F95A8A5F}">
      <dgm:prSet/>
      <dgm:spPr/>
      <dgm:t>
        <a:bodyPr/>
        <a:lstStyle/>
        <a:p>
          <a:endParaRPr lang="en-US"/>
        </a:p>
      </dgm:t>
    </dgm:pt>
    <dgm:pt modelId="{72E84142-D789-43F1-BD22-0333C339ABAE}" type="sibTrans" cxnId="{48817010-8FCA-4EB7-A835-B892F95A8A5F}">
      <dgm:prSet/>
      <dgm:spPr/>
      <dgm:t>
        <a:bodyPr/>
        <a:lstStyle/>
        <a:p>
          <a:endParaRPr lang="en-US"/>
        </a:p>
      </dgm:t>
    </dgm:pt>
    <dgm:pt modelId="{B6664386-6253-4284-874C-EA78B725B2A1}">
      <dgm:prSet phldrT="[Text]"/>
      <dgm:spPr/>
      <dgm:t>
        <a:bodyPr/>
        <a:lstStyle/>
        <a:p>
          <a:r>
            <a:rPr lang="en-US" dirty="0"/>
            <a:t>The device clinic physician/provider reviews the transmission and sends back a green/yellow/red alert based on the findings in the transmission</a:t>
          </a:r>
        </a:p>
      </dgm:t>
    </dgm:pt>
    <dgm:pt modelId="{56DB04A5-D577-4516-AB48-FE38F74ADAE2}" type="parTrans" cxnId="{262A5A83-9821-4236-B423-8B02E80DC16A}">
      <dgm:prSet/>
      <dgm:spPr/>
      <dgm:t>
        <a:bodyPr/>
        <a:lstStyle/>
        <a:p>
          <a:endParaRPr lang="en-US"/>
        </a:p>
      </dgm:t>
    </dgm:pt>
    <dgm:pt modelId="{5515AEA8-4043-4A41-90D2-E81ABB316F27}" type="sibTrans" cxnId="{262A5A83-9821-4236-B423-8B02E80DC16A}">
      <dgm:prSet/>
      <dgm:spPr/>
      <dgm:t>
        <a:bodyPr/>
        <a:lstStyle/>
        <a:p>
          <a:endParaRPr lang="en-US"/>
        </a:p>
      </dgm:t>
    </dgm:pt>
    <dgm:pt modelId="{F427AEB3-1231-4DF7-8EAB-73763DC99A62}">
      <dgm:prSet phldrT="[Text]"/>
      <dgm:spPr/>
      <dgm:t>
        <a:bodyPr/>
        <a:lstStyle/>
        <a:p>
          <a:r>
            <a:rPr lang="en-US" dirty="0"/>
            <a:t>At 18 months, the study is completed, the patient returns to standard of care</a:t>
          </a:r>
        </a:p>
      </dgm:t>
    </dgm:pt>
    <dgm:pt modelId="{858F703C-1E4C-435C-BBDA-130FE740997E}" type="parTrans" cxnId="{3F17230A-34E5-4B25-AA54-AC789E1E0A7B}">
      <dgm:prSet/>
      <dgm:spPr/>
      <dgm:t>
        <a:bodyPr/>
        <a:lstStyle/>
        <a:p>
          <a:endParaRPr lang="en-US"/>
        </a:p>
      </dgm:t>
    </dgm:pt>
    <dgm:pt modelId="{9E4EB6B3-4FEB-4C2A-9D73-8C953B7D8FB5}" type="sibTrans" cxnId="{3F17230A-34E5-4B25-AA54-AC789E1E0A7B}">
      <dgm:prSet/>
      <dgm:spPr/>
      <dgm:t>
        <a:bodyPr/>
        <a:lstStyle/>
        <a:p>
          <a:endParaRPr lang="en-US"/>
        </a:p>
      </dgm:t>
    </dgm:pt>
    <dgm:pt modelId="{F6A882AC-8663-4EF8-934D-DE7E8D1C3A13}" type="pres">
      <dgm:prSet presAssocID="{89706C16-DEF6-49E2-88BB-D1335E6651BE}" presName="Name0" presStyleCnt="0">
        <dgm:presLayoutVars>
          <dgm:dir/>
          <dgm:resizeHandles/>
        </dgm:presLayoutVars>
      </dgm:prSet>
      <dgm:spPr/>
    </dgm:pt>
    <dgm:pt modelId="{1C00EF46-57A1-423B-8034-DAC42E1F3CC8}" type="pres">
      <dgm:prSet presAssocID="{805AD268-09CD-41A7-994E-3AA5298EBF5F}" presName="compNode" presStyleCnt="0"/>
      <dgm:spPr/>
    </dgm:pt>
    <dgm:pt modelId="{E29E47EA-B33A-491E-9AEA-20A5E9317F5A}" type="pres">
      <dgm:prSet presAssocID="{805AD268-09CD-41A7-994E-3AA5298EBF5F}" presName="dummyConnPt" presStyleCnt="0"/>
      <dgm:spPr/>
    </dgm:pt>
    <dgm:pt modelId="{088045E1-3963-4C95-9696-87BF55F79EAF}" type="pres">
      <dgm:prSet presAssocID="{805AD268-09CD-41A7-994E-3AA5298EBF5F}" presName="node" presStyleLbl="node1" presStyleIdx="0" presStyleCnt="6">
        <dgm:presLayoutVars>
          <dgm:bulletEnabled val="1"/>
        </dgm:presLayoutVars>
      </dgm:prSet>
      <dgm:spPr/>
    </dgm:pt>
    <dgm:pt modelId="{45B86EE1-E0BD-4310-8302-B8DF9DA28E1F}" type="pres">
      <dgm:prSet presAssocID="{FDD3D136-4F82-49E0-BE33-8E0AD50D6D5F}" presName="sibTrans" presStyleLbl="bgSibTrans2D1" presStyleIdx="0" presStyleCnt="5"/>
      <dgm:spPr/>
    </dgm:pt>
    <dgm:pt modelId="{3E9F117A-86DE-45CA-8688-7DA6BC29042B}" type="pres">
      <dgm:prSet presAssocID="{F9DB2FB5-FC85-4531-9721-E124EBC92475}" presName="compNode" presStyleCnt="0"/>
      <dgm:spPr/>
    </dgm:pt>
    <dgm:pt modelId="{F428661D-9A5F-428D-96CE-6A73C2B68362}" type="pres">
      <dgm:prSet presAssocID="{F9DB2FB5-FC85-4531-9721-E124EBC92475}" presName="dummyConnPt" presStyleCnt="0"/>
      <dgm:spPr/>
    </dgm:pt>
    <dgm:pt modelId="{3B10033B-7E77-422E-B0B6-1CD6FDA3772C}" type="pres">
      <dgm:prSet presAssocID="{F9DB2FB5-FC85-4531-9721-E124EBC92475}" presName="node" presStyleLbl="node1" presStyleIdx="1" presStyleCnt="6">
        <dgm:presLayoutVars>
          <dgm:bulletEnabled val="1"/>
        </dgm:presLayoutVars>
      </dgm:prSet>
      <dgm:spPr/>
    </dgm:pt>
    <dgm:pt modelId="{12D7806A-39F1-4F12-B587-D80ED119C871}" type="pres">
      <dgm:prSet presAssocID="{609D78D7-D538-43D6-9145-53D36BDC461A}" presName="sibTrans" presStyleLbl="bgSibTrans2D1" presStyleIdx="1" presStyleCnt="5"/>
      <dgm:spPr/>
    </dgm:pt>
    <dgm:pt modelId="{F954C85F-59F3-4985-8311-41F3FCB87769}" type="pres">
      <dgm:prSet presAssocID="{496D2307-7D12-41C9-B33C-FCDA6EEE2906}" presName="compNode" presStyleCnt="0"/>
      <dgm:spPr/>
    </dgm:pt>
    <dgm:pt modelId="{7A6B555B-CB5F-4650-9B46-93E330FECF50}" type="pres">
      <dgm:prSet presAssocID="{496D2307-7D12-41C9-B33C-FCDA6EEE2906}" presName="dummyConnPt" presStyleCnt="0"/>
      <dgm:spPr/>
    </dgm:pt>
    <dgm:pt modelId="{314770D0-E9D7-4309-B475-049B93DAD463}" type="pres">
      <dgm:prSet presAssocID="{496D2307-7D12-41C9-B33C-FCDA6EEE2906}" presName="node" presStyleLbl="node1" presStyleIdx="2" presStyleCnt="6">
        <dgm:presLayoutVars>
          <dgm:bulletEnabled val="1"/>
        </dgm:presLayoutVars>
      </dgm:prSet>
      <dgm:spPr/>
    </dgm:pt>
    <dgm:pt modelId="{14E02A41-AF00-4FD4-BADF-B2E6BAD281CF}" type="pres">
      <dgm:prSet presAssocID="{1E6752F2-5F06-4AD3-AB4D-8CE169834A77}" presName="sibTrans" presStyleLbl="bgSibTrans2D1" presStyleIdx="2" presStyleCnt="5"/>
      <dgm:spPr/>
    </dgm:pt>
    <dgm:pt modelId="{E6549A00-EC08-446E-B6CA-30DCAA5D4AD5}" type="pres">
      <dgm:prSet presAssocID="{31A11E0D-D938-42D5-8AE9-7F2471DFF75B}" presName="compNode" presStyleCnt="0"/>
      <dgm:spPr/>
    </dgm:pt>
    <dgm:pt modelId="{A271BE14-ED37-408F-B5BB-0953FE85F40C}" type="pres">
      <dgm:prSet presAssocID="{31A11E0D-D938-42D5-8AE9-7F2471DFF75B}" presName="dummyConnPt" presStyleCnt="0"/>
      <dgm:spPr/>
    </dgm:pt>
    <dgm:pt modelId="{FE7140A8-CDEE-4944-B0BD-3119FA8E3E1E}" type="pres">
      <dgm:prSet presAssocID="{31A11E0D-D938-42D5-8AE9-7F2471DFF75B}" presName="node" presStyleLbl="node1" presStyleIdx="3" presStyleCnt="6">
        <dgm:presLayoutVars>
          <dgm:bulletEnabled val="1"/>
        </dgm:presLayoutVars>
      </dgm:prSet>
      <dgm:spPr/>
    </dgm:pt>
    <dgm:pt modelId="{E3EA46C9-3F87-4A2D-8167-6759C4DEEDB5}" type="pres">
      <dgm:prSet presAssocID="{72E84142-D789-43F1-BD22-0333C339ABAE}" presName="sibTrans" presStyleLbl="bgSibTrans2D1" presStyleIdx="3" presStyleCnt="5"/>
      <dgm:spPr/>
    </dgm:pt>
    <dgm:pt modelId="{4215B324-4E5D-464C-BE12-5019FB1C6F57}" type="pres">
      <dgm:prSet presAssocID="{B6664386-6253-4284-874C-EA78B725B2A1}" presName="compNode" presStyleCnt="0"/>
      <dgm:spPr/>
    </dgm:pt>
    <dgm:pt modelId="{5246DF9B-9E8B-4843-B079-AF136E654605}" type="pres">
      <dgm:prSet presAssocID="{B6664386-6253-4284-874C-EA78B725B2A1}" presName="dummyConnPt" presStyleCnt="0"/>
      <dgm:spPr/>
    </dgm:pt>
    <dgm:pt modelId="{A2281C76-06C4-442F-B477-E67A0EDD1FAE}" type="pres">
      <dgm:prSet presAssocID="{B6664386-6253-4284-874C-EA78B725B2A1}" presName="node" presStyleLbl="node1" presStyleIdx="4" presStyleCnt="6">
        <dgm:presLayoutVars>
          <dgm:bulletEnabled val="1"/>
        </dgm:presLayoutVars>
      </dgm:prSet>
      <dgm:spPr/>
    </dgm:pt>
    <dgm:pt modelId="{EC7115A4-64B6-470E-B7E2-39842790A348}" type="pres">
      <dgm:prSet presAssocID="{5515AEA8-4043-4A41-90D2-E81ABB316F27}" presName="sibTrans" presStyleLbl="bgSibTrans2D1" presStyleIdx="4" presStyleCnt="5"/>
      <dgm:spPr/>
    </dgm:pt>
    <dgm:pt modelId="{F2C5587D-A42A-4F07-9331-595FE57A943D}" type="pres">
      <dgm:prSet presAssocID="{F427AEB3-1231-4DF7-8EAB-73763DC99A62}" presName="compNode" presStyleCnt="0"/>
      <dgm:spPr/>
    </dgm:pt>
    <dgm:pt modelId="{2E47536C-59E7-403D-8028-AFBA33FF3F8F}" type="pres">
      <dgm:prSet presAssocID="{F427AEB3-1231-4DF7-8EAB-73763DC99A62}" presName="dummyConnPt" presStyleCnt="0"/>
      <dgm:spPr/>
    </dgm:pt>
    <dgm:pt modelId="{4B057930-491D-4011-9B2F-0781FAF8630B}" type="pres">
      <dgm:prSet presAssocID="{F427AEB3-1231-4DF7-8EAB-73763DC99A62}" presName="node" presStyleLbl="node1" presStyleIdx="5" presStyleCnt="6">
        <dgm:presLayoutVars>
          <dgm:bulletEnabled val="1"/>
        </dgm:presLayoutVars>
      </dgm:prSet>
      <dgm:spPr/>
    </dgm:pt>
  </dgm:ptLst>
  <dgm:cxnLst>
    <dgm:cxn modelId="{3F17230A-34E5-4B25-AA54-AC789E1E0A7B}" srcId="{89706C16-DEF6-49E2-88BB-D1335E6651BE}" destId="{F427AEB3-1231-4DF7-8EAB-73763DC99A62}" srcOrd="5" destOrd="0" parTransId="{858F703C-1E4C-435C-BBDA-130FE740997E}" sibTransId="{9E4EB6B3-4FEB-4C2A-9D73-8C953B7D8FB5}"/>
    <dgm:cxn modelId="{D793100D-8DFA-477C-ABCC-4E2E75B61409}" type="presOf" srcId="{496D2307-7D12-41C9-B33C-FCDA6EEE2906}" destId="{314770D0-E9D7-4309-B475-049B93DAD463}" srcOrd="0" destOrd="0" presId="urn:microsoft.com/office/officeart/2005/8/layout/bProcess4"/>
    <dgm:cxn modelId="{48817010-8FCA-4EB7-A835-B892F95A8A5F}" srcId="{89706C16-DEF6-49E2-88BB-D1335E6651BE}" destId="{31A11E0D-D938-42D5-8AE9-7F2471DFF75B}" srcOrd="3" destOrd="0" parTransId="{B9F4B036-7847-4933-B501-9718D7031DD5}" sibTransId="{72E84142-D789-43F1-BD22-0333C339ABAE}"/>
    <dgm:cxn modelId="{2D00A416-228D-4A05-B61F-9DB87A49C0F4}" srcId="{89706C16-DEF6-49E2-88BB-D1335E6651BE}" destId="{F9DB2FB5-FC85-4531-9721-E124EBC92475}" srcOrd="1" destOrd="0" parTransId="{4AEED03E-FC7D-4609-8F1E-15B11FE11A30}" sibTransId="{609D78D7-D538-43D6-9145-53D36BDC461A}"/>
    <dgm:cxn modelId="{E674952E-A956-48A7-9AD6-1494A4819C41}" type="presOf" srcId="{89706C16-DEF6-49E2-88BB-D1335E6651BE}" destId="{F6A882AC-8663-4EF8-934D-DE7E8D1C3A13}" srcOrd="0" destOrd="0" presId="urn:microsoft.com/office/officeart/2005/8/layout/bProcess4"/>
    <dgm:cxn modelId="{466B8F5B-6F0B-4A5D-BC77-493DB9D8B902}" srcId="{89706C16-DEF6-49E2-88BB-D1335E6651BE}" destId="{496D2307-7D12-41C9-B33C-FCDA6EEE2906}" srcOrd="2" destOrd="0" parTransId="{E4AD415D-B280-4A6B-A8FC-156C55AE701E}" sibTransId="{1E6752F2-5F06-4AD3-AB4D-8CE169834A77}"/>
    <dgm:cxn modelId="{D4C23046-B782-46A9-8FE2-6CA39F6843F0}" type="presOf" srcId="{F9DB2FB5-FC85-4531-9721-E124EBC92475}" destId="{3B10033B-7E77-422E-B0B6-1CD6FDA3772C}" srcOrd="0" destOrd="0" presId="urn:microsoft.com/office/officeart/2005/8/layout/bProcess4"/>
    <dgm:cxn modelId="{E003C747-545A-4192-A6F8-CAE7C72109E4}" type="presOf" srcId="{B6664386-6253-4284-874C-EA78B725B2A1}" destId="{A2281C76-06C4-442F-B477-E67A0EDD1FAE}" srcOrd="0" destOrd="0" presId="urn:microsoft.com/office/officeart/2005/8/layout/bProcess4"/>
    <dgm:cxn modelId="{1FF1FB47-95DC-43AE-8489-B6C93E82C2E3}" type="presOf" srcId="{72E84142-D789-43F1-BD22-0333C339ABAE}" destId="{E3EA46C9-3F87-4A2D-8167-6759C4DEEDB5}" srcOrd="0" destOrd="0" presId="urn:microsoft.com/office/officeart/2005/8/layout/bProcess4"/>
    <dgm:cxn modelId="{0C0DD05A-EB53-4BA7-8A9D-6F8D0F5BB956}" type="presOf" srcId="{609D78D7-D538-43D6-9145-53D36BDC461A}" destId="{12D7806A-39F1-4F12-B587-D80ED119C871}" srcOrd="0" destOrd="0" presId="urn:microsoft.com/office/officeart/2005/8/layout/bProcess4"/>
    <dgm:cxn modelId="{4B6E0983-3145-4951-BC7C-26E85F9B8DCF}" type="presOf" srcId="{1E6752F2-5F06-4AD3-AB4D-8CE169834A77}" destId="{14E02A41-AF00-4FD4-BADF-B2E6BAD281CF}" srcOrd="0" destOrd="0" presId="urn:microsoft.com/office/officeart/2005/8/layout/bProcess4"/>
    <dgm:cxn modelId="{262A5A83-9821-4236-B423-8B02E80DC16A}" srcId="{89706C16-DEF6-49E2-88BB-D1335E6651BE}" destId="{B6664386-6253-4284-874C-EA78B725B2A1}" srcOrd="4" destOrd="0" parTransId="{56DB04A5-D577-4516-AB48-FE38F74ADAE2}" sibTransId="{5515AEA8-4043-4A41-90D2-E81ABB316F27}"/>
    <dgm:cxn modelId="{89AFC686-4307-4E1F-9CC2-591DEBEA5923}" type="presOf" srcId="{FDD3D136-4F82-49E0-BE33-8E0AD50D6D5F}" destId="{45B86EE1-E0BD-4310-8302-B8DF9DA28E1F}" srcOrd="0" destOrd="0" presId="urn:microsoft.com/office/officeart/2005/8/layout/bProcess4"/>
    <dgm:cxn modelId="{DD091DD1-5D6D-4363-AD96-BE7E610A8CD3}" srcId="{89706C16-DEF6-49E2-88BB-D1335E6651BE}" destId="{805AD268-09CD-41A7-994E-3AA5298EBF5F}" srcOrd="0" destOrd="0" parTransId="{FDD04F11-560F-447D-B818-C43DBB8D7D40}" sibTransId="{FDD3D136-4F82-49E0-BE33-8E0AD50D6D5F}"/>
    <dgm:cxn modelId="{8AFEC2E2-41A0-49E5-8827-4A5FCFA218B1}" type="presOf" srcId="{5515AEA8-4043-4A41-90D2-E81ABB316F27}" destId="{EC7115A4-64B6-470E-B7E2-39842790A348}" srcOrd="0" destOrd="0" presId="urn:microsoft.com/office/officeart/2005/8/layout/bProcess4"/>
    <dgm:cxn modelId="{90643DEA-736C-4AA0-B11D-394317BD1643}" type="presOf" srcId="{31A11E0D-D938-42D5-8AE9-7F2471DFF75B}" destId="{FE7140A8-CDEE-4944-B0BD-3119FA8E3E1E}" srcOrd="0" destOrd="0" presId="urn:microsoft.com/office/officeart/2005/8/layout/bProcess4"/>
    <dgm:cxn modelId="{9330AAF8-0D78-40CE-8FAA-54E7D739265C}" type="presOf" srcId="{805AD268-09CD-41A7-994E-3AA5298EBF5F}" destId="{088045E1-3963-4C95-9696-87BF55F79EAF}" srcOrd="0" destOrd="0" presId="urn:microsoft.com/office/officeart/2005/8/layout/bProcess4"/>
    <dgm:cxn modelId="{AE5E4EFC-B6DA-4D2A-AE63-C65D68F541C2}" type="presOf" srcId="{F427AEB3-1231-4DF7-8EAB-73763DC99A62}" destId="{4B057930-491D-4011-9B2F-0781FAF8630B}" srcOrd="0" destOrd="0" presId="urn:microsoft.com/office/officeart/2005/8/layout/bProcess4"/>
    <dgm:cxn modelId="{9FDBE30D-4A6D-436A-9B39-EBADF91E4714}" type="presParOf" srcId="{F6A882AC-8663-4EF8-934D-DE7E8D1C3A13}" destId="{1C00EF46-57A1-423B-8034-DAC42E1F3CC8}" srcOrd="0" destOrd="0" presId="urn:microsoft.com/office/officeart/2005/8/layout/bProcess4"/>
    <dgm:cxn modelId="{2E4EF404-E9B6-4A6C-ADB5-DDFEFA7CAC20}" type="presParOf" srcId="{1C00EF46-57A1-423B-8034-DAC42E1F3CC8}" destId="{E29E47EA-B33A-491E-9AEA-20A5E9317F5A}" srcOrd="0" destOrd="0" presId="urn:microsoft.com/office/officeart/2005/8/layout/bProcess4"/>
    <dgm:cxn modelId="{179D5481-67D1-410A-8553-43967EB7B8C4}" type="presParOf" srcId="{1C00EF46-57A1-423B-8034-DAC42E1F3CC8}" destId="{088045E1-3963-4C95-9696-87BF55F79EAF}" srcOrd="1" destOrd="0" presId="urn:microsoft.com/office/officeart/2005/8/layout/bProcess4"/>
    <dgm:cxn modelId="{C33A7AC6-823E-4725-9478-3BC1F581CBDE}" type="presParOf" srcId="{F6A882AC-8663-4EF8-934D-DE7E8D1C3A13}" destId="{45B86EE1-E0BD-4310-8302-B8DF9DA28E1F}" srcOrd="1" destOrd="0" presId="urn:microsoft.com/office/officeart/2005/8/layout/bProcess4"/>
    <dgm:cxn modelId="{0FE9FF85-5B57-47F2-9535-3AD7C2513D20}" type="presParOf" srcId="{F6A882AC-8663-4EF8-934D-DE7E8D1C3A13}" destId="{3E9F117A-86DE-45CA-8688-7DA6BC29042B}" srcOrd="2" destOrd="0" presId="urn:microsoft.com/office/officeart/2005/8/layout/bProcess4"/>
    <dgm:cxn modelId="{5C6CE02E-95DE-442F-99B5-26B33A3BA0F7}" type="presParOf" srcId="{3E9F117A-86DE-45CA-8688-7DA6BC29042B}" destId="{F428661D-9A5F-428D-96CE-6A73C2B68362}" srcOrd="0" destOrd="0" presId="urn:microsoft.com/office/officeart/2005/8/layout/bProcess4"/>
    <dgm:cxn modelId="{C3D5215A-1F74-44C7-928B-DD43EFD5D98E}" type="presParOf" srcId="{3E9F117A-86DE-45CA-8688-7DA6BC29042B}" destId="{3B10033B-7E77-422E-B0B6-1CD6FDA3772C}" srcOrd="1" destOrd="0" presId="urn:microsoft.com/office/officeart/2005/8/layout/bProcess4"/>
    <dgm:cxn modelId="{BCDCB59E-4630-4C44-A717-E4A667BFA574}" type="presParOf" srcId="{F6A882AC-8663-4EF8-934D-DE7E8D1C3A13}" destId="{12D7806A-39F1-4F12-B587-D80ED119C871}" srcOrd="3" destOrd="0" presId="urn:microsoft.com/office/officeart/2005/8/layout/bProcess4"/>
    <dgm:cxn modelId="{65EBC50C-780F-4B42-A881-97F076F86F5B}" type="presParOf" srcId="{F6A882AC-8663-4EF8-934D-DE7E8D1C3A13}" destId="{F954C85F-59F3-4985-8311-41F3FCB87769}" srcOrd="4" destOrd="0" presId="urn:microsoft.com/office/officeart/2005/8/layout/bProcess4"/>
    <dgm:cxn modelId="{761B4C38-16DE-4458-A9A5-6B6DF8430FE4}" type="presParOf" srcId="{F954C85F-59F3-4985-8311-41F3FCB87769}" destId="{7A6B555B-CB5F-4650-9B46-93E330FECF50}" srcOrd="0" destOrd="0" presId="urn:microsoft.com/office/officeart/2005/8/layout/bProcess4"/>
    <dgm:cxn modelId="{ADC58A1B-EED1-4B1F-87EC-13989876D4ED}" type="presParOf" srcId="{F954C85F-59F3-4985-8311-41F3FCB87769}" destId="{314770D0-E9D7-4309-B475-049B93DAD463}" srcOrd="1" destOrd="0" presId="urn:microsoft.com/office/officeart/2005/8/layout/bProcess4"/>
    <dgm:cxn modelId="{2FC2A1D5-C672-4527-85D2-6E93A55471D2}" type="presParOf" srcId="{F6A882AC-8663-4EF8-934D-DE7E8D1C3A13}" destId="{14E02A41-AF00-4FD4-BADF-B2E6BAD281CF}" srcOrd="5" destOrd="0" presId="urn:microsoft.com/office/officeart/2005/8/layout/bProcess4"/>
    <dgm:cxn modelId="{03E6820F-5D36-48FA-8AE5-1540BB43FFC4}" type="presParOf" srcId="{F6A882AC-8663-4EF8-934D-DE7E8D1C3A13}" destId="{E6549A00-EC08-446E-B6CA-30DCAA5D4AD5}" srcOrd="6" destOrd="0" presId="urn:microsoft.com/office/officeart/2005/8/layout/bProcess4"/>
    <dgm:cxn modelId="{D124AF63-7E58-4BCB-A47F-6B8451221442}" type="presParOf" srcId="{E6549A00-EC08-446E-B6CA-30DCAA5D4AD5}" destId="{A271BE14-ED37-408F-B5BB-0953FE85F40C}" srcOrd="0" destOrd="0" presId="urn:microsoft.com/office/officeart/2005/8/layout/bProcess4"/>
    <dgm:cxn modelId="{D02184C8-FD68-4902-958E-64423260F585}" type="presParOf" srcId="{E6549A00-EC08-446E-B6CA-30DCAA5D4AD5}" destId="{FE7140A8-CDEE-4944-B0BD-3119FA8E3E1E}" srcOrd="1" destOrd="0" presId="urn:microsoft.com/office/officeart/2005/8/layout/bProcess4"/>
    <dgm:cxn modelId="{DDEA5781-B4D5-49F5-B071-FFF1155E613E}" type="presParOf" srcId="{F6A882AC-8663-4EF8-934D-DE7E8D1C3A13}" destId="{E3EA46C9-3F87-4A2D-8167-6759C4DEEDB5}" srcOrd="7" destOrd="0" presId="urn:microsoft.com/office/officeart/2005/8/layout/bProcess4"/>
    <dgm:cxn modelId="{4B6056F0-1876-4184-B13E-C0A685391D57}" type="presParOf" srcId="{F6A882AC-8663-4EF8-934D-DE7E8D1C3A13}" destId="{4215B324-4E5D-464C-BE12-5019FB1C6F57}" srcOrd="8" destOrd="0" presId="urn:microsoft.com/office/officeart/2005/8/layout/bProcess4"/>
    <dgm:cxn modelId="{6D28216E-AA21-4B77-8DFD-59731A070C13}" type="presParOf" srcId="{4215B324-4E5D-464C-BE12-5019FB1C6F57}" destId="{5246DF9B-9E8B-4843-B079-AF136E654605}" srcOrd="0" destOrd="0" presId="urn:microsoft.com/office/officeart/2005/8/layout/bProcess4"/>
    <dgm:cxn modelId="{BA454A59-FEB4-402C-9C47-D8C8A3ACB406}" type="presParOf" srcId="{4215B324-4E5D-464C-BE12-5019FB1C6F57}" destId="{A2281C76-06C4-442F-B477-E67A0EDD1FAE}" srcOrd="1" destOrd="0" presId="urn:microsoft.com/office/officeart/2005/8/layout/bProcess4"/>
    <dgm:cxn modelId="{E5CCB9CC-C44A-4F50-AD9A-F90F24903BFB}" type="presParOf" srcId="{F6A882AC-8663-4EF8-934D-DE7E8D1C3A13}" destId="{EC7115A4-64B6-470E-B7E2-39842790A348}" srcOrd="9" destOrd="0" presId="urn:microsoft.com/office/officeart/2005/8/layout/bProcess4"/>
    <dgm:cxn modelId="{7025AD47-40AA-46AE-9C49-208131EDEA65}" type="presParOf" srcId="{F6A882AC-8663-4EF8-934D-DE7E8D1C3A13}" destId="{F2C5587D-A42A-4F07-9331-595FE57A943D}" srcOrd="10" destOrd="0" presId="urn:microsoft.com/office/officeart/2005/8/layout/bProcess4"/>
    <dgm:cxn modelId="{61CD29A6-392A-4033-993D-23B59E318C7A}" type="presParOf" srcId="{F2C5587D-A42A-4F07-9331-595FE57A943D}" destId="{2E47536C-59E7-403D-8028-AFBA33FF3F8F}" srcOrd="0" destOrd="0" presId="urn:microsoft.com/office/officeart/2005/8/layout/bProcess4"/>
    <dgm:cxn modelId="{7B66C856-57CE-46E3-AB07-1570B2289A9C}" type="presParOf" srcId="{F2C5587D-A42A-4F07-9331-595FE57A943D}" destId="{4B057930-491D-4011-9B2F-0781FAF8630B}"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185979-F076-4550-A200-60833CB48128}" type="doc">
      <dgm:prSet loTypeId="urn:microsoft.com/office/officeart/2005/8/layout/orgChart1" loCatId="hierarchy" qsTypeId="urn:microsoft.com/office/officeart/2005/8/quickstyle/simple1#2" qsCatId="simple" csTypeId="urn:microsoft.com/office/officeart/2005/8/colors/accent1_2#1" csCatId="accent1" phldr="1"/>
      <dgm:spPr/>
      <dgm:t>
        <a:bodyPr/>
        <a:lstStyle/>
        <a:p>
          <a:endParaRPr lang="en-US"/>
        </a:p>
      </dgm:t>
    </dgm:pt>
    <dgm:pt modelId="{4B98CF91-733A-4B30-8DDE-34023854D04C}">
      <dgm:prSet phldrT="[Text]"/>
      <dgm:spPr/>
      <dgm:t>
        <a:bodyPr/>
        <a:lstStyle/>
        <a:p>
          <a:r>
            <a:rPr lang="en-US" dirty="0"/>
            <a:t>VIRTUES transmission</a:t>
          </a:r>
        </a:p>
        <a:p>
          <a:r>
            <a:rPr lang="en-US" dirty="0"/>
            <a:t>Communication guide</a:t>
          </a:r>
        </a:p>
      </dgm:t>
    </dgm:pt>
    <dgm:pt modelId="{9895D849-D06B-4B62-877B-9298FF7E379D}" type="parTrans" cxnId="{53980169-EB37-4074-A018-8A83405D93C8}">
      <dgm:prSet/>
      <dgm:spPr/>
      <dgm:t>
        <a:bodyPr/>
        <a:lstStyle/>
        <a:p>
          <a:endParaRPr lang="en-US"/>
        </a:p>
      </dgm:t>
    </dgm:pt>
    <dgm:pt modelId="{37E38529-4EB8-4449-B534-31973391DDB1}" type="sibTrans" cxnId="{53980169-EB37-4074-A018-8A83405D93C8}">
      <dgm:prSet/>
      <dgm:spPr/>
      <dgm:t>
        <a:bodyPr/>
        <a:lstStyle/>
        <a:p>
          <a:endParaRPr lang="en-US"/>
        </a:p>
      </dgm:t>
    </dgm:pt>
    <dgm:pt modelId="{528909DE-64C6-44E6-BDED-B6FBD1E4C382}">
      <dgm:prSet phldrT="[Text]"/>
      <dgm:spPr>
        <a:solidFill>
          <a:schemeClr val="accent3"/>
        </a:solidFill>
      </dgm:spPr>
      <dgm:t>
        <a:bodyPr/>
        <a:lstStyle/>
        <a:p>
          <a:r>
            <a:rPr lang="en-US" dirty="0"/>
            <a:t>Green</a:t>
          </a:r>
        </a:p>
      </dgm:t>
    </dgm:pt>
    <dgm:pt modelId="{EF8F710A-8039-45ED-A961-0373FC48899F}" type="parTrans" cxnId="{916FED31-1992-4E35-9110-91992BE644E4}">
      <dgm:prSet/>
      <dgm:spPr/>
      <dgm:t>
        <a:bodyPr/>
        <a:lstStyle/>
        <a:p>
          <a:endParaRPr lang="en-US"/>
        </a:p>
      </dgm:t>
    </dgm:pt>
    <dgm:pt modelId="{01BD6467-A154-4175-82A3-0CDC9200D8A7}" type="sibTrans" cxnId="{916FED31-1992-4E35-9110-91992BE644E4}">
      <dgm:prSet/>
      <dgm:spPr/>
      <dgm:t>
        <a:bodyPr/>
        <a:lstStyle/>
        <a:p>
          <a:endParaRPr lang="en-US"/>
        </a:p>
      </dgm:t>
    </dgm:pt>
    <dgm:pt modelId="{CF4B8EF1-6E9D-4ACA-9F18-F61B324BABEC}">
      <dgm:prSet phldrT="[Text]"/>
      <dgm:spPr>
        <a:solidFill>
          <a:srgbClr val="FFC000"/>
        </a:solidFill>
      </dgm:spPr>
      <dgm:t>
        <a:bodyPr/>
        <a:lstStyle/>
        <a:p>
          <a:r>
            <a:rPr lang="en-US" dirty="0"/>
            <a:t>Yellow</a:t>
          </a:r>
        </a:p>
      </dgm:t>
    </dgm:pt>
    <dgm:pt modelId="{4A4533C3-F0AD-4C43-A130-1EC96CE231DE}" type="parTrans" cxnId="{3DC0C6B8-F652-4780-B816-081033A94422}">
      <dgm:prSet/>
      <dgm:spPr/>
      <dgm:t>
        <a:bodyPr/>
        <a:lstStyle/>
        <a:p>
          <a:endParaRPr lang="en-US"/>
        </a:p>
      </dgm:t>
    </dgm:pt>
    <dgm:pt modelId="{18299B6E-B745-4C33-BB3D-067E2EAA68E5}" type="sibTrans" cxnId="{3DC0C6B8-F652-4780-B816-081033A94422}">
      <dgm:prSet/>
      <dgm:spPr/>
      <dgm:t>
        <a:bodyPr/>
        <a:lstStyle/>
        <a:p>
          <a:endParaRPr lang="en-US"/>
        </a:p>
      </dgm:t>
    </dgm:pt>
    <dgm:pt modelId="{5A567F6C-EF62-44F9-86E8-535955ACA086}">
      <dgm:prSet phldrT="[Text]"/>
      <dgm:spPr>
        <a:solidFill>
          <a:srgbClr val="C00000"/>
        </a:solidFill>
      </dgm:spPr>
      <dgm:t>
        <a:bodyPr/>
        <a:lstStyle/>
        <a:p>
          <a:r>
            <a:rPr lang="en-US" dirty="0"/>
            <a:t>Red</a:t>
          </a:r>
        </a:p>
      </dgm:t>
    </dgm:pt>
    <dgm:pt modelId="{C36E5478-49CB-4C3A-AC0E-2598C75FE813}" type="parTrans" cxnId="{9FB001FD-4B1F-4519-9170-7F88DAB12769}">
      <dgm:prSet/>
      <dgm:spPr/>
      <dgm:t>
        <a:bodyPr/>
        <a:lstStyle/>
        <a:p>
          <a:endParaRPr lang="en-US"/>
        </a:p>
      </dgm:t>
    </dgm:pt>
    <dgm:pt modelId="{1074874E-0E8F-4F62-9355-DDADA600D765}" type="sibTrans" cxnId="{9FB001FD-4B1F-4519-9170-7F88DAB12769}">
      <dgm:prSet/>
      <dgm:spPr/>
      <dgm:t>
        <a:bodyPr/>
        <a:lstStyle/>
        <a:p>
          <a:endParaRPr lang="en-US"/>
        </a:p>
      </dgm:t>
    </dgm:pt>
    <dgm:pt modelId="{0AB9F182-E979-4B0F-AE63-B832811C5B46}">
      <dgm:prSet/>
      <dgm:spPr>
        <a:solidFill>
          <a:schemeClr val="accent3"/>
        </a:solidFill>
      </dgm:spPr>
      <dgm:t>
        <a:bodyPr/>
        <a:lstStyle/>
        <a:p>
          <a:r>
            <a:rPr lang="en-US" dirty="0"/>
            <a:t>Device is working well, no alerts, usual follow up is recommended</a:t>
          </a:r>
        </a:p>
      </dgm:t>
    </dgm:pt>
    <dgm:pt modelId="{8ED1F7A1-6B73-46CF-87F3-48F451061576}" type="parTrans" cxnId="{FE008318-F646-4F28-83FC-1D31B9E2802A}">
      <dgm:prSet/>
      <dgm:spPr/>
      <dgm:t>
        <a:bodyPr/>
        <a:lstStyle/>
        <a:p>
          <a:endParaRPr lang="en-US"/>
        </a:p>
      </dgm:t>
    </dgm:pt>
    <dgm:pt modelId="{D945A4AE-9000-4267-AB19-B4A997E2C5DF}" type="sibTrans" cxnId="{FE008318-F646-4F28-83FC-1D31B9E2802A}">
      <dgm:prSet/>
      <dgm:spPr/>
      <dgm:t>
        <a:bodyPr/>
        <a:lstStyle/>
        <a:p>
          <a:endParaRPr lang="en-US"/>
        </a:p>
      </dgm:t>
    </dgm:pt>
    <dgm:pt modelId="{71046BFB-D61C-4403-A08A-6FB6E7AEFC51}">
      <dgm:prSet/>
      <dgm:spPr>
        <a:solidFill>
          <a:srgbClr val="FFC000"/>
        </a:solidFill>
      </dgm:spPr>
      <dgm:t>
        <a:bodyPr/>
        <a:lstStyle/>
        <a:p>
          <a:r>
            <a:rPr lang="en-US" dirty="0"/>
            <a:t>There is an issue with the device.  The clinic will contact the patient on the next business day.</a:t>
          </a:r>
        </a:p>
      </dgm:t>
    </dgm:pt>
    <dgm:pt modelId="{BCB84469-98A7-48D2-B3A8-914C3AEC97A1}" type="parTrans" cxnId="{B87801ED-BFFD-49BB-AC81-82A77799935C}">
      <dgm:prSet/>
      <dgm:spPr/>
      <dgm:t>
        <a:bodyPr/>
        <a:lstStyle/>
        <a:p>
          <a:endParaRPr lang="en-US"/>
        </a:p>
      </dgm:t>
    </dgm:pt>
    <dgm:pt modelId="{BEF53ECB-2F35-47BF-B27A-93E2FE2F4F8E}" type="sibTrans" cxnId="{B87801ED-BFFD-49BB-AC81-82A77799935C}">
      <dgm:prSet/>
      <dgm:spPr/>
      <dgm:t>
        <a:bodyPr/>
        <a:lstStyle/>
        <a:p>
          <a:endParaRPr lang="en-US"/>
        </a:p>
      </dgm:t>
    </dgm:pt>
    <dgm:pt modelId="{FDE7A1EE-8DBD-4A21-B912-FA292B798DD0}">
      <dgm:prSet/>
      <dgm:spPr>
        <a:solidFill>
          <a:srgbClr val="C00000"/>
        </a:solidFill>
      </dgm:spPr>
      <dgm:t>
        <a:bodyPr/>
        <a:lstStyle/>
        <a:p>
          <a:r>
            <a:rPr lang="en-US" dirty="0"/>
            <a:t>The patient should contact the clinic the same day the message is received.</a:t>
          </a:r>
        </a:p>
      </dgm:t>
    </dgm:pt>
    <dgm:pt modelId="{879CC4E9-83DF-4D36-B4E5-9D751D3559A5}" type="parTrans" cxnId="{C21E52F8-0A6C-4304-9004-208C9E847866}">
      <dgm:prSet/>
      <dgm:spPr/>
      <dgm:t>
        <a:bodyPr/>
        <a:lstStyle/>
        <a:p>
          <a:endParaRPr lang="en-US"/>
        </a:p>
      </dgm:t>
    </dgm:pt>
    <dgm:pt modelId="{DC9C7313-6AA1-4D43-9900-BA7A7A989CAA}" type="sibTrans" cxnId="{C21E52F8-0A6C-4304-9004-208C9E847866}">
      <dgm:prSet/>
      <dgm:spPr/>
      <dgm:t>
        <a:bodyPr/>
        <a:lstStyle/>
        <a:p>
          <a:endParaRPr lang="en-US"/>
        </a:p>
      </dgm:t>
    </dgm:pt>
    <dgm:pt modelId="{CEFBE8B3-26AF-4BE8-9644-7F9A1D7F5AA6}" type="asst">
      <dgm:prSet/>
      <dgm:spPr/>
      <dgm:t>
        <a:bodyPr/>
        <a:lstStyle/>
        <a:p>
          <a:r>
            <a:rPr lang="en-US" dirty="0"/>
            <a:t>Communication includes: device pacing, device battery longevity, alerts</a:t>
          </a:r>
        </a:p>
      </dgm:t>
    </dgm:pt>
    <dgm:pt modelId="{F4758EBF-C574-459F-9ED0-F767C7B7A215}" type="parTrans" cxnId="{BF56F3AB-793E-47B0-8BB6-85C506EA1626}">
      <dgm:prSet/>
      <dgm:spPr/>
      <dgm:t>
        <a:bodyPr/>
        <a:lstStyle/>
        <a:p>
          <a:endParaRPr lang="en-CA"/>
        </a:p>
      </dgm:t>
    </dgm:pt>
    <dgm:pt modelId="{F2840A1F-A500-47AD-B704-CF25B55E162B}" type="sibTrans" cxnId="{BF56F3AB-793E-47B0-8BB6-85C506EA1626}">
      <dgm:prSet/>
      <dgm:spPr/>
      <dgm:t>
        <a:bodyPr/>
        <a:lstStyle/>
        <a:p>
          <a:endParaRPr lang="en-CA"/>
        </a:p>
      </dgm:t>
    </dgm:pt>
    <dgm:pt modelId="{95D11F36-0ECE-4524-96A5-2343BD5E21DE}" type="pres">
      <dgm:prSet presAssocID="{F5185979-F076-4550-A200-60833CB48128}" presName="hierChild1" presStyleCnt="0">
        <dgm:presLayoutVars>
          <dgm:orgChart val="1"/>
          <dgm:chPref val="1"/>
          <dgm:dir/>
          <dgm:animOne val="branch"/>
          <dgm:animLvl val="lvl"/>
          <dgm:resizeHandles/>
        </dgm:presLayoutVars>
      </dgm:prSet>
      <dgm:spPr/>
    </dgm:pt>
    <dgm:pt modelId="{EF5A1965-67ED-4890-885D-348B07D43987}" type="pres">
      <dgm:prSet presAssocID="{4B98CF91-733A-4B30-8DDE-34023854D04C}" presName="hierRoot1" presStyleCnt="0">
        <dgm:presLayoutVars>
          <dgm:hierBranch val="init"/>
        </dgm:presLayoutVars>
      </dgm:prSet>
      <dgm:spPr/>
    </dgm:pt>
    <dgm:pt modelId="{1063E7F3-D18E-49CE-960D-46F5AE975E82}" type="pres">
      <dgm:prSet presAssocID="{4B98CF91-733A-4B30-8DDE-34023854D04C}" presName="rootComposite1" presStyleCnt="0"/>
      <dgm:spPr/>
    </dgm:pt>
    <dgm:pt modelId="{9D34A6F2-9186-4CD9-A85C-DCF7251EE940}" type="pres">
      <dgm:prSet presAssocID="{4B98CF91-733A-4B30-8DDE-34023854D04C}" presName="rootText1" presStyleLbl="node0" presStyleIdx="0" presStyleCnt="1">
        <dgm:presLayoutVars>
          <dgm:chPref val="3"/>
        </dgm:presLayoutVars>
      </dgm:prSet>
      <dgm:spPr/>
    </dgm:pt>
    <dgm:pt modelId="{BA3574C0-3E57-4F31-9AF6-AB3341663F62}" type="pres">
      <dgm:prSet presAssocID="{4B98CF91-733A-4B30-8DDE-34023854D04C}" presName="rootConnector1" presStyleLbl="node1" presStyleIdx="0" presStyleCnt="0"/>
      <dgm:spPr/>
    </dgm:pt>
    <dgm:pt modelId="{D736714A-4ED7-42DE-9E23-8E2B505E2D4E}" type="pres">
      <dgm:prSet presAssocID="{4B98CF91-733A-4B30-8DDE-34023854D04C}" presName="hierChild2" presStyleCnt="0"/>
      <dgm:spPr/>
    </dgm:pt>
    <dgm:pt modelId="{20C482DE-11A4-44B5-B6C2-8154FA0A49F7}" type="pres">
      <dgm:prSet presAssocID="{EF8F710A-8039-45ED-A961-0373FC48899F}" presName="Name37" presStyleLbl="parChTrans1D2" presStyleIdx="0" presStyleCnt="4"/>
      <dgm:spPr/>
    </dgm:pt>
    <dgm:pt modelId="{9125C933-FF2D-4A03-B895-7C3C026D4130}" type="pres">
      <dgm:prSet presAssocID="{528909DE-64C6-44E6-BDED-B6FBD1E4C382}" presName="hierRoot2" presStyleCnt="0">
        <dgm:presLayoutVars>
          <dgm:hierBranch val="init"/>
        </dgm:presLayoutVars>
      </dgm:prSet>
      <dgm:spPr/>
    </dgm:pt>
    <dgm:pt modelId="{A594DB64-31D8-4EAC-B46B-79689CAB8FD1}" type="pres">
      <dgm:prSet presAssocID="{528909DE-64C6-44E6-BDED-B6FBD1E4C382}" presName="rootComposite" presStyleCnt="0"/>
      <dgm:spPr/>
    </dgm:pt>
    <dgm:pt modelId="{96B2CE26-4209-4FCA-8E6F-457EF9A9B979}" type="pres">
      <dgm:prSet presAssocID="{528909DE-64C6-44E6-BDED-B6FBD1E4C382}" presName="rootText" presStyleLbl="node2" presStyleIdx="0" presStyleCnt="3">
        <dgm:presLayoutVars>
          <dgm:chPref val="3"/>
        </dgm:presLayoutVars>
      </dgm:prSet>
      <dgm:spPr/>
    </dgm:pt>
    <dgm:pt modelId="{475A514B-7227-41E3-A850-82FFE343B1CB}" type="pres">
      <dgm:prSet presAssocID="{528909DE-64C6-44E6-BDED-B6FBD1E4C382}" presName="rootConnector" presStyleLbl="node2" presStyleIdx="0" presStyleCnt="3"/>
      <dgm:spPr/>
    </dgm:pt>
    <dgm:pt modelId="{97B593C0-84D7-4A7F-BD4F-736ACC37EF3C}" type="pres">
      <dgm:prSet presAssocID="{528909DE-64C6-44E6-BDED-B6FBD1E4C382}" presName="hierChild4" presStyleCnt="0"/>
      <dgm:spPr/>
    </dgm:pt>
    <dgm:pt modelId="{F70D5215-1691-4AD2-9E6F-C2CBAB7342F3}" type="pres">
      <dgm:prSet presAssocID="{8ED1F7A1-6B73-46CF-87F3-48F451061576}" presName="Name37" presStyleLbl="parChTrans1D3" presStyleIdx="0" presStyleCnt="3"/>
      <dgm:spPr/>
    </dgm:pt>
    <dgm:pt modelId="{F3BBAF48-E40E-4659-A8C6-D2312E7DAA8A}" type="pres">
      <dgm:prSet presAssocID="{0AB9F182-E979-4B0F-AE63-B832811C5B46}" presName="hierRoot2" presStyleCnt="0">
        <dgm:presLayoutVars>
          <dgm:hierBranch val="init"/>
        </dgm:presLayoutVars>
      </dgm:prSet>
      <dgm:spPr/>
    </dgm:pt>
    <dgm:pt modelId="{F2418CB4-FB79-46CA-B68B-71114D197614}" type="pres">
      <dgm:prSet presAssocID="{0AB9F182-E979-4B0F-AE63-B832811C5B46}" presName="rootComposite" presStyleCnt="0"/>
      <dgm:spPr/>
    </dgm:pt>
    <dgm:pt modelId="{D218422D-77DE-4A5D-9858-B34AF6A5DD64}" type="pres">
      <dgm:prSet presAssocID="{0AB9F182-E979-4B0F-AE63-B832811C5B46}" presName="rootText" presStyleLbl="node3" presStyleIdx="0" presStyleCnt="3">
        <dgm:presLayoutVars>
          <dgm:chPref val="3"/>
        </dgm:presLayoutVars>
      </dgm:prSet>
      <dgm:spPr/>
    </dgm:pt>
    <dgm:pt modelId="{D15EB6BF-1890-4C4E-9A46-656994E40EF3}" type="pres">
      <dgm:prSet presAssocID="{0AB9F182-E979-4B0F-AE63-B832811C5B46}" presName="rootConnector" presStyleLbl="node3" presStyleIdx="0" presStyleCnt="3"/>
      <dgm:spPr/>
    </dgm:pt>
    <dgm:pt modelId="{F4E0B2D2-CC01-4C00-9DA9-3DC4A3B11E2A}" type="pres">
      <dgm:prSet presAssocID="{0AB9F182-E979-4B0F-AE63-B832811C5B46}" presName="hierChild4" presStyleCnt="0"/>
      <dgm:spPr/>
    </dgm:pt>
    <dgm:pt modelId="{9984312F-DFA3-4C7A-961A-46CC0DCD02F3}" type="pres">
      <dgm:prSet presAssocID="{0AB9F182-E979-4B0F-AE63-B832811C5B46}" presName="hierChild5" presStyleCnt="0"/>
      <dgm:spPr/>
    </dgm:pt>
    <dgm:pt modelId="{3D7A3D69-55DE-442D-A14E-BA7A9DD3987B}" type="pres">
      <dgm:prSet presAssocID="{528909DE-64C6-44E6-BDED-B6FBD1E4C382}" presName="hierChild5" presStyleCnt="0"/>
      <dgm:spPr/>
    </dgm:pt>
    <dgm:pt modelId="{16891A40-B3C0-43F4-907D-CDD18C391501}" type="pres">
      <dgm:prSet presAssocID="{4A4533C3-F0AD-4C43-A130-1EC96CE231DE}" presName="Name37" presStyleLbl="parChTrans1D2" presStyleIdx="1" presStyleCnt="4"/>
      <dgm:spPr/>
    </dgm:pt>
    <dgm:pt modelId="{58E024DE-701F-476F-8552-6611E38305E8}" type="pres">
      <dgm:prSet presAssocID="{CF4B8EF1-6E9D-4ACA-9F18-F61B324BABEC}" presName="hierRoot2" presStyleCnt="0">
        <dgm:presLayoutVars>
          <dgm:hierBranch val="init"/>
        </dgm:presLayoutVars>
      </dgm:prSet>
      <dgm:spPr/>
    </dgm:pt>
    <dgm:pt modelId="{3CAF4E38-1477-4C7E-AC9C-5D6F24DD4974}" type="pres">
      <dgm:prSet presAssocID="{CF4B8EF1-6E9D-4ACA-9F18-F61B324BABEC}" presName="rootComposite" presStyleCnt="0"/>
      <dgm:spPr/>
    </dgm:pt>
    <dgm:pt modelId="{7C99AE54-8306-41CF-9A89-AF4967FA5456}" type="pres">
      <dgm:prSet presAssocID="{CF4B8EF1-6E9D-4ACA-9F18-F61B324BABEC}" presName="rootText" presStyleLbl="node2" presStyleIdx="1" presStyleCnt="3">
        <dgm:presLayoutVars>
          <dgm:chPref val="3"/>
        </dgm:presLayoutVars>
      </dgm:prSet>
      <dgm:spPr/>
    </dgm:pt>
    <dgm:pt modelId="{0E10C15D-E23F-4594-AD10-9AE4ADD8F1FF}" type="pres">
      <dgm:prSet presAssocID="{CF4B8EF1-6E9D-4ACA-9F18-F61B324BABEC}" presName="rootConnector" presStyleLbl="node2" presStyleIdx="1" presStyleCnt="3"/>
      <dgm:spPr/>
    </dgm:pt>
    <dgm:pt modelId="{14F26FE3-2321-42F8-9D20-90AC576FBE73}" type="pres">
      <dgm:prSet presAssocID="{CF4B8EF1-6E9D-4ACA-9F18-F61B324BABEC}" presName="hierChild4" presStyleCnt="0"/>
      <dgm:spPr/>
    </dgm:pt>
    <dgm:pt modelId="{008442B1-C983-451B-9B77-34EA85C3DAFF}" type="pres">
      <dgm:prSet presAssocID="{BCB84469-98A7-48D2-B3A8-914C3AEC97A1}" presName="Name37" presStyleLbl="parChTrans1D3" presStyleIdx="1" presStyleCnt="3"/>
      <dgm:spPr/>
    </dgm:pt>
    <dgm:pt modelId="{4BCF2DB8-6632-4541-AD5C-21B990DB241E}" type="pres">
      <dgm:prSet presAssocID="{71046BFB-D61C-4403-A08A-6FB6E7AEFC51}" presName="hierRoot2" presStyleCnt="0">
        <dgm:presLayoutVars>
          <dgm:hierBranch val="init"/>
        </dgm:presLayoutVars>
      </dgm:prSet>
      <dgm:spPr/>
    </dgm:pt>
    <dgm:pt modelId="{62099017-29DA-4AF6-BF12-D77ECECFA44D}" type="pres">
      <dgm:prSet presAssocID="{71046BFB-D61C-4403-A08A-6FB6E7AEFC51}" presName="rootComposite" presStyleCnt="0"/>
      <dgm:spPr/>
    </dgm:pt>
    <dgm:pt modelId="{A4F6DF6C-1C52-47DD-905C-3FC9B0015F5E}" type="pres">
      <dgm:prSet presAssocID="{71046BFB-D61C-4403-A08A-6FB6E7AEFC51}" presName="rootText" presStyleLbl="node3" presStyleIdx="1" presStyleCnt="3">
        <dgm:presLayoutVars>
          <dgm:chPref val="3"/>
        </dgm:presLayoutVars>
      </dgm:prSet>
      <dgm:spPr/>
    </dgm:pt>
    <dgm:pt modelId="{01432522-B0FD-4F06-A9CB-4D86B72F2F6E}" type="pres">
      <dgm:prSet presAssocID="{71046BFB-D61C-4403-A08A-6FB6E7AEFC51}" presName="rootConnector" presStyleLbl="node3" presStyleIdx="1" presStyleCnt="3"/>
      <dgm:spPr/>
    </dgm:pt>
    <dgm:pt modelId="{D680EF9D-2215-4601-9C9C-D646ABED9ED7}" type="pres">
      <dgm:prSet presAssocID="{71046BFB-D61C-4403-A08A-6FB6E7AEFC51}" presName="hierChild4" presStyleCnt="0"/>
      <dgm:spPr/>
    </dgm:pt>
    <dgm:pt modelId="{77A3386D-3743-4DE4-815C-0A88ECD89973}" type="pres">
      <dgm:prSet presAssocID="{71046BFB-D61C-4403-A08A-6FB6E7AEFC51}" presName="hierChild5" presStyleCnt="0"/>
      <dgm:spPr/>
    </dgm:pt>
    <dgm:pt modelId="{E218C650-FFD0-4C70-B177-C663A4F1687E}" type="pres">
      <dgm:prSet presAssocID="{CF4B8EF1-6E9D-4ACA-9F18-F61B324BABEC}" presName="hierChild5" presStyleCnt="0"/>
      <dgm:spPr/>
    </dgm:pt>
    <dgm:pt modelId="{D61537B4-4598-4206-9960-372C92223D12}" type="pres">
      <dgm:prSet presAssocID="{C36E5478-49CB-4C3A-AC0E-2598C75FE813}" presName="Name37" presStyleLbl="parChTrans1D2" presStyleIdx="2" presStyleCnt="4"/>
      <dgm:spPr/>
    </dgm:pt>
    <dgm:pt modelId="{36E90171-D860-4587-A47D-0D05C9D8180E}" type="pres">
      <dgm:prSet presAssocID="{5A567F6C-EF62-44F9-86E8-535955ACA086}" presName="hierRoot2" presStyleCnt="0">
        <dgm:presLayoutVars>
          <dgm:hierBranch val="init"/>
        </dgm:presLayoutVars>
      </dgm:prSet>
      <dgm:spPr/>
    </dgm:pt>
    <dgm:pt modelId="{0707A2D5-823B-4734-9C72-F30739534E96}" type="pres">
      <dgm:prSet presAssocID="{5A567F6C-EF62-44F9-86E8-535955ACA086}" presName="rootComposite" presStyleCnt="0"/>
      <dgm:spPr/>
    </dgm:pt>
    <dgm:pt modelId="{96734377-CA73-4F6E-80F4-821071DF3A21}" type="pres">
      <dgm:prSet presAssocID="{5A567F6C-EF62-44F9-86E8-535955ACA086}" presName="rootText" presStyleLbl="node2" presStyleIdx="2" presStyleCnt="3">
        <dgm:presLayoutVars>
          <dgm:chPref val="3"/>
        </dgm:presLayoutVars>
      </dgm:prSet>
      <dgm:spPr/>
    </dgm:pt>
    <dgm:pt modelId="{8EA0AF03-4343-45C1-BB98-E3BA26ECB797}" type="pres">
      <dgm:prSet presAssocID="{5A567F6C-EF62-44F9-86E8-535955ACA086}" presName="rootConnector" presStyleLbl="node2" presStyleIdx="2" presStyleCnt="3"/>
      <dgm:spPr/>
    </dgm:pt>
    <dgm:pt modelId="{CAB13048-188C-4270-A2A2-05CCF1E21224}" type="pres">
      <dgm:prSet presAssocID="{5A567F6C-EF62-44F9-86E8-535955ACA086}" presName="hierChild4" presStyleCnt="0"/>
      <dgm:spPr/>
    </dgm:pt>
    <dgm:pt modelId="{F65C2C84-33A4-44CD-B8FD-6675A000B27A}" type="pres">
      <dgm:prSet presAssocID="{879CC4E9-83DF-4D36-B4E5-9D751D3559A5}" presName="Name37" presStyleLbl="parChTrans1D3" presStyleIdx="2" presStyleCnt="3"/>
      <dgm:spPr/>
    </dgm:pt>
    <dgm:pt modelId="{C4ABA2F9-5A49-4ECA-8EFB-36D5DE867512}" type="pres">
      <dgm:prSet presAssocID="{FDE7A1EE-8DBD-4A21-B912-FA292B798DD0}" presName="hierRoot2" presStyleCnt="0">
        <dgm:presLayoutVars>
          <dgm:hierBranch val="init"/>
        </dgm:presLayoutVars>
      </dgm:prSet>
      <dgm:spPr/>
    </dgm:pt>
    <dgm:pt modelId="{BF068C4E-00D6-485B-97C2-4FC20E751701}" type="pres">
      <dgm:prSet presAssocID="{FDE7A1EE-8DBD-4A21-B912-FA292B798DD0}" presName="rootComposite" presStyleCnt="0"/>
      <dgm:spPr/>
    </dgm:pt>
    <dgm:pt modelId="{66FF4AF8-DE86-4B2A-B854-78E718B67C75}" type="pres">
      <dgm:prSet presAssocID="{FDE7A1EE-8DBD-4A21-B912-FA292B798DD0}" presName="rootText" presStyleLbl="node3" presStyleIdx="2" presStyleCnt="3">
        <dgm:presLayoutVars>
          <dgm:chPref val="3"/>
        </dgm:presLayoutVars>
      </dgm:prSet>
      <dgm:spPr/>
    </dgm:pt>
    <dgm:pt modelId="{83644049-98D8-4EA4-BE81-8810B7C354E8}" type="pres">
      <dgm:prSet presAssocID="{FDE7A1EE-8DBD-4A21-B912-FA292B798DD0}" presName="rootConnector" presStyleLbl="node3" presStyleIdx="2" presStyleCnt="3"/>
      <dgm:spPr/>
    </dgm:pt>
    <dgm:pt modelId="{A23C409D-BE4A-4660-BCF4-FA2E3BFA45C1}" type="pres">
      <dgm:prSet presAssocID="{FDE7A1EE-8DBD-4A21-B912-FA292B798DD0}" presName="hierChild4" presStyleCnt="0"/>
      <dgm:spPr/>
    </dgm:pt>
    <dgm:pt modelId="{8E57392C-C9D2-4AA4-8CFF-49F82B9922AE}" type="pres">
      <dgm:prSet presAssocID="{FDE7A1EE-8DBD-4A21-B912-FA292B798DD0}" presName="hierChild5" presStyleCnt="0"/>
      <dgm:spPr/>
    </dgm:pt>
    <dgm:pt modelId="{E83136C4-2AD8-40C9-AB06-7EE4F3FAADDB}" type="pres">
      <dgm:prSet presAssocID="{5A567F6C-EF62-44F9-86E8-535955ACA086}" presName="hierChild5" presStyleCnt="0"/>
      <dgm:spPr/>
    </dgm:pt>
    <dgm:pt modelId="{4E4B9DC3-E38F-4201-800E-7A318B4679E5}" type="pres">
      <dgm:prSet presAssocID="{4B98CF91-733A-4B30-8DDE-34023854D04C}" presName="hierChild3" presStyleCnt="0"/>
      <dgm:spPr/>
    </dgm:pt>
    <dgm:pt modelId="{D827522D-1C8A-4B36-9475-A5DB1DE4AB1E}" type="pres">
      <dgm:prSet presAssocID="{F4758EBF-C574-459F-9ED0-F767C7B7A215}" presName="Name111" presStyleLbl="parChTrans1D2" presStyleIdx="3" presStyleCnt="4"/>
      <dgm:spPr/>
    </dgm:pt>
    <dgm:pt modelId="{0AF942CA-7BD7-4BA4-B796-9DBFFB84B19A}" type="pres">
      <dgm:prSet presAssocID="{CEFBE8B3-26AF-4BE8-9644-7F9A1D7F5AA6}" presName="hierRoot3" presStyleCnt="0">
        <dgm:presLayoutVars>
          <dgm:hierBranch val="init"/>
        </dgm:presLayoutVars>
      </dgm:prSet>
      <dgm:spPr/>
    </dgm:pt>
    <dgm:pt modelId="{93057279-70A1-435A-ABE1-EAC26FA85F41}" type="pres">
      <dgm:prSet presAssocID="{CEFBE8B3-26AF-4BE8-9644-7F9A1D7F5AA6}" presName="rootComposite3" presStyleCnt="0"/>
      <dgm:spPr/>
    </dgm:pt>
    <dgm:pt modelId="{7D7D7B99-1D51-41FF-9E88-007AF3484365}" type="pres">
      <dgm:prSet presAssocID="{CEFBE8B3-26AF-4BE8-9644-7F9A1D7F5AA6}" presName="rootText3" presStyleLbl="asst1" presStyleIdx="0" presStyleCnt="1">
        <dgm:presLayoutVars>
          <dgm:chPref val="3"/>
        </dgm:presLayoutVars>
      </dgm:prSet>
      <dgm:spPr/>
    </dgm:pt>
    <dgm:pt modelId="{BE288B5F-04F1-44BF-A041-D0B6A26FAFEA}" type="pres">
      <dgm:prSet presAssocID="{CEFBE8B3-26AF-4BE8-9644-7F9A1D7F5AA6}" presName="rootConnector3" presStyleLbl="asst1" presStyleIdx="0" presStyleCnt="1"/>
      <dgm:spPr/>
    </dgm:pt>
    <dgm:pt modelId="{54305936-5994-4745-B29C-5F1D1DF0D2D5}" type="pres">
      <dgm:prSet presAssocID="{CEFBE8B3-26AF-4BE8-9644-7F9A1D7F5AA6}" presName="hierChild6" presStyleCnt="0"/>
      <dgm:spPr/>
    </dgm:pt>
    <dgm:pt modelId="{ACA514EF-D4B1-4F98-8B56-0AA880DD9C7E}" type="pres">
      <dgm:prSet presAssocID="{CEFBE8B3-26AF-4BE8-9644-7F9A1D7F5AA6}" presName="hierChild7" presStyleCnt="0"/>
      <dgm:spPr/>
    </dgm:pt>
  </dgm:ptLst>
  <dgm:cxnLst>
    <dgm:cxn modelId="{26020A11-2375-4CC6-894E-D281B2168AE3}" type="presOf" srcId="{4B98CF91-733A-4B30-8DDE-34023854D04C}" destId="{9D34A6F2-9186-4CD9-A85C-DCF7251EE940}" srcOrd="0" destOrd="0" presId="urn:microsoft.com/office/officeart/2005/8/layout/orgChart1"/>
    <dgm:cxn modelId="{FE008318-F646-4F28-83FC-1D31B9E2802A}" srcId="{528909DE-64C6-44E6-BDED-B6FBD1E4C382}" destId="{0AB9F182-E979-4B0F-AE63-B832811C5B46}" srcOrd="0" destOrd="0" parTransId="{8ED1F7A1-6B73-46CF-87F3-48F451061576}" sibTransId="{D945A4AE-9000-4267-AB19-B4A997E2C5DF}"/>
    <dgm:cxn modelId="{A8DBCD31-01BA-4874-91F5-3D6C093E99A4}" type="presOf" srcId="{CEFBE8B3-26AF-4BE8-9644-7F9A1D7F5AA6}" destId="{BE288B5F-04F1-44BF-A041-D0B6A26FAFEA}" srcOrd="1" destOrd="0" presId="urn:microsoft.com/office/officeart/2005/8/layout/orgChart1"/>
    <dgm:cxn modelId="{916FED31-1992-4E35-9110-91992BE644E4}" srcId="{4B98CF91-733A-4B30-8DDE-34023854D04C}" destId="{528909DE-64C6-44E6-BDED-B6FBD1E4C382}" srcOrd="0" destOrd="0" parTransId="{EF8F710A-8039-45ED-A961-0373FC48899F}" sibTransId="{01BD6467-A154-4175-82A3-0CDC9200D8A7}"/>
    <dgm:cxn modelId="{F1318E37-8405-40C3-8561-D768BE31A6AF}" type="presOf" srcId="{F4758EBF-C574-459F-9ED0-F767C7B7A215}" destId="{D827522D-1C8A-4B36-9475-A5DB1DE4AB1E}" srcOrd="0" destOrd="0" presId="urn:microsoft.com/office/officeart/2005/8/layout/orgChart1"/>
    <dgm:cxn modelId="{5D6FB843-9C00-4CF8-90AD-3FEF709CB001}" type="presOf" srcId="{C36E5478-49CB-4C3A-AC0E-2598C75FE813}" destId="{D61537B4-4598-4206-9960-372C92223D12}" srcOrd="0" destOrd="0" presId="urn:microsoft.com/office/officeart/2005/8/layout/orgChart1"/>
    <dgm:cxn modelId="{F50BE963-A392-4A4B-94A9-80B5BC2589C9}" type="presOf" srcId="{EF8F710A-8039-45ED-A961-0373FC48899F}" destId="{20C482DE-11A4-44B5-B6C2-8154FA0A49F7}" srcOrd="0" destOrd="0" presId="urn:microsoft.com/office/officeart/2005/8/layout/orgChart1"/>
    <dgm:cxn modelId="{53980169-EB37-4074-A018-8A83405D93C8}" srcId="{F5185979-F076-4550-A200-60833CB48128}" destId="{4B98CF91-733A-4B30-8DDE-34023854D04C}" srcOrd="0" destOrd="0" parTransId="{9895D849-D06B-4B62-877B-9298FF7E379D}" sibTransId="{37E38529-4EB8-4449-B534-31973391DDB1}"/>
    <dgm:cxn modelId="{25930D4F-DEE2-4E6B-AA7D-2E8EEFAD161D}" type="presOf" srcId="{71046BFB-D61C-4403-A08A-6FB6E7AEFC51}" destId="{01432522-B0FD-4F06-A9CB-4D86B72F2F6E}" srcOrd="1" destOrd="0" presId="urn:microsoft.com/office/officeart/2005/8/layout/orgChart1"/>
    <dgm:cxn modelId="{41C35175-896D-4A52-AE72-53CF514DB459}" type="presOf" srcId="{0AB9F182-E979-4B0F-AE63-B832811C5B46}" destId="{D15EB6BF-1890-4C4E-9A46-656994E40EF3}" srcOrd="1" destOrd="0" presId="urn:microsoft.com/office/officeart/2005/8/layout/orgChart1"/>
    <dgm:cxn modelId="{60902E5A-0F46-4795-8814-FBF65ECE816E}" type="presOf" srcId="{528909DE-64C6-44E6-BDED-B6FBD1E4C382}" destId="{96B2CE26-4209-4FCA-8E6F-457EF9A9B979}" srcOrd="0" destOrd="0" presId="urn:microsoft.com/office/officeart/2005/8/layout/orgChart1"/>
    <dgm:cxn modelId="{26209B7F-3616-4FC2-AE8E-B642CA4E0C86}" type="presOf" srcId="{528909DE-64C6-44E6-BDED-B6FBD1E4C382}" destId="{475A514B-7227-41E3-A850-82FFE343B1CB}" srcOrd="1" destOrd="0" presId="urn:microsoft.com/office/officeart/2005/8/layout/orgChart1"/>
    <dgm:cxn modelId="{A0C2F27F-777D-4920-A03C-B6D421BAF491}" type="presOf" srcId="{CEFBE8B3-26AF-4BE8-9644-7F9A1D7F5AA6}" destId="{7D7D7B99-1D51-41FF-9E88-007AF3484365}" srcOrd="0" destOrd="0" presId="urn:microsoft.com/office/officeart/2005/8/layout/orgChart1"/>
    <dgm:cxn modelId="{2390A182-4FA1-4805-A262-16E2E3A52DE5}" type="presOf" srcId="{8ED1F7A1-6B73-46CF-87F3-48F451061576}" destId="{F70D5215-1691-4AD2-9E6F-C2CBAB7342F3}" srcOrd="0" destOrd="0" presId="urn:microsoft.com/office/officeart/2005/8/layout/orgChart1"/>
    <dgm:cxn modelId="{0BDC3293-6229-44B2-B8FD-87DDA49F5B6D}" type="presOf" srcId="{71046BFB-D61C-4403-A08A-6FB6E7AEFC51}" destId="{A4F6DF6C-1C52-47DD-905C-3FC9B0015F5E}" srcOrd="0" destOrd="0" presId="urn:microsoft.com/office/officeart/2005/8/layout/orgChart1"/>
    <dgm:cxn modelId="{BF56F3AB-793E-47B0-8BB6-85C506EA1626}" srcId="{4B98CF91-733A-4B30-8DDE-34023854D04C}" destId="{CEFBE8B3-26AF-4BE8-9644-7F9A1D7F5AA6}" srcOrd="3" destOrd="0" parTransId="{F4758EBF-C574-459F-9ED0-F767C7B7A215}" sibTransId="{F2840A1F-A500-47AD-B704-CF25B55E162B}"/>
    <dgm:cxn modelId="{3DC0C6B8-F652-4780-B816-081033A94422}" srcId="{4B98CF91-733A-4B30-8DDE-34023854D04C}" destId="{CF4B8EF1-6E9D-4ACA-9F18-F61B324BABEC}" srcOrd="1" destOrd="0" parTransId="{4A4533C3-F0AD-4C43-A130-1EC96CE231DE}" sibTransId="{18299B6E-B745-4C33-BB3D-067E2EAA68E5}"/>
    <dgm:cxn modelId="{4E53B2B9-5856-47F7-829B-8F8B4F59FE0C}" type="presOf" srcId="{FDE7A1EE-8DBD-4A21-B912-FA292B798DD0}" destId="{66FF4AF8-DE86-4B2A-B854-78E718B67C75}" srcOrd="0" destOrd="0" presId="urn:microsoft.com/office/officeart/2005/8/layout/orgChart1"/>
    <dgm:cxn modelId="{6F9577BD-BEE9-4EDD-BFD5-0DA3D3BB994A}" type="presOf" srcId="{0AB9F182-E979-4B0F-AE63-B832811C5B46}" destId="{D218422D-77DE-4A5D-9858-B34AF6A5DD64}" srcOrd="0" destOrd="0" presId="urn:microsoft.com/office/officeart/2005/8/layout/orgChart1"/>
    <dgm:cxn modelId="{37FDE3C8-F010-4BC9-9CFF-02B82D0F0071}" type="presOf" srcId="{CF4B8EF1-6E9D-4ACA-9F18-F61B324BABEC}" destId="{7C99AE54-8306-41CF-9A89-AF4967FA5456}" srcOrd="0" destOrd="0" presId="urn:microsoft.com/office/officeart/2005/8/layout/orgChart1"/>
    <dgm:cxn modelId="{23C019DA-38F4-4E2E-B777-10CCF7B1B84B}" type="presOf" srcId="{CF4B8EF1-6E9D-4ACA-9F18-F61B324BABEC}" destId="{0E10C15D-E23F-4594-AD10-9AE4ADD8F1FF}" srcOrd="1" destOrd="0" presId="urn:microsoft.com/office/officeart/2005/8/layout/orgChart1"/>
    <dgm:cxn modelId="{A8499DDD-853A-4913-8F05-CA3134B28397}" type="presOf" srcId="{5A567F6C-EF62-44F9-86E8-535955ACA086}" destId="{96734377-CA73-4F6E-80F4-821071DF3A21}" srcOrd="0" destOrd="0" presId="urn:microsoft.com/office/officeart/2005/8/layout/orgChart1"/>
    <dgm:cxn modelId="{3E1581E1-2695-4B00-B0D1-A42E311A1F21}" type="presOf" srcId="{F5185979-F076-4550-A200-60833CB48128}" destId="{95D11F36-0ECE-4524-96A5-2343BD5E21DE}" srcOrd="0" destOrd="0" presId="urn:microsoft.com/office/officeart/2005/8/layout/orgChart1"/>
    <dgm:cxn modelId="{94AA9EE8-4635-4D57-BA67-79DB77E1BEC3}" type="presOf" srcId="{879CC4E9-83DF-4D36-B4E5-9D751D3559A5}" destId="{F65C2C84-33A4-44CD-B8FD-6675A000B27A}" srcOrd="0" destOrd="0" presId="urn:microsoft.com/office/officeart/2005/8/layout/orgChart1"/>
    <dgm:cxn modelId="{B87801ED-BFFD-49BB-AC81-82A77799935C}" srcId="{CF4B8EF1-6E9D-4ACA-9F18-F61B324BABEC}" destId="{71046BFB-D61C-4403-A08A-6FB6E7AEFC51}" srcOrd="0" destOrd="0" parTransId="{BCB84469-98A7-48D2-B3A8-914C3AEC97A1}" sibTransId="{BEF53ECB-2F35-47BF-B27A-93E2FE2F4F8E}"/>
    <dgm:cxn modelId="{23FB2FEE-BC49-4B5E-9B8E-5D4CE3F47324}" type="presOf" srcId="{BCB84469-98A7-48D2-B3A8-914C3AEC97A1}" destId="{008442B1-C983-451B-9B77-34EA85C3DAFF}" srcOrd="0" destOrd="0" presId="urn:microsoft.com/office/officeart/2005/8/layout/orgChart1"/>
    <dgm:cxn modelId="{34A19EEE-1565-46F4-B44F-94427F81BBEE}" type="presOf" srcId="{4A4533C3-F0AD-4C43-A130-1EC96CE231DE}" destId="{16891A40-B3C0-43F4-907D-CDD18C391501}" srcOrd="0" destOrd="0" presId="urn:microsoft.com/office/officeart/2005/8/layout/orgChart1"/>
    <dgm:cxn modelId="{CD3839EF-F96D-4672-9C04-967A1C17A07E}" type="presOf" srcId="{FDE7A1EE-8DBD-4A21-B912-FA292B798DD0}" destId="{83644049-98D8-4EA4-BE81-8810B7C354E8}" srcOrd="1" destOrd="0" presId="urn:microsoft.com/office/officeart/2005/8/layout/orgChart1"/>
    <dgm:cxn modelId="{C21E52F8-0A6C-4304-9004-208C9E847866}" srcId="{5A567F6C-EF62-44F9-86E8-535955ACA086}" destId="{FDE7A1EE-8DBD-4A21-B912-FA292B798DD0}" srcOrd="0" destOrd="0" parTransId="{879CC4E9-83DF-4D36-B4E5-9D751D3559A5}" sibTransId="{DC9C7313-6AA1-4D43-9900-BA7A7A989CAA}"/>
    <dgm:cxn modelId="{441F2EFC-B0C8-4D99-BB6F-E9186D2B8441}" type="presOf" srcId="{5A567F6C-EF62-44F9-86E8-535955ACA086}" destId="{8EA0AF03-4343-45C1-BB98-E3BA26ECB797}" srcOrd="1" destOrd="0" presId="urn:microsoft.com/office/officeart/2005/8/layout/orgChart1"/>
    <dgm:cxn modelId="{9FB001FD-4B1F-4519-9170-7F88DAB12769}" srcId="{4B98CF91-733A-4B30-8DDE-34023854D04C}" destId="{5A567F6C-EF62-44F9-86E8-535955ACA086}" srcOrd="2" destOrd="0" parTransId="{C36E5478-49CB-4C3A-AC0E-2598C75FE813}" sibTransId="{1074874E-0E8F-4F62-9355-DDADA600D765}"/>
    <dgm:cxn modelId="{CC5FB9FD-D409-419D-9FF5-B995D36B9EEB}" type="presOf" srcId="{4B98CF91-733A-4B30-8DDE-34023854D04C}" destId="{BA3574C0-3E57-4F31-9AF6-AB3341663F62}" srcOrd="1" destOrd="0" presId="urn:microsoft.com/office/officeart/2005/8/layout/orgChart1"/>
    <dgm:cxn modelId="{2BADF1A8-9508-496F-BB98-B5DAAF5C62A5}" type="presParOf" srcId="{95D11F36-0ECE-4524-96A5-2343BD5E21DE}" destId="{EF5A1965-67ED-4890-885D-348B07D43987}" srcOrd="0" destOrd="0" presId="urn:microsoft.com/office/officeart/2005/8/layout/orgChart1"/>
    <dgm:cxn modelId="{FACA6A77-1094-47F6-B969-554D19E462AF}" type="presParOf" srcId="{EF5A1965-67ED-4890-885D-348B07D43987}" destId="{1063E7F3-D18E-49CE-960D-46F5AE975E82}" srcOrd="0" destOrd="0" presId="urn:microsoft.com/office/officeart/2005/8/layout/orgChart1"/>
    <dgm:cxn modelId="{60030E11-4B8D-4D3D-9283-C343E9F277B0}" type="presParOf" srcId="{1063E7F3-D18E-49CE-960D-46F5AE975E82}" destId="{9D34A6F2-9186-4CD9-A85C-DCF7251EE940}" srcOrd="0" destOrd="0" presId="urn:microsoft.com/office/officeart/2005/8/layout/orgChart1"/>
    <dgm:cxn modelId="{40A7D3D8-C76C-4B88-AFFA-147EF9A062AF}" type="presParOf" srcId="{1063E7F3-D18E-49CE-960D-46F5AE975E82}" destId="{BA3574C0-3E57-4F31-9AF6-AB3341663F62}" srcOrd="1" destOrd="0" presId="urn:microsoft.com/office/officeart/2005/8/layout/orgChart1"/>
    <dgm:cxn modelId="{FEA6CE33-4351-4F66-B637-F5B859D8DAF7}" type="presParOf" srcId="{EF5A1965-67ED-4890-885D-348B07D43987}" destId="{D736714A-4ED7-42DE-9E23-8E2B505E2D4E}" srcOrd="1" destOrd="0" presId="urn:microsoft.com/office/officeart/2005/8/layout/orgChart1"/>
    <dgm:cxn modelId="{842A80BF-4245-4EB9-B78E-830811998CA7}" type="presParOf" srcId="{D736714A-4ED7-42DE-9E23-8E2B505E2D4E}" destId="{20C482DE-11A4-44B5-B6C2-8154FA0A49F7}" srcOrd="0" destOrd="0" presId="urn:microsoft.com/office/officeart/2005/8/layout/orgChart1"/>
    <dgm:cxn modelId="{712106C2-1263-4A21-847E-EDE92BC598EA}" type="presParOf" srcId="{D736714A-4ED7-42DE-9E23-8E2B505E2D4E}" destId="{9125C933-FF2D-4A03-B895-7C3C026D4130}" srcOrd="1" destOrd="0" presId="urn:microsoft.com/office/officeart/2005/8/layout/orgChart1"/>
    <dgm:cxn modelId="{EC42F96D-3E01-4528-8556-999AFC9F8D58}" type="presParOf" srcId="{9125C933-FF2D-4A03-B895-7C3C026D4130}" destId="{A594DB64-31D8-4EAC-B46B-79689CAB8FD1}" srcOrd="0" destOrd="0" presId="urn:microsoft.com/office/officeart/2005/8/layout/orgChart1"/>
    <dgm:cxn modelId="{9C110ECD-E88B-4CD9-92A2-8CAC57664B5C}" type="presParOf" srcId="{A594DB64-31D8-4EAC-B46B-79689CAB8FD1}" destId="{96B2CE26-4209-4FCA-8E6F-457EF9A9B979}" srcOrd="0" destOrd="0" presId="urn:microsoft.com/office/officeart/2005/8/layout/orgChart1"/>
    <dgm:cxn modelId="{DFF370B5-664D-46A9-9389-F497C1E4252B}" type="presParOf" srcId="{A594DB64-31D8-4EAC-B46B-79689CAB8FD1}" destId="{475A514B-7227-41E3-A850-82FFE343B1CB}" srcOrd="1" destOrd="0" presId="urn:microsoft.com/office/officeart/2005/8/layout/orgChart1"/>
    <dgm:cxn modelId="{74133F4E-F209-4133-A716-D3012D1AF524}" type="presParOf" srcId="{9125C933-FF2D-4A03-B895-7C3C026D4130}" destId="{97B593C0-84D7-4A7F-BD4F-736ACC37EF3C}" srcOrd="1" destOrd="0" presId="urn:microsoft.com/office/officeart/2005/8/layout/orgChart1"/>
    <dgm:cxn modelId="{72EFCFF2-BE15-4390-BBBE-86EF8896B892}" type="presParOf" srcId="{97B593C0-84D7-4A7F-BD4F-736ACC37EF3C}" destId="{F70D5215-1691-4AD2-9E6F-C2CBAB7342F3}" srcOrd="0" destOrd="0" presId="urn:microsoft.com/office/officeart/2005/8/layout/orgChart1"/>
    <dgm:cxn modelId="{88832E67-D6A8-4933-B05F-1A17EF9F6483}" type="presParOf" srcId="{97B593C0-84D7-4A7F-BD4F-736ACC37EF3C}" destId="{F3BBAF48-E40E-4659-A8C6-D2312E7DAA8A}" srcOrd="1" destOrd="0" presId="urn:microsoft.com/office/officeart/2005/8/layout/orgChart1"/>
    <dgm:cxn modelId="{9AA24540-E6AA-4A2F-AF9F-8E42CDD971D7}" type="presParOf" srcId="{F3BBAF48-E40E-4659-A8C6-D2312E7DAA8A}" destId="{F2418CB4-FB79-46CA-B68B-71114D197614}" srcOrd="0" destOrd="0" presId="urn:microsoft.com/office/officeart/2005/8/layout/orgChart1"/>
    <dgm:cxn modelId="{E16D6E6E-B70A-47A7-9F35-1485F2B9055C}" type="presParOf" srcId="{F2418CB4-FB79-46CA-B68B-71114D197614}" destId="{D218422D-77DE-4A5D-9858-B34AF6A5DD64}" srcOrd="0" destOrd="0" presId="urn:microsoft.com/office/officeart/2005/8/layout/orgChart1"/>
    <dgm:cxn modelId="{C473DA23-21AF-4CA6-983B-530A1C288DF0}" type="presParOf" srcId="{F2418CB4-FB79-46CA-B68B-71114D197614}" destId="{D15EB6BF-1890-4C4E-9A46-656994E40EF3}" srcOrd="1" destOrd="0" presId="urn:microsoft.com/office/officeart/2005/8/layout/orgChart1"/>
    <dgm:cxn modelId="{B883094C-6CEF-4C10-9C5D-A0224B833EDD}" type="presParOf" srcId="{F3BBAF48-E40E-4659-A8C6-D2312E7DAA8A}" destId="{F4E0B2D2-CC01-4C00-9DA9-3DC4A3B11E2A}" srcOrd="1" destOrd="0" presId="urn:microsoft.com/office/officeart/2005/8/layout/orgChart1"/>
    <dgm:cxn modelId="{BB0B0262-9D1E-4263-8D36-F3870FCAD549}" type="presParOf" srcId="{F3BBAF48-E40E-4659-A8C6-D2312E7DAA8A}" destId="{9984312F-DFA3-4C7A-961A-46CC0DCD02F3}" srcOrd="2" destOrd="0" presId="urn:microsoft.com/office/officeart/2005/8/layout/orgChart1"/>
    <dgm:cxn modelId="{4E40EA6B-6C44-45C4-8A85-83F03DAE85A4}" type="presParOf" srcId="{9125C933-FF2D-4A03-B895-7C3C026D4130}" destId="{3D7A3D69-55DE-442D-A14E-BA7A9DD3987B}" srcOrd="2" destOrd="0" presId="urn:microsoft.com/office/officeart/2005/8/layout/orgChart1"/>
    <dgm:cxn modelId="{22ED4390-17CC-44F7-B225-955AB4A88C63}" type="presParOf" srcId="{D736714A-4ED7-42DE-9E23-8E2B505E2D4E}" destId="{16891A40-B3C0-43F4-907D-CDD18C391501}" srcOrd="2" destOrd="0" presId="urn:microsoft.com/office/officeart/2005/8/layout/orgChart1"/>
    <dgm:cxn modelId="{9539A339-2380-49B6-81D0-1907662BFA83}" type="presParOf" srcId="{D736714A-4ED7-42DE-9E23-8E2B505E2D4E}" destId="{58E024DE-701F-476F-8552-6611E38305E8}" srcOrd="3" destOrd="0" presId="urn:microsoft.com/office/officeart/2005/8/layout/orgChart1"/>
    <dgm:cxn modelId="{6F051499-A4B7-4A51-94E3-D740CE18DFBE}" type="presParOf" srcId="{58E024DE-701F-476F-8552-6611E38305E8}" destId="{3CAF4E38-1477-4C7E-AC9C-5D6F24DD4974}" srcOrd="0" destOrd="0" presId="urn:microsoft.com/office/officeart/2005/8/layout/orgChart1"/>
    <dgm:cxn modelId="{72A8AC3D-72FE-4AE5-85CB-25649FE2031C}" type="presParOf" srcId="{3CAF4E38-1477-4C7E-AC9C-5D6F24DD4974}" destId="{7C99AE54-8306-41CF-9A89-AF4967FA5456}" srcOrd="0" destOrd="0" presId="urn:microsoft.com/office/officeart/2005/8/layout/orgChart1"/>
    <dgm:cxn modelId="{A2D6C905-36E1-48C9-AB66-A657CA60350B}" type="presParOf" srcId="{3CAF4E38-1477-4C7E-AC9C-5D6F24DD4974}" destId="{0E10C15D-E23F-4594-AD10-9AE4ADD8F1FF}" srcOrd="1" destOrd="0" presId="urn:microsoft.com/office/officeart/2005/8/layout/orgChart1"/>
    <dgm:cxn modelId="{68E48A2C-F73A-444C-9A3F-952375F972C0}" type="presParOf" srcId="{58E024DE-701F-476F-8552-6611E38305E8}" destId="{14F26FE3-2321-42F8-9D20-90AC576FBE73}" srcOrd="1" destOrd="0" presId="urn:microsoft.com/office/officeart/2005/8/layout/orgChart1"/>
    <dgm:cxn modelId="{EAE62807-D4DA-4F59-B680-5A38CF5EA0E1}" type="presParOf" srcId="{14F26FE3-2321-42F8-9D20-90AC576FBE73}" destId="{008442B1-C983-451B-9B77-34EA85C3DAFF}" srcOrd="0" destOrd="0" presId="urn:microsoft.com/office/officeart/2005/8/layout/orgChart1"/>
    <dgm:cxn modelId="{23AAC0BC-2868-49E9-A79D-05C44DA29228}" type="presParOf" srcId="{14F26FE3-2321-42F8-9D20-90AC576FBE73}" destId="{4BCF2DB8-6632-4541-AD5C-21B990DB241E}" srcOrd="1" destOrd="0" presId="urn:microsoft.com/office/officeart/2005/8/layout/orgChart1"/>
    <dgm:cxn modelId="{80C14FC4-368A-4CD7-94C5-C6B849298186}" type="presParOf" srcId="{4BCF2DB8-6632-4541-AD5C-21B990DB241E}" destId="{62099017-29DA-4AF6-BF12-D77ECECFA44D}" srcOrd="0" destOrd="0" presId="urn:microsoft.com/office/officeart/2005/8/layout/orgChart1"/>
    <dgm:cxn modelId="{D3224478-0CD9-4C5C-A29B-4536D6312481}" type="presParOf" srcId="{62099017-29DA-4AF6-BF12-D77ECECFA44D}" destId="{A4F6DF6C-1C52-47DD-905C-3FC9B0015F5E}" srcOrd="0" destOrd="0" presId="urn:microsoft.com/office/officeart/2005/8/layout/orgChart1"/>
    <dgm:cxn modelId="{946E31B8-D6A7-49DD-8B90-479225750553}" type="presParOf" srcId="{62099017-29DA-4AF6-BF12-D77ECECFA44D}" destId="{01432522-B0FD-4F06-A9CB-4D86B72F2F6E}" srcOrd="1" destOrd="0" presId="urn:microsoft.com/office/officeart/2005/8/layout/orgChart1"/>
    <dgm:cxn modelId="{14AEEC1F-C076-4561-92FB-BD7CC770BD4C}" type="presParOf" srcId="{4BCF2DB8-6632-4541-AD5C-21B990DB241E}" destId="{D680EF9D-2215-4601-9C9C-D646ABED9ED7}" srcOrd="1" destOrd="0" presId="urn:microsoft.com/office/officeart/2005/8/layout/orgChart1"/>
    <dgm:cxn modelId="{282A6D32-7527-4BE5-81B1-22989B4B27E4}" type="presParOf" srcId="{4BCF2DB8-6632-4541-AD5C-21B990DB241E}" destId="{77A3386D-3743-4DE4-815C-0A88ECD89973}" srcOrd="2" destOrd="0" presId="urn:microsoft.com/office/officeart/2005/8/layout/orgChart1"/>
    <dgm:cxn modelId="{CB4DBC4B-DE8D-457C-B4FD-5448CECF430A}" type="presParOf" srcId="{58E024DE-701F-476F-8552-6611E38305E8}" destId="{E218C650-FFD0-4C70-B177-C663A4F1687E}" srcOrd="2" destOrd="0" presId="urn:microsoft.com/office/officeart/2005/8/layout/orgChart1"/>
    <dgm:cxn modelId="{52821230-D74F-4AE9-823D-327F7481DC36}" type="presParOf" srcId="{D736714A-4ED7-42DE-9E23-8E2B505E2D4E}" destId="{D61537B4-4598-4206-9960-372C92223D12}" srcOrd="4" destOrd="0" presId="urn:microsoft.com/office/officeart/2005/8/layout/orgChart1"/>
    <dgm:cxn modelId="{779B992C-D593-460F-AED4-50AFBC88592D}" type="presParOf" srcId="{D736714A-4ED7-42DE-9E23-8E2B505E2D4E}" destId="{36E90171-D860-4587-A47D-0D05C9D8180E}" srcOrd="5" destOrd="0" presId="urn:microsoft.com/office/officeart/2005/8/layout/orgChart1"/>
    <dgm:cxn modelId="{E8A702AE-02B6-4C3D-BBB3-72E91561B292}" type="presParOf" srcId="{36E90171-D860-4587-A47D-0D05C9D8180E}" destId="{0707A2D5-823B-4734-9C72-F30739534E96}" srcOrd="0" destOrd="0" presId="urn:microsoft.com/office/officeart/2005/8/layout/orgChart1"/>
    <dgm:cxn modelId="{7604DFC1-0E4D-4907-A6CA-AA6BB1ADECDC}" type="presParOf" srcId="{0707A2D5-823B-4734-9C72-F30739534E96}" destId="{96734377-CA73-4F6E-80F4-821071DF3A21}" srcOrd="0" destOrd="0" presId="urn:microsoft.com/office/officeart/2005/8/layout/orgChart1"/>
    <dgm:cxn modelId="{C80A0998-271F-48D6-BC22-584D68CA28AF}" type="presParOf" srcId="{0707A2D5-823B-4734-9C72-F30739534E96}" destId="{8EA0AF03-4343-45C1-BB98-E3BA26ECB797}" srcOrd="1" destOrd="0" presId="urn:microsoft.com/office/officeart/2005/8/layout/orgChart1"/>
    <dgm:cxn modelId="{3873BAD0-B753-4E76-B0D7-D5A8B0D8E66D}" type="presParOf" srcId="{36E90171-D860-4587-A47D-0D05C9D8180E}" destId="{CAB13048-188C-4270-A2A2-05CCF1E21224}" srcOrd="1" destOrd="0" presId="urn:microsoft.com/office/officeart/2005/8/layout/orgChart1"/>
    <dgm:cxn modelId="{AFEA141F-5805-4BC5-885F-A7C8D2C90095}" type="presParOf" srcId="{CAB13048-188C-4270-A2A2-05CCF1E21224}" destId="{F65C2C84-33A4-44CD-B8FD-6675A000B27A}" srcOrd="0" destOrd="0" presId="urn:microsoft.com/office/officeart/2005/8/layout/orgChart1"/>
    <dgm:cxn modelId="{3B1812D1-9BED-458C-B416-A0F4F040B1C2}" type="presParOf" srcId="{CAB13048-188C-4270-A2A2-05CCF1E21224}" destId="{C4ABA2F9-5A49-4ECA-8EFB-36D5DE867512}" srcOrd="1" destOrd="0" presId="urn:microsoft.com/office/officeart/2005/8/layout/orgChart1"/>
    <dgm:cxn modelId="{BA4888D1-8047-4051-B10D-4F39B168B292}" type="presParOf" srcId="{C4ABA2F9-5A49-4ECA-8EFB-36D5DE867512}" destId="{BF068C4E-00D6-485B-97C2-4FC20E751701}" srcOrd="0" destOrd="0" presId="urn:microsoft.com/office/officeart/2005/8/layout/orgChart1"/>
    <dgm:cxn modelId="{88EAFC9D-4CD4-4505-A258-91D658B1449F}" type="presParOf" srcId="{BF068C4E-00D6-485B-97C2-4FC20E751701}" destId="{66FF4AF8-DE86-4B2A-B854-78E718B67C75}" srcOrd="0" destOrd="0" presId="urn:microsoft.com/office/officeart/2005/8/layout/orgChart1"/>
    <dgm:cxn modelId="{89D33722-F421-4516-B91C-36599C7EB1C0}" type="presParOf" srcId="{BF068C4E-00D6-485B-97C2-4FC20E751701}" destId="{83644049-98D8-4EA4-BE81-8810B7C354E8}" srcOrd="1" destOrd="0" presId="urn:microsoft.com/office/officeart/2005/8/layout/orgChart1"/>
    <dgm:cxn modelId="{813A7899-5F83-4BA5-8518-32B24131AF80}" type="presParOf" srcId="{C4ABA2F9-5A49-4ECA-8EFB-36D5DE867512}" destId="{A23C409D-BE4A-4660-BCF4-FA2E3BFA45C1}" srcOrd="1" destOrd="0" presId="urn:microsoft.com/office/officeart/2005/8/layout/orgChart1"/>
    <dgm:cxn modelId="{7ECFA5A7-DD18-4D8A-B800-2695CF4C64D2}" type="presParOf" srcId="{C4ABA2F9-5A49-4ECA-8EFB-36D5DE867512}" destId="{8E57392C-C9D2-4AA4-8CFF-49F82B9922AE}" srcOrd="2" destOrd="0" presId="urn:microsoft.com/office/officeart/2005/8/layout/orgChart1"/>
    <dgm:cxn modelId="{130011E8-E22A-45D9-9C53-EE8451CA0960}" type="presParOf" srcId="{36E90171-D860-4587-A47D-0D05C9D8180E}" destId="{E83136C4-2AD8-40C9-AB06-7EE4F3FAADDB}" srcOrd="2" destOrd="0" presId="urn:microsoft.com/office/officeart/2005/8/layout/orgChart1"/>
    <dgm:cxn modelId="{4EB9221D-55D9-4E8E-848A-4C608C50F7DA}" type="presParOf" srcId="{EF5A1965-67ED-4890-885D-348B07D43987}" destId="{4E4B9DC3-E38F-4201-800E-7A318B4679E5}" srcOrd="2" destOrd="0" presId="urn:microsoft.com/office/officeart/2005/8/layout/orgChart1"/>
    <dgm:cxn modelId="{1000512C-ABE1-43A3-8FE6-F30C5D2934D7}" type="presParOf" srcId="{4E4B9DC3-E38F-4201-800E-7A318B4679E5}" destId="{D827522D-1C8A-4B36-9475-A5DB1DE4AB1E}" srcOrd="0" destOrd="0" presId="urn:microsoft.com/office/officeart/2005/8/layout/orgChart1"/>
    <dgm:cxn modelId="{BBCF6B0E-4E5E-459A-8BDF-0F0C25B67C38}" type="presParOf" srcId="{4E4B9DC3-E38F-4201-800E-7A318B4679E5}" destId="{0AF942CA-7BD7-4BA4-B796-9DBFFB84B19A}" srcOrd="1" destOrd="0" presId="urn:microsoft.com/office/officeart/2005/8/layout/orgChart1"/>
    <dgm:cxn modelId="{477282E5-2DFB-40EF-A6C7-34B39E7BC4B1}" type="presParOf" srcId="{0AF942CA-7BD7-4BA4-B796-9DBFFB84B19A}" destId="{93057279-70A1-435A-ABE1-EAC26FA85F41}" srcOrd="0" destOrd="0" presId="urn:microsoft.com/office/officeart/2005/8/layout/orgChart1"/>
    <dgm:cxn modelId="{25135E33-175B-4335-A31A-F28FA3C5503E}" type="presParOf" srcId="{93057279-70A1-435A-ABE1-EAC26FA85F41}" destId="{7D7D7B99-1D51-41FF-9E88-007AF3484365}" srcOrd="0" destOrd="0" presId="urn:microsoft.com/office/officeart/2005/8/layout/orgChart1"/>
    <dgm:cxn modelId="{DC07A17D-6BE9-4FFC-A0A9-933A3EED2493}" type="presParOf" srcId="{93057279-70A1-435A-ABE1-EAC26FA85F41}" destId="{BE288B5F-04F1-44BF-A041-D0B6A26FAFEA}" srcOrd="1" destOrd="0" presId="urn:microsoft.com/office/officeart/2005/8/layout/orgChart1"/>
    <dgm:cxn modelId="{BFDE0646-E9F6-4324-8AE2-AA292914AAD8}" type="presParOf" srcId="{0AF942CA-7BD7-4BA4-B796-9DBFFB84B19A}" destId="{54305936-5994-4745-B29C-5F1D1DF0D2D5}" srcOrd="1" destOrd="0" presId="urn:microsoft.com/office/officeart/2005/8/layout/orgChart1"/>
    <dgm:cxn modelId="{0EAB4180-FFA4-4F22-B0BA-B9F1DEE8AC51}" type="presParOf" srcId="{0AF942CA-7BD7-4BA4-B796-9DBFFB84B19A}" destId="{ACA514EF-D4B1-4F98-8B56-0AA880DD9C7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86EE1-E0BD-4310-8302-B8DF9DA28E1F}">
      <dsp:nvSpPr>
        <dsp:cNvPr id="0" name=""/>
        <dsp:cNvSpPr/>
      </dsp:nvSpPr>
      <dsp:spPr>
        <a:xfrm rot="5400000">
          <a:off x="157327" y="957098"/>
          <a:ext cx="1484722" cy="179695"/>
        </a:xfrm>
        <a:prstGeom prst="rect">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88045E1-3963-4C95-9696-87BF55F79EAF}">
      <dsp:nvSpPr>
        <dsp:cNvPr id="0" name=""/>
        <dsp:cNvSpPr/>
      </dsp:nvSpPr>
      <dsp:spPr>
        <a:xfrm>
          <a:off x="493991" y="2331"/>
          <a:ext cx="1996622" cy="1197973"/>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Patient is enrolled into VIRTUES</a:t>
          </a:r>
        </a:p>
      </dsp:txBody>
      <dsp:txXfrm>
        <a:off x="529078" y="37418"/>
        <a:ext cx="1926448" cy="1127799"/>
      </dsp:txXfrm>
    </dsp:sp>
    <dsp:sp modelId="{12D7806A-39F1-4F12-B587-D80ED119C871}">
      <dsp:nvSpPr>
        <dsp:cNvPr id="0" name=""/>
        <dsp:cNvSpPr/>
      </dsp:nvSpPr>
      <dsp:spPr>
        <a:xfrm rot="5400000">
          <a:off x="157327" y="2454565"/>
          <a:ext cx="1484722" cy="179695"/>
        </a:xfrm>
        <a:prstGeom prst="rect">
          <a:avLst/>
        </a:prstGeom>
        <a:solidFill>
          <a:schemeClr val="accent1">
            <a:shade val="90000"/>
            <a:hueOff val="74019"/>
            <a:satOff val="-12488"/>
            <a:lumOff val="84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10033B-7E77-422E-B0B6-1CD6FDA3772C}">
      <dsp:nvSpPr>
        <dsp:cNvPr id="0" name=""/>
        <dsp:cNvSpPr/>
      </dsp:nvSpPr>
      <dsp:spPr>
        <a:xfrm>
          <a:off x="493991" y="1499797"/>
          <a:ext cx="1996622" cy="1197973"/>
        </a:xfrm>
        <a:prstGeom prst="roundRect">
          <a:avLst>
            <a:gd name="adj" fmla="val 10000"/>
          </a:avLst>
        </a:prstGeom>
        <a:solidFill>
          <a:schemeClr val="accent1">
            <a:shade val="80000"/>
            <a:hueOff val="59242"/>
            <a:satOff val="-10124"/>
            <a:lumOff val="71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The patient receives a username and password, downloads the app to a phone/tablet OR logs on to the website Virtuescare.app on a computer</a:t>
          </a:r>
        </a:p>
      </dsp:txBody>
      <dsp:txXfrm>
        <a:off x="529078" y="1534884"/>
        <a:ext cx="1926448" cy="1127799"/>
      </dsp:txXfrm>
    </dsp:sp>
    <dsp:sp modelId="{14E02A41-AF00-4FD4-BADF-B2E6BAD281CF}">
      <dsp:nvSpPr>
        <dsp:cNvPr id="0" name=""/>
        <dsp:cNvSpPr/>
      </dsp:nvSpPr>
      <dsp:spPr>
        <a:xfrm>
          <a:off x="906060" y="3203298"/>
          <a:ext cx="2642763" cy="179695"/>
        </a:xfrm>
        <a:prstGeom prst="rect">
          <a:avLst/>
        </a:prstGeom>
        <a:solidFill>
          <a:schemeClr val="accent1">
            <a:shade val="90000"/>
            <a:hueOff val="148039"/>
            <a:satOff val="-24976"/>
            <a:lumOff val="1685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4770D0-E9D7-4309-B475-049B93DAD463}">
      <dsp:nvSpPr>
        <dsp:cNvPr id="0" name=""/>
        <dsp:cNvSpPr/>
      </dsp:nvSpPr>
      <dsp:spPr>
        <a:xfrm>
          <a:off x="493991" y="2997264"/>
          <a:ext cx="1996622" cy="1197973"/>
        </a:xfrm>
        <a:prstGeom prst="roundRect">
          <a:avLst>
            <a:gd name="adj" fmla="val 10000"/>
          </a:avLst>
        </a:prstGeom>
        <a:solidFill>
          <a:schemeClr val="accent1">
            <a:shade val="80000"/>
            <a:hueOff val="118484"/>
            <a:satOff val="-20247"/>
            <a:lumOff val="142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The device clinic physician/provider reviews the transmission and sends back a green/yellow/red alert based on the findings in the transmission</a:t>
          </a:r>
        </a:p>
      </dsp:txBody>
      <dsp:txXfrm>
        <a:off x="529078" y="3032351"/>
        <a:ext cx="1926448" cy="1127799"/>
      </dsp:txXfrm>
    </dsp:sp>
    <dsp:sp modelId="{E3EA46C9-3F87-4A2D-8167-6759C4DEEDB5}">
      <dsp:nvSpPr>
        <dsp:cNvPr id="0" name=""/>
        <dsp:cNvSpPr/>
      </dsp:nvSpPr>
      <dsp:spPr>
        <a:xfrm rot="16200000">
          <a:off x="2812834" y="2454565"/>
          <a:ext cx="1484722" cy="179695"/>
        </a:xfrm>
        <a:prstGeom prst="rect">
          <a:avLst/>
        </a:prstGeom>
        <a:solidFill>
          <a:schemeClr val="accent1">
            <a:shade val="90000"/>
            <a:hueOff val="222058"/>
            <a:satOff val="-37464"/>
            <a:lumOff val="2528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E7140A8-CDEE-4944-B0BD-3119FA8E3E1E}">
      <dsp:nvSpPr>
        <dsp:cNvPr id="0" name=""/>
        <dsp:cNvSpPr/>
      </dsp:nvSpPr>
      <dsp:spPr>
        <a:xfrm>
          <a:off x="3149499" y="2997264"/>
          <a:ext cx="1996622" cy="1197973"/>
        </a:xfrm>
        <a:prstGeom prst="roundRect">
          <a:avLst>
            <a:gd name="adj" fmla="val 10000"/>
          </a:avLst>
        </a:prstGeom>
        <a:solidFill>
          <a:schemeClr val="accent1">
            <a:shade val="80000"/>
            <a:hueOff val="177726"/>
            <a:satOff val="-30371"/>
            <a:lumOff val="214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Scheduled (every six months) or unscheduled remote transmissions are uploaded by the device clinic into the platform</a:t>
          </a:r>
        </a:p>
      </dsp:txBody>
      <dsp:txXfrm>
        <a:off x="3184586" y="3032351"/>
        <a:ext cx="1926448" cy="1127799"/>
      </dsp:txXfrm>
    </dsp:sp>
    <dsp:sp modelId="{EC7115A4-64B6-470E-B7E2-39842790A348}">
      <dsp:nvSpPr>
        <dsp:cNvPr id="0" name=""/>
        <dsp:cNvSpPr/>
      </dsp:nvSpPr>
      <dsp:spPr>
        <a:xfrm rot="16200000">
          <a:off x="2812834" y="957098"/>
          <a:ext cx="1484722" cy="179695"/>
        </a:xfrm>
        <a:prstGeom prst="rect">
          <a:avLst/>
        </a:prstGeom>
        <a:solidFill>
          <a:schemeClr val="accent1">
            <a:shade val="90000"/>
            <a:hueOff val="296078"/>
            <a:satOff val="-49952"/>
            <a:lumOff val="3371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281C76-06C4-442F-B477-E67A0EDD1FAE}">
      <dsp:nvSpPr>
        <dsp:cNvPr id="0" name=""/>
        <dsp:cNvSpPr/>
      </dsp:nvSpPr>
      <dsp:spPr>
        <a:xfrm>
          <a:off x="3149499" y="1499797"/>
          <a:ext cx="1996622" cy="1197973"/>
        </a:xfrm>
        <a:prstGeom prst="roundRect">
          <a:avLst>
            <a:gd name="adj" fmla="val 10000"/>
          </a:avLst>
        </a:prstGeom>
        <a:solidFill>
          <a:schemeClr val="accent1">
            <a:shade val="80000"/>
            <a:hueOff val="236968"/>
            <a:satOff val="-40494"/>
            <a:lumOff val="2853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The device clinic physician/provider reviews the transmission and sends back a green/yellow/red alert based on the findings in the transmission</a:t>
          </a:r>
        </a:p>
      </dsp:txBody>
      <dsp:txXfrm>
        <a:off x="3184586" y="1534884"/>
        <a:ext cx="1926448" cy="1127799"/>
      </dsp:txXfrm>
    </dsp:sp>
    <dsp:sp modelId="{4B057930-491D-4011-9B2F-0781FAF8630B}">
      <dsp:nvSpPr>
        <dsp:cNvPr id="0" name=""/>
        <dsp:cNvSpPr/>
      </dsp:nvSpPr>
      <dsp:spPr>
        <a:xfrm>
          <a:off x="3149499" y="2331"/>
          <a:ext cx="1996622" cy="1197973"/>
        </a:xfrm>
        <a:prstGeom prst="roundRect">
          <a:avLst>
            <a:gd name="adj" fmla="val 10000"/>
          </a:avLst>
        </a:prstGeom>
        <a:solidFill>
          <a:schemeClr val="accent1">
            <a:shade val="80000"/>
            <a:hueOff val="296210"/>
            <a:satOff val="-50618"/>
            <a:lumOff val="356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At 18 months, the study is completed, the patient returns to standard of care</a:t>
          </a:r>
        </a:p>
      </dsp:txBody>
      <dsp:txXfrm>
        <a:off x="3184586" y="37418"/>
        <a:ext cx="1926448" cy="11277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7522D-1C8A-4B36-9475-A5DB1DE4AB1E}">
      <dsp:nvSpPr>
        <dsp:cNvPr id="0" name=""/>
        <dsp:cNvSpPr/>
      </dsp:nvSpPr>
      <dsp:spPr>
        <a:xfrm>
          <a:off x="3591866" y="858816"/>
          <a:ext cx="180110" cy="789054"/>
        </a:xfrm>
        <a:custGeom>
          <a:avLst/>
          <a:gdLst/>
          <a:ahLst/>
          <a:cxnLst/>
          <a:rect l="0" t="0" r="0" b="0"/>
          <a:pathLst>
            <a:path>
              <a:moveTo>
                <a:pt x="180110" y="0"/>
              </a:moveTo>
              <a:lnTo>
                <a:pt x="180110" y="789054"/>
              </a:lnTo>
              <a:lnTo>
                <a:pt x="0" y="78905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5C2C84-33A4-44CD-B8FD-6675A000B27A}">
      <dsp:nvSpPr>
        <dsp:cNvPr id="0" name=""/>
        <dsp:cNvSpPr/>
      </dsp:nvSpPr>
      <dsp:spPr>
        <a:xfrm>
          <a:off x="5161399" y="3294594"/>
          <a:ext cx="257300" cy="789054"/>
        </a:xfrm>
        <a:custGeom>
          <a:avLst/>
          <a:gdLst/>
          <a:ahLst/>
          <a:cxnLst/>
          <a:rect l="0" t="0" r="0" b="0"/>
          <a:pathLst>
            <a:path>
              <a:moveTo>
                <a:pt x="0" y="0"/>
              </a:moveTo>
              <a:lnTo>
                <a:pt x="0" y="789054"/>
              </a:lnTo>
              <a:lnTo>
                <a:pt x="257300" y="78905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1537B4-4598-4206-9960-372C92223D12}">
      <dsp:nvSpPr>
        <dsp:cNvPr id="0" name=""/>
        <dsp:cNvSpPr/>
      </dsp:nvSpPr>
      <dsp:spPr>
        <a:xfrm>
          <a:off x="3771976" y="858816"/>
          <a:ext cx="2075557" cy="1578109"/>
        </a:xfrm>
        <a:custGeom>
          <a:avLst/>
          <a:gdLst/>
          <a:ahLst/>
          <a:cxnLst/>
          <a:rect l="0" t="0" r="0" b="0"/>
          <a:pathLst>
            <a:path>
              <a:moveTo>
                <a:pt x="0" y="0"/>
              </a:moveTo>
              <a:lnTo>
                <a:pt x="0" y="1397999"/>
              </a:lnTo>
              <a:lnTo>
                <a:pt x="2075557" y="1397999"/>
              </a:lnTo>
              <a:lnTo>
                <a:pt x="2075557" y="157810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8442B1-C983-451B-9B77-34EA85C3DAFF}">
      <dsp:nvSpPr>
        <dsp:cNvPr id="0" name=""/>
        <dsp:cNvSpPr/>
      </dsp:nvSpPr>
      <dsp:spPr>
        <a:xfrm>
          <a:off x="3085842" y="3294594"/>
          <a:ext cx="257300" cy="789054"/>
        </a:xfrm>
        <a:custGeom>
          <a:avLst/>
          <a:gdLst/>
          <a:ahLst/>
          <a:cxnLst/>
          <a:rect l="0" t="0" r="0" b="0"/>
          <a:pathLst>
            <a:path>
              <a:moveTo>
                <a:pt x="0" y="0"/>
              </a:moveTo>
              <a:lnTo>
                <a:pt x="0" y="789054"/>
              </a:lnTo>
              <a:lnTo>
                <a:pt x="257300" y="78905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891A40-B3C0-43F4-907D-CDD18C391501}">
      <dsp:nvSpPr>
        <dsp:cNvPr id="0" name=""/>
        <dsp:cNvSpPr/>
      </dsp:nvSpPr>
      <dsp:spPr>
        <a:xfrm>
          <a:off x="3726256" y="858816"/>
          <a:ext cx="91440" cy="1578109"/>
        </a:xfrm>
        <a:custGeom>
          <a:avLst/>
          <a:gdLst/>
          <a:ahLst/>
          <a:cxnLst/>
          <a:rect l="0" t="0" r="0" b="0"/>
          <a:pathLst>
            <a:path>
              <a:moveTo>
                <a:pt x="45720" y="0"/>
              </a:moveTo>
              <a:lnTo>
                <a:pt x="45720" y="157810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0D5215-1691-4AD2-9E6F-C2CBAB7342F3}">
      <dsp:nvSpPr>
        <dsp:cNvPr id="0" name=""/>
        <dsp:cNvSpPr/>
      </dsp:nvSpPr>
      <dsp:spPr>
        <a:xfrm>
          <a:off x="1010284" y="3294594"/>
          <a:ext cx="257300" cy="789054"/>
        </a:xfrm>
        <a:custGeom>
          <a:avLst/>
          <a:gdLst/>
          <a:ahLst/>
          <a:cxnLst/>
          <a:rect l="0" t="0" r="0" b="0"/>
          <a:pathLst>
            <a:path>
              <a:moveTo>
                <a:pt x="0" y="0"/>
              </a:moveTo>
              <a:lnTo>
                <a:pt x="0" y="789054"/>
              </a:lnTo>
              <a:lnTo>
                <a:pt x="257300" y="78905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C482DE-11A4-44B5-B6C2-8154FA0A49F7}">
      <dsp:nvSpPr>
        <dsp:cNvPr id="0" name=""/>
        <dsp:cNvSpPr/>
      </dsp:nvSpPr>
      <dsp:spPr>
        <a:xfrm>
          <a:off x="1696419" y="858816"/>
          <a:ext cx="2075557" cy="1578109"/>
        </a:xfrm>
        <a:custGeom>
          <a:avLst/>
          <a:gdLst/>
          <a:ahLst/>
          <a:cxnLst/>
          <a:rect l="0" t="0" r="0" b="0"/>
          <a:pathLst>
            <a:path>
              <a:moveTo>
                <a:pt x="2075557" y="0"/>
              </a:moveTo>
              <a:lnTo>
                <a:pt x="2075557" y="1397999"/>
              </a:lnTo>
              <a:lnTo>
                <a:pt x="0" y="1397999"/>
              </a:lnTo>
              <a:lnTo>
                <a:pt x="0" y="157810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34A6F2-9186-4CD9-A85C-DCF7251EE940}">
      <dsp:nvSpPr>
        <dsp:cNvPr id="0" name=""/>
        <dsp:cNvSpPr/>
      </dsp:nvSpPr>
      <dsp:spPr>
        <a:xfrm>
          <a:off x="2914308" y="1147"/>
          <a:ext cx="1715336" cy="8576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VIRTUES transmission</a:t>
          </a:r>
        </a:p>
        <a:p>
          <a:pPr marL="0" lvl="0" indent="0" algn="ctr" defTabSz="577850">
            <a:lnSpc>
              <a:spcPct val="90000"/>
            </a:lnSpc>
            <a:spcBef>
              <a:spcPct val="0"/>
            </a:spcBef>
            <a:spcAft>
              <a:spcPct val="35000"/>
            </a:spcAft>
            <a:buNone/>
          </a:pPr>
          <a:r>
            <a:rPr lang="en-US" sz="1300" kern="1200" dirty="0"/>
            <a:t>Communication guide</a:t>
          </a:r>
        </a:p>
      </dsp:txBody>
      <dsp:txXfrm>
        <a:off x="2914308" y="1147"/>
        <a:ext cx="1715336" cy="857668"/>
      </dsp:txXfrm>
    </dsp:sp>
    <dsp:sp modelId="{96B2CE26-4209-4FCA-8E6F-457EF9A9B979}">
      <dsp:nvSpPr>
        <dsp:cNvPr id="0" name=""/>
        <dsp:cNvSpPr/>
      </dsp:nvSpPr>
      <dsp:spPr>
        <a:xfrm>
          <a:off x="838751" y="2436925"/>
          <a:ext cx="1715336" cy="857668"/>
        </a:xfrm>
        <a:prstGeom prst="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Green</a:t>
          </a:r>
        </a:p>
      </dsp:txBody>
      <dsp:txXfrm>
        <a:off x="838751" y="2436925"/>
        <a:ext cx="1715336" cy="857668"/>
      </dsp:txXfrm>
    </dsp:sp>
    <dsp:sp modelId="{D218422D-77DE-4A5D-9858-B34AF6A5DD64}">
      <dsp:nvSpPr>
        <dsp:cNvPr id="0" name=""/>
        <dsp:cNvSpPr/>
      </dsp:nvSpPr>
      <dsp:spPr>
        <a:xfrm>
          <a:off x="1267585" y="3654814"/>
          <a:ext cx="1715336" cy="857668"/>
        </a:xfrm>
        <a:prstGeom prst="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Device is working well, no alerts, usual follow up is recommended</a:t>
          </a:r>
        </a:p>
      </dsp:txBody>
      <dsp:txXfrm>
        <a:off x="1267585" y="3654814"/>
        <a:ext cx="1715336" cy="857668"/>
      </dsp:txXfrm>
    </dsp:sp>
    <dsp:sp modelId="{7C99AE54-8306-41CF-9A89-AF4967FA5456}">
      <dsp:nvSpPr>
        <dsp:cNvPr id="0" name=""/>
        <dsp:cNvSpPr/>
      </dsp:nvSpPr>
      <dsp:spPr>
        <a:xfrm>
          <a:off x="2914308" y="2436925"/>
          <a:ext cx="1715336" cy="857668"/>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Yellow</a:t>
          </a:r>
        </a:p>
      </dsp:txBody>
      <dsp:txXfrm>
        <a:off x="2914308" y="2436925"/>
        <a:ext cx="1715336" cy="857668"/>
      </dsp:txXfrm>
    </dsp:sp>
    <dsp:sp modelId="{A4F6DF6C-1C52-47DD-905C-3FC9B0015F5E}">
      <dsp:nvSpPr>
        <dsp:cNvPr id="0" name=""/>
        <dsp:cNvSpPr/>
      </dsp:nvSpPr>
      <dsp:spPr>
        <a:xfrm>
          <a:off x="3343142" y="3654814"/>
          <a:ext cx="1715336" cy="857668"/>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There is an issue with the device.  The clinic will contact the patient on the next business day.</a:t>
          </a:r>
        </a:p>
      </dsp:txBody>
      <dsp:txXfrm>
        <a:off x="3343142" y="3654814"/>
        <a:ext cx="1715336" cy="857668"/>
      </dsp:txXfrm>
    </dsp:sp>
    <dsp:sp modelId="{96734377-CA73-4F6E-80F4-821071DF3A21}">
      <dsp:nvSpPr>
        <dsp:cNvPr id="0" name=""/>
        <dsp:cNvSpPr/>
      </dsp:nvSpPr>
      <dsp:spPr>
        <a:xfrm>
          <a:off x="4989866" y="2436925"/>
          <a:ext cx="1715336" cy="857668"/>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Red</a:t>
          </a:r>
        </a:p>
      </dsp:txBody>
      <dsp:txXfrm>
        <a:off x="4989866" y="2436925"/>
        <a:ext cx="1715336" cy="857668"/>
      </dsp:txXfrm>
    </dsp:sp>
    <dsp:sp modelId="{66FF4AF8-DE86-4B2A-B854-78E718B67C75}">
      <dsp:nvSpPr>
        <dsp:cNvPr id="0" name=""/>
        <dsp:cNvSpPr/>
      </dsp:nvSpPr>
      <dsp:spPr>
        <a:xfrm>
          <a:off x="5418700" y="3654814"/>
          <a:ext cx="1715336" cy="857668"/>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The patient should contact the clinic the same day the message is received.</a:t>
          </a:r>
        </a:p>
      </dsp:txBody>
      <dsp:txXfrm>
        <a:off x="5418700" y="3654814"/>
        <a:ext cx="1715336" cy="857668"/>
      </dsp:txXfrm>
    </dsp:sp>
    <dsp:sp modelId="{7D7D7B99-1D51-41FF-9E88-007AF3484365}">
      <dsp:nvSpPr>
        <dsp:cNvPr id="0" name=""/>
        <dsp:cNvSpPr/>
      </dsp:nvSpPr>
      <dsp:spPr>
        <a:xfrm>
          <a:off x="1876529" y="1219036"/>
          <a:ext cx="1715336" cy="8576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Communication includes: device pacing, device battery longevity, alerts</a:t>
          </a:r>
        </a:p>
      </dsp:txBody>
      <dsp:txXfrm>
        <a:off x="1876529" y="1219036"/>
        <a:ext cx="1715336" cy="857668"/>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0.55774</cdr:x>
      <cdr:y>0.11935</cdr:y>
    </cdr:from>
    <cdr:to>
      <cdr:x>0.66448</cdr:x>
      <cdr:y>0.15215</cdr:y>
    </cdr:to>
    <cdr:sp macro="" textlink="">
      <cdr:nvSpPr>
        <cdr:cNvPr id="3" name="TextBox 4">
          <a:extLst xmlns:a="http://schemas.openxmlformats.org/drawingml/2006/main">
            <a:ext uri="{FF2B5EF4-FFF2-40B4-BE49-F238E27FC236}">
              <a16:creationId xmlns:a16="http://schemas.microsoft.com/office/drawing/2014/main" id="{B81C25DF-546D-409C-07A8-29605BA56F3B}"/>
            </a:ext>
          </a:extLst>
        </cdr:cNvPr>
        <cdr:cNvSpPr txBox="1"/>
      </cdr:nvSpPr>
      <cdr:spPr>
        <a:xfrm xmlns:a="http://schemas.openxmlformats.org/drawingml/2006/main">
          <a:off x="4860924" y="704849"/>
          <a:ext cx="930275" cy="193675"/>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endParaRPr lang="en-CA"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64CCA8C-2727-A54D-B40F-70CF9669C616}" type="datetimeFigureOut">
              <a:rPr lang="fr-FR"/>
              <a:pPr/>
              <a:t>20/08/2026</a:t>
            </a:fld>
            <a:endParaRPr lang="fr-F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8CEFCA3-4FB0-F648-923A-3843471D4321}" type="slidenum">
              <a:rPr/>
              <a:pPr/>
              <a:t>‹#›</a:t>
            </a:fld>
            <a:endParaRPr lang="fr-FR" dirty="0"/>
          </a:p>
        </p:txBody>
      </p:sp>
    </p:spTree>
    <p:extLst>
      <p:ext uri="{BB962C8B-B14F-4D97-AF65-F5344CB8AC3E}">
        <p14:creationId xmlns:p14="http://schemas.microsoft.com/office/powerpoint/2010/main" val="22042067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47D4E0-ADF2-4269-A368-F8657ABA7EB7}" type="datetimeFigureOut">
              <a:rPr lang="en-US" smtClean="0"/>
              <a:pPr/>
              <a:t>8/20/2026</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8DCFB2-2FC4-4A48-85D8-914292BD17B8}" type="slidenum">
              <a:rPr lang="en-GB" smtClean="0"/>
              <a:pPr/>
              <a:t>‹#›</a:t>
            </a:fld>
            <a:endParaRPr lang="en-GB" dirty="0"/>
          </a:p>
        </p:txBody>
      </p:sp>
    </p:spTree>
    <p:extLst>
      <p:ext uri="{BB962C8B-B14F-4D97-AF65-F5344CB8AC3E}">
        <p14:creationId xmlns:p14="http://schemas.microsoft.com/office/powerpoint/2010/main" val="225851543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3D5D12-6769-48DE-9A86-474A59A0EC5F}" type="slidenum">
              <a:rPr lang="en-CA" smtClean="0"/>
              <a:t>9</a:t>
            </a:fld>
            <a:endParaRPr lang="en-CA" dirty="0"/>
          </a:p>
        </p:txBody>
      </p:sp>
    </p:spTree>
    <p:extLst>
      <p:ext uri="{BB962C8B-B14F-4D97-AF65-F5344CB8AC3E}">
        <p14:creationId xmlns:p14="http://schemas.microsoft.com/office/powerpoint/2010/main" val="2227152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dirty="0"/>
          </a:p>
        </p:txBody>
      </p:sp>
      <p:sp>
        <p:nvSpPr>
          <p:cNvPr id="3" name="Notes Placeholder 2"/>
          <p:cNvSpPr>
            <a:spLocks noGrp="1"/>
          </p:cNvSpPr>
          <p:nvPr>
            <p:ph type="body" idx="1"/>
          </p:nvPr>
        </p:nvSpPr>
        <p:spPr/>
        <p:txBody>
          <a:bodyPr/>
          <a:lstStyle/>
          <a:p>
            <a:pPr rtl="0"/>
            <a:r>
              <a:rPr lang="en-GB" sz="1200" b="1" i="1" u="none" strike="noStrike" kern="1200" baseline="30000" dirty="0">
                <a:solidFill>
                  <a:schemeClr val="tx1"/>
                </a:solidFill>
                <a:latin typeface="+mn-lt"/>
                <a:ea typeface="+mn-ea"/>
                <a:cs typeface="+mn-cs"/>
              </a:rPr>
              <a:t>Figure 1: </a:t>
            </a:r>
            <a:r>
              <a:rPr lang="en-GB" sz="1200" b="1" i="0" u="none" strike="noStrike" kern="1200" baseline="30000" dirty="0">
                <a:solidFill>
                  <a:schemeClr val="tx1"/>
                </a:solidFill>
                <a:latin typeface="+mn-lt"/>
                <a:ea typeface="+mn-ea"/>
                <a:cs typeface="+mn-cs"/>
              </a:rPr>
              <a:t>Trial profile</a:t>
            </a:r>
          </a:p>
          <a:p>
            <a:pPr rtl="0"/>
            <a:r>
              <a:rPr lang="en-GB" sz="1200" b="0" i="0" u="none" strike="noStrike" kern="1200" baseline="30000" dirty="0">
                <a:solidFill>
                  <a:schemeClr val="tx1"/>
                </a:solidFill>
                <a:latin typeface="+mn-lt"/>
                <a:ea typeface="+mn-ea"/>
                <a:cs typeface="+mn-cs"/>
              </a:rPr>
              <a:t>Please account for all dropouts, and supply in an editable format such as saved in a Powerpoint file. </a:t>
            </a:r>
          </a:p>
          <a:p>
            <a:endParaRPr lang="en-GB" dirty="0"/>
          </a:p>
        </p:txBody>
      </p:sp>
      <p:sp>
        <p:nvSpPr>
          <p:cNvPr id="4" name="Slide Number Placeholder 3"/>
          <p:cNvSpPr>
            <a:spLocks noGrp="1"/>
          </p:cNvSpPr>
          <p:nvPr>
            <p:ph type="sldNum" sz="quarter" idx="10"/>
          </p:nvPr>
        </p:nvSpPr>
        <p:spPr/>
        <p:txBody>
          <a:bodyPr/>
          <a:lstStyle/>
          <a:p>
            <a:fld id="{47D1A7E5-F741-4BA8-9431-70A3798A8837}" type="slidenum">
              <a:rPr lang="en-GB" smtClean="0"/>
              <a:t>11</a:t>
            </a:fld>
            <a:endParaRPr lang="en-GB" dirty="0"/>
          </a:p>
        </p:txBody>
      </p:sp>
    </p:spTree>
    <p:extLst>
      <p:ext uri="{BB962C8B-B14F-4D97-AF65-F5344CB8AC3E}">
        <p14:creationId xmlns:p14="http://schemas.microsoft.com/office/powerpoint/2010/main" val="27665368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3" name="Espace réservé du texte 32">
            <a:extLst>
              <a:ext uri="{FF2B5EF4-FFF2-40B4-BE49-F238E27FC236}">
                <a16:creationId xmlns:a16="http://schemas.microsoft.com/office/drawing/2014/main" id="{E87A3DCC-5F52-46C1-83E5-0DCD52BF0AF8}"/>
              </a:ext>
            </a:extLst>
          </p:cNvPr>
          <p:cNvSpPr>
            <a:spLocks noGrp="1" noChangeAspect="1"/>
          </p:cNvSpPr>
          <p:nvPr>
            <p:ph type="body" sz="quarter" idx="10" hasCustomPrompt="1"/>
          </p:nvPr>
        </p:nvSpPr>
        <p:spPr>
          <a:xfrm>
            <a:off x="1039771" y="2517053"/>
            <a:ext cx="6844590" cy="584775"/>
          </a:xfrm>
          <a:prstGeom prst="rect">
            <a:avLst/>
          </a:prstGeom>
        </p:spPr>
        <p:txBody>
          <a:bodyPr wrap="square">
            <a:spAutoFit/>
          </a:bodyPr>
          <a:lstStyle>
            <a:lvl1pPr marL="0" indent="0">
              <a:buNone/>
              <a:defRPr sz="1600" b="0">
                <a:solidFill>
                  <a:schemeClr val="tx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A short description about the subject of the presentation. Can be used as a subtitle. </a:t>
            </a:r>
          </a:p>
        </p:txBody>
      </p:sp>
      <p:sp>
        <p:nvSpPr>
          <p:cNvPr id="36" name="Espace réservé du texte 32">
            <a:extLst>
              <a:ext uri="{FF2B5EF4-FFF2-40B4-BE49-F238E27FC236}">
                <a16:creationId xmlns:a16="http://schemas.microsoft.com/office/drawing/2014/main" id="{16284A64-7B54-461F-9363-2BE4503F91FE}"/>
              </a:ext>
            </a:extLst>
          </p:cNvPr>
          <p:cNvSpPr>
            <a:spLocks noGrp="1"/>
          </p:cNvSpPr>
          <p:nvPr>
            <p:ph type="body" sz="quarter" idx="12" hasCustomPrompt="1"/>
          </p:nvPr>
        </p:nvSpPr>
        <p:spPr>
          <a:xfrm>
            <a:off x="1043597" y="3961569"/>
            <a:ext cx="5688626" cy="288032"/>
          </a:xfrm>
          <a:prstGeom prst="rect">
            <a:avLst/>
          </a:prstGeom>
        </p:spPr>
        <p:txBody>
          <a:bodyPr>
            <a:noAutofit/>
          </a:bodyPr>
          <a:lstStyle>
            <a:lvl1pPr marL="0" indent="0">
              <a:buNone/>
              <a:defRPr sz="1600" b="0">
                <a:solidFill>
                  <a:srgbClr val="AE1022"/>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Presentation date</a:t>
            </a:r>
          </a:p>
        </p:txBody>
      </p:sp>
      <p:sp>
        <p:nvSpPr>
          <p:cNvPr id="15" name="Espace réservé du texte 32">
            <a:extLst>
              <a:ext uri="{FF2B5EF4-FFF2-40B4-BE49-F238E27FC236}">
                <a16:creationId xmlns:a16="http://schemas.microsoft.com/office/drawing/2014/main" id="{DFFB4CC0-14B2-483B-83A6-DA9CE43781CA}"/>
              </a:ext>
            </a:extLst>
          </p:cNvPr>
          <p:cNvSpPr>
            <a:spLocks noGrp="1"/>
          </p:cNvSpPr>
          <p:nvPr>
            <p:ph type="body" sz="quarter" idx="13" hasCustomPrompt="1"/>
          </p:nvPr>
        </p:nvSpPr>
        <p:spPr>
          <a:xfrm>
            <a:off x="1043610" y="3577877"/>
            <a:ext cx="5688619" cy="290018"/>
          </a:xfrm>
          <a:prstGeom prst="rect">
            <a:avLst/>
          </a:prstGeom>
        </p:spPr>
        <p:txBody>
          <a:bodyPr>
            <a:noAutofit/>
          </a:bodyPr>
          <a:lstStyle>
            <a:lvl1pPr marL="0" indent="0">
              <a:buNone/>
              <a:defRPr sz="1600" b="0">
                <a:solidFill>
                  <a:schemeClr val="tx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Presenter Name</a:t>
            </a:r>
          </a:p>
        </p:txBody>
      </p:sp>
      <p:sp>
        <p:nvSpPr>
          <p:cNvPr id="17" name="Espace réservé du texte 32">
            <a:extLst>
              <a:ext uri="{FF2B5EF4-FFF2-40B4-BE49-F238E27FC236}">
                <a16:creationId xmlns:a16="http://schemas.microsoft.com/office/drawing/2014/main" id="{495DAAF3-5ADD-3B4B-9B4A-F80003C2F6E4}"/>
              </a:ext>
            </a:extLst>
          </p:cNvPr>
          <p:cNvSpPr>
            <a:spLocks noGrp="1" noChangeAspect="1"/>
          </p:cNvSpPr>
          <p:nvPr>
            <p:ph type="body" sz="quarter" idx="14" hasCustomPrompt="1"/>
          </p:nvPr>
        </p:nvSpPr>
        <p:spPr>
          <a:xfrm>
            <a:off x="1043610" y="927760"/>
            <a:ext cx="6768746" cy="833178"/>
          </a:xfrm>
          <a:prstGeom prst="rect">
            <a:avLst/>
          </a:prstGeom>
        </p:spPr>
        <p:txBody>
          <a:bodyPr wrap="square" lIns="90000" tIns="46800" rIns="90000" bIns="46800">
            <a:spAutoFit/>
          </a:bodyPr>
          <a:lstStyle>
            <a:lvl1pPr marL="0" indent="0">
              <a:spcBef>
                <a:spcPts val="600"/>
              </a:spcBef>
              <a:buNone/>
              <a:defRPr sz="4800" b="1" i="0" baseline="0">
                <a:solidFill>
                  <a:schemeClr val="accent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Presentation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xtra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EC9FD404-747D-47CF-8BD6-85DE35A09CA4}"/>
              </a:ext>
            </a:extLst>
          </p:cNvPr>
          <p:cNvSpPr>
            <a:spLocks noGrp="1"/>
          </p:cNvSpPr>
          <p:nvPr>
            <p:ph type="body" sz="quarter" idx="10" hasCustomPrompt="1"/>
          </p:nvPr>
        </p:nvSpPr>
        <p:spPr>
          <a:xfrm>
            <a:off x="324618" y="339502"/>
            <a:ext cx="7631757" cy="432048"/>
          </a:xfrm>
          <a:prstGeom prst="rect">
            <a:avLst/>
          </a:prstGeom>
        </p:spPr>
        <p:txBody>
          <a:bodyPr>
            <a:noAutofit/>
          </a:bodyPr>
          <a:lstStyle>
            <a:lvl1pPr marL="0" indent="0">
              <a:lnSpc>
                <a:spcPts val="2500"/>
              </a:lnSpc>
              <a:spcBef>
                <a:spcPts val="0"/>
              </a:spcBef>
              <a:buNone/>
              <a:defRPr sz="2400" b="1">
                <a:solidFill>
                  <a:schemeClr val="accent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First line of the headline</a:t>
            </a:r>
          </a:p>
        </p:txBody>
      </p:sp>
      <p:sp>
        <p:nvSpPr>
          <p:cNvPr id="6" name="Content Placeholder 4">
            <a:extLst>
              <a:ext uri="{FF2B5EF4-FFF2-40B4-BE49-F238E27FC236}">
                <a16:creationId xmlns:a16="http://schemas.microsoft.com/office/drawing/2014/main" id="{448225EB-A123-4416-BF74-09996F924290}"/>
              </a:ext>
            </a:extLst>
          </p:cNvPr>
          <p:cNvSpPr>
            <a:spLocks noGrp="1"/>
          </p:cNvSpPr>
          <p:nvPr>
            <p:ph sz="quarter" idx="11"/>
          </p:nvPr>
        </p:nvSpPr>
        <p:spPr>
          <a:xfrm>
            <a:off x="323850" y="915566"/>
            <a:ext cx="7632700" cy="3890434"/>
          </a:xfrm>
          <a:prstGeom prst="rect">
            <a:avLst/>
          </a:prstGeom>
        </p:spPr>
        <p:txBody>
          <a:bodyPr>
            <a:normAutofit/>
          </a:bodyPr>
          <a:lstStyle>
            <a:lvl1pPr marL="180975" indent="-180975" defTabSz="360000">
              <a:buFont typeface="Arial" panose="020B0604020202020204" pitchFamily="34" charset="0"/>
              <a:buChar char="•"/>
              <a:defRPr sz="1100" b="0">
                <a:solidFill>
                  <a:schemeClr val="tx1"/>
                </a:solidFill>
                <a:latin typeface="+mn-lt"/>
              </a:defRPr>
            </a:lvl1pPr>
            <a:lvl2pPr marL="447675" indent="-179388" defTabSz="358775">
              <a:buClr>
                <a:srgbClr val="AE1022"/>
              </a:buClr>
              <a:buFont typeface="Arial" panose="020B0604020202020204" pitchFamily="34" charset="0"/>
              <a:buChar char="•"/>
              <a:defRPr sz="1100" b="0">
                <a:solidFill>
                  <a:schemeClr val="tx1"/>
                </a:solidFill>
                <a:latin typeface="+mn-lt"/>
              </a:defRPr>
            </a:lvl2pPr>
            <a:lvl3pPr marL="628650" indent="-179388">
              <a:buClr>
                <a:srgbClr val="AE1022"/>
              </a:buClr>
              <a:buFont typeface="Arial" panose="020B0604020202020204" pitchFamily="34" charset="0"/>
              <a:buChar char="•"/>
              <a:defRPr sz="1100" b="0">
                <a:solidFill>
                  <a:schemeClr val="tx1"/>
                </a:solidFill>
                <a:latin typeface="+mn-lt"/>
              </a:defRPr>
            </a:lvl3pPr>
            <a:lvl4pPr marL="804863" indent="-179388">
              <a:buClr>
                <a:srgbClr val="AE1022"/>
              </a:buClr>
              <a:buFont typeface="Arial" panose="020B0604020202020204" pitchFamily="34" charset="0"/>
              <a:buChar char="•"/>
              <a:tabLst>
                <a:tab pos="804863" algn="l"/>
              </a:tabLst>
              <a:defRPr sz="1100" b="0">
                <a:solidFill>
                  <a:schemeClr val="tx1"/>
                </a:solidFill>
                <a:latin typeface="+mn-lt"/>
              </a:defRPr>
            </a:lvl4pPr>
            <a:lvl5pPr marL="985838" indent="-179388">
              <a:buClr>
                <a:srgbClr val="AE1022"/>
              </a:buClr>
              <a:buFont typeface="Arial" panose="020B0604020202020204" pitchFamily="34" charset="0"/>
              <a:buChar char="•"/>
              <a:defRPr sz="1100" b="0">
                <a:solidFill>
                  <a:schemeClr val="tx1"/>
                </a:solidFill>
                <a:latin typeface="+mn-lt"/>
              </a:defRPr>
            </a:lvl5pPr>
            <a:lvl6pPr marL="1166813" indent="-179388">
              <a:buClr>
                <a:srgbClr val="AE1022"/>
              </a:buClr>
              <a:buFont typeface="Arial" panose="020B0604020202020204" pitchFamily="34" charset="0"/>
              <a:buChar char="•"/>
              <a:tabLst>
                <a:tab pos="1076325" algn="l"/>
              </a:tabLst>
              <a:defRPr sz="1800"/>
            </a:lvl6pPr>
            <a:lvl7pPr marL="1346400" indent="-179388">
              <a:buClr>
                <a:srgbClr val="C00000"/>
              </a:buClr>
              <a:defRPr sz="1800"/>
            </a:lvl7pPr>
            <a:lvl8pPr marL="1530000" indent="-179388">
              <a:buClr>
                <a:srgbClr val="C00000"/>
              </a:buClr>
              <a:defRPr sz="1800"/>
            </a:lvl8pPr>
            <a:lvl9pPr marL="2424113" indent="-228600">
              <a:buClr>
                <a:srgbClr val="C00000"/>
              </a:buClr>
              <a:buNone/>
              <a:defRPr sz="14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39209463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5">
            <a:extLst>
              <a:ext uri="{FF2B5EF4-FFF2-40B4-BE49-F238E27FC236}">
                <a16:creationId xmlns:a16="http://schemas.microsoft.com/office/drawing/2014/main" id="{75713D93-C919-4892-838C-B532C4D773A2}"/>
              </a:ext>
            </a:extLst>
          </p:cNvPr>
          <p:cNvSpPr>
            <a:spLocks noGrp="1"/>
          </p:cNvSpPr>
          <p:nvPr>
            <p:ph type="body" sz="quarter" idx="10" hasCustomPrompt="1"/>
          </p:nvPr>
        </p:nvSpPr>
        <p:spPr>
          <a:xfrm>
            <a:off x="324618" y="339502"/>
            <a:ext cx="7631757" cy="432048"/>
          </a:xfrm>
          <a:prstGeom prst="rect">
            <a:avLst/>
          </a:prstGeom>
        </p:spPr>
        <p:txBody>
          <a:bodyPr>
            <a:noAutofit/>
          </a:bodyPr>
          <a:lstStyle>
            <a:lvl1pPr marL="0" indent="0">
              <a:lnSpc>
                <a:spcPts val="2500"/>
              </a:lnSpc>
              <a:spcBef>
                <a:spcPts val="0"/>
              </a:spcBef>
              <a:buNone/>
              <a:defRPr sz="2000" b="1" baseline="0">
                <a:solidFill>
                  <a:schemeClr val="accent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Want to use just a headline? =&gt; type here</a:t>
            </a:r>
          </a:p>
        </p:txBody>
      </p:sp>
    </p:spTree>
    <p:extLst>
      <p:ext uri="{BB962C8B-B14F-4D97-AF65-F5344CB8AC3E}">
        <p14:creationId xmlns:p14="http://schemas.microsoft.com/office/powerpoint/2010/main" val="1972944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8A1CE93C-D99C-4EDD-BA67-BCAAD80495D2}"/>
              </a:ext>
            </a:extLst>
          </p:cNvPr>
          <p:cNvSpPr>
            <a:spLocks noGrp="1"/>
          </p:cNvSpPr>
          <p:nvPr>
            <p:ph type="body" sz="quarter" idx="10" hasCustomPrompt="1"/>
          </p:nvPr>
        </p:nvSpPr>
        <p:spPr>
          <a:xfrm>
            <a:off x="358175" y="1364165"/>
            <a:ext cx="6825854" cy="1152592"/>
          </a:xfrm>
          <a:prstGeom prst="rect">
            <a:avLst/>
          </a:prstGeom>
        </p:spPr>
        <p:txBody>
          <a:bodyPr>
            <a:normAutofit/>
          </a:bodyPr>
          <a:lstStyle>
            <a:lvl1pPr marL="0" indent="0">
              <a:lnSpc>
                <a:spcPct val="100000"/>
              </a:lnSpc>
              <a:spcBef>
                <a:spcPts val="450"/>
              </a:spcBef>
              <a:buNone/>
              <a:defRPr sz="2000" b="1">
                <a:solidFill>
                  <a:schemeClr val="accent1"/>
                </a:solidFill>
                <a:latin typeface="+mj-lt"/>
              </a:defRPr>
            </a:lvl1pPr>
            <a:lvl2pPr marL="266693" indent="0">
              <a:buNone/>
              <a:defRPr/>
            </a:lvl2pPr>
            <a:lvl3pPr marL="531799" indent="0">
              <a:buNone/>
              <a:defRPr/>
            </a:lvl3pPr>
            <a:lvl4pPr marL="809605" indent="0">
              <a:buNone/>
              <a:defRPr/>
            </a:lvl4pPr>
            <a:lvl5pPr marL="1076298" indent="0">
              <a:buNone/>
              <a:defRPr/>
            </a:lvl5pPr>
          </a:lstStyle>
          <a:p>
            <a:pPr lvl="0"/>
            <a:r>
              <a:rPr lang="en-GB" dirty="0"/>
              <a:t>S</a:t>
            </a:r>
            <a:r>
              <a:rPr lang="en-US" dirty="0" err="1"/>
              <a:t>ub</a:t>
            </a:r>
            <a:r>
              <a:rPr lang="en-US" dirty="0"/>
              <a:t>-Title</a:t>
            </a:r>
          </a:p>
        </p:txBody>
      </p:sp>
      <p:sp>
        <p:nvSpPr>
          <p:cNvPr id="5" name="Text Placeholder 4">
            <a:extLst>
              <a:ext uri="{FF2B5EF4-FFF2-40B4-BE49-F238E27FC236}">
                <a16:creationId xmlns:a16="http://schemas.microsoft.com/office/drawing/2014/main" id="{6C2DF46A-1BA8-44CA-B779-2ACC2C31960D}"/>
              </a:ext>
            </a:extLst>
          </p:cNvPr>
          <p:cNvSpPr>
            <a:spLocks noGrp="1"/>
          </p:cNvSpPr>
          <p:nvPr>
            <p:ph type="body" sz="quarter" idx="11"/>
          </p:nvPr>
        </p:nvSpPr>
        <p:spPr>
          <a:xfrm>
            <a:off x="358176" y="2571750"/>
            <a:ext cx="6825853" cy="1643063"/>
          </a:xfrm>
          <a:prstGeom prst="rect">
            <a:avLst/>
          </a:prstGeom>
        </p:spPr>
        <p:txBody>
          <a:bodyPr>
            <a:normAutofit/>
          </a:bodyPr>
          <a:lstStyle>
            <a:lvl1pPr>
              <a:buFontTx/>
              <a:buNone/>
              <a:defRPr sz="1100" b="0">
                <a:latin typeface="+mn-lt"/>
              </a:defRPr>
            </a:lvl1pPr>
            <a:lvl2pPr indent="-266400">
              <a:buClr>
                <a:srgbClr val="AE1022"/>
              </a:buClr>
              <a:buFont typeface="Arial" panose="020B0604020202020204" pitchFamily="34" charset="0"/>
              <a:buChar char="•"/>
              <a:defRPr sz="1100" b="0">
                <a:latin typeface="+mn-lt"/>
              </a:defRPr>
            </a:lvl2pPr>
            <a:lvl3pPr indent="-266400">
              <a:buClr>
                <a:srgbClr val="AE1022"/>
              </a:buClr>
              <a:buFont typeface="Arial" panose="020B0604020202020204" pitchFamily="34" charset="0"/>
              <a:buChar char="•"/>
              <a:defRPr sz="1100" b="0">
                <a:latin typeface="+mn-lt"/>
              </a:defRPr>
            </a:lvl3pPr>
            <a:lvl4pPr indent="-266400">
              <a:buClr>
                <a:srgbClr val="AE1022"/>
              </a:buClr>
              <a:buFont typeface="Arial" panose="020B0604020202020204" pitchFamily="34" charset="0"/>
              <a:buChar char="•"/>
              <a:defRPr sz="1100" b="0">
                <a:latin typeface="+mn-lt"/>
              </a:defRPr>
            </a:lvl4pPr>
            <a:lvl5pPr indent="-266400">
              <a:buClr>
                <a:srgbClr val="AE1022"/>
              </a:buClr>
              <a:buFont typeface="Arial" panose="020B0604020202020204" pitchFamily="34" charset="0"/>
              <a:buChar char="•"/>
              <a:defRPr sz="1100" b="0">
                <a:latin typeface="+mn-lt"/>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193688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555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29FFA-D7AF-7E49-D8BF-36E834387850}"/>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CA"/>
          </a:p>
        </p:txBody>
      </p:sp>
      <p:sp>
        <p:nvSpPr>
          <p:cNvPr id="3" name="Subtitle 2">
            <a:extLst>
              <a:ext uri="{FF2B5EF4-FFF2-40B4-BE49-F238E27FC236}">
                <a16:creationId xmlns:a16="http://schemas.microsoft.com/office/drawing/2014/main" id="{24CA39FB-1E7A-84E5-DBB8-29835640AABD}"/>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6A96B89D-E1F1-6B5D-EC87-B3758B29FD44}"/>
              </a:ext>
            </a:extLst>
          </p:cNvPr>
          <p:cNvSpPr>
            <a:spLocks noGrp="1"/>
          </p:cNvSpPr>
          <p:nvPr>
            <p:ph type="dt" sz="half" idx="10"/>
          </p:nvPr>
        </p:nvSpPr>
        <p:spPr/>
        <p:txBody>
          <a:bodyPr/>
          <a:lstStyle/>
          <a:p>
            <a:fld id="{2BDCE0D2-19B0-431C-96FC-EC1274C5C37B}" type="datetimeFigureOut">
              <a:rPr lang="en-CA" smtClean="0"/>
              <a:t>2026-08-20</a:t>
            </a:fld>
            <a:endParaRPr lang="en-CA" dirty="0"/>
          </a:p>
        </p:txBody>
      </p:sp>
      <p:sp>
        <p:nvSpPr>
          <p:cNvPr id="5" name="Footer Placeholder 4">
            <a:extLst>
              <a:ext uri="{FF2B5EF4-FFF2-40B4-BE49-F238E27FC236}">
                <a16:creationId xmlns:a16="http://schemas.microsoft.com/office/drawing/2014/main" id="{E984845E-A17B-4E05-B92F-AB0E7663D62C}"/>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E237ADA9-5218-CE03-9B64-6CBBD8F6D7E2}"/>
              </a:ext>
            </a:extLst>
          </p:cNvPr>
          <p:cNvSpPr>
            <a:spLocks noGrp="1"/>
          </p:cNvSpPr>
          <p:nvPr>
            <p:ph type="sldNum" sz="quarter" idx="12"/>
          </p:nvPr>
        </p:nvSpPr>
        <p:spPr/>
        <p:txBody>
          <a:bodyPr/>
          <a:lstStyle/>
          <a:p>
            <a:fld id="{E5F84839-5EB7-4DB2-BFB1-1B4AB50C9E84}" type="slidenum">
              <a:rPr lang="en-CA" smtClean="0"/>
              <a:t>‹#›</a:t>
            </a:fld>
            <a:endParaRPr lang="en-CA" dirty="0"/>
          </a:p>
        </p:txBody>
      </p:sp>
    </p:spTree>
    <p:extLst>
      <p:ext uri="{BB962C8B-B14F-4D97-AF65-F5344CB8AC3E}">
        <p14:creationId xmlns:p14="http://schemas.microsoft.com/office/powerpoint/2010/main" val="2752002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F7923-05C7-6055-DA65-4E1983DD798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5E05779-D2CD-1610-C4F6-987766A74D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814FB77F-9B6E-09B2-3BF2-78EEA8AF0168}"/>
              </a:ext>
            </a:extLst>
          </p:cNvPr>
          <p:cNvSpPr>
            <a:spLocks noGrp="1"/>
          </p:cNvSpPr>
          <p:nvPr>
            <p:ph type="dt" sz="half" idx="10"/>
          </p:nvPr>
        </p:nvSpPr>
        <p:spPr/>
        <p:txBody>
          <a:bodyPr/>
          <a:lstStyle/>
          <a:p>
            <a:fld id="{2BDCE0D2-19B0-431C-96FC-EC1274C5C37B}" type="datetimeFigureOut">
              <a:rPr lang="en-CA" smtClean="0"/>
              <a:t>2026-08-20</a:t>
            </a:fld>
            <a:endParaRPr lang="en-CA" dirty="0"/>
          </a:p>
        </p:txBody>
      </p:sp>
      <p:sp>
        <p:nvSpPr>
          <p:cNvPr id="5" name="Footer Placeholder 4">
            <a:extLst>
              <a:ext uri="{FF2B5EF4-FFF2-40B4-BE49-F238E27FC236}">
                <a16:creationId xmlns:a16="http://schemas.microsoft.com/office/drawing/2014/main" id="{64E24D31-82AE-3A77-5B18-EC068D29FD65}"/>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52BF210E-FE38-69D5-C79F-1DDC84371184}"/>
              </a:ext>
            </a:extLst>
          </p:cNvPr>
          <p:cNvSpPr>
            <a:spLocks noGrp="1"/>
          </p:cNvSpPr>
          <p:nvPr>
            <p:ph type="sldNum" sz="quarter" idx="12"/>
          </p:nvPr>
        </p:nvSpPr>
        <p:spPr/>
        <p:txBody>
          <a:bodyPr/>
          <a:lstStyle/>
          <a:p>
            <a:fld id="{E5F84839-5EB7-4DB2-BFB1-1B4AB50C9E84}" type="slidenum">
              <a:rPr lang="en-CA" smtClean="0"/>
              <a:t>‹#›</a:t>
            </a:fld>
            <a:endParaRPr lang="en-CA" dirty="0"/>
          </a:p>
        </p:txBody>
      </p:sp>
    </p:spTree>
    <p:extLst>
      <p:ext uri="{BB962C8B-B14F-4D97-AF65-F5344CB8AC3E}">
        <p14:creationId xmlns:p14="http://schemas.microsoft.com/office/powerpoint/2010/main" val="1443527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626AE-3C63-9FE9-F396-C9CAD8B83AE5}"/>
              </a:ext>
            </a:extLst>
          </p:cNvPr>
          <p:cNvSpPr>
            <a:spLocks noGrp="1"/>
          </p:cNvSpPr>
          <p:nvPr>
            <p:ph type="title"/>
          </p:nvPr>
        </p:nvSpPr>
        <p:spPr>
          <a:xfrm>
            <a:off x="629841" y="273844"/>
            <a:ext cx="7886700" cy="994172"/>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8A128FD7-85E3-E20F-D489-2C341394D79F}"/>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F633429E-7FBE-F3F1-833A-DE471EC29A3A}"/>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483921B2-2745-6B9A-74F3-096E2E996801}"/>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544CEEA0-7A33-219C-EEFD-5AFA412D3AAE}"/>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AC277622-8AAC-76A5-B076-84AF98F1A792}"/>
              </a:ext>
            </a:extLst>
          </p:cNvPr>
          <p:cNvSpPr>
            <a:spLocks noGrp="1"/>
          </p:cNvSpPr>
          <p:nvPr>
            <p:ph type="dt" sz="half" idx="10"/>
          </p:nvPr>
        </p:nvSpPr>
        <p:spPr/>
        <p:txBody>
          <a:bodyPr/>
          <a:lstStyle/>
          <a:p>
            <a:fld id="{2BDCE0D2-19B0-431C-96FC-EC1274C5C37B}" type="datetimeFigureOut">
              <a:rPr lang="en-CA" smtClean="0"/>
              <a:t>2026-08-20</a:t>
            </a:fld>
            <a:endParaRPr lang="en-CA" dirty="0"/>
          </a:p>
        </p:txBody>
      </p:sp>
      <p:sp>
        <p:nvSpPr>
          <p:cNvPr id="8" name="Footer Placeholder 7">
            <a:extLst>
              <a:ext uri="{FF2B5EF4-FFF2-40B4-BE49-F238E27FC236}">
                <a16:creationId xmlns:a16="http://schemas.microsoft.com/office/drawing/2014/main" id="{7EF1BB25-C170-1B92-E4F7-C14DF81C7F0C}"/>
              </a:ext>
            </a:extLst>
          </p:cNvPr>
          <p:cNvSpPr>
            <a:spLocks noGrp="1"/>
          </p:cNvSpPr>
          <p:nvPr>
            <p:ph type="ftr" sz="quarter" idx="11"/>
          </p:nvPr>
        </p:nvSpPr>
        <p:spPr/>
        <p:txBody>
          <a:bodyPr/>
          <a:lstStyle/>
          <a:p>
            <a:endParaRPr lang="en-CA" dirty="0"/>
          </a:p>
        </p:txBody>
      </p:sp>
      <p:sp>
        <p:nvSpPr>
          <p:cNvPr id="9" name="Slide Number Placeholder 8">
            <a:extLst>
              <a:ext uri="{FF2B5EF4-FFF2-40B4-BE49-F238E27FC236}">
                <a16:creationId xmlns:a16="http://schemas.microsoft.com/office/drawing/2014/main" id="{CC0015AD-9201-9E8E-F0FF-F488B45122E9}"/>
              </a:ext>
            </a:extLst>
          </p:cNvPr>
          <p:cNvSpPr>
            <a:spLocks noGrp="1"/>
          </p:cNvSpPr>
          <p:nvPr>
            <p:ph type="sldNum" sz="quarter" idx="12"/>
          </p:nvPr>
        </p:nvSpPr>
        <p:spPr/>
        <p:txBody>
          <a:bodyPr/>
          <a:lstStyle/>
          <a:p>
            <a:fld id="{E5F84839-5EB7-4DB2-BFB1-1B4AB50C9E84}" type="slidenum">
              <a:rPr lang="en-CA" smtClean="0"/>
              <a:t>‹#›</a:t>
            </a:fld>
            <a:endParaRPr lang="en-CA" dirty="0"/>
          </a:p>
        </p:txBody>
      </p:sp>
    </p:spTree>
    <p:extLst>
      <p:ext uri="{BB962C8B-B14F-4D97-AF65-F5344CB8AC3E}">
        <p14:creationId xmlns:p14="http://schemas.microsoft.com/office/powerpoint/2010/main" val="4014441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F5F53F-844A-F768-258A-4679FC1E160B}"/>
              </a:ext>
            </a:extLst>
          </p:cNvPr>
          <p:cNvSpPr>
            <a:spLocks noGrp="1"/>
          </p:cNvSpPr>
          <p:nvPr>
            <p:ph type="dt" sz="half" idx="10"/>
          </p:nvPr>
        </p:nvSpPr>
        <p:spPr/>
        <p:txBody>
          <a:bodyPr/>
          <a:lstStyle/>
          <a:p>
            <a:fld id="{2BDCE0D2-19B0-431C-96FC-EC1274C5C37B}" type="datetimeFigureOut">
              <a:rPr lang="en-CA" smtClean="0"/>
              <a:t>2026-08-20</a:t>
            </a:fld>
            <a:endParaRPr lang="en-CA" dirty="0"/>
          </a:p>
        </p:txBody>
      </p:sp>
      <p:sp>
        <p:nvSpPr>
          <p:cNvPr id="3" name="Footer Placeholder 2">
            <a:extLst>
              <a:ext uri="{FF2B5EF4-FFF2-40B4-BE49-F238E27FC236}">
                <a16:creationId xmlns:a16="http://schemas.microsoft.com/office/drawing/2014/main" id="{88146F46-DF54-A320-DAC1-757BBF9D14BD}"/>
              </a:ext>
            </a:extLst>
          </p:cNvPr>
          <p:cNvSpPr>
            <a:spLocks noGrp="1"/>
          </p:cNvSpPr>
          <p:nvPr>
            <p:ph type="ftr" sz="quarter" idx="11"/>
          </p:nvPr>
        </p:nvSpPr>
        <p:spPr/>
        <p:txBody>
          <a:bodyPr/>
          <a:lstStyle/>
          <a:p>
            <a:endParaRPr lang="en-CA" dirty="0"/>
          </a:p>
        </p:txBody>
      </p:sp>
      <p:sp>
        <p:nvSpPr>
          <p:cNvPr id="4" name="Slide Number Placeholder 3">
            <a:extLst>
              <a:ext uri="{FF2B5EF4-FFF2-40B4-BE49-F238E27FC236}">
                <a16:creationId xmlns:a16="http://schemas.microsoft.com/office/drawing/2014/main" id="{F54A5751-F4D3-6EE0-6114-6EE0F23C1DAB}"/>
              </a:ext>
            </a:extLst>
          </p:cNvPr>
          <p:cNvSpPr>
            <a:spLocks noGrp="1"/>
          </p:cNvSpPr>
          <p:nvPr>
            <p:ph type="sldNum" sz="quarter" idx="12"/>
          </p:nvPr>
        </p:nvSpPr>
        <p:spPr/>
        <p:txBody>
          <a:bodyPr/>
          <a:lstStyle/>
          <a:p>
            <a:fld id="{E5F84839-5EB7-4DB2-BFB1-1B4AB50C9E84}" type="slidenum">
              <a:rPr lang="en-CA" smtClean="0"/>
              <a:t>‹#›</a:t>
            </a:fld>
            <a:endParaRPr lang="en-CA" dirty="0"/>
          </a:p>
        </p:txBody>
      </p:sp>
    </p:spTree>
    <p:extLst>
      <p:ext uri="{BB962C8B-B14F-4D97-AF65-F5344CB8AC3E}">
        <p14:creationId xmlns:p14="http://schemas.microsoft.com/office/powerpoint/2010/main" val="1765530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89271022-20A5-4D9A-84BD-CFB63810A5C6}"/>
              </a:ext>
            </a:extLst>
          </p:cNvPr>
          <p:cNvSpPr>
            <a:spLocks noGrp="1"/>
          </p:cNvSpPr>
          <p:nvPr>
            <p:ph type="title"/>
          </p:nvPr>
        </p:nvSpPr>
        <p:spPr>
          <a:xfrm>
            <a:off x="324000" y="338401"/>
            <a:ext cx="7886700" cy="409592"/>
          </a:xfrm>
          <a:prstGeom prst="rect">
            <a:avLst/>
          </a:prstGeom>
        </p:spPr>
        <p:txBody>
          <a:bodyPr vert="horz" lIns="91440" tIns="45720" rIns="91440" bIns="45720" rtlCol="0">
            <a:noAutofit/>
          </a:bodyPr>
          <a:lstStyle/>
          <a:p>
            <a:pPr marL="0" lvl="0" indent="0">
              <a:lnSpc>
                <a:spcPts val="2500"/>
              </a:lnSpc>
              <a:spcBef>
                <a:spcPts val="0"/>
              </a:spcBef>
              <a:buClr>
                <a:srgbClr val="D00040"/>
              </a:buClr>
              <a:buFont typeface="Arial" pitchFamily="34" charset="0"/>
            </a:pPr>
            <a:r>
              <a:rPr lang="fr-FR" dirty="0"/>
              <a:t>Modifiez le style du titre</a:t>
            </a:r>
            <a:endParaRPr lang="en-US" dirty="0"/>
          </a:p>
        </p:txBody>
      </p:sp>
      <p:sp>
        <p:nvSpPr>
          <p:cNvPr id="6" name="Text Placeholder 5">
            <a:extLst>
              <a:ext uri="{FF2B5EF4-FFF2-40B4-BE49-F238E27FC236}">
                <a16:creationId xmlns:a16="http://schemas.microsoft.com/office/drawing/2014/main" id="{B374904E-396E-4218-8F2B-633F1212695D}"/>
              </a:ext>
            </a:extLst>
          </p:cNvPr>
          <p:cNvSpPr>
            <a:spLocks noGrp="1"/>
          </p:cNvSpPr>
          <p:nvPr>
            <p:ph type="body" idx="1"/>
          </p:nvPr>
        </p:nvSpPr>
        <p:spPr>
          <a:xfrm>
            <a:off x="324000" y="914400"/>
            <a:ext cx="7886700" cy="3913200"/>
          </a:xfrm>
          <a:prstGeom prst="rect">
            <a:avLst/>
          </a:prstGeom>
        </p:spPr>
        <p:txBody>
          <a:bodyPr vert="horz" lIns="91440" tIns="45720" rIns="91440" bIns="45720" rtlCol="0">
            <a:normAutofit/>
          </a:bodyPr>
          <a:lstStyle/>
          <a:p>
            <a:pPr marL="266700" lvl="0" indent="-266700"/>
            <a:r>
              <a:rPr lang="fr-FR" dirty="0"/>
              <a:t>Cliquez pour modifier les styles du texte du masque</a:t>
            </a:r>
          </a:p>
          <a:p>
            <a:pPr marL="266700" lvl="1" indent="-266700"/>
            <a:r>
              <a:rPr lang="fr-FR" dirty="0"/>
              <a:t>Deuxième niveau</a:t>
            </a:r>
          </a:p>
          <a:p>
            <a:pPr marL="266700" lvl="2" indent="-266700"/>
            <a:r>
              <a:rPr lang="fr-FR" dirty="0"/>
              <a:t>Troisième niveau</a:t>
            </a:r>
          </a:p>
          <a:p>
            <a:pPr marL="266700" lvl="3" indent="-266700"/>
            <a:r>
              <a:rPr lang="fr-FR" dirty="0"/>
              <a:t>Quatrième niveau</a:t>
            </a:r>
          </a:p>
          <a:p>
            <a:pPr marL="266700" lvl="4" indent="-266700"/>
            <a:r>
              <a:rPr lang="fr-FR" dirty="0"/>
              <a:t>Cinquième niveau</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65" r:id="rId3"/>
    <p:sldLayoutId id="2147483669" r:id="rId4"/>
    <p:sldLayoutId id="2147483666" r:id="rId5"/>
    <p:sldLayoutId id="2147483670" r:id="rId6"/>
    <p:sldLayoutId id="2147483671" r:id="rId7"/>
    <p:sldLayoutId id="2147483672" r:id="rId8"/>
    <p:sldLayoutId id="2147483673" r:id="rId9"/>
  </p:sldLayoutIdLst>
  <p:hf hdr="0" ftr="0" dt="0"/>
  <p:txStyles>
    <p:titleStyle>
      <a:lvl1pPr algn="l" defTabSz="914400" rtl="0" eaLnBrk="1" latinLnBrk="0" hangingPunct="1">
        <a:spcBef>
          <a:spcPct val="0"/>
        </a:spcBef>
        <a:buNone/>
        <a:defRPr lang="en-US" sz="2000" b="1" i="0" kern="1200" smtClean="0">
          <a:solidFill>
            <a:schemeClr val="accent1"/>
          </a:solidFill>
          <a:latin typeface="+mj-lt"/>
          <a:ea typeface="+mn-ea"/>
          <a:cs typeface="Verdana"/>
        </a:defRPr>
      </a:lvl1pPr>
    </p:titleStyle>
    <p:body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5.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CCAD9-6DF9-5106-108B-A721D7BEDCD3}"/>
              </a:ext>
            </a:extLst>
          </p:cNvPr>
          <p:cNvSpPr>
            <a:spLocks noGrp="1"/>
          </p:cNvSpPr>
          <p:nvPr>
            <p:ph type="ctrTitle"/>
          </p:nvPr>
        </p:nvSpPr>
        <p:spPr>
          <a:xfrm>
            <a:off x="1143000" y="700088"/>
            <a:ext cx="6858000" cy="1932385"/>
          </a:xfrm>
        </p:spPr>
        <p:txBody>
          <a:bodyPr>
            <a:normAutofit fontScale="90000"/>
          </a:bodyPr>
          <a:lstStyle/>
          <a:p>
            <a:r>
              <a:rPr lang="en-US" sz="3000" dirty="0"/>
              <a:t>Virtual Integrated Reliable Transformative User-driven E-health System for Pacemakers and Implantable Cardioverter Defibrillators: two randomized clinical trials  (VIRTUES PM and VIRTUES ICD)</a:t>
            </a:r>
            <a:endParaRPr lang="en-CA" sz="3000" dirty="0"/>
          </a:p>
        </p:txBody>
      </p:sp>
      <p:sp>
        <p:nvSpPr>
          <p:cNvPr id="3" name="Subtitle 2">
            <a:extLst>
              <a:ext uri="{FF2B5EF4-FFF2-40B4-BE49-F238E27FC236}">
                <a16:creationId xmlns:a16="http://schemas.microsoft.com/office/drawing/2014/main" id="{7E3EE456-B970-66B8-DAA6-6367857168BB}"/>
              </a:ext>
            </a:extLst>
          </p:cNvPr>
          <p:cNvSpPr>
            <a:spLocks noGrp="1"/>
          </p:cNvSpPr>
          <p:nvPr>
            <p:ph type="subTitle" idx="1"/>
          </p:nvPr>
        </p:nvSpPr>
        <p:spPr>
          <a:xfrm>
            <a:off x="1143000" y="2701528"/>
            <a:ext cx="6858000" cy="1445621"/>
          </a:xfrm>
        </p:spPr>
        <p:txBody>
          <a:bodyPr>
            <a:normAutofit fontScale="92500" lnSpcReduction="20000"/>
          </a:bodyPr>
          <a:lstStyle/>
          <a:p>
            <a:r>
              <a:rPr lang="en-US" b="1" dirty="0"/>
              <a:t>Ratika Parkash MD MSc, George Wells, Amir Abdelwahab, Habib Khan, Laurence Sterns, Martin van Zyl, Isabelle Nault, Jean-Francois Sarrazin, Felix Ayala-Paredes, Felix Ayala-Valani, Marcio Sturmer, Maxime Ceran-la, Satish Raj, Bernard Thibault, Umjeet Jolly, William Chan, Stephen Duffett, Clarence Khoo, Satish -al, Samuel Sears, Kednapa Thavorn, Anthony Tang</a:t>
            </a:r>
            <a:endParaRPr lang="en-CA" dirty="0"/>
          </a:p>
          <a:p>
            <a:r>
              <a:rPr lang="en-CA" dirty="0"/>
              <a:t>On behalf of the Cardiovascular Network of Canada</a:t>
            </a:r>
          </a:p>
        </p:txBody>
      </p:sp>
      <p:pic>
        <p:nvPicPr>
          <p:cNvPr id="4" name="Picture 3" descr="CANet — Cardiovascular Network of Canada">
            <a:extLst>
              <a:ext uri="{FF2B5EF4-FFF2-40B4-BE49-F238E27FC236}">
                <a16:creationId xmlns:a16="http://schemas.microsoft.com/office/drawing/2014/main" id="{4CA31E3D-5450-87BC-D275-F5CFC9DC677A}"/>
              </a:ext>
            </a:extLst>
          </p:cNvPr>
          <p:cNvPicPr>
            <a:picLocks noChangeAspect="1"/>
          </p:cNvPicPr>
          <p:nvPr/>
        </p:nvPicPr>
        <p:blipFill>
          <a:blip r:embed="rId2"/>
          <a:stretch>
            <a:fillRect/>
          </a:stretch>
        </p:blipFill>
        <p:spPr>
          <a:xfrm>
            <a:off x="7452320" y="147831"/>
            <a:ext cx="1359076" cy="437623"/>
          </a:xfrm>
          <a:prstGeom prst="rect">
            <a:avLst/>
          </a:prstGeom>
        </p:spPr>
      </p:pic>
      <p:pic>
        <p:nvPicPr>
          <p:cNvPr id="5" name="Picture 4">
            <a:extLst>
              <a:ext uri="{FF2B5EF4-FFF2-40B4-BE49-F238E27FC236}">
                <a16:creationId xmlns:a16="http://schemas.microsoft.com/office/drawing/2014/main" id="{3F364C83-1E63-E42D-782A-0DDADDD2B050}"/>
              </a:ext>
            </a:extLst>
          </p:cNvPr>
          <p:cNvPicPr>
            <a:picLocks noChangeAspect="1"/>
          </p:cNvPicPr>
          <p:nvPr/>
        </p:nvPicPr>
        <p:blipFill>
          <a:blip r:embed="rId3"/>
          <a:stretch>
            <a:fillRect/>
          </a:stretch>
        </p:blipFill>
        <p:spPr>
          <a:xfrm>
            <a:off x="5940152" y="4201813"/>
            <a:ext cx="809620" cy="202405"/>
          </a:xfrm>
          <a:prstGeom prst="rect">
            <a:avLst/>
          </a:prstGeom>
        </p:spPr>
      </p:pic>
      <p:pic>
        <p:nvPicPr>
          <p:cNvPr id="6" name="Graphic 5" descr="Medtronic Logo">
            <a:extLst>
              <a:ext uri="{FF2B5EF4-FFF2-40B4-BE49-F238E27FC236}">
                <a16:creationId xmlns:a16="http://schemas.microsoft.com/office/drawing/2014/main" id="{052A0D2A-1F04-90AD-0B39-58F6D00390E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56820" y="4147149"/>
            <a:ext cx="739897" cy="269170"/>
          </a:xfrm>
          <a:prstGeom prst="rect">
            <a:avLst/>
          </a:prstGeom>
        </p:spPr>
      </p:pic>
    </p:spTree>
    <p:extLst>
      <p:ext uri="{BB962C8B-B14F-4D97-AF65-F5344CB8AC3E}">
        <p14:creationId xmlns:p14="http://schemas.microsoft.com/office/powerpoint/2010/main" val="548495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6696E-BD6B-E1FE-30DD-9DB15BEB2456}"/>
              </a:ext>
            </a:extLst>
          </p:cNvPr>
          <p:cNvSpPr>
            <a:spLocks noGrp="1"/>
          </p:cNvSpPr>
          <p:nvPr>
            <p:ph type="title"/>
          </p:nvPr>
        </p:nvSpPr>
        <p:spPr/>
        <p:txBody>
          <a:bodyPr/>
          <a:lstStyle/>
          <a:p>
            <a:r>
              <a:rPr lang="en-CA" sz="3200" dirty="0"/>
              <a:t>Follow up</a:t>
            </a:r>
          </a:p>
        </p:txBody>
      </p:sp>
      <p:sp>
        <p:nvSpPr>
          <p:cNvPr id="3" name="Content Placeholder 2">
            <a:extLst>
              <a:ext uri="{FF2B5EF4-FFF2-40B4-BE49-F238E27FC236}">
                <a16:creationId xmlns:a16="http://schemas.microsoft.com/office/drawing/2014/main" id="{2798446C-9CC1-B698-E2B2-5DB7957D7A2B}"/>
              </a:ext>
            </a:extLst>
          </p:cNvPr>
          <p:cNvSpPr>
            <a:spLocks noGrp="1"/>
          </p:cNvSpPr>
          <p:nvPr>
            <p:ph idx="1"/>
          </p:nvPr>
        </p:nvSpPr>
        <p:spPr/>
        <p:txBody>
          <a:bodyPr>
            <a:normAutofit/>
          </a:bodyPr>
          <a:lstStyle/>
          <a:p>
            <a:pPr marL="457200" indent="-457200">
              <a:buFont typeface="Arial" panose="020B0604020202020204" pitchFamily="34" charset="0"/>
              <a:buChar char="•"/>
            </a:pPr>
            <a:r>
              <a:rPr lang="en-CA" sz="3200" dirty="0"/>
              <a:t>Follow up was 18 months</a:t>
            </a:r>
          </a:p>
          <a:p>
            <a:pPr marL="457200" indent="-457200">
              <a:buFont typeface="Arial" panose="020B0604020202020204" pitchFamily="34" charset="0"/>
              <a:buChar char="•"/>
            </a:pPr>
            <a:r>
              <a:rPr lang="en-CA" sz="3200" dirty="0"/>
              <a:t>All events were adjudicated by a blinded endpoint committee</a:t>
            </a:r>
          </a:p>
          <a:p>
            <a:pPr marL="457200" indent="-457200">
              <a:buFont typeface="Arial" panose="020B0604020202020204" pitchFamily="34" charset="0"/>
              <a:buChar char="•"/>
            </a:pPr>
            <a:r>
              <a:rPr lang="en-CA" sz="3200" dirty="0"/>
              <a:t>A patient council informed the design, conduct and endpoints of the study</a:t>
            </a:r>
          </a:p>
        </p:txBody>
      </p:sp>
    </p:spTree>
    <p:extLst>
      <p:ext uri="{BB962C8B-B14F-4D97-AF65-F5344CB8AC3E}">
        <p14:creationId xmlns:p14="http://schemas.microsoft.com/office/powerpoint/2010/main" val="2190064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19"/>
          <p:cNvSpPr txBox="1">
            <a:spLocks noChangeArrowheads="1"/>
          </p:cNvSpPr>
          <p:nvPr/>
        </p:nvSpPr>
        <p:spPr bwMode="auto">
          <a:xfrm>
            <a:off x="6263521" y="899352"/>
            <a:ext cx="1134126" cy="241409"/>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pPr algn="ctr"/>
            <a:r>
              <a:rPr lang="en-GB" sz="900" dirty="0">
                <a:latin typeface="Times New Roman" panose="02020603050405020304" pitchFamily="18" charset="0"/>
                <a:ea typeface="Times New Roman"/>
                <a:cs typeface="Times New Roman" panose="02020603050405020304" pitchFamily="18" charset="0"/>
              </a:rPr>
              <a:t>1115 randomised</a:t>
            </a:r>
          </a:p>
        </p:txBody>
      </p:sp>
      <p:sp>
        <p:nvSpPr>
          <p:cNvPr id="19" name="Text Box 20"/>
          <p:cNvSpPr txBox="1">
            <a:spLocks noChangeArrowheads="1"/>
          </p:cNvSpPr>
          <p:nvPr/>
        </p:nvSpPr>
        <p:spPr bwMode="auto">
          <a:xfrm>
            <a:off x="5742053" y="1925163"/>
            <a:ext cx="862867" cy="386076"/>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pPr algn="ctr"/>
            <a:r>
              <a:rPr lang="en-GB" sz="900" dirty="0">
                <a:latin typeface="Times New Roman" panose="02020603050405020304" pitchFamily="18" charset="0"/>
                <a:ea typeface="Times New Roman"/>
                <a:cs typeface="Times New Roman" panose="02020603050405020304" pitchFamily="18" charset="0"/>
              </a:rPr>
              <a:t>562 assigned to VIRTUES</a:t>
            </a:r>
          </a:p>
        </p:txBody>
      </p:sp>
      <p:sp>
        <p:nvSpPr>
          <p:cNvPr id="20" name="Text Box 21"/>
          <p:cNvSpPr txBox="1">
            <a:spLocks noChangeArrowheads="1"/>
          </p:cNvSpPr>
          <p:nvPr/>
        </p:nvSpPr>
        <p:spPr bwMode="auto">
          <a:xfrm>
            <a:off x="6878282" y="1925757"/>
            <a:ext cx="1134126" cy="377644"/>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pPr algn="ctr"/>
            <a:r>
              <a:rPr lang="en-GB" sz="900" dirty="0">
                <a:latin typeface="Times New Roman" panose="02020603050405020304" pitchFamily="18" charset="0"/>
                <a:ea typeface="Times New Roman"/>
                <a:cs typeface="Times New Roman" panose="02020603050405020304" pitchFamily="18" charset="0"/>
              </a:rPr>
              <a:t>553 assigned to standard of care</a:t>
            </a:r>
          </a:p>
        </p:txBody>
      </p:sp>
      <p:cxnSp>
        <p:nvCxnSpPr>
          <p:cNvPr id="23" name="Line 27"/>
          <p:cNvCxnSpPr>
            <a:cxnSpLocks/>
            <a:stCxn id="20" idx="2"/>
            <a:endCxn id="30" idx="0"/>
          </p:cNvCxnSpPr>
          <p:nvPr/>
        </p:nvCxnSpPr>
        <p:spPr bwMode="auto">
          <a:xfrm>
            <a:off x="7445346" y="2303401"/>
            <a:ext cx="1" cy="90420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5" name="Text Box 29"/>
          <p:cNvSpPr txBox="1">
            <a:spLocks noChangeArrowheads="1"/>
          </p:cNvSpPr>
          <p:nvPr/>
        </p:nvSpPr>
        <p:spPr bwMode="auto">
          <a:xfrm>
            <a:off x="6899615" y="3915719"/>
            <a:ext cx="1091462" cy="466088"/>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pPr algn="ctr"/>
            <a:r>
              <a:rPr lang="en-GB" sz="900" dirty="0">
                <a:latin typeface="Times New Roman" panose="02020603050405020304" pitchFamily="18" charset="0"/>
                <a:ea typeface="Times New Roman"/>
                <a:cs typeface="Times New Roman" panose="02020603050405020304" pitchFamily="18" charset="0"/>
              </a:rPr>
              <a:t>553 included in intention-to-treat analysis</a:t>
            </a:r>
          </a:p>
        </p:txBody>
      </p:sp>
      <p:cxnSp>
        <p:nvCxnSpPr>
          <p:cNvPr id="26" name="Line 32"/>
          <p:cNvCxnSpPr>
            <a:cxnSpLocks/>
          </p:cNvCxnSpPr>
          <p:nvPr/>
        </p:nvCxnSpPr>
        <p:spPr bwMode="auto">
          <a:xfrm>
            <a:off x="7448841" y="2777374"/>
            <a:ext cx="329702" cy="1299"/>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7" name="Text Box 33"/>
          <p:cNvSpPr txBox="1">
            <a:spLocks noChangeArrowheads="1"/>
          </p:cNvSpPr>
          <p:nvPr/>
        </p:nvSpPr>
        <p:spPr bwMode="auto">
          <a:xfrm>
            <a:off x="7778543" y="2445286"/>
            <a:ext cx="1181971" cy="545561"/>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r>
              <a:rPr lang="en-GB" sz="750" dirty="0">
                <a:latin typeface="Times New Roman" panose="02020603050405020304" pitchFamily="18" charset="0"/>
                <a:ea typeface="Times New Roman"/>
                <a:cs typeface="Times New Roman" panose="02020603050405020304" pitchFamily="18" charset="0"/>
              </a:rPr>
              <a:t>15 discontinued treatment</a:t>
            </a:r>
          </a:p>
          <a:p>
            <a:pPr marL="134541"/>
            <a:r>
              <a:rPr lang="en-GB" sz="750" dirty="0">
                <a:latin typeface="Times New Roman" panose="02020603050405020304" pitchFamily="18" charset="0"/>
                <a:ea typeface="Times New Roman"/>
                <a:cs typeface="Times New Roman" panose="02020603050405020304" pitchFamily="18" charset="0"/>
              </a:rPr>
              <a:t>12 patients withdrew</a:t>
            </a:r>
          </a:p>
          <a:p>
            <a:pPr marL="134541"/>
            <a:r>
              <a:rPr lang="en-GB" sz="750" dirty="0">
                <a:latin typeface="Times New Roman" panose="02020603050405020304" pitchFamily="18" charset="0"/>
                <a:ea typeface="Times New Roman"/>
                <a:cs typeface="Times New Roman" panose="02020603050405020304" pitchFamily="18" charset="0"/>
              </a:rPr>
              <a:t>5 patients lost to follow-up </a:t>
            </a:r>
          </a:p>
          <a:p>
            <a:pPr indent="135255" algn="ctr"/>
            <a:br>
              <a:rPr lang="en-GB" sz="900" dirty="0">
                <a:latin typeface="Times New Roman" panose="02020603050405020304" pitchFamily="18" charset="0"/>
                <a:ea typeface="Times New Roman"/>
                <a:cs typeface="Times New Roman" panose="02020603050405020304" pitchFamily="18" charset="0"/>
              </a:rPr>
            </a:br>
            <a:endParaRPr lang="en-GB" sz="900" dirty="0">
              <a:latin typeface="Times New Roman" panose="02020603050405020304" pitchFamily="18" charset="0"/>
              <a:ea typeface="Times New Roman"/>
              <a:cs typeface="Times New Roman" panose="02020603050405020304" pitchFamily="18" charset="0"/>
            </a:endParaRPr>
          </a:p>
        </p:txBody>
      </p:sp>
      <p:cxnSp>
        <p:nvCxnSpPr>
          <p:cNvPr id="28" name="Line 36"/>
          <p:cNvCxnSpPr>
            <a:cxnSpLocks/>
            <a:endCxn id="63" idx="3"/>
          </p:cNvCxnSpPr>
          <p:nvPr/>
        </p:nvCxnSpPr>
        <p:spPr bwMode="auto">
          <a:xfrm flipH="1">
            <a:off x="5952212" y="2777374"/>
            <a:ext cx="216642"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30" name="Text Box 21"/>
          <p:cNvSpPr txBox="1">
            <a:spLocks noChangeArrowheads="1"/>
          </p:cNvSpPr>
          <p:nvPr/>
        </p:nvSpPr>
        <p:spPr bwMode="auto">
          <a:xfrm>
            <a:off x="6865703" y="3207603"/>
            <a:ext cx="1159287" cy="330473"/>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pPr algn="ctr"/>
            <a:r>
              <a:rPr lang="en-GB" sz="900" dirty="0">
                <a:latin typeface="Times New Roman" panose="02020603050405020304" pitchFamily="18" charset="0"/>
                <a:ea typeface="Times New Roman"/>
                <a:cs typeface="Times New Roman" panose="02020603050405020304" pitchFamily="18" charset="0"/>
              </a:rPr>
              <a:t>538 treatment ongoing</a:t>
            </a:r>
          </a:p>
        </p:txBody>
      </p:sp>
      <p:cxnSp>
        <p:nvCxnSpPr>
          <p:cNvPr id="32" name="Line 26"/>
          <p:cNvCxnSpPr>
            <a:cxnSpLocks/>
            <a:stCxn id="30" idx="2"/>
            <a:endCxn id="25" idx="0"/>
          </p:cNvCxnSpPr>
          <p:nvPr/>
        </p:nvCxnSpPr>
        <p:spPr bwMode="auto">
          <a:xfrm>
            <a:off x="7445346" y="3538076"/>
            <a:ext cx="0" cy="37764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35" name="Rectangle 32"/>
          <p:cNvSpPr>
            <a:spLocks noChangeArrowheads="1"/>
          </p:cNvSpPr>
          <p:nvPr/>
        </p:nvSpPr>
        <p:spPr bwMode="auto">
          <a:xfrm>
            <a:off x="-7" y="-407555"/>
            <a:ext cx="138564"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0" numCol="1" anchor="ctr" anchorCtr="0" compatLnSpc="1">
            <a:prstTxWarp prst="textNoShape">
              <a:avLst/>
            </a:prstTxWarp>
            <a:spAutoFit/>
          </a:bodyPr>
          <a:lstStyle/>
          <a:p>
            <a:pPr algn="ctr" fontAlgn="base">
              <a:spcBef>
                <a:spcPct val="0"/>
              </a:spcBef>
              <a:spcAft>
                <a:spcPct val="0"/>
              </a:spcAft>
            </a:pPr>
            <a:br>
              <a:rPr lang="en-GB" altLang="en-US" sz="900" b="1" dirty="0">
                <a:latin typeface="Times New Roman" panose="02020603050405020304" pitchFamily="18" charset="0"/>
                <a:ea typeface="Times New Roman" panose="02020603050405020304" pitchFamily="18" charset="0"/>
                <a:cs typeface="Times New Roman" panose="02020603050405020304" pitchFamily="18" charset="0"/>
              </a:rPr>
            </a:br>
            <a:endParaRPr lang="en-GB" altLang="en-US" sz="900" dirty="0">
              <a:latin typeface="Times New Roman" panose="02020603050405020304" pitchFamily="18" charset="0"/>
              <a:cs typeface="Times New Roman" panose="02020603050405020304" pitchFamily="18" charset="0"/>
            </a:endParaRPr>
          </a:p>
        </p:txBody>
      </p:sp>
      <p:sp>
        <p:nvSpPr>
          <p:cNvPr id="36" name="Rectangle 35"/>
          <p:cNvSpPr>
            <a:spLocks noChangeArrowheads="1"/>
          </p:cNvSpPr>
          <p:nvPr/>
        </p:nvSpPr>
        <p:spPr bwMode="auto">
          <a:xfrm>
            <a:off x="-7" y="-494116"/>
            <a:ext cx="138564"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fontAlgn="base">
              <a:spcBef>
                <a:spcPct val="0"/>
              </a:spcBef>
              <a:spcAft>
                <a:spcPct val="0"/>
              </a:spcAft>
            </a:pPr>
            <a:endParaRPr lang="en-GB" altLang="en-US" sz="900" b="1" dirty="0">
              <a:latin typeface="Times New Roman" panose="02020603050405020304" pitchFamily="18" charset="0"/>
              <a:ea typeface="Times New Roman" pitchFamily="18" charset="0"/>
              <a:cs typeface="Times New Roman" panose="02020603050405020304" pitchFamily="18" charset="0"/>
            </a:endParaRPr>
          </a:p>
          <a:p>
            <a:pPr algn="ctr" eaLnBrk="0" fontAlgn="base" hangingPunct="0">
              <a:spcBef>
                <a:spcPct val="0"/>
              </a:spcBef>
              <a:spcAft>
                <a:spcPct val="0"/>
              </a:spcAft>
            </a:pPr>
            <a:br>
              <a:rPr lang="en-GB" altLang="en-US" sz="900" b="1" dirty="0">
                <a:latin typeface="Times New Roman" panose="02020603050405020304" pitchFamily="18" charset="0"/>
                <a:ea typeface="Times New Roman" pitchFamily="18" charset="0"/>
                <a:cs typeface="Times New Roman" panose="02020603050405020304" pitchFamily="18" charset="0"/>
              </a:rPr>
            </a:br>
            <a:endParaRPr lang="en-GB" altLang="en-US" sz="900" dirty="0">
              <a:latin typeface="Times New Roman" panose="02020603050405020304" pitchFamily="18" charset="0"/>
              <a:cs typeface="Times New Roman" panose="02020603050405020304" pitchFamily="18" charset="0"/>
            </a:endParaRPr>
          </a:p>
        </p:txBody>
      </p:sp>
      <p:sp>
        <p:nvSpPr>
          <p:cNvPr id="37" name="Rectangle 46"/>
          <p:cNvSpPr>
            <a:spLocks noChangeArrowheads="1"/>
          </p:cNvSpPr>
          <p:nvPr/>
        </p:nvSpPr>
        <p:spPr bwMode="auto">
          <a:xfrm>
            <a:off x="-7" y="-632617"/>
            <a:ext cx="138564" cy="761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fontAlgn="base">
              <a:spcBef>
                <a:spcPct val="0"/>
              </a:spcBef>
              <a:spcAft>
                <a:spcPct val="0"/>
              </a:spcAft>
            </a:pPr>
            <a:endParaRPr lang="en-GB" altLang="en-US" sz="900" b="1" dirty="0">
              <a:latin typeface="Times New Roman" panose="02020603050405020304" pitchFamily="18" charset="0"/>
              <a:ea typeface="Times New Roman" pitchFamily="18" charset="0"/>
              <a:cs typeface="Times New Roman" panose="02020603050405020304" pitchFamily="18" charset="0"/>
            </a:endParaRPr>
          </a:p>
          <a:p>
            <a:pPr algn="ctr" eaLnBrk="0" fontAlgn="base" hangingPunct="0">
              <a:spcBef>
                <a:spcPct val="0"/>
              </a:spcBef>
              <a:spcAft>
                <a:spcPct val="0"/>
              </a:spcAft>
            </a:pPr>
            <a:br>
              <a:rPr lang="en-GB" altLang="en-US" sz="900" b="1" dirty="0">
                <a:latin typeface="Times New Roman" panose="02020603050405020304" pitchFamily="18" charset="0"/>
                <a:ea typeface="Times New Roman" pitchFamily="18" charset="0"/>
                <a:cs typeface="Times New Roman" panose="02020603050405020304" pitchFamily="18" charset="0"/>
              </a:rPr>
            </a:br>
            <a:endParaRPr lang="en-GB" altLang="en-US" sz="900" b="1" dirty="0">
              <a:latin typeface="Times New Roman" panose="02020603050405020304" pitchFamily="18" charset="0"/>
              <a:ea typeface="Times New Roman" pitchFamily="18" charset="0"/>
              <a:cs typeface="Times New Roman" panose="02020603050405020304" pitchFamily="18" charset="0"/>
            </a:endParaRPr>
          </a:p>
          <a:p>
            <a:pPr algn="ctr" eaLnBrk="0" fontAlgn="base" hangingPunct="0">
              <a:spcBef>
                <a:spcPct val="0"/>
              </a:spcBef>
              <a:spcAft>
                <a:spcPct val="0"/>
              </a:spcAft>
            </a:pPr>
            <a:br>
              <a:rPr lang="en-GB" altLang="en-US" sz="900" b="1" dirty="0">
                <a:latin typeface="Times New Roman" panose="02020603050405020304" pitchFamily="18" charset="0"/>
                <a:ea typeface="Times New Roman" pitchFamily="18" charset="0"/>
                <a:cs typeface="Times New Roman" panose="02020603050405020304" pitchFamily="18" charset="0"/>
              </a:rPr>
            </a:br>
            <a:endParaRPr lang="en-GB" altLang="en-US" sz="900" dirty="0">
              <a:latin typeface="Times New Roman" panose="02020603050405020304" pitchFamily="18" charset="0"/>
              <a:cs typeface="Times New Roman" panose="02020603050405020304" pitchFamily="18" charset="0"/>
            </a:endParaRPr>
          </a:p>
        </p:txBody>
      </p:sp>
      <p:cxnSp>
        <p:nvCxnSpPr>
          <p:cNvPr id="59" name="Line 27"/>
          <p:cNvCxnSpPr>
            <a:cxnSpLocks/>
            <a:stCxn id="19" idx="2"/>
            <a:endCxn id="60" idx="0"/>
          </p:cNvCxnSpPr>
          <p:nvPr/>
        </p:nvCxnSpPr>
        <p:spPr bwMode="auto">
          <a:xfrm>
            <a:off x="6173486" y="2311239"/>
            <a:ext cx="621" cy="89822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60" name="Text Box 21"/>
          <p:cNvSpPr txBox="1">
            <a:spLocks noChangeArrowheads="1"/>
          </p:cNvSpPr>
          <p:nvPr/>
        </p:nvSpPr>
        <p:spPr bwMode="auto">
          <a:xfrm>
            <a:off x="5594463" y="3209461"/>
            <a:ext cx="1159288" cy="331864"/>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pPr algn="ctr"/>
            <a:r>
              <a:rPr lang="en-GB" sz="900" dirty="0">
                <a:latin typeface="Times New Roman" panose="02020603050405020304" pitchFamily="18" charset="0"/>
                <a:ea typeface="Times New Roman"/>
                <a:cs typeface="Times New Roman" panose="02020603050405020304" pitchFamily="18" charset="0"/>
              </a:rPr>
              <a:t>544 treatment ongoing</a:t>
            </a:r>
          </a:p>
        </p:txBody>
      </p:sp>
      <p:cxnSp>
        <p:nvCxnSpPr>
          <p:cNvPr id="61" name="Line 26"/>
          <p:cNvCxnSpPr>
            <a:cxnSpLocks/>
            <a:stCxn id="60" idx="2"/>
            <a:endCxn id="62" idx="0"/>
          </p:cNvCxnSpPr>
          <p:nvPr/>
        </p:nvCxnSpPr>
        <p:spPr bwMode="auto">
          <a:xfrm>
            <a:off x="6174107" y="3541325"/>
            <a:ext cx="1890" cy="3674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62" name="Text Box 29"/>
          <p:cNvSpPr txBox="1">
            <a:spLocks noChangeArrowheads="1"/>
          </p:cNvSpPr>
          <p:nvPr/>
        </p:nvSpPr>
        <p:spPr bwMode="auto">
          <a:xfrm>
            <a:off x="5596353" y="3908764"/>
            <a:ext cx="1159288" cy="466088"/>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pPr algn="ctr"/>
            <a:r>
              <a:rPr lang="en-GB" sz="900" dirty="0">
                <a:latin typeface="Times New Roman" panose="02020603050405020304" pitchFamily="18" charset="0"/>
                <a:ea typeface="Times New Roman"/>
                <a:cs typeface="Times New Roman" panose="02020603050405020304" pitchFamily="18" charset="0"/>
              </a:rPr>
              <a:t>562 included in intention-to-treat analysis</a:t>
            </a:r>
          </a:p>
        </p:txBody>
      </p:sp>
      <p:sp>
        <p:nvSpPr>
          <p:cNvPr id="63" name="Text Box 33"/>
          <p:cNvSpPr txBox="1">
            <a:spLocks noChangeArrowheads="1"/>
          </p:cNvSpPr>
          <p:nvPr/>
        </p:nvSpPr>
        <p:spPr bwMode="auto">
          <a:xfrm>
            <a:off x="4654623" y="2491638"/>
            <a:ext cx="1297589" cy="571472"/>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r>
              <a:rPr lang="en-GB" sz="750" dirty="0">
                <a:latin typeface="Times New Roman" panose="02020603050405020304" pitchFamily="18" charset="0"/>
                <a:ea typeface="Times New Roman"/>
                <a:cs typeface="Times New Roman" panose="02020603050405020304" pitchFamily="18" charset="0"/>
              </a:rPr>
              <a:t>18 discontinued treatment</a:t>
            </a:r>
          </a:p>
          <a:p>
            <a:pPr indent="135255"/>
            <a:r>
              <a:rPr lang="en-GB" sz="750" dirty="0">
                <a:latin typeface="Times New Roman" panose="02020603050405020304" pitchFamily="18" charset="0"/>
                <a:ea typeface="Times New Roman"/>
                <a:cs typeface="Times New Roman" panose="02020603050405020304" pitchFamily="18" charset="0"/>
              </a:rPr>
              <a:t>16 patients withdrew</a:t>
            </a:r>
          </a:p>
          <a:p>
            <a:pPr indent="135255"/>
            <a:r>
              <a:rPr lang="en-GB" sz="750" dirty="0">
                <a:latin typeface="Times New Roman" panose="02020603050405020304" pitchFamily="18" charset="0"/>
                <a:ea typeface="Times New Roman"/>
                <a:cs typeface="Times New Roman" panose="02020603050405020304" pitchFamily="18" charset="0"/>
              </a:rPr>
              <a:t>1 patient lost to follow-up </a:t>
            </a:r>
          </a:p>
          <a:p>
            <a:pPr indent="135255"/>
            <a:r>
              <a:rPr lang="en-GB" sz="750" dirty="0">
                <a:latin typeface="Times New Roman" panose="02020603050405020304" pitchFamily="18" charset="0"/>
                <a:ea typeface="Times New Roman"/>
                <a:cs typeface="Times New Roman" panose="02020603050405020304" pitchFamily="18" charset="0"/>
              </a:rPr>
              <a:t>2 had cardiac transplant</a:t>
            </a:r>
            <a:endParaRPr lang="en-GB" sz="900" dirty="0">
              <a:latin typeface="Times New Roman" panose="02020603050405020304" pitchFamily="18" charset="0"/>
              <a:ea typeface="Times New Roman"/>
              <a:cs typeface="Times New Roman" panose="02020603050405020304" pitchFamily="18" charset="0"/>
            </a:endParaRPr>
          </a:p>
        </p:txBody>
      </p:sp>
      <p:cxnSp>
        <p:nvCxnSpPr>
          <p:cNvPr id="44" name="Connector: Elbow 43">
            <a:extLst>
              <a:ext uri="{FF2B5EF4-FFF2-40B4-BE49-F238E27FC236}">
                <a16:creationId xmlns:a16="http://schemas.microsoft.com/office/drawing/2014/main" id="{E9A497FA-D6D0-1C8A-11AB-C33F46E680A6}"/>
              </a:ext>
            </a:extLst>
          </p:cNvPr>
          <p:cNvCxnSpPr>
            <a:cxnSpLocks/>
            <a:stCxn id="18" idx="2"/>
            <a:endCxn id="19" idx="0"/>
          </p:cNvCxnSpPr>
          <p:nvPr/>
        </p:nvCxnSpPr>
        <p:spPr>
          <a:xfrm rot="5400000">
            <a:off x="6109834" y="1204413"/>
            <a:ext cx="784403" cy="657098"/>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45" name="Connector: Elbow 44">
            <a:extLst>
              <a:ext uri="{FF2B5EF4-FFF2-40B4-BE49-F238E27FC236}">
                <a16:creationId xmlns:a16="http://schemas.microsoft.com/office/drawing/2014/main" id="{84D664CC-4696-3454-3E04-EEB3D5D21DA6}"/>
              </a:ext>
            </a:extLst>
          </p:cNvPr>
          <p:cNvCxnSpPr>
            <a:cxnSpLocks/>
            <a:stCxn id="18" idx="2"/>
            <a:endCxn id="20" idx="0"/>
          </p:cNvCxnSpPr>
          <p:nvPr/>
        </p:nvCxnSpPr>
        <p:spPr>
          <a:xfrm rot="16200000" flipH="1">
            <a:off x="6745466" y="1225878"/>
            <a:ext cx="784997" cy="614762"/>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39" name="Connector: Elbow 38">
            <a:extLst>
              <a:ext uri="{FF2B5EF4-FFF2-40B4-BE49-F238E27FC236}">
                <a16:creationId xmlns:a16="http://schemas.microsoft.com/office/drawing/2014/main" id="{BD64D873-416B-5DA6-AB7D-06A7ED3751CB}"/>
              </a:ext>
            </a:extLst>
          </p:cNvPr>
          <p:cNvCxnSpPr>
            <a:cxnSpLocks/>
            <a:stCxn id="63" idx="2"/>
            <a:endCxn id="62" idx="1"/>
          </p:cNvCxnSpPr>
          <p:nvPr/>
        </p:nvCxnSpPr>
        <p:spPr>
          <a:xfrm rot="16200000" flipH="1">
            <a:off x="4910536" y="3455991"/>
            <a:ext cx="1078699" cy="292936"/>
          </a:xfrm>
          <a:prstGeom prst="bentConnector2">
            <a:avLst/>
          </a:prstGeom>
          <a:ln>
            <a:prstDash val="dash"/>
            <a:tailEnd type="triangle"/>
          </a:ln>
        </p:spPr>
        <p:style>
          <a:lnRef idx="1">
            <a:schemeClr val="dk1"/>
          </a:lnRef>
          <a:fillRef idx="0">
            <a:schemeClr val="dk1"/>
          </a:fillRef>
          <a:effectRef idx="0">
            <a:schemeClr val="dk1"/>
          </a:effectRef>
          <a:fontRef idx="minor">
            <a:schemeClr val="tx1"/>
          </a:fontRef>
        </p:style>
      </p:cxnSp>
      <p:cxnSp>
        <p:nvCxnSpPr>
          <p:cNvPr id="40" name="Connector: Elbow 39">
            <a:extLst>
              <a:ext uri="{FF2B5EF4-FFF2-40B4-BE49-F238E27FC236}">
                <a16:creationId xmlns:a16="http://schemas.microsoft.com/office/drawing/2014/main" id="{3D3CDC21-F417-1404-B246-97294FE7E426}"/>
              </a:ext>
            </a:extLst>
          </p:cNvPr>
          <p:cNvCxnSpPr>
            <a:cxnSpLocks/>
            <a:stCxn id="27" idx="2"/>
            <a:endCxn id="25" idx="3"/>
          </p:cNvCxnSpPr>
          <p:nvPr/>
        </p:nvCxnSpPr>
        <p:spPr>
          <a:xfrm rot="5400000">
            <a:off x="7601345" y="3380578"/>
            <a:ext cx="1157917" cy="378452"/>
          </a:xfrm>
          <a:prstGeom prst="bentConnector2">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97" name="TextBox 96">
            <a:extLst>
              <a:ext uri="{FF2B5EF4-FFF2-40B4-BE49-F238E27FC236}">
                <a16:creationId xmlns:a16="http://schemas.microsoft.com/office/drawing/2014/main" id="{01E77D81-EF5C-85D7-33DC-E421CAABC501}"/>
              </a:ext>
            </a:extLst>
          </p:cNvPr>
          <p:cNvSpPr txBox="1"/>
          <p:nvPr/>
        </p:nvSpPr>
        <p:spPr>
          <a:xfrm>
            <a:off x="485775" y="42474"/>
            <a:ext cx="8172450" cy="507831"/>
          </a:xfrm>
          <a:prstGeom prst="rect">
            <a:avLst/>
          </a:prstGeom>
          <a:noFill/>
        </p:spPr>
        <p:txBody>
          <a:bodyPr wrap="square" rtlCol="0">
            <a:spAutoFit/>
          </a:bodyPr>
          <a:lstStyle/>
          <a:p>
            <a:pPr algn="ctr"/>
            <a:r>
              <a:rPr lang="en-US" sz="2700" b="1" dirty="0"/>
              <a:t>CONSORT diagrams</a:t>
            </a:r>
          </a:p>
        </p:txBody>
      </p:sp>
      <p:sp>
        <p:nvSpPr>
          <p:cNvPr id="2" name="Text Box 19">
            <a:extLst>
              <a:ext uri="{FF2B5EF4-FFF2-40B4-BE49-F238E27FC236}">
                <a16:creationId xmlns:a16="http://schemas.microsoft.com/office/drawing/2014/main" id="{375C5EAC-56F7-08FE-B2EA-AF137C28D4A5}"/>
              </a:ext>
            </a:extLst>
          </p:cNvPr>
          <p:cNvSpPr txBox="1">
            <a:spLocks noChangeArrowheads="1"/>
          </p:cNvSpPr>
          <p:nvPr/>
        </p:nvSpPr>
        <p:spPr bwMode="auto">
          <a:xfrm>
            <a:off x="1708828" y="912508"/>
            <a:ext cx="1134126" cy="241409"/>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pPr algn="ctr"/>
            <a:r>
              <a:rPr lang="en-GB" sz="900" dirty="0">
                <a:latin typeface="Times New Roman" panose="02020603050405020304" pitchFamily="18" charset="0"/>
                <a:ea typeface="Times New Roman"/>
                <a:cs typeface="Times New Roman" panose="02020603050405020304" pitchFamily="18" charset="0"/>
              </a:rPr>
              <a:t>848 randomised</a:t>
            </a:r>
          </a:p>
        </p:txBody>
      </p:sp>
      <p:sp>
        <p:nvSpPr>
          <p:cNvPr id="3" name="Text Box 20">
            <a:extLst>
              <a:ext uri="{FF2B5EF4-FFF2-40B4-BE49-F238E27FC236}">
                <a16:creationId xmlns:a16="http://schemas.microsoft.com/office/drawing/2014/main" id="{EB3E8133-AC13-0526-48B4-0B6E5ACA385E}"/>
              </a:ext>
            </a:extLst>
          </p:cNvPr>
          <p:cNvSpPr txBox="1">
            <a:spLocks noChangeArrowheads="1"/>
          </p:cNvSpPr>
          <p:nvPr/>
        </p:nvSpPr>
        <p:spPr bwMode="auto">
          <a:xfrm>
            <a:off x="1212517" y="1924467"/>
            <a:ext cx="1010438" cy="344392"/>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pPr marL="129779" lvl="1" indent="-42863" algn="ctr"/>
            <a:r>
              <a:rPr lang="en-GB" sz="900" dirty="0">
                <a:latin typeface="Times New Roman" panose="02020603050405020304" pitchFamily="18" charset="0"/>
                <a:ea typeface="Times New Roman"/>
                <a:cs typeface="Times New Roman" panose="02020603050405020304" pitchFamily="18" charset="0"/>
              </a:rPr>
              <a:t>428 assigned to VIRTUES</a:t>
            </a:r>
          </a:p>
        </p:txBody>
      </p:sp>
      <p:sp>
        <p:nvSpPr>
          <p:cNvPr id="4" name="Text Box 21">
            <a:extLst>
              <a:ext uri="{FF2B5EF4-FFF2-40B4-BE49-F238E27FC236}">
                <a16:creationId xmlns:a16="http://schemas.microsoft.com/office/drawing/2014/main" id="{9290CFD4-CD7C-8A45-8C12-A3277668DD09}"/>
              </a:ext>
            </a:extLst>
          </p:cNvPr>
          <p:cNvSpPr txBox="1">
            <a:spLocks noChangeArrowheads="1"/>
          </p:cNvSpPr>
          <p:nvPr/>
        </p:nvSpPr>
        <p:spPr bwMode="auto">
          <a:xfrm>
            <a:off x="2438581" y="1925977"/>
            <a:ext cx="1010438" cy="328471"/>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pPr algn="ctr"/>
            <a:r>
              <a:rPr lang="en-GB" sz="900" dirty="0">
                <a:latin typeface="Times New Roman" panose="02020603050405020304" pitchFamily="18" charset="0"/>
                <a:ea typeface="Times New Roman"/>
                <a:cs typeface="Times New Roman" panose="02020603050405020304" pitchFamily="18" charset="0"/>
              </a:rPr>
              <a:t>420 assigned to standard of care</a:t>
            </a:r>
          </a:p>
        </p:txBody>
      </p:sp>
      <p:cxnSp>
        <p:nvCxnSpPr>
          <p:cNvPr id="5" name="Line 27">
            <a:extLst>
              <a:ext uri="{FF2B5EF4-FFF2-40B4-BE49-F238E27FC236}">
                <a16:creationId xmlns:a16="http://schemas.microsoft.com/office/drawing/2014/main" id="{7CFC7C5B-D823-18C4-3DA8-AA4D2BAECF5C}"/>
              </a:ext>
            </a:extLst>
          </p:cNvPr>
          <p:cNvCxnSpPr>
            <a:cxnSpLocks/>
            <a:stCxn id="4" idx="2"/>
            <a:endCxn id="10" idx="0"/>
          </p:cNvCxnSpPr>
          <p:nvPr/>
        </p:nvCxnSpPr>
        <p:spPr bwMode="auto">
          <a:xfrm>
            <a:off x="2943800" y="2254448"/>
            <a:ext cx="13857" cy="93560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6" name="Text Box 29">
            <a:extLst>
              <a:ext uri="{FF2B5EF4-FFF2-40B4-BE49-F238E27FC236}">
                <a16:creationId xmlns:a16="http://schemas.microsoft.com/office/drawing/2014/main" id="{F2D2DD9D-CC87-AC00-521C-87152DCDD401}"/>
              </a:ext>
            </a:extLst>
          </p:cNvPr>
          <p:cNvSpPr txBox="1">
            <a:spLocks noChangeArrowheads="1"/>
          </p:cNvSpPr>
          <p:nvPr/>
        </p:nvSpPr>
        <p:spPr bwMode="auto">
          <a:xfrm>
            <a:off x="2385158" y="4086286"/>
            <a:ext cx="1159287" cy="595360"/>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pPr algn="ctr"/>
            <a:r>
              <a:rPr lang="en-GB" sz="900" dirty="0">
                <a:latin typeface="Times New Roman" panose="02020603050405020304" pitchFamily="18" charset="0"/>
                <a:ea typeface="Times New Roman"/>
                <a:cs typeface="Times New Roman" panose="02020603050405020304" pitchFamily="18" charset="0"/>
              </a:rPr>
              <a:t>420 included in intention-to-treat analysis</a:t>
            </a:r>
          </a:p>
        </p:txBody>
      </p:sp>
      <p:cxnSp>
        <p:nvCxnSpPr>
          <p:cNvPr id="7" name="Line 32">
            <a:extLst>
              <a:ext uri="{FF2B5EF4-FFF2-40B4-BE49-F238E27FC236}">
                <a16:creationId xmlns:a16="http://schemas.microsoft.com/office/drawing/2014/main" id="{00E75A71-35C3-6222-9FE8-406243F0E098}"/>
              </a:ext>
            </a:extLst>
          </p:cNvPr>
          <p:cNvCxnSpPr>
            <a:cxnSpLocks/>
            <a:endCxn id="8" idx="1"/>
          </p:cNvCxnSpPr>
          <p:nvPr/>
        </p:nvCxnSpPr>
        <p:spPr bwMode="auto">
          <a:xfrm>
            <a:off x="2964801" y="2741664"/>
            <a:ext cx="45519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8" name="Text Box 33">
            <a:extLst>
              <a:ext uri="{FF2B5EF4-FFF2-40B4-BE49-F238E27FC236}">
                <a16:creationId xmlns:a16="http://schemas.microsoft.com/office/drawing/2014/main" id="{36F24873-B20B-CAC5-B26C-E8420DDDCE46}"/>
              </a:ext>
            </a:extLst>
          </p:cNvPr>
          <p:cNvSpPr txBox="1">
            <a:spLocks noChangeArrowheads="1"/>
          </p:cNvSpPr>
          <p:nvPr/>
        </p:nvSpPr>
        <p:spPr bwMode="auto">
          <a:xfrm>
            <a:off x="3419992" y="2437301"/>
            <a:ext cx="1096919" cy="608726"/>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r>
              <a:rPr lang="en-GB" sz="750" dirty="0">
                <a:latin typeface="Times New Roman" panose="02020603050405020304" pitchFamily="18" charset="0"/>
                <a:ea typeface="Times New Roman"/>
                <a:cs typeface="Times New Roman" panose="02020603050405020304" pitchFamily="18" charset="0"/>
              </a:rPr>
              <a:t>8 discontinued treatment:</a:t>
            </a:r>
          </a:p>
          <a:p>
            <a:pPr marL="66675" lvl="1"/>
            <a:r>
              <a:rPr lang="en-GB" sz="750" dirty="0">
                <a:latin typeface="Times New Roman" panose="02020603050405020304" pitchFamily="18" charset="0"/>
                <a:ea typeface="Times New Roman"/>
                <a:cs typeface="Times New Roman" panose="02020603050405020304" pitchFamily="18" charset="0"/>
              </a:rPr>
              <a:t>  2 patients withdrew</a:t>
            </a:r>
          </a:p>
          <a:p>
            <a:pPr marL="66675" lvl="1"/>
            <a:r>
              <a:rPr lang="en-GB" sz="750" dirty="0">
                <a:latin typeface="Times New Roman" panose="02020603050405020304" pitchFamily="18" charset="0"/>
                <a:ea typeface="Times New Roman"/>
                <a:cs typeface="Times New Roman" panose="02020603050405020304" pitchFamily="18" charset="0"/>
              </a:rPr>
              <a:t>  6 patients lost to follow-up </a:t>
            </a:r>
          </a:p>
          <a:p>
            <a:pPr indent="135255" algn="ctr"/>
            <a:br>
              <a:rPr lang="en-GB" sz="750" dirty="0">
                <a:latin typeface="Times New Roman" panose="02020603050405020304" pitchFamily="18" charset="0"/>
                <a:ea typeface="Times New Roman"/>
                <a:cs typeface="Times New Roman" panose="02020603050405020304" pitchFamily="18" charset="0"/>
              </a:rPr>
            </a:br>
            <a:endParaRPr lang="en-GB" sz="750" dirty="0">
              <a:latin typeface="Times New Roman" panose="02020603050405020304" pitchFamily="18" charset="0"/>
              <a:ea typeface="Times New Roman"/>
              <a:cs typeface="Times New Roman" panose="02020603050405020304" pitchFamily="18" charset="0"/>
            </a:endParaRPr>
          </a:p>
        </p:txBody>
      </p:sp>
      <p:cxnSp>
        <p:nvCxnSpPr>
          <p:cNvPr id="9" name="Line 36">
            <a:extLst>
              <a:ext uri="{FF2B5EF4-FFF2-40B4-BE49-F238E27FC236}">
                <a16:creationId xmlns:a16="http://schemas.microsoft.com/office/drawing/2014/main" id="{C8F47132-0092-751A-BDBB-1583386B5D8B}"/>
              </a:ext>
            </a:extLst>
          </p:cNvPr>
          <p:cNvCxnSpPr>
            <a:cxnSpLocks/>
          </p:cNvCxnSpPr>
          <p:nvPr/>
        </p:nvCxnSpPr>
        <p:spPr bwMode="auto">
          <a:xfrm flipH="1">
            <a:off x="1457254" y="2745585"/>
            <a:ext cx="260482"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0" name="Text Box 21">
            <a:extLst>
              <a:ext uri="{FF2B5EF4-FFF2-40B4-BE49-F238E27FC236}">
                <a16:creationId xmlns:a16="http://schemas.microsoft.com/office/drawing/2014/main" id="{3C853D36-B729-C853-E0FF-3DBABBF139B8}"/>
              </a:ext>
            </a:extLst>
          </p:cNvPr>
          <p:cNvSpPr txBox="1">
            <a:spLocks noChangeArrowheads="1"/>
          </p:cNvSpPr>
          <p:nvPr/>
        </p:nvSpPr>
        <p:spPr bwMode="auto">
          <a:xfrm>
            <a:off x="2378014" y="3190049"/>
            <a:ext cx="1159287" cy="389464"/>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pPr algn="ctr"/>
            <a:r>
              <a:rPr lang="en-GB" sz="900" dirty="0">
                <a:latin typeface="Times New Roman" panose="02020603050405020304" pitchFamily="18" charset="0"/>
                <a:ea typeface="Times New Roman"/>
                <a:cs typeface="Times New Roman" panose="02020603050405020304" pitchFamily="18" charset="0"/>
              </a:rPr>
              <a:t>412 treatment ongoing</a:t>
            </a:r>
          </a:p>
        </p:txBody>
      </p:sp>
      <p:cxnSp>
        <p:nvCxnSpPr>
          <p:cNvPr id="11" name="Line 26">
            <a:extLst>
              <a:ext uri="{FF2B5EF4-FFF2-40B4-BE49-F238E27FC236}">
                <a16:creationId xmlns:a16="http://schemas.microsoft.com/office/drawing/2014/main" id="{5A1FA397-2E61-55F7-E0E3-30DC6DB962F0}"/>
              </a:ext>
            </a:extLst>
          </p:cNvPr>
          <p:cNvCxnSpPr>
            <a:cxnSpLocks/>
            <a:stCxn id="10" idx="2"/>
            <a:endCxn id="6" idx="0"/>
          </p:cNvCxnSpPr>
          <p:nvPr/>
        </p:nvCxnSpPr>
        <p:spPr bwMode="auto">
          <a:xfrm>
            <a:off x="2957658" y="3579512"/>
            <a:ext cx="7144" cy="50677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2" name="Rectangle 32">
            <a:extLst>
              <a:ext uri="{FF2B5EF4-FFF2-40B4-BE49-F238E27FC236}">
                <a16:creationId xmlns:a16="http://schemas.microsoft.com/office/drawing/2014/main" id="{67FC3BA1-B3F1-E837-F060-0BCC725E3681}"/>
              </a:ext>
            </a:extLst>
          </p:cNvPr>
          <p:cNvSpPr>
            <a:spLocks noChangeArrowheads="1"/>
          </p:cNvSpPr>
          <p:nvPr/>
        </p:nvSpPr>
        <p:spPr bwMode="auto">
          <a:xfrm>
            <a:off x="2736049" y="1678390"/>
            <a:ext cx="138564"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0" numCol="1" anchor="ctr" anchorCtr="0" compatLnSpc="1">
            <a:prstTxWarp prst="textNoShape">
              <a:avLst/>
            </a:prstTxWarp>
            <a:spAutoFit/>
          </a:bodyPr>
          <a:lstStyle/>
          <a:p>
            <a:pPr algn="ctr" fontAlgn="base">
              <a:spcBef>
                <a:spcPct val="0"/>
              </a:spcBef>
              <a:spcAft>
                <a:spcPct val="0"/>
              </a:spcAft>
            </a:pPr>
            <a:br>
              <a:rPr lang="en-GB" altLang="en-US" sz="900" b="1" dirty="0">
                <a:latin typeface="Times New Roman" panose="02020603050405020304" pitchFamily="18" charset="0"/>
                <a:ea typeface="Times New Roman" panose="02020603050405020304" pitchFamily="18" charset="0"/>
                <a:cs typeface="Times New Roman" panose="02020603050405020304" pitchFamily="18" charset="0"/>
              </a:rPr>
            </a:br>
            <a:endParaRPr lang="en-GB" altLang="en-US" sz="900" dirty="0">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09B27922-EC1D-0D54-0804-470FDCBB9B22}"/>
              </a:ext>
            </a:extLst>
          </p:cNvPr>
          <p:cNvSpPr>
            <a:spLocks noChangeArrowheads="1"/>
          </p:cNvSpPr>
          <p:nvPr/>
        </p:nvSpPr>
        <p:spPr bwMode="auto">
          <a:xfrm>
            <a:off x="2736049" y="1591830"/>
            <a:ext cx="138564"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fontAlgn="base">
              <a:spcBef>
                <a:spcPct val="0"/>
              </a:spcBef>
              <a:spcAft>
                <a:spcPct val="0"/>
              </a:spcAft>
            </a:pPr>
            <a:endParaRPr lang="en-GB" altLang="en-US" sz="900" b="1" dirty="0">
              <a:latin typeface="Times New Roman" panose="02020603050405020304" pitchFamily="18" charset="0"/>
              <a:ea typeface="Times New Roman" pitchFamily="18" charset="0"/>
              <a:cs typeface="Times New Roman" panose="02020603050405020304" pitchFamily="18" charset="0"/>
            </a:endParaRPr>
          </a:p>
          <a:p>
            <a:pPr algn="ctr" eaLnBrk="0" fontAlgn="base" hangingPunct="0">
              <a:spcBef>
                <a:spcPct val="0"/>
              </a:spcBef>
              <a:spcAft>
                <a:spcPct val="0"/>
              </a:spcAft>
            </a:pPr>
            <a:br>
              <a:rPr lang="en-GB" altLang="en-US" sz="900" b="1" dirty="0">
                <a:latin typeface="Times New Roman" panose="02020603050405020304" pitchFamily="18" charset="0"/>
                <a:ea typeface="Times New Roman" pitchFamily="18" charset="0"/>
                <a:cs typeface="Times New Roman" panose="02020603050405020304" pitchFamily="18" charset="0"/>
              </a:rPr>
            </a:br>
            <a:endParaRPr lang="en-GB" altLang="en-US" sz="900" dirty="0">
              <a:latin typeface="Times New Roman" panose="02020603050405020304" pitchFamily="18" charset="0"/>
              <a:cs typeface="Times New Roman" panose="02020603050405020304" pitchFamily="18" charset="0"/>
            </a:endParaRPr>
          </a:p>
        </p:txBody>
      </p:sp>
      <p:sp>
        <p:nvSpPr>
          <p:cNvPr id="14" name="Rectangle 46">
            <a:extLst>
              <a:ext uri="{FF2B5EF4-FFF2-40B4-BE49-F238E27FC236}">
                <a16:creationId xmlns:a16="http://schemas.microsoft.com/office/drawing/2014/main" id="{6D81EE6E-4CBD-67DC-7EB1-174B6DA7B0CC}"/>
              </a:ext>
            </a:extLst>
          </p:cNvPr>
          <p:cNvSpPr>
            <a:spLocks noChangeArrowheads="1"/>
          </p:cNvSpPr>
          <p:nvPr/>
        </p:nvSpPr>
        <p:spPr bwMode="auto">
          <a:xfrm>
            <a:off x="2736049" y="1453328"/>
            <a:ext cx="138564" cy="761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fontAlgn="base">
              <a:spcBef>
                <a:spcPct val="0"/>
              </a:spcBef>
              <a:spcAft>
                <a:spcPct val="0"/>
              </a:spcAft>
            </a:pPr>
            <a:endParaRPr lang="en-GB" altLang="en-US" sz="900" b="1" dirty="0">
              <a:latin typeface="Times New Roman" panose="02020603050405020304" pitchFamily="18" charset="0"/>
              <a:ea typeface="Times New Roman" pitchFamily="18" charset="0"/>
              <a:cs typeface="Times New Roman" panose="02020603050405020304" pitchFamily="18" charset="0"/>
            </a:endParaRPr>
          </a:p>
          <a:p>
            <a:pPr algn="ctr" eaLnBrk="0" fontAlgn="base" hangingPunct="0">
              <a:spcBef>
                <a:spcPct val="0"/>
              </a:spcBef>
              <a:spcAft>
                <a:spcPct val="0"/>
              </a:spcAft>
            </a:pPr>
            <a:br>
              <a:rPr lang="en-GB" altLang="en-US" sz="900" b="1" dirty="0">
                <a:latin typeface="Times New Roman" panose="02020603050405020304" pitchFamily="18" charset="0"/>
                <a:ea typeface="Times New Roman" pitchFamily="18" charset="0"/>
                <a:cs typeface="Times New Roman" panose="02020603050405020304" pitchFamily="18" charset="0"/>
              </a:rPr>
            </a:br>
            <a:endParaRPr lang="en-GB" altLang="en-US" sz="900" b="1" dirty="0">
              <a:latin typeface="Times New Roman" panose="02020603050405020304" pitchFamily="18" charset="0"/>
              <a:ea typeface="Times New Roman" pitchFamily="18" charset="0"/>
              <a:cs typeface="Times New Roman" panose="02020603050405020304" pitchFamily="18" charset="0"/>
            </a:endParaRPr>
          </a:p>
          <a:p>
            <a:pPr algn="ctr" eaLnBrk="0" fontAlgn="base" hangingPunct="0">
              <a:spcBef>
                <a:spcPct val="0"/>
              </a:spcBef>
              <a:spcAft>
                <a:spcPct val="0"/>
              </a:spcAft>
            </a:pPr>
            <a:br>
              <a:rPr lang="en-GB" altLang="en-US" sz="900" b="1" dirty="0">
                <a:latin typeface="Times New Roman" panose="02020603050405020304" pitchFamily="18" charset="0"/>
                <a:ea typeface="Times New Roman" pitchFamily="18" charset="0"/>
                <a:cs typeface="Times New Roman" panose="02020603050405020304" pitchFamily="18" charset="0"/>
              </a:rPr>
            </a:br>
            <a:endParaRPr lang="en-GB" altLang="en-US" sz="900" dirty="0">
              <a:latin typeface="Times New Roman" panose="02020603050405020304" pitchFamily="18" charset="0"/>
              <a:cs typeface="Times New Roman" panose="02020603050405020304" pitchFamily="18" charset="0"/>
            </a:endParaRPr>
          </a:p>
        </p:txBody>
      </p:sp>
      <p:cxnSp>
        <p:nvCxnSpPr>
          <p:cNvPr id="15" name="Line 27">
            <a:extLst>
              <a:ext uri="{FF2B5EF4-FFF2-40B4-BE49-F238E27FC236}">
                <a16:creationId xmlns:a16="http://schemas.microsoft.com/office/drawing/2014/main" id="{AC83DE99-2BE6-A4FE-55AF-D5957794CD2D}"/>
              </a:ext>
            </a:extLst>
          </p:cNvPr>
          <p:cNvCxnSpPr>
            <a:cxnSpLocks/>
            <a:stCxn id="3" idx="2"/>
            <a:endCxn id="16" idx="0"/>
          </p:cNvCxnSpPr>
          <p:nvPr/>
        </p:nvCxnSpPr>
        <p:spPr bwMode="auto">
          <a:xfrm>
            <a:off x="1717736" y="2268858"/>
            <a:ext cx="7633" cy="91228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6" name="Text Box 21">
            <a:extLst>
              <a:ext uri="{FF2B5EF4-FFF2-40B4-BE49-F238E27FC236}">
                <a16:creationId xmlns:a16="http://schemas.microsoft.com/office/drawing/2014/main" id="{405B8759-3D1D-B813-C521-CDB59ED4E1E3}"/>
              </a:ext>
            </a:extLst>
          </p:cNvPr>
          <p:cNvSpPr txBox="1">
            <a:spLocks noChangeArrowheads="1"/>
          </p:cNvSpPr>
          <p:nvPr/>
        </p:nvSpPr>
        <p:spPr bwMode="auto">
          <a:xfrm>
            <a:off x="1145724" y="3181144"/>
            <a:ext cx="1159288" cy="389464"/>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pPr algn="ctr"/>
            <a:r>
              <a:rPr lang="en-GB" sz="900" dirty="0">
                <a:latin typeface="Times New Roman" panose="02020603050405020304" pitchFamily="18" charset="0"/>
                <a:ea typeface="Times New Roman"/>
                <a:cs typeface="Times New Roman" panose="02020603050405020304" pitchFamily="18" charset="0"/>
              </a:rPr>
              <a:t>410 treatment ongoing</a:t>
            </a:r>
          </a:p>
        </p:txBody>
      </p:sp>
      <p:cxnSp>
        <p:nvCxnSpPr>
          <p:cNvPr id="17" name="Line 26">
            <a:extLst>
              <a:ext uri="{FF2B5EF4-FFF2-40B4-BE49-F238E27FC236}">
                <a16:creationId xmlns:a16="http://schemas.microsoft.com/office/drawing/2014/main" id="{21001B12-71D8-30D5-93ED-18C4C261A041}"/>
              </a:ext>
            </a:extLst>
          </p:cNvPr>
          <p:cNvCxnSpPr>
            <a:cxnSpLocks/>
            <a:stCxn id="16" idx="2"/>
            <a:endCxn id="21" idx="0"/>
          </p:cNvCxnSpPr>
          <p:nvPr/>
        </p:nvCxnSpPr>
        <p:spPr bwMode="auto">
          <a:xfrm>
            <a:off x="1725369" y="3570608"/>
            <a:ext cx="6655" cy="51567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1" name="Text Box 29">
            <a:extLst>
              <a:ext uri="{FF2B5EF4-FFF2-40B4-BE49-F238E27FC236}">
                <a16:creationId xmlns:a16="http://schemas.microsoft.com/office/drawing/2014/main" id="{4DC22494-9610-25B1-755F-AD15E9C98EE8}"/>
              </a:ext>
            </a:extLst>
          </p:cNvPr>
          <p:cNvSpPr txBox="1">
            <a:spLocks noChangeArrowheads="1"/>
          </p:cNvSpPr>
          <p:nvPr/>
        </p:nvSpPr>
        <p:spPr bwMode="auto">
          <a:xfrm>
            <a:off x="1279371" y="4086286"/>
            <a:ext cx="905305" cy="595360"/>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pPr algn="ctr"/>
            <a:r>
              <a:rPr lang="en-GB" sz="900" dirty="0">
                <a:latin typeface="Times New Roman" panose="02020603050405020304" pitchFamily="18" charset="0"/>
                <a:ea typeface="Times New Roman"/>
                <a:cs typeface="Times New Roman" panose="02020603050405020304" pitchFamily="18" charset="0"/>
              </a:rPr>
              <a:t>427 included in intention-to-treat analysis</a:t>
            </a:r>
          </a:p>
        </p:txBody>
      </p:sp>
      <p:sp>
        <p:nvSpPr>
          <p:cNvPr id="22" name="Text Box 33">
            <a:extLst>
              <a:ext uri="{FF2B5EF4-FFF2-40B4-BE49-F238E27FC236}">
                <a16:creationId xmlns:a16="http://schemas.microsoft.com/office/drawing/2014/main" id="{DEA90E5A-40D0-9307-52B6-E7FF9C3B32F2}"/>
              </a:ext>
            </a:extLst>
          </p:cNvPr>
          <p:cNvSpPr txBox="1">
            <a:spLocks noChangeArrowheads="1"/>
          </p:cNvSpPr>
          <p:nvPr/>
        </p:nvSpPr>
        <p:spPr bwMode="auto">
          <a:xfrm>
            <a:off x="166074" y="2426399"/>
            <a:ext cx="1291180" cy="638374"/>
          </a:xfrm>
          <a:prstGeom prst="rect">
            <a:avLst/>
          </a:prstGeom>
          <a:solidFill>
            <a:srgbClr val="FFFFFF"/>
          </a:solidFill>
          <a:ln w="9525">
            <a:solidFill>
              <a:srgbClr val="000000"/>
            </a:solidFill>
            <a:miter lim="800000"/>
            <a:headEnd/>
            <a:tailEnd/>
          </a:ln>
        </p:spPr>
        <p:txBody>
          <a:bodyPr rot="0" vert="horz" wrap="square" lIns="68580" tIns="34290" rIns="68580" bIns="34290" anchor="t" anchorCtr="0" upright="1">
            <a:noAutofit/>
          </a:bodyPr>
          <a:lstStyle/>
          <a:p>
            <a:r>
              <a:rPr lang="en-GB" sz="750" dirty="0">
                <a:latin typeface="Times New Roman" panose="02020603050405020304" pitchFamily="18" charset="0"/>
                <a:ea typeface="Times New Roman"/>
                <a:cs typeface="Times New Roman" panose="02020603050405020304" pitchFamily="18" charset="0"/>
              </a:rPr>
              <a:t>18 discontinued treatment:</a:t>
            </a:r>
          </a:p>
          <a:p>
            <a:pPr marL="66675" lvl="1"/>
            <a:r>
              <a:rPr lang="en-GB" sz="750" dirty="0">
                <a:latin typeface="Times New Roman" panose="02020603050405020304" pitchFamily="18" charset="0"/>
                <a:ea typeface="Times New Roman"/>
                <a:cs typeface="Times New Roman" panose="02020603050405020304" pitchFamily="18" charset="0"/>
              </a:rPr>
              <a:t> 12 patients withdrew</a:t>
            </a:r>
          </a:p>
          <a:p>
            <a:pPr marL="66675" lvl="1"/>
            <a:r>
              <a:rPr lang="en-GB" sz="750" dirty="0">
                <a:latin typeface="Times New Roman" panose="02020603050405020304" pitchFamily="18" charset="0"/>
                <a:ea typeface="Times New Roman"/>
                <a:cs typeface="Times New Roman" panose="02020603050405020304" pitchFamily="18" charset="0"/>
              </a:rPr>
              <a:t>  6 patients lost to follow-up </a:t>
            </a:r>
          </a:p>
          <a:p>
            <a:pPr marL="66675" lvl="1"/>
            <a:r>
              <a:rPr lang="en-GB" sz="750" dirty="0">
                <a:latin typeface="Times New Roman" panose="02020603050405020304" pitchFamily="18" charset="0"/>
                <a:ea typeface="Times New Roman"/>
                <a:cs typeface="Times New Roman" panose="02020603050405020304" pitchFamily="18" charset="0"/>
              </a:rPr>
              <a:t>  1 withdrew prior to baseline visit</a:t>
            </a:r>
            <a:br>
              <a:rPr lang="en-GB" sz="750" dirty="0">
                <a:latin typeface="Times New Roman" panose="02020603050405020304" pitchFamily="18" charset="0"/>
                <a:ea typeface="Times New Roman"/>
                <a:cs typeface="Times New Roman" panose="02020603050405020304" pitchFamily="18" charset="0"/>
              </a:rPr>
            </a:br>
            <a:endParaRPr lang="en-GB" sz="750" dirty="0">
              <a:latin typeface="Times New Roman" panose="02020603050405020304" pitchFamily="18" charset="0"/>
              <a:ea typeface="Times New Roman"/>
              <a:cs typeface="Times New Roman" panose="02020603050405020304" pitchFamily="18" charset="0"/>
            </a:endParaRPr>
          </a:p>
        </p:txBody>
      </p:sp>
      <p:cxnSp>
        <p:nvCxnSpPr>
          <p:cNvPr id="24" name="Connector: Elbow 23">
            <a:extLst>
              <a:ext uri="{FF2B5EF4-FFF2-40B4-BE49-F238E27FC236}">
                <a16:creationId xmlns:a16="http://schemas.microsoft.com/office/drawing/2014/main" id="{C5893E99-25AA-DC2B-FCCE-7A2A236059F4}"/>
              </a:ext>
            </a:extLst>
          </p:cNvPr>
          <p:cNvCxnSpPr>
            <a:cxnSpLocks/>
            <a:stCxn id="2" idx="2"/>
            <a:endCxn id="3" idx="0"/>
          </p:cNvCxnSpPr>
          <p:nvPr/>
        </p:nvCxnSpPr>
        <p:spPr>
          <a:xfrm rot="5400000">
            <a:off x="1611540" y="1260115"/>
            <a:ext cx="770549" cy="558155"/>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9" name="Connector: Elbow 28">
            <a:extLst>
              <a:ext uri="{FF2B5EF4-FFF2-40B4-BE49-F238E27FC236}">
                <a16:creationId xmlns:a16="http://schemas.microsoft.com/office/drawing/2014/main" id="{E2786415-31C0-B3C5-5610-CFA461761BFE}"/>
              </a:ext>
            </a:extLst>
          </p:cNvPr>
          <p:cNvCxnSpPr>
            <a:cxnSpLocks/>
            <a:stCxn id="2" idx="2"/>
            <a:endCxn id="4" idx="0"/>
          </p:cNvCxnSpPr>
          <p:nvPr/>
        </p:nvCxnSpPr>
        <p:spPr>
          <a:xfrm rot="16200000" flipH="1">
            <a:off x="2223816" y="1205992"/>
            <a:ext cx="772060" cy="667910"/>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31" name="Connector: Elbow 30">
            <a:extLst>
              <a:ext uri="{FF2B5EF4-FFF2-40B4-BE49-F238E27FC236}">
                <a16:creationId xmlns:a16="http://schemas.microsoft.com/office/drawing/2014/main" id="{45F02085-2D35-4B7F-F571-87457CDC0D94}"/>
              </a:ext>
            </a:extLst>
          </p:cNvPr>
          <p:cNvCxnSpPr>
            <a:cxnSpLocks/>
            <a:stCxn id="22" idx="2"/>
            <a:endCxn id="21" idx="1"/>
          </p:cNvCxnSpPr>
          <p:nvPr/>
        </p:nvCxnSpPr>
        <p:spPr>
          <a:xfrm rot="16200000" flipH="1">
            <a:off x="385921" y="3490516"/>
            <a:ext cx="1319194" cy="467706"/>
          </a:xfrm>
          <a:prstGeom prst="bentConnector2">
            <a:avLst/>
          </a:prstGeom>
          <a:ln>
            <a:prstDash val="dash"/>
            <a:tailEnd type="triangle"/>
          </a:ln>
        </p:spPr>
        <p:style>
          <a:lnRef idx="1">
            <a:schemeClr val="dk1"/>
          </a:lnRef>
          <a:fillRef idx="0">
            <a:schemeClr val="dk1"/>
          </a:fillRef>
          <a:effectRef idx="0">
            <a:schemeClr val="dk1"/>
          </a:effectRef>
          <a:fontRef idx="minor">
            <a:schemeClr val="tx1"/>
          </a:fontRef>
        </p:style>
      </p:cxnSp>
      <p:cxnSp>
        <p:nvCxnSpPr>
          <p:cNvPr id="33" name="Connector: Elbow 32">
            <a:extLst>
              <a:ext uri="{FF2B5EF4-FFF2-40B4-BE49-F238E27FC236}">
                <a16:creationId xmlns:a16="http://schemas.microsoft.com/office/drawing/2014/main" id="{A3339DC4-ECBC-1BCE-60C3-70805E957205}"/>
              </a:ext>
            </a:extLst>
          </p:cNvPr>
          <p:cNvCxnSpPr>
            <a:cxnSpLocks/>
            <a:stCxn id="8" idx="2"/>
            <a:endCxn id="6" idx="3"/>
          </p:cNvCxnSpPr>
          <p:nvPr/>
        </p:nvCxnSpPr>
        <p:spPr>
          <a:xfrm rot="5400000">
            <a:off x="3087479" y="3502993"/>
            <a:ext cx="1337939" cy="424007"/>
          </a:xfrm>
          <a:prstGeom prst="bentConnector2">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306" name="TextBox 305">
            <a:extLst>
              <a:ext uri="{FF2B5EF4-FFF2-40B4-BE49-F238E27FC236}">
                <a16:creationId xmlns:a16="http://schemas.microsoft.com/office/drawing/2014/main" id="{36A97E52-DEF6-3C0C-6CD5-57995B5B1A2C}"/>
              </a:ext>
            </a:extLst>
          </p:cNvPr>
          <p:cNvSpPr txBox="1"/>
          <p:nvPr/>
        </p:nvSpPr>
        <p:spPr>
          <a:xfrm>
            <a:off x="6072138" y="516897"/>
            <a:ext cx="1706405" cy="300082"/>
          </a:xfrm>
          <a:prstGeom prst="rect">
            <a:avLst/>
          </a:prstGeom>
          <a:noFill/>
        </p:spPr>
        <p:txBody>
          <a:bodyPr wrap="square" rtlCol="0">
            <a:spAutoFit/>
          </a:bodyPr>
          <a:lstStyle/>
          <a:p>
            <a:pPr algn="ctr"/>
            <a:r>
              <a:rPr lang="en-US" sz="1350" b="1" dirty="0">
                <a:solidFill>
                  <a:srgbClr val="C00000"/>
                </a:solidFill>
              </a:rPr>
              <a:t>VIRTUES-ICD</a:t>
            </a:r>
            <a:endParaRPr lang="en-US" sz="1350" dirty="0">
              <a:solidFill>
                <a:srgbClr val="C00000"/>
              </a:solidFill>
            </a:endParaRPr>
          </a:p>
        </p:txBody>
      </p:sp>
      <p:sp>
        <p:nvSpPr>
          <p:cNvPr id="346" name="TextBox 345">
            <a:extLst>
              <a:ext uri="{FF2B5EF4-FFF2-40B4-BE49-F238E27FC236}">
                <a16:creationId xmlns:a16="http://schemas.microsoft.com/office/drawing/2014/main" id="{9E987FFC-1EF4-4878-CFB8-2145014CFEC8}"/>
              </a:ext>
            </a:extLst>
          </p:cNvPr>
          <p:cNvSpPr txBox="1"/>
          <p:nvPr/>
        </p:nvSpPr>
        <p:spPr>
          <a:xfrm>
            <a:off x="1422688" y="543465"/>
            <a:ext cx="1706405" cy="300082"/>
          </a:xfrm>
          <a:prstGeom prst="rect">
            <a:avLst/>
          </a:prstGeom>
          <a:noFill/>
        </p:spPr>
        <p:txBody>
          <a:bodyPr wrap="square" rtlCol="0">
            <a:spAutoFit/>
          </a:bodyPr>
          <a:lstStyle/>
          <a:p>
            <a:pPr algn="ctr"/>
            <a:r>
              <a:rPr lang="en-US" sz="1350" b="1" dirty="0">
                <a:solidFill>
                  <a:srgbClr val="C00000"/>
                </a:solidFill>
              </a:rPr>
              <a:t>VIRTUES-PM</a:t>
            </a:r>
            <a:endParaRPr lang="en-US" sz="1350" dirty="0">
              <a:solidFill>
                <a:srgbClr val="C00000"/>
              </a:solidFill>
            </a:endParaRPr>
          </a:p>
        </p:txBody>
      </p:sp>
    </p:spTree>
    <p:extLst>
      <p:ext uri="{BB962C8B-B14F-4D97-AF65-F5344CB8AC3E}">
        <p14:creationId xmlns:p14="http://schemas.microsoft.com/office/powerpoint/2010/main" val="2907720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C840439-134A-4EFF-BA20-8188B422C100}"/>
              </a:ext>
            </a:extLst>
          </p:cNvPr>
          <p:cNvSpPr txBox="1">
            <a:spLocks/>
          </p:cNvSpPr>
          <p:nvPr/>
        </p:nvSpPr>
        <p:spPr>
          <a:xfrm>
            <a:off x="628650" y="144448"/>
            <a:ext cx="7886700" cy="9941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300" dirty="0"/>
              <a:t>Baseline Characteristics:  VIRTUES-PM</a:t>
            </a:r>
          </a:p>
        </p:txBody>
      </p:sp>
      <p:graphicFrame>
        <p:nvGraphicFramePr>
          <p:cNvPr id="5" name="Table 4">
            <a:extLst>
              <a:ext uri="{FF2B5EF4-FFF2-40B4-BE49-F238E27FC236}">
                <a16:creationId xmlns:a16="http://schemas.microsoft.com/office/drawing/2014/main" id="{330F2DA1-9399-7DFE-A057-23ED851A973E}"/>
              </a:ext>
            </a:extLst>
          </p:cNvPr>
          <p:cNvGraphicFramePr>
            <a:graphicFrameLocks noGrp="1"/>
          </p:cNvGraphicFramePr>
          <p:nvPr>
            <p:extLst>
              <p:ext uri="{D42A27DB-BD31-4B8C-83A1-F6EECF244321}">
                <p14:modId xmlns:p14="http://schemas.microsoft.com/office/powerpoint/2010/main" val="3847451071"/>
              </p:ext>
            </p:extLst>
          </p:nvPr>
        </p:nvGraphicFramePr>
        <p:xfrm>
          <a:off x="755576" y="699542"/>
          <a:ext cx="7782106" cy="4029553"/>
        </p:xfrm>
        <a:graphic>
          <a:graphicData uri="http://schemas.openxmlformats.org/drawingml/2006/table">
            <a:tbl>
              <a:tblPr firstRow="1" firstCol="1" bandRow="1">
                <a:tableStyleId>{D27102A9-8310-4765-A935-A1911B00CA55}</a:tableStyleId>
              </a:tblPr>
              <a:tblGrid>
                <a:gridCol w="3492620">
                  <a:extLst>
                    <a:ext uri="{9D8B030D-6E8A-4147-A177-3AD203B41FA5}">
                      <a16:colId xmlns:a16="http://schemas.microsoft.com/office/drawing/2014/main" val="546583523"/>
                    </a:ext>
                  </a:extLst>
                </a:gridCol>
                <a:gridCol w="2029951">
                  <a:extLst>
                    <a:ext uri="{9D8B030D-6E8A-4147-A177-3AD203B41FA5}">
                      <a16:colId xmlns:a16="http://schemas.microsoft.com/office/drawing/2014/main" val="916837021"/>
                    </a:ext>
                  </a:extLst>
                </a:gridCol>
                <a:gridCol w="2259535">
                  <a:extLst>
                    <a:ext uri="{9D8B030D-6E8A-4147-A177-3AD203B41FA5}">
                      <a16:colId xmlns:a16="http://schemas.microsoft.com/office/drawing/2014/main" val="293533394"/>
                    </a:ext>
                  </a:extLst>
                </a:gridCol>
              </a:tblGrid>
              <a:tr h="551394">
                <a:tc>
                  <a:txBody>
                    <a:bodyPr/>
                    <a:lstStyle/>
                    <a:p>
                      <a:pPr>
                        <a:lnSpc>
                          <a:spcPct val="107000"/>
                        </a:lnSpc>
                        <a:spcAft>
                          <a:spcPts val="800"/>
                        </a:spcAft>
                        <a:buNone/>
                      </a:pPr>
                      <a:r>
                        <a:rPr lang="en-CA" sz="1200" kern="0" dirty="0">
                          <a:effectLst/>
                          <a:latin typeface="+mn-lt"/>
                        </a:rPr>
                        <a:t> Variables</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tc>
                  <a:txBody>
                    <a:bodyPr/>
                    <a:lstStyle/>
                    <a:p>
                      <a:pPr algn="ctr">
                        <a:lnSpc>
                          <a:spcPct val="107000"/>
                        </a:lnSpc>
                        <a:spcAft>
                          <a:spcPts val="800"/>
                        </a:spcAft>
                        <a:buNone/>
                      </a:pPr>
                      <a:r>
                        <a:rPr lang="en-CA" sz="1200" kern="0" dirty="0">
                          <a:effectLst/>
                          <a:latin typeface="+mn-lt"/>
                        </a:rPr>
                        <a:t>VIRTUES PM</a:t>
                      </a:r>
                      <a:endParaRPr lang="en-CA" sz="1200" kern="100" dirty="0">
                        <a:effectLst/>
                        <a:latin typeface="+mn-lt"/>
                      </a:endParaRPr>
                    </a:p>
                    <a:p>
                      <a:pPr algn="ctr">
                        <a:lnSpc>
                          <a:spcPct val="107000"/>
                        </a:lnSpc>
                        <a:spcAft>
                          <a:spcPts val="800"/>
                        </a:spcAft>
                        <a:buNone/>
                      </a:pPr>
                      <a:r>
                        <a:rPr lang="en-CA" sz="1200" kern="0" dirty="0">
                          <a:effectLst/>
                          <a:latin typeface="+mn-lt"/>
                        </a:rPr>
                        <a:t>N=427</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tc>
                  <a:txBody>
                    <a:bodyPr/>
                    <a:lstStyle/>
                    <a:p>
                      <a:pPr algn="ctr">
                        <a:lnSpc>
                          <a:spcPct val="107000"/>
                        </a:lnSpc>
                        <a:spcAft>
                          <a:spcPts val="800"/>
                        </a:spcAft>
                        <a:buNone/>
                      </a:pPr>
                      <a:r>
                        <a:rPr lang="en-CA" sz="1200" kern="0" dirty="0">
                          <a:effectLst/>
                          <a:latin typeface="+mn-lt"/>
                        </a:rPr>
                        <a:t>Standard of Care</a:t>
                      </a:r>
                      <a:endParaRPr lang="en-CA" sz="1200" kern="100" dirty="0">
                        <a:effectLst/>
                        <a:latin typeface="+mn-lt"/>
                      </a:endParaRPr>
                    </a:p>
                    <a:p>
                      <a:pPr algn="ctr">
                        <a:lnSpc>
                          <a:spcPct val="107000"/>
                        </a:lnSpc>
                        <a:spcAft>
                          <a:spcPts val="800"/>
                        </a:spcAft>
                        <a:buNone/>
                      </a:pPr>
                      <a:r>
                        <a:rPr lang="en-CA" sz="1200" kern="0" dirty="0">
                          <a:effectLst/>
                          <a:latin typeface="+mn-lt"/>
                        </a:rPr>
                        <a:t>N=420</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extLst>
                  <a:ext uri="{0D108BD9-81ED-4DB2-BD59-A6C34878D82A}">
                    <a16:rowId xmlns:a16="http://schemas.microsoft.com/office/drawing/2014/main" val="1831190706"/>
                  </a:ext>
                </a:extLst>
              </a:tr>
              <a:tr h="230341">
                <a:tc>
                  <a:txBody>
                    <a:bodyPr/>
                    <a:lstStyle/>
                    <a:p>
                      <a:pPr>
                        <a:lnSpc>
                          <a:spcPct val="107000"/>
                        </a:lnSpc>
                        <a:spcAft>
                          <a:spcPts val="800"/>
                        </a:spcAft>
                        <a:buNone/>
                      </a:pPr>
                      <a:r>
                        <a:rPr lang="en-CA" sz="1200" kern="0" dirty="0">
                          <a:effectLst/>
                          <a:latin typeface="+mn-lt"/>
                        </a:rPr>
                        <a:t>Age (years)           mean ± SD</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70.7 </a:t>
                      </a:r>
                      <a:r>
                        <a:rPr lang="en-US" sz="1200" b="1" kern="0" dirty="0">
                          <a:effectLst/>
                          <a:latin typeface="+mn-lt"/>
                          <a:ea typeface="Times New Roman" panose="02020603050405020304" pitchFamily="18" charset="0"/>
                          <a:cs typeface="Times New Roman" panose="02020603050405020304" pitchFamily="18" charset="0"/>
                        </a:rPr>
                        <a:t>±</a:t>
                      </a:r>
                      <a:r>
                        <a:rPr lang="en-US" sz="1200" kern="0" dirty="0">
                          <a:effectLst/>
                          <a:latin typeface="+mn-lt"/>
                          <a:ea typeface="Times New Roman" panose="02020603050405020304" pitchFamily="18" charset="0"/>
                          <a:cs typeface="Times New Roman" panose="02020603050405020304" pitchFamily="18" charset="0"/>
                        </a:rPr>
                        <a:t> 12.3</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70.4  </a:t>
                      </a:r>
                      <a:r>
                        <a:rPr lang="en-US" sz="1200" b="1" kern="0" dirty="0">
                          <a:effectLst/>
                          <a:latin typeface="+mn-lt"/>
                          <a:ea typeface="Times New Roman" panose="02020603050405020304" pitchFamily="18" charset="0"/>
                          <a:cs typeface="Times New Roman" panose="02020603050405020304" pitchFamily="18" charset="0"/>
                        </a:rPr>
                        <a:t>±</a:t>
                      </a:r>
                      <a:r>
                        <a:rPr lang="en-US" sz="1200" kern="0" dirty="0">
                          <a:effectLst/>
                          <a:latin typeface="+mn-lt"/>
                          <a:ea typeface="Times New Roman" panose="02020603050405020304" pitchFamily="18" charset="0"/>
                          <a:cs typeface="Times New Roman" panose="02020603050405020304" pitchFamily="18" charset="0"/>
                        </a:rPr>
                        <a:t> 12.4</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829036198"/>
                  </a:ext>
                </a:extLst>
              </a:tr>
              <a:tr h="230341">
                <a:tc>
                  <a:txBody>
                    <a:bodyPr/>
                    <a:lstStyle/>
                    <a:p>
                      <a:pPr>
                        <a:lnSpc>
                          <a:spcPct val="107000"/>
                        </a:lnSpc>
                        <a:spcAft>
                          <a:spcPts val="800"/>
                        </a:spcAft>
                        <a:buNone/>
                      </a:pPr>
                      <a:r>
                        <a:rPr lang="en-CA" sz="1200" kern="0" dirty="0">
                          <a:effectLst/>
                          <a:latin typeface="+mn-lt"/>
                        </a:rPr>
                        <a:t>Sex (Female)</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147(34.4)</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152 (36.2)</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35641028"/>
                  </a:ext>
                </a:extLst>
              </a:tr>
              <a:tr h="230341">
                <a:tc>
                  <a:txBody>
                    <a:bodyPr/>
                    <a:lstStyle/>
                    <a:p>
                      <a:pP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New York Heart Association Class II/ III/IV</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265 (27.0)</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126 (30.0)</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838166588"/>
                  </a:ext>
                </a:extLst>
              </a:tr>
              <a:tr h="230341">
                <a:tc>
                  <a:txBody>
                    <a:bodyPr/>
                    <a:lstStyle/>
                    <a:p>
                      <a:pP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Hypertension</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257</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60.2</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234</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55.7</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529622823"/>
                  </a:ext>
                </a:extLst>
              </a:tr>
              <a:tr h="230341">
                <a:tc>
                  <a:txBody>
                    <a:bodyPr/>
                    <a:lstStyle/>
                    <a:p>
                      <a:pP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Dyslipidemia</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212</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49.7</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201(</a:t>
                      </a:r>
                      <a:r>
                        <a:rPr lang="en-US" sz="1200" kern="0" dirty="0">
                          <a:effectLst/>
                          <a:latin typeface="+mn-lt"/>
                          <a:ea typeface="Times New Roman" panose="02020603050405020304" pitchFamily="18" charset="0"/>
                          <a:cs typeface="Times New Roman" panose="02020603050405020304" pitchFamily="18" charset="0"/>
                        </a:rPr>
                        <a:t>47.9</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89740218"/>
                  </a:ext>
                </a:extLst>
              </a:tr>
              <a:tr h="230341">
                <a:tc>
                  <a:txBody>
                    <a:bodyPr/>
                    <a:lstStyle/>
                    <a:p>
                      <a:pP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Diabetes</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90</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21.8) </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86</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20.5)</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796083099"/>
                  </a:ext>
                </a:extLst>
              </a:tr>
              <a:tr h="230341">
                <a:tc>
                  <a:txBody>
                    <a:bodyPr/>
                    <a:lstStyle/>
                    <a:p>
                      <a:pP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Current  Smoker</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28</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6.6</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17 (</a:t>
                      </a:r>
                      <a:r>
                        <a:rPr lang="en-US" sz="1200" kern="0" dirty="0">
                          <a:effectLst/>
                          <a:latin typeface="+mn-lt"/>
                          <a:ea typeface="Times New Roman" panose="02020603050405020304" pitchFamily="18" charset="0"/>
                          <a:cs typeface="Times New Roman" panose="02020603050405020304" pitchFamily="18" charset="0"/>
                        </a:rPr>
                        <a:t>4.1</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316128996"/>
                  </a:ext>
                </a:extLst>
              </a:tr>
              <a:tr h="230341">
                <a:tc>
                  <a:txBody>
                    <a:bodyPr/>
                    <a:lstStyle/>
                    <a:p>
                      <a:pP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Stroke/transient ischemic attack</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91</a:t>
                      </a:r>
                      <a:r>
                        <a:rPr lang="en-CA" sz="1200" kern="0" dirty="0">
                          <a:effectLst/>
                          <a:latin typeface="+mn-lt"/>
                          <a:ea typeface="Times New Roman" panose="02020603050405020304" pitchFamily="18" charset="0"/>
                          <a:cs typeface="Times New Roman" panose="02020603050405020304" pitchFamily="18" charset="0"/>
                        </a:rPr>
                        <a:t> (9.</a:t>
                      </a:r>
                      <a:r>
                        <a:rPr lang="en-US" sz="1200" kern="0" dirty="0">
                          <a:effectLst/>
                          <a:latin typeface="+mn-lt"/>
                          <a:ea typeface="Times New Roman" panose="02020603050405020304" pitchFamily="18" charset="0"/>
                          <a:cs typeface="Times New Roman" panose="02020603050405020304" pitchFamily="18" charset="0"/>
                        </a:rPr>
                        <a:t>2</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93</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9.6</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906850283"/>
                  </a:ext>
                </a:extLst>
              </a:tr>
              <a:tr h="255139">
                <a:tc>
                  <a:txBody>
                    <a:bodyPr/>
                    <a:lstStyle/>
                    <a:p>
                      <a:pP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Chronic Obstructive Pulmonary Disease</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18</a:t>
                      </a:r>
                      <a:r>
                        <a:rPr lang="en-CA" sz="1200" kern="0" dirty="0">
                          <a:effectLst/>
                          <a:latin typeface="+mn-lt"/>
                          <a:ea typeface="Times New Roman" panose="02020603050405020304" pitchFamily="18" charset="0"/>
                          <a:cs typeface="Times New Roman" panose="02020603050405020304" pitchFamily="18" charset="0"/>
                        </a:rPr>
                        <a:t> ( </a:t>
                      </a:r>
                      <a:r>
                        <a:rPr lang="en-US" sz="1200" kern="0" dirty="0">
                          <a:effectLst/>
                          <a:latin typeface="+mn-lt"/>
                          <a:ea typeface="Times New Roman" panose="02020603050405020304" pitchFamily="18" charset="0"/>
                          <a:cs typeface="Times New Roman" panose="02020603050405020304" pitchFamily="18" charset="0"/>
                        </a:rPr>
                        <a:t>4.2</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14</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3.3</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1421491697"/>
                  </a:ext>
                </a:extLst>
              </a:tr>
              <a:tr h="230341">
                <a:tc>
                  <a:txBody>
                    <a:bodyPr/>
                    <a:lstStyle/>
                    <a:p>
                      <a:pP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Coronary Artery Disease</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82</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19.2</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73 (</a:t>
                      </a:r>
                      <a:r>
                        <a:rPr lang="en-US" sz="1200" kern="0" dirty="0">
                          <a:effectLst/>
                          <a:latin typeface="+mn-lt"/>
                          <a:ea typeface="Times New Roman" panose="02020603050405020304" pitchFamily="18" charset="0"/>
                          <a:cs typeface="Times New Roman" panose="02020603050405020304" pitchFamily="18" charset="0"/>
                        </a:rPr>
                        <a:t>17.4</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288930744"/>
                  </a:ext>
                </a:extLst>
              </a:tr>
              <a:tr h="230341">
                <a:tc>
                  <a:txBody>
                    <a:bodyPr/>
                    <a:lstStyle/>
                    <a:p>
                      <a:pPr>
                        <a:lnSpc>
                          <a:spcPct val="107000"/>
                        </a:lnSpc>
                        <a:spcAft>
                          <a:spcPts val="800"/>
                        </a:spcAft>
                        <a:buNone/>
                      </a:pPr>
                      <a:r>
                        <a:rPr lang="en-US" sz="1200" kern="0" dirty="0">
                          <a:effectLst/>
                          <a:latin typeface="+mn-lt"/>
                        </a:rPr>
                        <a:t>Peripheral Vascular Disease</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tc>
                  <a:txBody>
                    <a:bodyPr/>
                    <a:lstStyle/>
                    <a:p>
                      <a:pPr algn="ctr">
                        <a:lnSpc>
                          <a:spcPct val="107000"/>
                        </a:lnSpc>
                        <a:spcAft>
                          <a:spcPts val="800"/>
                        </a:spcAft>
                        <a:buNone/>
                      </a:pPr>
                      <a:r>
                        <a:rPr lang="en-US" sz="1200" kern="0" dirty="0">
                          <a:effectLst/>
                          <a:latin typeface="+mn-lt"/>
                        </a:rPr>
                        <a:t>18 </a:t>
                      </a:r>
                      <a:r>
                        <a:rPr lang="en-CA" sz="1200" kern="0" dirty="0">
                          <a:effectLst/>
                          <a:latin typeface="+mn-lt"/>
                        </a:rPr>
                        <a:t>(</a:t>
                      </a:r>
                      <a:r>
                        <a:rPr lang="en-US" sz="1200" kern="0" dirty="0">
                          <a:effectLst/>
                          <a:latin typeface="+mn-lt"/>
                        </a:rPr>
                        <a:t>4.2</a:t>
                      </a:r>
                      <a:r>
                        <a:rPr lang="en-CA" sz="1200" kern="0" dirty="0">
                          <a:effectLst/>
                          <a:latin typeface="+mn-lt"/>
                        </a:rPr>
                        <a:t>)</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nchor="ctr"/>
                </a:tc>
                <a:tc>
                  <a:txBody>
                    <a:bodyPr/>
                    <a:lstStyle/>
                    <a:p>
                      <a:pPr algn="ctr">
                        <a:lnSpc>
                          <a:spcPct val="107000"/>
                        </a:lnSpc>
                        <a:spcAft>
                          <a:spcPts val="800"/>
                        </a:spcAft>
                        <a:buNone/>
                      </a:pPr>
                      <a:r>
                        <a:rPr lang="en-US" sz="1200" kern="0" dirty="0">
                          <a:effectLst/>
                          <a:latin typeface="+mn-lt"/>
                        </a:rPr>
                        <a:t>14 </a:t>
                      </a:r>
                      <a:r>
                        <a:rPr lang="en-CA" sz="1200" kern="0" dirty="0">
                          <a:effectLst/>
                          <a:latin typeface="+mn-lt"/>
                        </a:rPr>
                        <a:t>(</a:t>
                      </a:r>
                      <a:r>
                        <a:rPr lang="en-US" sz="1200" kern="0" dirty="0">
                          <a:effectLst/>
                          <a:latin typeface="+mn-lt"/>
                        </a:rPr>
                        <a:t>3.3</a:t>
                      </a:r>
                      <a:r>
                        <a:rPr lang="en-CA" sz="1200" kern="0" dirty="0">
                          <a:effectLst/>
                          <a:latin typeface="+mn-lt"/>
                        </a:rPr>
                        <a:t>)</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nchor="ctr"/>
                </a:tc>
                <a:extLst>
                  <a:ext uri="{0D108BD9-81ED-4DB2-BD59-A6C34878D82A}">
                    <a16:rowId xmlns:a16="http://schemas.microsoft.com/office/drawing/2014/main" val="2396264795"/>
                  </a:ext>
                </a:extLst>
              </a:tr>
              <a:tr h="228587">
                <a:tc>
                  <a:txBody>
                    <a:bodyPr/>
                    <a:lstStyle/>
                    <a:p>
                      <a:pPr>
                        <a:lnSpc>
                          <a:spcPct val="107000"/>
                        </a:lnSpc>
                        <a:spcAft>
                          <a:spcPts val="800"/>
                        </a:spcAft>
                        <a:buNone/>
                      </a:pPr>
                      <a:r>
                        <a:rPr lang="en-CA" sz="1200" b="1" kern="0" dirty="0">
                          <a:effectLst/>
                          <a:latin typeface="+mn-lt"/>
                          <a:ea typeface="Times New Roman" panose="02020603050405020304" pitchFamily="18" charset="0"/>
                          <a:cs typeface="Aptos" panose="020B0004020202020204" pitchFamily="34" charset="0"/>
                        </a:rPr>
                        <a:t>Ejection Fraction, % (mean±SD)</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56.5 ±  9.1</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57.1 ±  8.6</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4009178333"/>
                  </a:ext>
                </a:extLst>
              </a:tr>
              <a:tr h="230341">
                <a:tc>
                  <a:txBody>
                    <a:bodyPr/>
                    <a:lstStyle/>
                    <a:p>
                      <a:pPr>
                        <a:lnSpc>
                          <a:spcPct val="107000"/>
                        </a:lnSpc>
                        <a:spcAft>
                          <a:spcPts val="800"/>
                        </a:spcAft>
                        <a:buNone/>
                      </a:pPr>
                      <a:r>
                        <a:rPr lang="en-CA" sz="1200" kern="100" dirty="0">
                          <a:effectLst/>
                          <a:latin typeface="+mn-lt"/>
                          <a:ea typeface="Aptos" panose="020B0004020202020204" pitchFamily="34" charset="0"/>
                          <a:cs typeface="Times New Roman" panose="02020603050405020304" pitchFamily="18" charset="0"/>
                        </a:rPr>
                        <a:t>Frailty score &gt;3</a:t>
                      </a:r>
                    </a:p>
                  </a:txBody>
                  <a:tcPr marL="51435" marR="51435" marT="0" marB="0"/>
                </a:tc>
                <a:tc>
                  <a:txBody>
                    <a:bodyPr/>
                    <a:lstStyle/>
                    <a:p>
                      <a:pPr algn="ctr">
                        <a:lnSpc>
                          <a:spcPct val="107000"/>
                        </a:lnSpc>
                        <a:spcAft>
                          <a:spcPts val="800"/>
                        </a:spcAft>
                        <a:buNone/>
                      </a:pPr>
                      <a:r>
                        <a:rPr lang="en-CA" sz="1200" kern="100" dirty="0">
                          <a:effectLst/>
                          <a:latin typeface="+mn-lt"/>
                          <a:ea typeface="Aptos" panose="020B0004020202020204" pitchFamily="34" charset="0"/>
                          <a:cs typeface="Times New Roman" panose="02020603050405020304" pitchFamily="18" charset="0"/>
                        </a:rPr>
                        <a:t>65 (15.2)</a:t>
                      </a:r>
                    </a:p>
                  </a:txBody>
                  <a:tcPr marL="51435" marR="51435" marT="0" marB="0"/>
                </a:tc>
                <a:tc>
                  <a:txBody>
                    <a:bodyPr/>
                    <a:lstStyle/>
                    <a:p>
                      <a:pPr algn="ctr">
                        <a:lnSpc>
                          <a:spcPct val="107000"/>
                        </a:lnSpc>
                        <a:spcAft>
                          <a:spcPts val="800"/>
                        </a:spcAft>
                        <a:buNone/>
                      </a:pPr>
                      <a:r>
                        <a:rPr lang="en-CA" sz="1200" kern="100" dirty="0">
                          <a:effectLst/>
                          <a:latin typeface="+mn-lt"/>
                          <a:ea typeface="Aptos" panose="020B0004020202020204" pitchFamily="34" charset="0"/>
                          <a:cs typeface="Times New Roman" panose="02020603050405020304" pitchFamily="18" charset="0"/>
                        </a:rPr>
                        <a:t>53 (12.6)</a:t>
                      </a:r>
                    </a:p>
                  </a:txBody>
                  <a:tcPr marL="51435" marR="51435" marT="0" marB="0"/>
                </a:tc>
                <a:extLst>
                  <a:ext uri="{0D108BD9-81ED-4DB2-BD59-A6C34878D82A}">
                    <a16:rowId xmlns:a16="http://schemas.microsoft.com/office/drawing/2014/main" val="348867136"/>
                  </a:ext>
                </a:extLst>
              </a:tr>
              <a:tr h="230341">
                <a:tc>
                  <a:txBody>
                    <a:bodyPr/>
                    <a:lstStyle/>
                    <a:p>
                      <a:pPr>
                        <a:lnSpc>
                          <a:spcPct val="107000"/>
                        </a:lnSpc>
                        <a:spcAft>
                          <a:spcPts val="800"/>
                        </a:spcAft>
                        <a:buNone/>
                      </a:pPr>
                      <a:r>
                        <a:rPr lang="en-CA" sz="1200" kern="100" dirty="0">
                          <a:effectLst/>
                          <a:latin typeface="+mn-lt"/>
                          <a:ea typeface="Aptos" panose="020B0004020202020204" pitchFamily="34" charset="0"/>
                          <a:cs typeface="Times New Roman" panose="02020603050405020304" pitchFamily="18" charset="0"/>
                        </a:rPr>
                        <a:t>Pacemaker dependent </a:t>
                      </a:r>
                    </a:p>
                  </a:txBody>
                  <a:tcPr marL="51435" marR="51435" marT="0" marB="0"/>
                </a:tc>
                <a:tc>
                  <a:txBody>
                    <a:bodyPr/>
                    <a:lstStyle/>
                    <a:p>
                      <a:pPr algn="ctr">
                        <a:lnSpc>
                          <a:spcPct val="107000"/>
                        </a:lnSpc>
                        <a:spcAft>
                          <a:spcPts val="800"/>
                        </a:spcAft>
                        <a:buNone/>
                      </a:pPr>
                      <a:r>
                        <a:rPr lang="en-CA" sz="1200" kern="100" dirty="0">
                          <a:effectLst/>
                          <a:latin typeface="+mn-lt"/>
                          <a:ea typeface="Aptos" panose="020B0004020202020204" pitchFamily="34" charset="0"/>
                          <a:cs typeface="Times New Roman" panose="02020603050405020304" pitchFamily="18" charset="0"/>
                        </a:rPr>
                        <a:t>122 (28.6)</a:t>
                      </a:r>
                    </a:p>
                  </a:txBody>
                  <a:tcPr marL="51435" marR="51435" marT="0" marB="0"/>
                </a:tc>
                <a:tc>
                  <a:txBody>
                    <a:bodyPr/>
                    <a:lstStyle/>
                    <a:p>
                      <a:pPr algn="ctr">
                        <a:lnSpc>
                          <a:spcPct val="107000"/>
                        </a:lnSpc>
                        <a:spcAft>
                          <a:spcPts val="800"/>
                        </a:spcAft>
                        <a:buNone/>
                      </a:pPr>
                      <a:r>
                        <a:rPr lang="en-CA" sz="1200" kern="100" dirty="0">
                          <a:effectLst/>
                          <a:latin typeface="+mn-lt"/>
                          <a:ea typeface="Aptos" panose="020B0004020202020204" pitchFamily="34" charset="0"/>
                          <a:cs typeface="Times New Roman" panose="02020603050405020304" pitchFamily="18" charset="0"/>
                        </a:rPr>
                        <a:t>119 (28.3)</a:t>
                      </a:r>
                    </a:p>
                  </a:txBody>
                  <a:tcPr marL="51435" marR="51435" marT="0" marB="0"/>
                </a:tc>
                <a:extLst>
                  <a:ext uri="{0D108BD9-81ED-4DB2-BD59-A6C34878D82A}">
                    <a16:rowId xmlns:a16="http://schemas.microsoft.com/office/drawing/2014/main" val="2169222382"/>
                  </a:ext>
                </a:extLst>
              </a:tr>
              <a:tr h="230341">
                <a:tc>
                  <a:txBody>
                    <a:bodyPr/>
                    <a:lstStyle/>
                    <a:p>
                      <a:pPr algn="l">
                        <a:lnSpc>
                          <a:spcPct val="107000"/>
                        </a:lnSpc>
                        <a:spcAft>
                          <a:spcPts val="800"/>
                        </a:spcAft>
                        <a:buNone/>
                      </a:pPr>
                      <a:r>
                        <a:rPr lang="en-CA" sz="1200" kern="0" dirty="0">
                          <a:effectLst/>
                          <a:latin typeface="+mn-lt"/>
                          <a:ea typeface="Times New Roman" panose="02020603050405020304" pitchFamily="18" charset="0"/>
                          <a:cs typeface="Aptos" panose="020B0004020202020204" pitchFamily="34" charset="0"/>
                        </a:rPr>
                        <a:t>Rural location </a:t>
                      </a:r>
                      <a:r>
                        <a:rPr lang="en-US" sz="1200" kern="0" dirty="0">
                          <a:effectLst/>
                          <a:latin typeface="+mn-lt"/>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nchor="ctr"/>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110</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25.7)</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76</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18.0)</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4263023925"/>
                  </a:ext>
                </a:extLst>
              </a:tr>
            </a:tbl>
          </a:graphicData>
        </a:graphic>
      </p:graphicFrame>
      <p:sp>
        <p:nvSpPr>
          <p:cNvPr id="2" name="Oval 1">
            <a:extLst>
              <a:ext uri="{FF2B5EF4-FFF2-40B4-BE49-F238E27FC236}">
                <a16:creationId xmlns:a16="http://schemas.microsoft.com/office/drawing/2014/main" id="{22DCE1A3-0DBB-9866-274F-8745324C857D}"/>
              </a:ext>
            </a:extLst>
          </p:cNvPr>
          <p:cNvSpPr/>
          <p:nvPr/>
        </p:nvSpPr>
        <p:spPr>
          <a:xfrm>
            <a:off x="537760" y="4443958"/>
            <a:ext cx="8286750" cy="27860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Oval 5">
            <a:extLst>
              <a:ext uri="{FF2B5EF4-FFF2-40B4-BE49-F238E27FC236}">
                <a16:creationId xmlns:a16="http://schemas.microsoft.com/office/drawing/2014/main" id="{DDAF04CB-07B7-7354-B290-3EA171EE34D2}"/>
              </a:ext>
            </a:extLst>
          </p:cNvPr>
          <p:cNvSpPr/>
          <p:nvPr/>
        </p:nvSpPr>
        <p:spPr>
          <a:xfrm>
            <a:off x="346631" y="2601550"/>
            <a:ext cx="8286750" cy="27860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465434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3028E-DE9A-2BF1-424C-D92054B21C3D}"/>
              </a:ext>
            </a:extLst>
          </p:cNvPr>
          <p:cNvSpPr>
            <a:spLocks noGrp="1"/>
          </p:cNvSpPr>
          <p:nvPr>
            <p:ph type="title"/>
          </p:nvPr>
        </p:nvSpPr>
        <p:spPr/>
        <p:txBody>
          <a:bodyPr/>
          <a:lstStyle/>
          <a:p>
            <a:r>
              <a:rPr lang="en-CA" dirty="0"/>
              <a:t>Medications</a:t>
            </a:r>
          </a:p>
        </p:txBody>
      </p:sp>
      <p:graphicFrame>
        <p:nvGraphicFramePr>
          <p:cNvPr id="5" name="Table 4">
            <a:extLst>
              <a:ext uri="{FF2B5EF4-FFF2-40B4-BE49-F238E27FC236}">
                <a16:creationId xmlns:a16="http://schemas.microsoft.com/office/drawing/2014/main" id="{B254447D-5019-4C5D-7AA1-043156DF6047}"/>
              </a:ext>
            </a:extLst>
          </p:cNvPr>
          <p:cNvGraphicFramePr>
            <a:graphicFrameLocks noGrp="1"/>
          </p:cNvGraphicFramePr>
          <p:nvPr>
            <p:extLst>
              <p:ext uri="{D42A27DB-BD31-4B8C-83A1-F6EECF244321}">
                <p14:modId xmlns:p14="http://schemas.microsoft.com/office/powerpoint/2010/main" val="2258819568"/>
              </p:ext>
            </p:extLst>
          </p:nvPr>
        </p:nvGraphicFramePr>
        <p:xfrm>
          <a:off x="518124" y="1268016"/>
          <a:ext cx="7782106" cy="2503518"/>
        </p:xfrm>
        <a:graphic>
          <a:graphicData uri="http://schemas.openxmlformats.org/drawingml/2006/table">
            <a:tbl>
              <a:tblPr firstRow="1" firstCol="1" bandRow="1">
                <a:tableStyleId>{D27102A9-8310-4765-A935-A1911B00CA55}</a:tableStyleId>
              </a:tblPr>
              <a:tblGrid>
                <a:gridCol w="3492620">
                  <a:extLst>
                    <a:ext uri="{9D8B030D-6E8A-4147-A177-3AD203B41FA5}">
                      <a16:colId xmlns:a16="http://schemas.microsoft.com/office/drawing/2014/main" val="546583523"/>
                    </a:ext>
                  </a:extLst>
                </a:gridCol>
                <a:gridCol w="2029951">
                  <a:extLst>
                    <a:ext uri="{9D8B030D-6E8A-4147-A177-3AD203B41FA5}">
                      <a16:colId xmlns:a16="http://schemas.microsoft.com/office/drawing/2014/main" val="916837021"/>
                    </a:ext>
                  </a:extLst>
                </a:gridCol>
                <a:gridCol w="2259535">
                  <a:extLst>
                    <a:ext uri="{9D8B030D-6E8A-4147-A177-3AD203B41FA5}">
                      <a16:colId xmlns:a16="http://schemas.microsoft.com/office/drawing/2014/main" val="293533394"/>
                    </a:ext>
                  </a:extLst>
                </a:gridCol>
              </a:tblGrid>
              <a:tr h="604810">
                <a:tc>
                  <a:txBody>
                    <a:bodyPr/>
                    <a:lstStyle/>
                    <a:p>
                      <a:pPr>
                        <a:lnSpc>
                          <a:spcPct val="107000"/>
                        </a:lnSpc>
                        <a:spcAft>
                          <a:spcPts val="800"/>
                        </a:spcAft>
                        <a:buNone/>
                      </a:pPr>
                      <a:r>
                        <a:rPr lang="en-CA" sz="1200" kern="0" dirty="0">
                          <a:effectLst/>
                          <a:latin typeface="+mn-lt"/>
                        </a:rPr>
                        <a:t> Variables</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tc>
                  <a:txBody>
                    <a:bodyPr/>
                    <a:lstStyle/>
                    <a:p>
                      <a:pPr algn="ctr">
                        <a:lnSpc>
                          <a:spcPct val="107000"/>
                        </a:lnSpc>
                        <a:spcAft>
                          <a:spcPts val="800"/>
                        </a:spcAft>
                        <a:buNone/>
                      </a:pPr>
                      <a:r>
                        <a:rPr lang="en-CA" sz="1200" kern="0" dirty="0">
                          <a:effectLst/>
                          <a:latin typeface="+mn-lt"/>
                        </a:rPr>
                        <a:t>VIRTUES-PM</a:t>
                      </a:r>
                      <a:endParaRPr lang="en-CA" sz="1200" kern="100" dirty="0">
                        <a:effectLst/>
                        <a:latin typeface="+mn-lt"/>
                      </a:endParaRPr>
                    </a:p>
                    <a:p>
                      <a:pPr algn="ctr">
                        <a:lnSpc>
                          <a:spcPct val="107000"/>
                        </a:lnSpc>
                        <a:spcAft>
                          <a:spcPts val="800"/>
                        </a:spcAft>
                        <a:buNone/>
                      </a:pPr>
                      <a:r>
                        <a:rPr lang="en-CA" sz="1200" kern="0" dirty="0">
                          <a:effectLst/>
                          <a:latin typeface="+mn-lt"/>
                        </a:rPr>
                        <a:t>N=427</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tc>
                  <a:txBody>
                    <a:bodyPr/>
                    <a:lstStyle/>
                    <a:p>
                      <a:pPr algn="ctr">
                        <a:lnSpc>
                          <a:spcPct val="107000"/>
                        </a:lnSpc>
                        <a:spcAft>
                          <a:spcPts val="800"/>
                        </a:spcAft>
                        <a:buNone/>
                      </a:pPr>
                      <a:r>
                        <a:rPr lang="en-CA" sz="1200" kern="0" dirty="0">
                          <a:effectLst/>
                          <a:latin typeface="+mn-lt"/>
                        </a:rPr>
                        <a:t>Standard of Care</a:t>
                      </a:r>
                      <a:endParaRPr lang="en-CA" sz="1200" kern="100" dirty="0">
                        <a:effectLst/>
                        <a:latin typeface="+mn-lt"/>
                      </a:endParaRPr>
                    </a:p>
                    <a:p>
                      <a:pPr algn="ctr">
                        <a:lnSpc>
                          <a:spcPct val="107000"/>
                        </a:lnSpc>
                        <a:spcAft>
                          <a:spcPts val="800"/>
                        </a:spcAft>
                        <a:buNone/>
                      </a:pPr>
                      <a:r>
                        <a:rPr lang="en-CA" sz="1200" kern="0" dirty="0">
                          <a:effectLst/>
                          <a:latin typeface="+mn-lt"/>
                        </a:rPr>
                        <a:t>N=420</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extLst>
                  <a:ext uri="{0D108BD9-81ED-4DB2-BD59-A6C34878D82A}">
                    <a16:rowId xmlns:a16="http://schemas.microsoft.com/office/drawing/2014/main" val="1831190706"/>
                  </a:ext>
                </a:extLst>
              </a:tr>
              <a:tr h="252655">
                <a:tc>
                  <a:txBody>
                    <a:bodyPr/>
                    <a:lstStyle/>
                    <a:p>
                      <a:pP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Beta blocker</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0" kern="0" dirty="0">
                          <a:effectLst/>
                          <a:latin typeface="Aptos" panose="020B0004020202020204" pitchFamily="34" charset="0"/>
                          <a:ea typeface="Times New Roman" panose="02020603050405020304" pitchFamily="18" charset="0"/>
                          <a:cs typeface="Aptos" panose="020B0004020202020204" pitchFamily="34" charset="0"/>
                        </a:rPr>
                        <a:t>161(</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37.7</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b="0" kern="0" dirty="0">
                          <a:effectLst/>
                          <a:latin typeface="Aptos" panose="020B0004020202020204" pitchFamily="34" charset="0"/>
                          <a:ea typeface="Times New Roman" panose="02020603050405020304" pitchFamily="18" charset="0"/>
                          <a:cs typeface="Aptos" panose="020B0004020202020204" pitchFamily="34" charset="0"/>
                        </a:rPr>
                        <a:t>155 </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36.9</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829036198"/>
                  </a:ext>
                </a:extLst>
              </a:tr>
              <a:tr h="382667">
                <a:tc>
                  <a:txBody>
                    <a:bodyPr/>
                    <a:lstStyle/>
                    <a:p>
                      <a:pP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Angiotensin Converting Enzyme inhibitor/Angiotensin II Recep-r Blocker/ARNI</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0" kern="0" dirty="0">
                          <a:effectLst/>
                          <a:latin typeface="Aptos" panose="020B0004020202020204" pitchFamily="34" charset="0"/>
                          <a:ea typeface="Times New Roman" panose="02020603050405020304" pitchFamily="18" charset="0"/>
                          <a:cs typeface="Aptos" panose="020B0004020202020204" pitchFamily="34" charset="0"/>
                        </a:rPr>
                        <a:t>192(</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45.0</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0" kern="0" dirty="0">
                          <a:effectLst/>
                          <a:latin typeface="Aptos" panose="020B0004020202020204" pitchFamily="34" charset="0"/>
                          <a:ea typeface="Times New Roman" panose="02020603050405020304" pitchFamily="18" charset="0"/>
                          <a:cs typeface="Aptos" panose="020B0004020202020204" pitchFamily="34" charset="0"/>
                        </a:rPr>
                        <a:t>191(</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45.4</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35641028"/>
                  </a:ext>
                </a:extLst>
              </a:tr>
              <a:tr h="252655">
                <a:tc>
                  <a:txBody>
                    <a:bodyPr/>
                    <a:lstStyle/>
                    <a:p>
                      <a:pP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Mineralocorticoid receptor antagonist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0" kern="0" dirty="0">
                          <a:effectLst/>
                          <a:latin typeface="Aptos" panose="020B0004020202020204" pitchFamily="34" charset="0"/>
                          <a:ea typeface="Times New Roman" panose="02020603050405020304" pitchFamily="18" charset="0"/>
                          <a:cs typeface="Aptos" panose="020B0004020202020204" pitchFamily="34" charset="0"/>
                        </a:rPr>
                        <a:t>46(</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10.8</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b="0" kern="0" dirty="0">
                          <a:effectLst/>
                          <a:latin typeface="Aptos" panose="020B0004020202020204" pitchFamily="34" charset="0"/>
                          <a:ea typeface="Times New Roman" panose="02020603050405020304" pitchFamily="18" charset="0"/>
                          <a:cs typeface="Aptos" panose="020B0004020202020204" pitchFamily="34" charset="0"/>
                        </a:rPr>
                        <a:t>22 </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5.2</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89740218"/>
                  </a:ext>
                </a:extLst>
              </a:tr>
              <a:tr h="252655">
                <a:tc>
                  <a:txBody>
                    <a:bodyPr/>
                    <a:lstStyle/>
                    <a:p>
                      <a:pP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Sodium Glucose LT2 inhibitor</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0" kern="0" dirty="0">
                          <a:effectLst/>
                          <a:latin typeface="Aptos" panose="020B0004020202020204" pitchFamily="34" charset="0"/>
                          <a:ea typeface="Times New Roman" panose="02020603050405020304" pitchFamily="18" charset="0"/>
                          <a:cs typeface="Aptos" panose="020B0004020202020204" pitchFamily="34" charset="0"/>
                        </a:rPr>
                        <a:t>53(</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12.4</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0" kern="0" dirty="0">
                          <a:effectLst/>
                          <a:latin typeface="Aptos" panose="020B0004020202020204" pitchFamily="34" charset="0"/>
                          <a:ea typeface="Times New Roman" panose="02020603050405020304" pitchFamily="18" charset="0"/>
                          <a:cs typeface="Aptos" panose="020B0004020202020204" pitchFamily="34" charset="0"/>
                        </a:rPr>
                        <a:t>41(</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9.8</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796083099"/>
                  </a:ext>
                </a:extLst>
              </a:tr>
              <a:tr h="252655">
                <a:tc>
                  <a:txBody>
                    <a:bodyPr/>
                    <a:lstStyle/>
                    <a:p>
                      <a:pP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Oral anticoagulation</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0" kern="0" dirty="0">
                          <a:effectLst/>
                          <a:latin typeface="Aptos" panose="020B0004020202020204" pitchFamily="34" charset="0"/>
                          <a:ea typeface="Times New Roman" panose="02020603050405020304" pitchFamily="18" charset="0"/>
                          <a:cs typeface="Aptos" panose="020B0004020202020204" pitchFamily="34" charset="0"/>
                        </a:rPr>
                        <a:t>200(</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46.8</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0" kern="0" dirty="0">
                          <a:effectLst/>
                          <a:latin typeface="Aptos" panose="020B0004020202020204" pitchFamily="34" charset="0"/>
                          <a:ea typeface="Times New Roman" panose="02020603050405020304" pitchFamily="18" charset="0"/>
                          <a:cs typeface="Aptos" panose="020B0004020202020204" pitchFamily="34" charset="0"/>
                        </a:rPr>
                        <a:t>168(</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40.0</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316128996"/>
                  </a:ext>
                </a:extLst>
              </a:tr>
              <a:tr h="252655">
                <a:tc>
                  <a:txBody>
                    <a:bodyPr/>
                    <a:lstStyle/>
                    <a:p>
                      <a:pP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Antiarrhythmic drug</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0" kern="0" dirty="0">
                          <a:effectLst/>
                          <a:latin typeface="Aptos" panose="020B0004020202020204" pitchFamily="34" charset="0"/>
                          <a:ea typeface="Times New Roman" panose="02020603050405020304" pitchFamily="18" charset="0"/>
                          <a:cs typeface="Aptos" panose="020B0004020202020204" pitchFamily="34" charset="0"/>
                        </a:rPr>
                        <a:t>32(</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7.5</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0" kern="0" dirty="0">
                          <a:effectLst/>
                          <a:latin typeface="Aptos" panose="020B0004020202020204" pitchFamily="34" charset="0"/>
                          <a:ea typeface="Times New Roman" panose="02020603050405020304" pitchFamily="18" charset="0"/>
                          <a:cs typeface="Aptos" panose="020B0004020202020204" pitchFamily="34" charset="0"/>
                        </a:rPr>
                        <a:t>31(</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7.4</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906850283"/>
                  </a:ext>
                </a:extLst>
              </a:tr>
              <a:tr h="252655">
                <a:tc>
                  <a:txBody>
                    <a:bodyPr/>
                    <a:lstStyle/>
                    <a:p>
                      <a:pP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Diuretic</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0" kern="0" dirty="0">
                          <a:effectLst/>
                          <a:latin typeface="Aptos" panose="020B0004020202020204" pitchFamily="34" charset="0"/>
                          <a:ea typeface="Times New Roman" panose="02020603050405020304" pitchFamily="18" charset="0"/>
                          <a:cs typeface="Aptos" panose="020B0004020202020204" pitchFamily="34" charset="0"/>
                        </a:rPr>
                        <a:t>161(</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37.7</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b="0" kern="0" dirty="0">
                          <a:effectLst/>
                          <a:latin typeface="Aptos" panose="020B0004020202020204" pitchFamily="34" charset="0"/>
                          <a:ea typeface="Times New Roman" panose="02020603050405020304" pitchFamily="18" charset="0"/>
                          <a:cs typeface="Aptos" panose="020B0004020202020204" pitchFamily="34" charset="0"/>
                        </a:rPr>
                        <a:t>155 </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36.9</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1421491697"/>
                  </a:ext>
                </a:extLst>
              </a:tr>
            </a:tbl>
          </a:graphicData>
        </a:graphic>
      </p:graphicFrame>
      <p:sp>
        <p:nvSpPr>
          <p:cNvPr id="4" name="Oval 3">
            <a:extLst>
              <a:ext uri="{FF2B5EF4-FFF2-40B4-BE49-F238E27FC236}">
                <a16:creationId xmlns:a16="http://schemas.microsoft.com/office/drawing/2014/main" id="{2A9CA835-F095-4B88-1440-281DD09A672E}"/>
              </a:ext>
            </a:extLst>
          </p:cNvPr>
          <p:cNvSpPr/>
          <p:nvPr/>
        </p:nvSpPr>
        <p:spPr>
          <a:xfrm>
            <a:off x="228600" y="2506456"/>
            <a:ext cx="8286750" cy="27860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2148161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53CE444-9864-B2F5-ADBE-0F1B697FBCA0}"/>
              </a:ext>
            </a:extLst>
          </p:cNvPr>
          <p:cNvPicPr>
            <a:picLocks noChangeAspect="1"/>
          </p:cNvPicPr>
          <p:nvPr/>
        </p:nvPicPr>
        <p:blipFill>
          <a:blip r:embed="rId2"/>
          <a:stretch>
            <a:fillRect/>
          </a:stretch>
        </p:blipFill>
        <p:spPr>
          <a:xfrm>
            <a:off x="1349477" y="660742"/>
            <a:ext cx="6110257" cy="4482758"/>
          </a:xfrm>
          <a:prstGeom prst="rect">
            <a:avLst/>
          </a:prstGeom>
        </p:spPr>
      </p:pic>
      <p:sp>
        <p:nvSpPr>
          <p:cNvPr id="6" name="Title 1">
            <a:extLst>
              <a:ext uri="{FF2B5EF4-FFF2-40B4-BE49-F238E27FC236}">
                <a16:creationId xmlns:a16="http://schemas.microsoft.com/office/drawing/2014/main" id="{1C2F1603-3F4A-E39D-279B-17202930E38C}"/>
              </a:ext>
            </a:extLst>
          </p:cNvPr>
          <p:cNvSpPr txBox="1">
            <a:spLocks/>
          </p:cNvSpPr>
          <p:nvPr/>
        </p:nvSpPr>
        <p:spPr>
          <a:xfrm>
            <a:off x="628650" y="273844"/>
            <a:ext cx="7886700" cy="9941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300" dirty="0"/>
              <a:t>Primary Safety Outcome: VIRTUES-PM</a:t>
            </a:r>
          </a:p>
        </p:txBody>
      </p:sp>
      <p:sp>
        <p:nvSpPr>
          <p:cNvPr id="8" name="TextBox 7">
            <a:extLst>
              <a:ext uri="{FF2B5EF4-FFF2-40B4-BE49-F238E27FC236}">
                <a16:creationId xmlns:a16="http://schemas.microsoft.com/office/drawing/2014/main" id="{AF3D0FCF-C322-4505-2A05-6CAA85B59265}"/>
              </a:ext>
            </a:extLst>
          </p:cNvPr>
          <p:cNvSpPr txBox="1"/>
          <p:nvPr/>
        </p:nvSpPr>
        <p:spPr>
          <a:xfrm>
            <a:off x="3067135" y="2225502"/>
            <a:ext cx="3301008" cy="507831"/>
          </a:xfrm>
          <a:prstGeom prst="rect">
            <a:avLst/>
          </a:prstGeom>
          <a:solidFill>
            <a:schemeClr val="bg1"/>
          </a:solidFill>
        </p:spPr>
        <p:txBody>
          <a:bodyPr wrap="square" rtlCol="0">
            <a:spAutoFit/>
          </a:bodyPr>
          <a:lstStyle/>
          <a:p>
            <a:r>
              <a:rPr lang="en-US" sz="1350" b="1" dirty="0">
                <a:cs typeface="Times New Roman" panose="02020603050405020304" pitchFamily="18" charset="0"/>
              </a:rPr>
              <a:t>Hazard ratio 0.83, 95% CI (0.49,1.39) </a:t>
            </a:r>
          </a:p>
          <a:p>
            <a:r>
              <a:rPr lang="en-US" sz="1350" b="1" dirty="0">
                <a:cs typeface="Times New Roman" panose="02020603050405020304" pitchFamily="18" charset="0"/>
              </a:rPr>
              <a:t>p=0.021 for non-inferiority</a:t>
            </a:r>
            <a:endParaRPr lang="en-CA" sz="1350" b="1" dirty="0">
              <a:cs typeface="Times New Roman" panose="02020603050405020304" pitchFamily="18" charset="0"/>
            </a:endParaRPr>
          </a:p>
        </p:txBody>
      </p:sp>
    </p:spTree>
    <p:extLst>
      <p:ext uri="{BB962C8B-B14F-4D97-AF65-F5344CB8AC3E}">
        <p14:creationId xmlns:p14="http://schemas.microsoft.com/office/powerpoint/2010/main" val="3781675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711F8-7EA9-A1CE-2EC9-BAC6011AAA7E}"/>
              </a:ext>
            </a:extLst>
          </p:cNvPr>
          <p:cNvSpPr>
            <a:spLocks noGrp="1"/>
          </p:cNvSpPr>
          <p:nvPr>
            <p:ph type="title"/>
          </p:nvPr>
        </p:nvSpPr>
        <p:spPr>
          <a:xfrm>
            <a:off x="456214" y="108306"/>
            <a:ext cx="7886700" cy="994172"/>
          </a:xfrm>
        </p:spPr>
        <p:txBody>
          <a:bodyPr/>
          <a:lstStyle/>
          <a:p>
            <a:r>
              <a:rPr lang="en-CA" sz="2400" dirty="0"/>
              <a:t>Safety outcomes</a:t>
            </a:r>
          </a:p>
        </p:txBody>
      </p:sp>
      <p:graphicFrame>
        <p:nvGraphicFramePr>
          <p:cNvPr id="4" name="Table 3">
            <a:extLst>
              <a:ext uri="{FF2B5EF4-FFF2-40B4-BE49-F238E27FC236}">
                <a16:creationId xmlns:a16="http://schemas.microsoft.com/office/drawing/2014/main" id="{AA8F8897-2943-60A4-7499-13A32F4B7CE1}"/>
              </a:ext>
            </a:extLst>
          </p:cNvPr>
          <p:cNvGraphicFramePr>
            <a:graphicFrameLocks noGrp="1"/>
          </p:cNvGraphicFramePr>
          <p:nvPr>
            <p:extLst>
              <p:ext uri="{D42A27DB-BD31-4B8C-83A1-F6EECF244321}">
                <p14:modId xmlns:p14="http://schemas.microsoft.com/office/powerpoint/2010/main" val="1864845097"/>
              </p:ext>
            </p:extLst>
          </p:nvPr>
        </p:nvGraphicFramePr>
        <p:xfrm>
          <a:off x="272860" y="627534"/>
          <a:ext cx="8404012" cy="3955216"/>
        </p:xfrm>
        <a:graphic>
          <a:graphicData uri="http://schemas.openxmlformats.org/drawingml/2006/table">
            <a:tbl>
              <a:tblPr firstRow="1" firstCol="1" bandRow="1">
                <a:tableStyleId>{3B4B98B0-60AC-42C2-AFA5-B58CD77FA1E5}</a:tableStyleId>
              </a:tblPr>
              <a:tblGrid>
                <a:gridCol w="2210908">
                  <a:extLst>
                    <a:ext uri="{9D8B030D-6E8A-4147-A177-3AD203B41FA5}">
                      <a16:colId xmlns:a16="http://schemas.microsoft.com/office/drawing/2014/main" val="2804143307"/>
                    </a:ext>
                  </a:extLst>
                </a:gridCol>
                <a:gridCol w="1545975">
                  <a:extLst>
                    <a:ext uri="{9D8B030D-6E8A-4147-A177-3AD203B41FA5}">
                      <a16:colId xmlns:a16="http://schemas.microsoft.com/office/drawing/2014/main" val="73172795"/>
                    </a:ext>
                  </a:extLst>
                </a:gridCol>
                <a:gridCol w="1668162">
                  <a:extLst>
                    <a:ext uri="{9D8B030D-6E8A-4147-A177-3AD203B41FA5}">
                      <a16:colId xmlns:a16="http://schemas.microsoft.com/office/drawing/2014/main" val="1138331733"/>
                    </a:ext>
                  </a:extLst>
                </a:gridCol>
                <a:gridCol w="1482811">
                  <a:extLst>
                    <a:ext uri="{9D8B030D-6E8A-4147-A177-3AD203B41FA5}">
                      <a16:colId xmlns:a16="http://schemas.microsoft.com/office/drawing/2014/main" val="1194700240"/>
                    </a:ext>
                  </a:extLst>
                </a:gridCol>
                <a:gridCol w="1496156">
                  <a:extLst>
                    <a:ext uri="{9D8B030D-6E8A-4147-A177-3AD203B41FA5}">
                      <a16:colId xmlns:a16="http://schemas.microsoft.com/office/drawing/2014/main" val="2129854232"/>
                    </a:ext>
                  </a:extLst>
                </a:gridCol>
              </a:tblGrid>
              <a:tr h="755706">
                <a:tc>
                  <a:txBody>
                    <a:bodyPr/>
                    <a:lstStyle/>
                    <a:p>
                      <a:pPr>
                        <a:buNone/>
                      </a:pPr>
                      <a:br>
                        <a:rPr lang="en-CA" sz="1400" kern="0" dirty="0">
                          <a:effectLst/>
                        </a:rPr>
                      </a:br>
                      <a:endParaRPr lang="en-CA" sz="1400" dirty="0">
                        <a:effectLst/>
                      </a:endParaRPr>
                    </a:p>
                    <a:p>
                      <a:pPr>
                        <a:lnSpc>
                          <a:spcPct val="107000"/>
                        </a:lnSpc>
                        <a:spcAft>
                          <a:spcPts val="800"/>
                        </a:spcAft>
                        <a:buNone/>
                      </a:pPr>
                      <a:r>
                        <a:rPr lang="en-CA" sz="1400" kern="0" dirty="0">
                          <a:effectLst/>
                        </a:rPr>
                        <a:t> </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rPr>
                        <a:t>VIRTUES-PM</a:t>
                      </a:r>
                      <a:endParaRPr lang="en-CA" sz="1400" kern="100" dirty="0">
                        <a:effectLst/>
                      </a:endParaRPr>
                    </a:p>
                    <a:p>
                      <a:pPr algn="ctr">
                        <a:lnSpc>
                          <a:spcPct val="107000"/>
                        </a:lnSpc>
                        <a:spcAft>
                          <a:spcPts val="800"/>
                        </a:spcAft>
                        <a:buNone/>
                      </a:pPr>
                      <a:r>
                        <a:rPr lang="en-CA" sz="1400" kern="0" dirty="0">
                          <a:effectLst/>
                        </a:rPr>
                        <a:t>n=</a:t>
                      </a:r>
                      <a:r>
                        <a:rPr lang="en-US" sz="1400" kern="0" dirty="0">
                          <a:effectLst/>
                        </a:rPr>
                        <a:t>427</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rPr>
                        <a:t>Standard of Care</a:t>
                      </a:r>
                      <a:endParaRPr lang="en-CA" sz="1400" kern="100" dirty="0">
                        <a:effectLst/>
                      </a:endParaRPr>
                    </a:p>
                    <a:p>
                      <a:pPr algn="ctr">
                        <a:lnSpc>
                          <a:spcPct val="107000"/>
                        </a:lnSpc>
                        <a:spcAft>
                          <a:spcPts val="800"/>
                        </a:spcAft>
                        <a:buNone/>
                      </a:pPr>
                      <a:r>
                        <a:rPr lang="en-CA" sz="1400" kern="0" dirty="0">
                          <a:effectLst/>
                        </a:rPr>
                        <a:t>n=420</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rPr>
                        <a:t>Hazard Ratio</a:t>
                      </a:r>
                      <a:endParaRPr lang="en-CA" sz="1400" kern="100" dirty="0">
                        <a:effectLst/>
                      </a:endParaRPr>
                    </a:p>
                    <a:p>
                      <a:pPr algn="ctr">
                        <a:lnSpc>
                          <a:spcPct val="107000"/>
                        </a:lnSpc>
                        <a:spcAft>
                          <a:spcPts val="800"/>
                        </a:spcAft>
                        <a:buNone/>
                      </a:pPr>
                      <a:r>
                        <a:rPr lang="en-CA" sz="1400" kern="0" dirty="0">
                          <a:effectLst/>
                        </a:rPr>
                        <a:t> 95% CI</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100" dirty="0">
                          <a:effectLst/>
                          <a:latin typeface="Aptos" panose="020B0004020202020204" pitchFamily="34" charset="0"/>
                          <a:ea typeface="Aptos" panose="020B0004020202020204" pitchFamily="34" charset="0"/>
                          <a:cs typeface="Times New Roman" panose="02020603050405020304" pitchFamily="18" charset="0"/>
                        </a:rPr>
                        <a:t>P-value</a:t>
                      </a:r>
                    </a:p>
                    <a:p>
                      <a:pPr algn="ctr">
                        <a:lnSpc>
                          <a:spcPct val="107000"/>
                        </a:lnSpc>
                        <a:spcAft>
                          <a:spcPts val="800"/>
                        </a:spcAft>
                        <a:buNone/>
                      </a:pPr>
                      <a:r>
                        <a:rPr lang="en-CA" sz="1400" kern="100" dirty="0">
                          <a:effectLst/>
                          <a:latin typeface="Aptos" panose="020B0004020202020204" pitchFamily="34" charset="0"/>
                          <a:ea typeface="Aptos" panose="020B0004020202020204" pitchFamily="34" charset="0"/>
                          <a:cs typeface="Times New Roman" panose="02020603050405020304" pitchFamily="18" charset="0"/>
                        </a:rPr>
                        <a:t>Non-inferiority</a:t>
                      </a:r>
                    </a:p>
                  </a:txBody>
                  <a:tcPr marL="32197" marR="32197" marT="0" marB="0"/>
                </a:tc>
                <a:extLst>
                  <a:ext uri="{0D108BD9-81ED-4DB2-BD59-A6C34878D82A}">
                    <a16:rowId xmlns:a16="http://schemas.microsoft.com/office/drawing/2014/main" val="2097992151"/>
                  </a:ext>
                </a:extLst>
              </a:tr>
              <a:tr h="212598">
                <a:tc>
                  <a:txBody>
                    <a:bodyPr/>
                    <a:lstStyle/>
                    <a:p>
                      <a:pPr>
                        <a:lnSpc>
                          <a:spcPct val="107000"/>
                        </a:lnSpc>
                        <a:spcAft>
                          <a:spcPts val="800"/>
                        </a:spcAft>
                        <a:buNone/>
                      </a:pPr>
                      <a:r>
                        <a:rPr lang="en-CA" sz="1400" kern="0" dirty="0">
                          <a:effectLst/>
                        </a:rPr>
                        <a:t> </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rPr>
                        <a:t>n (%)</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rPr>
                        <a:t>n (%)</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rPr>
                        <a:t> </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extLst>
                  <a:ext uri="{0D108BD9-81ED-4DB2-BD59-A6C34878D82A}">
                    <a16:rowId xmlns:a16="http://schemas.microsoft.com/office/drawing/2014/main" val="2783529131"/>
                  </a:ext>
                </a:extLst>
              </a:tr>
              <a:tr h="648566">
                <a:tc>
                  <a:txBody>
                    <a:bodyPr/>
                    <a:lstStyle/>
                    <a:p>
                      <a:pPr>
                        <a:lnSpc>
                          <a:spcPct val="107000"/>
                        </a:lnSpc>
                        <a:spcAft>
                          <a:spcPts val="800"/>
                        </a:spcAft>
                        <a:buNone/>
                      </a:pPr>
                      <a:r>
                        <a:rPr lang="en-CA" sz="1400" kern="0" dirty="0">
                          <a:effectLst/>
                        </a:rPr>
                        <a:t>Safety</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latin typeface="+mn-lt"/>
                          <a:ea typeface="Times New Roman" panose="02020603050405020304" pitchFamily="18" charset="0"/>
                          <a:cs typeface="Aptos" panose="020B0004020202020204" pitchFamily="34" charset="0"/>
                        </a:rPr>
                        <a:t>26(6.1%)</a:t>
                      </a:r>
                      <a:endParaRPr lang="en-CA" sz="1400" kern="100" dirty="0">
                        <a:effectLst/>
                        <a:latin typeface="+mn-lt"/>
                        <a:ea typeface="Aptos" panose="020B0004020202020204" pitchFamily="34" charset="0"/>
                        <a:cs typeface="Times New Roman" panose="02020603050405020304" pitchFamily="18" charset="0"/>
                      </a:endParaRPr>
                    </a:p>
                  </a:txBody>
                  <a:tcPr marL="51435" marR="51435" marT="0" marB="0" anchor="ctr"/>
                </a:tc>
                <a:tc>
                  <a:txBody>
                    <a:bodyPr/>
                    <a:lstStyle/>
                    <a:p>
                      <a:pPr algn="ctr">
                        <a:lnSpc>
                          <a:spcPct val="107000"/>
                        </a:lnSpc>
                        <a:spcAft>
                          <a:spcPts val="800"/>
                        </a:spcAft>
                        <a:buNone/>
                      </a:pPr>
                      <a:r>
                        <a:rPr lang="en-CA" sz="1400" kern="0" dirty="0">
                          <a:effectLst/>
                          <a:latin typeface="+mn-lt"/>
                          <a:ea typeface="Times New Roman" panose="02020603050405020304" pitchFamily="18" charset="0"/>
                          <a:cs typeface="Aptos" panose="020B0004020202020204" pitchFamily="34" charset="0"/>
                        </a:rPr>
                        <a:t>31(7.4%)</a:t>
                      </a:r>
                      <a:endParaRPr lang="en-CA" sz="1400" kern="100" dirty="0">
                        <a:effectLst/>
                        <a:latin typeface="+mn-lt"/>
                        <a:ea typeface="Aptos" panose="020B0004020202020204" pitchFamily="34" charset="0"/>
                        <a:cs typeface="Times New Roman" panose="02020603050405020304" pitchFamily="18" charset="0"/>
                      </a:endParaRPr>
                    </a:p>
                  </a:txBody>
                  <a:tcPr marL="51435" marR="51435" marT="0" marB="0" anchor="ctr"/>
                </a:tc>
                <a:tc>
                  <a:txBody>
                    <a:bodyPr/>
                    <a:lstStyle/>
                    <a:p>
                      <a:pPr algn="ctr"/>
                      <a:r>
                        <a:rPr lang="en-US" sz="1400" kern="1200" dirty="0">
                          <a:solidFill>
                            <a:schemeClr val="tx1"/>
                          </a:solidFill>
                          <a:effectLst/>
                          <a:latin typeface="+mn-lt"/>
                          <a:ea typeface="+mn-ea"/>
                          <a:cs typeface="+mn-cs"/>
                        </a:rPr>
                        <a:t>0.83(0.49,1.39)</a:t>
                      </a:r>
                      <a:endParaRPr lang="en-CA" sz="1400" kern="1200" dirty="0">
                        <a:solidFill>
                          <a:schemeClr val="tx1"/>
                        </a:solidFill>
                        <a:effectLst/>
                        <a:latin typeface="+mn-lt"/>
                        <a:ea typeface="+mn-ea"/>
                        <a:cs typeface="+mn-cs"/>
                      </a:endParaRPr>
                    </a:p>
                    <a:p>
                      <a:pPr algn="ctr"/>
                      <a:r>
                        <a:rPr lang="en-US" sz="1400" kern="1200" dirty="0">
                          <a:solidFill>
                            <a:schemeClr val="tx1"/>
                          </a:solidFill>
                          <a:effectLst/>
                          <a:latin typeface="+mn-lt"/>
                          <a:ea typeface="+mn-ea"/>
                          <a:cs typeface="+mn-cs"/>
                        </a:rPr>
                        <a:t>0.76(0.45,1.29)*</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nchor="ctr"/>
                </a:tc>
                <a:tc>
                  <a:txBody>
                    <a:bodyPr/>
                    <a:lstStyle/>
                    <a:p>
                      <a:pPr algn="ctr"/>
                      <a:r>
                        <a:rPr lang="en-CA" sz="1400" kern="100" dirty="0">
                          <a:effectLst/>
                          <a:latin typeface="Aptos" panose="020B0004020202020204" pitchFamily="34" charset="0"/>
                          <a:ea typeface="Aptos" panose="020B0004020202020204" pitchFamily="34" charset="0"/>
                          <a:cs typeface="Times New Roman" panose="02020603050405020304" pitchFamily="18" charset="0"/>
                        </a:rPr>
                        <a:t>0.0213</a:t>
                      </a:r>
                    </a:p>
                    <a:p>
                      <a:pPr algn="ctr"/>
                      <a:r>
                        <a:rPr lang="en-CA" sz="1400" kern="100" dirty="0">
                          <a:effectLst/>
                          <a:latin typeface="Aptos" panose="020B0004020202020204" pitchFamily="34" charset="0"/>
                          <a:ea typeface="Aptos" panose="020B0004020202020204" pitchFamily="34" charset="0"/>
                          <a:cs typeface="Times New Roman" panose="02020603050405020304" pitchFamily="18" charset="0"/>
                        </a:rPr>
                        <a:t>0.0101</a:t>
                      </a:r>
                    </a:p>
                  </a:txBody>
                  <a:tcPr marL="32197" marR="32197" marT="0" marB="0" anchor="ctr"/>
                </a:tc>
                <a:extLst>
                  <a:ext uri="{0D108BD9-81ED-4DB2-BD59-A6C34878D82A}">
                    <a16:rowId xmlns:a16="http://schemas.microsoft.com/office/drawing/2014/main" val="3950471730"/>
                  </a:ext>
                </a:extLst>
              </a:tr>
              <a:tr h="336823">
                <a:tc>
                  <a:txBody>
                    <a:bodyPr/>
                    <a:lstStyle/>
                    <a:p>
                      <a:pPr>
                        <a:lnSpc>
                          <a:spcPct val="107000"/>
                        </a:lnSpc>
                        <a:spcAft>
                          <a:spcPts val="800"/>
                        </a:spcAft>
                        <a:buNone/>
                      </a:pPr>
                      <a:r>
                        <a:rPr lang="en-CA" sz="1400" kern="0" dirty="0">
                          <a:effectLst/>
                        </a:rPr>
                        <a:t>Components of composite</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latin typeface="+mn-lt"/>
                        </a:rPr>
                        <a:t> </a:t>
                      </a:r>
                      <a:endParaRPr lang="en-CA" sz="1400" kern="100" dirty="0">
                        <a:effectLst/>
                        <a:latin typeface="+mn-lt"/>
                        <a:ea typeface="Aptos" panose="020B0004020202020204" pitchFamily="34" charset="0"/>
                        <a:cs typeface="Times New Roman" panose="02020603050405020304" pitchFamily="18" charset="0"/>
                      </a:endParaRPr>
                    </a:p>
                  </a:txBody>
                  <a:tcPr marL="32197" marR="32197" marT="0" marB="0" anchor="ctr"/>
                </a:tc>
                <a:tc>
                  <a:txBody>
                    <a:bodyPr/>
                    <a:lstStyle/>
                    <a:p>
                      <a:pPr algn="ctr">
                        <a:lnSpc>
                          <a:spcPct val="107000"/>
                        </a:lnSpc>
                        <a:spcAft>
                          <a:spcPts val="800"/>
                        </a:spcAft>
                        <a:buNone/>
                      </a:pPr>
                      <a:r>
                        <a:rPr lang="en-CA" sz="1400" kern="0" dirty="0">
                          <a:effectLst/>
                          <a:latin typeface="+mn-lt"/>
                        </a:rPr>
                        <a:t> </a:t>
                      </a:r>
                      <a:endParaRPr lang="en-CA" sz="1400" kern="100" dirty="0">
                        <a:effectLst/>
                        <a:latin typeface="+mn-lt"/>
                        <a:ea typeface="Aptos" panose="020B0004020202020204" pitchFamily="34" charset="0"/>
                        <a:cs typeface="Times New Roman" panose="02020603050405020304" pitchFamily="18" charset="0"/>
                      </a:endParaRPr>
                    </a:p>
                  </a:txBody>
                  <a:tcPr marL="32197" marR="32197" marT="0" marB="0" anchor="ctr"/>
                </a:tc>
                <a:tc>
                  <a:txBody>
                    <a:bodyPr/>
                    <a:lstStyle/>
                    <a:p>
                      <a:pPr algn="ctr">
                        <a:lnSpc>
                          <a:spcPct val="107000"/>
                        </a:lnSpc>
                        <a:spcAft>
                          <a:spcPts val="800"/>
                        </a:spcAft>
                        <a:buNone/>
                      </a:pPr>
                      <a:r>
                        <a:rPr lang="en-CA" sz="1400" kern="0" dirty="0">
                          <a:effectLst/>
                        </a:rPr>
                        <a:t> </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nchor="ctr"/>
                </a:tc>
                <a:tc>
                  <a:txBody>
                    <a:bodyPr/>
                    <a:lstStyle/>
                    <a:p>
                      <a:pPr algn="ctr">
                        <a:lnSpc>
                          <a:spcPct val="107000"/>
                        </a:lnSpc>
                        <a:spcAft>
                          <a:spcPts val="800"/>
                        </a:spcAft>
                        <a:buNone/>
                      </a:pP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nchor="ctr"/>
                </a:tc>
                <a:extLst>
                  <a:ext uri="{0D108BD9-81ED-4DB2-BD59-A6C34878D82A}">
                    <a16:rowId xmlns:a16="http://schemas.microsoft.com/office/drawing/2014/main" val="3568607412"/>
                  </a:ext>
                </a:extLst>
              </a:tr>
              <a:tr h="508142">
                <a:tc>
                  <a:txBody>
                    <a:bodyPr/>
                    <a:lstStyle/>
                    <a:p>
                      <a:pPr>
                        <a:buNone/>
                      </a:pPr>
                      <a:r>
                        <a:rPr lang="en-US" sz="1400" dirty="0">
                          <a:effectLst/>
                        </a:rPr>
                        <a:t>Device related hospitalization</a:t>
                      </a:r>
                      <a:endParaRPr lang="en-CA" sz="1400" dirty="0">
                        <a:solidFill>
                          <a:srgbClr val="000000"/>
                        </a:solidFill>
                        <a:effectLst/>
                        <a:latin typeface="Arial" panose="020B0604020202020204" pitchFamily="34" charset="0"/>
                        <a:ea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latin typeface="+mn-lt"/>
                          <a:ea typeface="Times New Roman" panose="02020603050405020304" pitchFamily="18" charset="0"/>
                          <a:cs typeface="Aptos" panose="020B0004020202020204" pitchFamily="34" charset="0"/>
                        </a:rPr>
                        <a:t>0</a:t>
                      </a:r>
                      <a:endParaRPr lang="en-CA" sz="1400" kern="100" dirty="0">
                        <a:effectLst/>
                        <a:latin typeface="+mn-lt"/>
                        <a:ea typeface="Aptos" panose="020B0004020202020204" pitchFamily="34" charset="0"/>
                        <a:cs typeface="Times New Roman" panose="02020603050405020304" pitchFamily="18" charset="0"/>
                      </a:endParaRPr>
                    </a:p>
                  </a:txBody>
                  <a:tcPr marL="51435" marR="51435" marT="0" marB="0" anchor="ctr"/>
                </a:tc>
                <a:tc>
                  <a:txBody>
                    <a:bodyPr/>
                    <a:lstStyle/>
                    <a:p>
                      <a:pPr algn="ctr">
                        <a:lnSpc>
                          <a:spcPct val="107000"/>
                        </a:lnSpc>
                        <a:spcAft>
                          <a:spcPts val="800"/>
                        </a:spcAft>
                        <a:buNone/>
                      </a:pPr>
                      <a:r>
                        <a:rPr lang="en-US" sz="1400" kern="0" dirty="0">
                          <a:effectLst/>
                          <a:latin typeface="+mn-lt"/>
                          <a:ea typeface="Times New Roman" panose="02020603050405020304" pitchFamily="18" charset="0"/>
                          <a:cs typeface="SAS Monospace" panose="020B0609020202020204" pitchFamily="49" charset="0"/>
                        </a:rPr>
                        <a:t>2(0.48%)</a:t>
                      </a:r>
                      <a:endParaRPr lang="en-CA" sz="1400" kern="100" dirty="0">
                        <a:effectLst/>
                        <a:latin typeface="+mn-lt"/>
                        <a:ea typeface="Aptos" panose="020B0004020202020204" pitchFamily="34" charset="0"/>
                        <a:cs typeface="Times New Roman" panose="02020603050405020304" pitchFamily="18" charset="0"/>
                      </a:endParaRPr>
                    </a:p>
                  </a:txBody>
                  <a:tcPr marL="51435" marR="51435" marT="0" marB="0" anchor="ctr"/>
                </a:tc>
                <a:tc>
                  <a:txBody>
                    <a:bodyPr/>
                    <a:lstStyle/>
                    <a:p>
                      <a:pPr algn="ctr">
                        <a:lnSpc>
                          <a:spcPct val="107000"/>
                        </a:lnSpc>
                        <a:spcAft>
                          <a:spcPts val="800"/>
                        </a:spcAft>
                        <a:buNone/>
                        <a:tabLst>
                          <a:tab pos="311150" algn="l"/>
                        </a:tabLst>
                      </a:pP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nchor="ctr"/>
                </a:tc>
                <a:tc>
                  <a:txBody>
                    <a:bodyPr/>
                    <a:lstStyle/>
                    <a:p>
                      <a:pPr algn="ctr">
                        <a:lnSpc>
                          <a:spcPct val="107000"/>
                        </a:lnSpc>
                        <a:spcAft>
                          <a:spcPts val="800"/>
                        </a:spcAft>
                        <a:buNone/>
                        <a:tabLst>
                          <a:tab pos="311150" algn="l"/>
                        </a:tabLst>
                      </a:pP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nchor="ctr"/>
                </a:tc>
                <a:extLst>
                  <a:ext uri="{0D108BD9-81ED-4DB2-BD59-A6C34878D82A}">
                    <a16:rowId xmlns:a16="http://schemas.microsoft.com/office/drawing/2014/main" val="533470859"/>
                  </a:ext>
                </a:extLst>
              </a:tr>
              <a:tr h="640478">
                <a:tc>
                  <a:txBody>
                    <a:bodyPr/>
                    <a:lstStyle/>
                    <a:p>
                      <a:pPr>
                        <a:buNone/>
                      </a:pPr>
                      <a:r>
                        <a:rPr lang="en-US" sz="1400" dirty="0">
                          <a:effectLst/>
                        </a:rPr>
                        <a:t>Hospitalization </a:t>
                      </a:r>
                      <a:r>
                        <a:rPr lang="en-US" sz="1400">
                          <a:effectLst/>
                        </a:rPr>
                        <a:t>due to a </a:t>
                      </a:r>
                      <a:r>
                        <a:rPr lang="en-US" sz="1400" dirty="0">
                          <a:effectLst/>
                        </a:rPr>
                        <a:t>cardiovascular cause</a:t>
                      </a:r>
                      <a:endParaRPr lang="en-CA" sz="1400" dirty="0">
                        <a:solidFill>
                          <a:srgbClr val="000000"/>
                        </a:solidFill>
                        <a:effectLst/>
                        <a:latin typeface="Arial" panose="020B0604020202020204" pitchFamily="34" charset="0"/>
                        <a:ea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latin typeface="+mn-lt"/>
                          <a:ea typeface="Times New Roman" panose="02020603050405020304" pitchFamily="18" charset="0"/>
                          <a:cs typeface="Aptos" panose="020B0004020202020204" pitchFamily="34" charset="0"/>
                        </a:rPr>
                        <a:t>15(3.5%)</a:t>
                      </a:r>
                      <a:endParaRPr lang="en-CA" sz="1400" kern="100" dirty="0">
                        <a:effectLst/>
                        <a:latin typeface="+mn-lt"/>
                        <a:ea typeface="Aptos" panose="020B0004020202020204" pitchFamily="34" charset="0"/>
                        <a:cs typeface="Times New Roman" panose="02020603050405020304" pitchFamily="18" charset="0"/>
                      </a:endParaRPr>
                    </a:p>
                  </a:txBody>
                  <a:tcPr marL="51435" marR="51435" marT="0" marB="0" anchor="ctr"/>
                </a:tc>
                <a:tc>
                  <a:txBody>
                    <a:bodyPr/>
                    <a:lstStyle/>
                    <a:p>
                      <a:pPr algn="ctr">
                        <a:lnSpc>
                          <a:spcPct val="107000"/>
                        </a:lnSpc>
                        <a:spcAft>
                          <a:spcPts val="800"/>
                        </a:spcAft>
                        <a:buNone/>
                      </a:pPr>
                      <a:r>
                        <a:rPr lang="en-US" sz="1400" kern="0" dirty="0">
                          <a:effectLst/>
                          <a:latin typeface="+mn-lt"/>
                          <a:ea typeface="Times New Roman" panose="02020603050405020304" pitchFamily="18" charset="0"/>
                          <a:cs typeface="SAS Monospace" panose="020B0609020202020204" pitchFamily="49" charset="0"/>
                        </a:rPr>
                        <a:t>21(5.0%)</a:t>
                      </a:r>
                      <a:endParaRPr lang="en-CA" sz="1400" kern="100" dirty="0">
                        <a:effectLst/>
                        <a:latin typeface="+mn-lt"/>
                        <a:ea typeface="Aptos" panose="020B0004020202020204" pitchFamily="34" charset="0"/>
                        <a:cs typeface="Times New Roman" panose="02020603050405020304" pitchFamily="18" charset="0"/>
                      </a:endParaRPr>
                    </a:p>
                  </a:txBody>
                  <a:tcPr marL="51435" marR="51435" marT="0" marB="0" anchor="ctr"/>
                </a:tc>
                <a:tc>
                  <a:txBody>
                    <a:bodyPr/>
                    <a:lstStyle/>
                    <a:p>
                      <a:pPr algn="ctr">
                        <a:lnSpc>
                          <a:spcPct val="107000"/>
                        </a:lnSpc>
                        <a:spcAft>
                          <a:spcPts val="800"/>
                        </a:spcAft>
                        <a:buNone/>
                        <a:tabLst>
                          <a:tab pos="285750" algn="l"/>
                        </a:tabLst>
                      </a:pP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nchor="ctr"/>
                </a:tc>
                <a:tc>
                  <a:txBody>
                    <a:bodyPr/>
                    <a:lstStyle/>
                    <a:p>
                      <a:pPr algn="ctr">
                        <a:lnSpc>
                          <a:spcPct val="107000"/>
                        </a:lnSpc>
                        <a:spcAft>
                          <a:spcPts val="800"/>
                        </a:spcAft>
                        <a:buNone/>
                        <a:tabLst>
                          <a:tab pos="285750" algn="l"/>
                        </a:tabLst>
                      </a:pP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nchor="ctr"/>
                </a:tc>
                <a:extLst>
                  <a:ext uri="{0D108BD9-81ED-4DB2-BD59-A6C34878D82A}">
                    <a16:rowId xmlns:a16="http://schemas.microsoft.com/office/drawing/2014/main" val="3987743312"/>
                  </a:ext>
                </a:extLst>
              </a:tr>
              <a:tr h="508142">
                <a:tc>
                  <a:txBody>
                    <a:bodyPr/>
                    <a:lstStyle/>
                    <a:p>
                      <a:pPr>
                        <a:buNone/>
                      </a:pPr>
                      <a:r>
                        <a:rPr lang="en-CA" sz="1400" dirty="0">
                          <a:effectLst/>
                        </a:rPr>
                        <a:t>Death</a:t>
                      </a:r>
                      <a:endParaRPr lang="en-CA" sz="1400" dirty="0">
                        <a:solidFill>
                          <a:srgbClr val="000000"/>
                        </a:solidFill>
                        <a:effectLst/>
                        <a:latin typeface="Arial" panose="020B0604020202020204" pitchFamily="34" charset="0"/>
                        <a:ea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latin typeface="+mn-lt"/>
                          <a:ea typeface="Times New Roman" panose="02020603050405020304" pitchFamily="18" charset="0"/>
                          <a:cs typeface="Aptos" panose="020B0004020202020204" pitchFamily="34" charset="0"/>
                        </a:rPr>
                        <a:t>12(2.8%)</a:t>
                      </a:r>
                      <a:endParaRPr lang="en-CA" sz="1400" kern="100" dirty="0">
                        <a:effectLst/>
                        <a:latin typeface="+mn-lt"/>
                        <a:ea typeface="Aptos" panose="020B0004020202020204" pitchFamily="34" charset="0"/>
                        <a:cs typeface="Times New Roman" panose="02020603050405020304" pitchFamily="18" charset="0"/>
                      </a:endParaRPr>
                    </a:p>
                  </a:txBody>
                  <a:tcPr marL="51435" marR="51435" marT="0" marB="0" anchor="ctr"/>
                </a:tc>
                <a:tc>
                  <a:txBody>
                    <a:bodyPr/>
                    <a:lstStyle/>
                    <a:p>
                      <a:pPr algn="ctr">
                        <a:lnSpc>
                          <a:spcPct val="107000"/>
                        </a:lnSpc>
                        <a:spcAft>
                          <a:spcPts val="800"/>
                        </a:spcAft>
                        <a:buNone/>
                      </a:pPr>
                      <a:r>
                        <a:rPr lang="en-CA" sz="1400" kern="0" dirty="0">
                          <a:effectLst/>
                          <a:latin typeface="+mn-lt"/>
                          <a:ea typeface="Times New Roman" panose="02020603050405020304" pitchFamily="18" charset="0"/>
                          <a:cs typeface="Aptos" panose="020B0004020202020204" pitchFamily="34" charset="0"/>
                        </a:rPr>
                        <a:t>11(2.6%)</a:t>
                      </a:r>
                      <a:endParaRPr lang="en-CA" sz="1400" kern="100" dirty="0">
                        <a:effectLst/>
                        <a:latin typeface="+mn-lt"/>
                        <a:ea typeface="Aptos" panose="020B0004020202020204" pitchFamily="34" charset="0"/>
                        <a:cs typeface="Times New Roman" panose="02020603050405020304" pitchFamily="18" charset="0"/>
                      </a:endParaRPr>
                    </a:p>
                  </a:txBody>
                  <a:tcPr marL="51435" marR="51435" marT="0" marB="0" anchor="ctr"/>
                </a:tc>
                <a:tc>
                  <a:txBody>
                    <a:bodyPr/>
                    <a:lstStyle/>
                    <a:p>
                      <a:pPr algn="ctr">
                        <a:lnSpc>
                          <a:spcPct val="107000"/>
                        </a:lnSpc>
                        <a:spcAft>
                          <a:spcPts val="800"/>
                        </a:spcAft>
                        <a:buNone/>
                        <a:tabLst>
                          <a:tab pos="171450" algn="l"/>
                        </a:tabLst>
                      </a:pP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nchor="ctr"/>
                </a:tc>
                <a:tc>
                  <a:txBody>
                    <a:bodyPr/>
                    <a:lstStyle/>
                    <a:p>
                      <a:pPr algn="ctr">
                        <a:lnSpc>
                          <a:spcPct val="107000"/>
                        </a:lnSpc>
                        <a:spcAft>
                          <a:spcPts val="800"/>
                        </a:spcAft>
                        <a:buNone/>
                        <a:tabLst>
                          <a:tab pos="171450" algn="l"/>
                        </a:tabLst>
                      </a:pP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nchor="ctr"/>
                </a:tc>
                <a:extLst>
                  <a:ext uri="{0D108BD9-81ED-4DB2-BD59-A6C34878D82A}">
                    <a16:rowId xmlns:a16="http://schemas.microsoft.com/office/drawing/2014/main" val="2763942852"/>
                  </a:ext>
                </a:extLst>
              </a:tr>
              <a:tr h="336823">
                <a:tc>
                  <a:txBody>
                    <a:bodyPr/>
                    <a:lstStyle/>
                    <a:p>
                      <a:pPr>
                        <a:buNone/>
                      </a:pPr>
                      <a:r>
                        <a:rPr lang="en-CA" sz="1400" dirty="0">
                          <a:effectLst/>
                        </a:rPr>
                        <a:t>Stroke</a:t>
                      </a:r>
                      <a:endParaRPr lang="en-CA" sz="1400" dirty="0">
                        <a:solidFill>
                          <a:srgbClr val="000000"/>
                        </a:solidFill>
                        <a:effectLst/>
                        <a:latin typeface="Arial" panose="020B0604020202020204" pitchFamily="34" charset="0"/>
                        <a:ea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latin typeface="+mn-lt"/>
                          <a:ea typeface="Times New Roman" panose="02020603050405020304" pitchFamily="18" charset="0"/>
                          <a:cs typeface="Aptos" panose="020B0004020202020204" pitchFamily="34" charset="0"/>
                        </a:rPr>
                        <a:t>0</a:t>
                      </a:r>
                      <a:endParaRPr lang="en-CA" sz="1400" kern="100" dirty="0">
                        <a:effectLst/>
                        <a:latin typeface="+mn-lt"/>
                        <a:ea typeface="Aptos" panose="020B0004020202020204" pitchFamily="34" charset="0"/>
                        <a:cs typeface="Times New Roman" panose="02020603050405020304" pitchFamily="18" charset="0"/>
                      </a:endParaRPr>
                    </a:p>
                  </a:txBody>
                  <a:tcPr marL="51435" marR="51435" marT="0" marB="0" anchor="ctr"/>
                </a:tc>
                <a:tc>
                  <a:txBody>
                    <a:bodyPr/>
                    <a:lstStyle/>
                    <a:p>
                      <a:pPr algn="ctr">
                        <a:lnSpc>
                          <a:spcPct val="107000"/>
                        </a:lnSpc>
                        <a:spcAft>
                          <a:spcPts val="800"/>
                        </a:spcAft>
                        <a:buNone/>
                      </a:pPr>
                      <a:r>
                        <a:rPr lang="en-US" sz="1400" kern="0" dirty="0">
                          <a:effectLst/>
                          <a:latin typeface="+mn-lt"/>
                          <a:ea typeface="Times New Roman" panose="02020603050405020304" pitchFamily="18" charset="0"/>
                          <a:cs typeface="SAS Monospace" panose="020B0609020202020204" pitchFamily="49" charset="0"/>
                        </a:rPr>
                        <a:t>2(0.48%)</a:t>
                      </a:r>
                      <a:endParaRPr lang="en-CA" sz="1400" kern="100" dirty="0">
                        <a:effectLst/>
                        <a:latin typeface="+mn-lt"/>
                        <a:ea typeface="Aptos" panose="020B0004020202020204" pitchFamily="34" charset="0"/>
                        <a:cs typeface="Times New Roman" panose="02020603050405020304" pitchFamily="18" charset="0"/>
                      </a:endParaRPr>
                    </a:p>
                  </a:txBody>
                  <a:tcPr marL="51435" marR="51435" marT="0" marB="0" anchor="ctr"/>
                </a:tc>
                <a:tc>
                  <a:txBody>
                    <a:bodyPr/>
                    <a:lstStyle/>
                    <a:p>
                      <a:pPr algn="ctr">
                        <a:lnSpc>
                          <a:spcPct val="107000"/>
                        </a:lnSpc>
                        <a:spcAft>
                          <a:spcPts val="800"/>
                        </a:spcAft>
                        <a:buNone/>
                        <a:tabLst>
                          <a:tab pos="123825" algn="l"/>
                        </a:tabLst>
                      </a:pP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nchor="ctr"/>
                </a:tc>
                <a:tc>
                  <a:txBody>
                    <a:bodyPr/>
                    <a:lstStyle/>
                    <a:p>
                      <a:pPr algn="ctr">
                        <a:lnSpc>
                          <a:spcPct val="107000"/>
                        </a:lnSpc>
                        <a:spcAft>
                          <a:spcPts val="800"/>
                        </a:spcAft>
                        <a:buNone/>
                        <a:tabLst>
                          <a:tab pos="123825" algn="l"/>
                        </a:tabLst>
                      </a:pP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nchor="ctr"/>
                </a:tc>
                <a:extLst>
                  <a:ext uri="{0D108BD9-81ED-4DB2-BD59-A6C34878D82A}">
                    <a16:rowId xmlns:a16="http://schemas.microsoft.com/office/drawing/2014/main" val="1441660041"/>
                  </a:ext>
                </a:extLst>
              </a:tr>
            </a:tbl>
          </a:graphicData>
        </a:graphic>
      </p:graphicFrame>
      <p:sp>
        <p:nvSpPr>
          <p:cNvPr id="5" name="TextBox 4">
            <a:extLst>
              <a:ext uri="{FF2B5EF4-FFF2-40B4-BE49-F238E27FC236}">
                <a16:creationId xmlns:a16="http://schemas.microsoft.com/office/drawing/2014/main" id="{298767F1-461E-50D5-74A5-3EDC7C4748DE}"/>
              </a:ext>
            </a:extLst>
          </p:cNvPr>
          <p:cNvSpPr txBox="1"/>
          <p:nvPr/>
        </p:nvSpPr>
        <p:spPr>
          <a:xfrm>
            <a:off x="5544344" y="4831137"/>
            <a:ext cx="3315879" cy="300082"/>
          </a:xfrm>
          <a:prstGeom prst="rect">
            <a:avLst/>
          </a:prstGeom>
          <a:noFill/>
        </p:spPr>
        <p:txBody>
          <a:bodyPr wrap="square" rtlCol="0">
            <a:spAutoFit/>
          </a:bodyPr>
          <a:lstStyle/>
          <a:p>
            <a:r>
              <a:rPr lang="en-CA" sz="1350" dirty="0"/>
              <a:t>*prespecified adjusted analysis</a:t>
            </a:r>
          </a:p>
        </p:txBody>
      </p:sp>
    </p:spTree>
    <p:extLst>
      <p:ext uri="{BB962C8B-B14F-4D97-AF65-F5344CB8AC3E}">
        <p14:creationId xmlns:p14="http://schemas.microsoft.com/office/powerpoint/2010/main" val="871988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8DAEC-9371-A903-4930-6787D892413F}"/>
              </a:ext>
            </a:extLst>
          </p:cNvPr>
          <p:cNvSpPr>
            <a:spLocks noGrp="1"/>
          </p:cNvSpPr>
          <p:nvPr>
            <p:ph type="title"/>
          </p:nvPr>
        </p:nvSpPr>
        <p:spPr>
          <a:xfrm>
            <a:off x="450056" y="136255"/>
            <a:ext cx="7886700" cy="994172"/>
          </a:xfrm>
        </p:spPr>
        <p:txBody>
          <a:bodyPr/>
          <a:lstStyle/>
          <a:p>
            <a:r>
              <a:rPr lang="en-CA" sz="3200" dirty="0"/>
              <a:t>Second Primary Objective:  Cost Analysis</a:t>
            </a:r>
          </a:p>
        </p:txBody>
      </p:sp>
      <p:graphicFrame>
        <p:nvGraphicFramePr>
          <p:cNvPr id="6" name="Table 5">
            <a:extLst>
              <a:ext uri="{FF2B5EF4-FFF2-40B4-BE49-F238E27FC236}">
                <a16:creationId xmlns:a16="http://schemas.microsoft.com/office/drawing/2014/main" id="{796A0DB0-5CFF-53F8-B6A3-F7CE6FDFBFF1}"/>
              </a:ext>
            </a:extLst>
          </p:cNvPr>
          <p:cNvGraphicFramePr>
            <a:graphicFrameLocks noGrp="1"/>
          </p:cNvGraphicFramePr>
          <p:nvPr>
            <p:extLst>
              <p:ext uri="{D42A27DB-BD31-4B8C-83A1-F6EECF244321}">
                <p14:modId xmlns:p14="http://schemas.microsoft.com/office/powerpoint/2010/main" val="1569035070"/>
              </p:ext>
            </p:extLst>
          </p:nvPr>
        </p:nvGraphicFramePr>
        <p:xfrm>
          <a:off x="142875" y="942354"/>
          <a:ext cx="8749605" cy="3006964"/>
        </p:xfrm>
        <a:graphic>
          <a:graphicData uri="http://schemas.openxmlformats.org/drawingml/2006/table">
            <a:tbl>
              <a:tblPr firstRow="1" firstCol="1" bandRow="1">
                <a:tableStyleId>{3B4B98B0-60AC-42C2-AFA5-B58CD77FA1E5}</a:tableStyleId>
              </a:tblPr>
              <a:tblGrid>
                <a:gridCol w="2110198">
                  <a:extLst>
                    <a:ext uri="{9D8B030D-6E8A-4147-A177-3AD203B41FA5}">
                      <a16:colId xmlns:a16="http://schemas.microsoft.com/office/drawing/2014/main" val="3779493350"/>
                    </a:ext>
                  </a:extLst>
                </a:gridCol>
                <a:gridCol w="2154315">
                  <a:extLst>
                    <a:ext uri="{9D8B030D-6E8A-4147-A177-3AD203B41FA5}">
                      <a16:colId xmlns:a16="http://schemas.microsoft.com/office/drawing/2014/main" val="3618328537"/>
                    </a:ext>
                  </a:extLst>
                </a:gridCol>
                <a:gridCol w="1682411">
                  <a:extLst>
                    <a:ext uri="{9D8B030D-6E8A-4147-A177-3AD203B41FA5}">
                      <a16:colId xmlns:a16="http://schemas.microsoft.com/office/drawing/2014/main" val="504909670"/>
                    </a:ext>
                  </a:extLst>
                </a:gridCol>
                <a:gridCol w="1711152">
                  <a:extLst>
                    <a:ext uri="{9D8B030D-6E8A-4147-A177-3AD203B41FA5}">
                      <a16:colId xmlns:a16="http://schemas.microsoft.com/office/drawing/2014/main" val="2163042998"/>
                    </a:ext>
                  </a:extLst>
                </a:gridCol>
                <a:gridCol w="1091529">
                  <a:extLst>
                    <a:ext uri="{9D8B030D-6E8A-4147-A177-3AD203B41FA5}">
                      <a16:colId xmlns:a16="http://schemas.microsoft.com/office/drawing/2014/main" val="1131671305"/>
                    </a:ext>
                  </a:extLst>
                </a:gridCol>
              </a:tblGrid>
              <a:tr h="525780">
                <a:tc rowSpan="2">
                  <a:txBody>
                    <a:bodyPr/>
                    <a:lstStyle/>
                    <a:p>
                      <a:pPr marL="0" marR="0" indent="228600">
                        <a:lnSpc>
                          <a:spcPct val="100000"/>
                        </a:lnSpc>
                        <a:spcAft>
                          <a:spcPts val="1200"/>
                        </a:spcAft>
                        <a:buNone/>
                      </a:pPr>
                      <a:r>
                        <a:rPr lang="en-US" sz="1400" dirty="0">
                          <a:effectLst/>
                        </a:rPr>
                        <a:t> </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indent="228600" algn="ctr">
                        <a:lnSpc>
                          <a:spcPct val="100000"/>
                        </a:lnSpc>
                        <a:spcAft>
                          <a:spcPts val="1200"/>
                        </a:spcAft>
                        <a:buNone/>
                      </a:pPr>
                      <a:r>
                        <a:rPr lang="en-US" sz="1400" dirty="0">
                          <a:effectLst/>
                        </a:rPr>
                        <a:t>VIRTUES-PM</a:t>
                      </a:r>
                    </a:p>
                    <a:p>
                      <a:pPr marL="0" marR="0" indent="228600" algn="ctr">
                        <a:lnSpc>
                          <a:spcPct val="100000"/>
                        </a:lnSpc>
                        <a:spcAft>
                          <a:spcPts val="1200"/>
                        </a:spcAft>
                        <a:buNone/>
                      </a:pPr>
                      <a:r>
                        <a:rPr lang="en-US" sz="1400" dirty="0">
                          <a:effectLst/>
                        </a:rPr>
                        <a:t>(n=427)</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indent="228600" algn="ctr">
                        <a:lnSpc>
                          <a:spcPct val="100000"/>
                        </a:lnSpc>
                        <a:spcAft>
                          <a:spcPts val="1200"/>
                        </a:spcAft>
                        <a:buNone/>
                      </a:pPr>
                      <a:r>
                        <a:rPr lang="en-US" sz="1400" dirty="0">
                          <a:effectLst/>
                        </a:rPr>
                        <a:t>SOC</a:t>
                      </a:r>
                    </a:p>
                    <a:p>
                      <a:pPr marL="0" marR="0" indent="228600" algn="ctr">
                        <a:lnSpc>
                          <a:spcPct val="100000"/>
                        </a:lnSpc>
                        <a:spcAft>
                          <a:spcPts val="1200"/>
                        </a:spcAft>
                        <a:buNone/>
                      </a:pPr>
                      <a:r>
                        <a:rPr lang="en-US" sz="1400" dirty="0">
                          <a:effectLst/>
                        </a:rPr>
                        <a:t>(n=420)</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indent="0" algn="ctr">
                        <a:lnSpc>
                          <a:spcPct val="100000"/>
                        </a:lnSpc>
                        <a:spcAft>
                          <a:spcPts val="1200"/>
                        </a:spcAft>
                        <a:buNone/>
                      </a:pPr>
                      <a:r>
                        <a:rPr lang="en-US" sz="1400" dirty="0">
                          <a:effectLst/>
                        </a:rPr>
                        <a:t>Adjusted Difference</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tc>
                <a:tc>
                  <a:txBody>
                    <a:bodyPr/>
                    <a:lstStyle/>
                    <a:p>
                      <a:pPr algn="ctr"/>
                      <a:r>
                        <a:rPr lang="en-US" sz="1400" dirty="0">
                          <a:effectLst/>
                        </a:rPr>
                        <a:t>P-Value</a:t>
                      </a:r>
                      <a:endParaRPr lang="en-CA" sz="1400" dirty="0"/>
                    </a:p>
                  </a:txBody>
                  <a:tcPr marL="51435" marR="51435" marT="0" marB="0"/>
                </a:tc>
                <a:extLst>
                  <a:ext uri="{0D108BD9-81ED-4DB2-BD59-A6C34878D82A}">
                    <a16:rowId xmlns:a16="http://schemas.microsoft.com/office/drawing/2014/main" val="3573306289"/>
                  </a:ext>
                </a:extLst>
              </a:tr>
              <a:tr h="205740">
                <a:tc vMerge="1">
                  <a:txBody>
                    <a:bodyPr/>
                    <a:lstStyle/>
                    <a:p>
                      <a:endParaRPr lang="en-US"/>
                    </a:p>
                  </a:txBody>
                  <a:tcPr/>
                </a:tc>
                <a:tc gridSpan="4">
                  <a:txBody>
                    <a:bodyPr/>
                    <a:lstStyle/>
                    <a:p>
                      <a:pPr marL="0" marR="0" indent="92075" algn="ctr">
                        <a:lnSpc>
                          <a:spcPct val="100000"/>
                        </a:lnSpc>
                        <a:spcAft>
                          <a:spcPts val="1200"/>
                        </a:spcAft>
                        <a:buNone/>
                      </a:pPr>
                      <a:r>
                        <a:rPr lang="en-US" sz="1400" dirty="0">
                          <a:effectLst/>
                        </a:rPr>
                        <a:t>Adjusted Mean Cost (95% CI), CAD 2026</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tc>
                <a:tc hMerge="1">
                  <a:txBody>
                    <a:bodyPr/>
                    <a:lstStyle/>
                    <a:p>
                      <a:endParaRPr lang="en-US"/>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811844890"/>
                  </a:ext>
                </a:extLst>
              </a:tr>
              <a:tr h="205740">
                <a:tc gridSpan="5">
                  <a:txBody>
                    <a:bodyPr/>
                    <a:lstStyle/>
                    <a:p>
                      <a:pPr marL="0" marR="0" indent="16510">
                        <a:lnSpc>
                          <a:spcPct val="100000"/>
                        </a:lnSpc>
                        <a:spcAft>
                          <a:spcPts val="1200"/>
                        </a:spcAft>
                        <a:buNone/>
                      </a:pPr>
                      <a:r>
                        <a:rPr lang="en-US" sz="1400" dirty="0">
                          <a:effectLst/>
                        </a:rPr>
                        <a:t>Cost - health care system </a:t>
                      </a:r>
                      <a:endParaRPr lang="en-US" sz="1400" dirty="0">
                        <a:effectLst/>
                        <a:latin typeface="Aptos" panose="020B0004020202020204" pitchFamily="34" charset="0"/>
                        <a:cs typeface="Times New Roman" panose="02020603050405020304" pitchFamily="18" charset="0"/>
                      </a:endParaRPr>
                    </a:p>
                  </a:txBody>
                  <a:tcPr marL="51435" marR="51435" marT="0" marB="0" anchor="ctr"/>
                </a:tc>
                <a:tc hMerge="1">
                  <a:txBody>
                    <a:bodyPr/>
                    <a:lstStyle/>
                    <a:p>
                      <a:endParaRPr dirty="0"/>
                    </a:p>
                  </a:txBody>
                  <a:tcPr marL="0" marR="0" marT="0" marB="0" anchor="ctr"/>
                </a:tc>
                <a:tc hMerge="1">
                  <a:txBody>
                    <a:bodyPr/>
                    <a:lstStyle/>
                    <a:p>
                      <a:endParaRPr lang="en-US"/>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710221192"/>
                  </a:ext>
                </a:extLst>
              </a:tr>
              <a:tr h="411480">
                <a:tc>
                  <a:txBody>
                    <a:bodyPr/>
                    <a:lstStyle/>
                    <a:p>
                      <a:pPr marL="0" marR="0" indent="16510">
                        <a:lnSpc>
                          <a:spcPct val="100000"/>
                        </a:lnSpc>
                        <a:spcAft>
                          <a:spcPts val="1200"/>
                        </a:spcAft>
                        <a:buNone/>
                      </a:pPr>
                      <a:r>
                        <a:rPr lang="en-US" sz="1400" dirty="0">
                          <a:effectLst/>
                        </a:rPr>
                        <a:t>Remote device interrogation</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indent="228600" algn="ctr">
                        <a:lnSpc>
                          <a:spcPct val="200000"/>
                        </a:lnSpc>
                        <a:spcAft>
                          <a:spcPts val="1200"/>
                        </a:spcAft>
                        <a:buNone/>
                      </a:pPr>
                      <a:r>
                        <a:rPr lang="en-US" sz="1200" dirty="0">
                          <a:solidFill>
                            <a:srgbClr val="000000"/>
                          </a:solidFill>
                          <a:effectLst/>
                        </a:rPr>
                        <a:t>$76 ($72 - $80)</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nchor="ctr"/>
                </a:tc>
                <a:tc>
                  <a:txBody>
                    <a:bodyPr/>
                    <a:lstStyle/>
                    <a:p>
                      <a:pPr indent="228600">
                        <a:lnSpc>
                          <a:spcPct val="200000"/>
                        </a:lnSpc>
                        <a:spcAft>
                          <a:spcPts val="1200"/>
                        </a:spcAft>
                        <a:buNone/>
                      </a:pPr>
                      <a:r>
                        <a:rPr lang="en-US" sz="1200" dirty="0">
                          <a:solidFill>
                            <a:srgbClr val="000000"/>
                          </a:solidFill>
                          <a:effectLst/>
                        </a:rPr>
                        <a:t>$20 ($17 - $23)</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$56 ($52 - $62)</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algn="ctr"/>
                      <a:r>
                        <a:rPr lang="en-US" sz="1200" dirty="0">
                          <a:solidFill>
                            <a:srgbClr val="000000"/>
                          </a:solidFill>
                          <a:effectLst/>
                        </a:rPr>
                        <a:t>&lt;0.01</a:t>
                      </a:r>
                      <a:endParaRPr lang="en-CA" sz="1400" dirty="0"/>
                    </a:p>
                  </a:txBody>
                  <a:tcPr marL="51435" marR="51435" marT="0" marB="0" anchor="ctr"/>
                </a:tc>
                <a:extLst>
                  <a:ext uri="{0D108BD9-81ED-4DB2-BD59-A6C34878D82A}">
                    <a16:rowId xmlns:a16="http://schemas.microsoft.com/office/drawing/2014/main" val="1306943558"/>
                  </a:ext>
                </a:extLst>
              </a:tr>
              <a:tr h="314516">
                <a:tc>
                  <a:txBody>
                    <a:bodyPr/>
                    <a:lstStyle/>
                    <a:p>
                      <a:pPr marL="0" marR="0" indent="16510">
                        <a:lnSpc>
                          <a:spcPct val="100000"/>
                        </a:lnSpc>
                        <a:spcAft>
                          <a:spcPts val="1200"/>
                        </a:spcAft>
                        <a:buNone/>
                      </a:pPr>
                      <a:r>
                        <a:rPr lang="en-US" sz="1400" dirty="0">
                          <a:effectLst/>
                        </a:rPr>
                        <a:t>In-clinic device visit</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indent="228600" algn="ctr">
                        <a:lnSpc>
                          <a:spcPct val="200000"/>
                        </a:lnSpc>
                        <a:spcAft>
                          <a:spcPts val="1200"/>
                        </a:spcAft>
                        <a:buNone/>
                      </a:pPr>
                      <a:r>
                        <a:rPr lang="en-US" sz="1200" dirty="0">
                          <a:solidFill>
                            <a:srgbClr val="000000"/>
                          </a:solidFill>
                          <a:effectLst/>
                        </a:rPr>
                        <a:t>$53 ($44 - $62)</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nchor="ctr"/>
                </a:tc>
                <a:tc>
                  <a:txBody>
                    <a:bodyPr/>
                    <a:lstStyle/>
                    <a:p>
                      <a:pPr indent="228600">
                        <a:lnSpc>
                          <a:spcPct val="200000"/>
                        </a:lnSpc>
                        <a:spcAft>
                          <a:spcPts val="1200"/>
                        </a:spcAft>
                        <a:buNone/>
                      </a:pPr>
                      <a:r>
                        <a:rPr lang="en-US" sz="1200" dirty="0">
                          <a:solidFill>
                            <a:srgbClr val="000000"/>
                          </a:solidFill>
                          <a:effectLst/>
                        </a:rPr>
                        <a:t>$158 ($145 - $170)</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-$105 (-$120 - -$90)</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algn="ctr"/>
                      <a:r>
                        <a:rPr lang="en-US" sz="1200" dirty="0">
                          <a:solidFill>
                            <a:srgbClr val="000000"/>
                          </a:solidFill>
                          <a:effectLst/>
                        </a:rPr>
                        <a:t>&lt;0.01</a:t>
                      </a:r>
                      <a:endParaRPr lang="en-CA" sz="1400" dirty="0"/>
                    </a:p>
                  </a:txBody>
                  <a:tcPr marL="51435" marR="51435" marT="0" marB="0" anchor="ctr"/>
                </a:tc>
                <a:extLst>
                  <a:ext uri="{0D108BD9-81ED-4DB2-BD59-A6C34878D82A}">
                    <a16:rowId xmlns:a16="http://schemas.microsoft.com/office/drawing/2014/main" val="2039899091"/>
                  </a:ext>
                </a:extLst>
              </a:tr>
              <a:tr h="314516">
                <a:tc gridSpan="2">
                  <a:txBody>
                    <a:bodyPr/>
                    <a:lstStyle/>
                    <a:p>
                      <a:pPr marL="0" marR="0" indent="16510">
                        <a:lnSpc>
                          <a:spcPct val="100000"/>
                        </a:lnSpc>
                        <a:spcAft>
                          <a:spcPts val="1200"/>
                        </a:spcAft>
                        <a:buNone/>
                      </a:pPr>
                      <a:r>
                        <a:rPr lang="en-US" sz="1400" dirty="0">
                          <a:effectLst/>
                        </a:rPr>
                        <a:t>Cost - patient and personal caregiver </a:t>
                      </a:r>
                      <a:endParaRPr lang="en-US" sz="1400" dirty="0">
                        <a:effectLst/>
                        <a:latin typeface="Aptos" panose="020B0004020202020204" pitchFamily="34" charset="0"/>
                        <a:cs typeface="Times New Roman" panose="02020603050405020304" pitchFamily="18" charset="0"/>
                      </a:endParaRPr>
                    </a:p>
                  </a:txBody>
                  <a:tcPr marL="51435" marR="51435" marT="0" marB="0" anchor="ctr"/>
                </a:tc>
                <a:tc hMerge="1">
                  <a:txBody>
                    <a:bodyPr/>
                    <a:lstStyle/>
                    <a:p>
                      <a:pPr indent="228600" algn="ctr">
                        <a:lnSpc>
                          <a:spcPct val="200000"/>
                        </a:lnSpc>
                        <a:spcAft>
                          <a:spcPts val="1200"/>
                        </a:spcAft>
                        <a:buNone/>
                      </a:pPr>
                      <a:endParaRPr lang="en-CA" sz="16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indent="228600">
                        <a:lnSpc>
                          <a:spcPct val="200000"/>
                        </a:lnSpc>
                        <a:spcAft>
                          <a:spcPts val="1200"/>
                        </a:spcAft>
                        <a:buNone/>
                      </a:pP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algn="ctr"/>
                      <a:endParaRPr lang="en-CA" sz="1400" dirty="0"/>
                    </a:p>
                  </a:txBody>
                  <a:tcPr marL="51435" marR="51435" marT="0" marB="0" anchor="ctr"/>
                </a:tc>
                <a:extLst>
                  <a:ext uri="{0D108BD9-81ED-4DB2-BD59-A6C34878D82A}">
                    <a16:rowId xmlns:a16="http://schemas.microsoft.com/office/drawing/2014/main" val="3606766926"/>
                  </a:ext>
                </a:extLst>
              </a:tr>
              <a:tr h="314516">
                <a:tc>
                  <a:txBody>
                    <a:bodyPr/>
                    <a:lstStyle/>
                    <a:p>
                      <a:pPr marL="0" marR="0" indent="16510">
                        <a:lnSpc>
                          <a:spcPct val="100000"/>
                        </a:lnSpc>
                        <a:spcAft>
                          <a:spcPts val="1200"/>
                        </a:spcAft>
                        <a:buNone/>
                      </a:pPr>
                      <a:r>
                        <a:rPr lang="en-US" sz="1400" dirty="0">
                          <a:effectLst/>
                        </a:rPr>
                        <a:t>Patient </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indent="228600" algn="ctr">
                        <a:lnSpc>
                          <a:spcPct val="200000"/>
                        </a:lnSpc>
                        <a:spcAft>
                          <a:spcPts val="1200"/>
                        </a:spcAft>
                        <a:buNone/>
                      </a:pPr>
                      <a:r>
                        <a:rPr lang="en-US" sz="1200" dirty="0">
                          <a:solidFill>
                            <a:srgbClr val="000000"/>
                          </a:solidFill>
                          <a:effectLst/>
                        </a:rPr>
                        <a:t>$7 ($3 - $12)</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nchor="ctr"/>
                </a:tc>
                <a:tc>
                  <a:txBody>
                    <a:bodyPr/>
                    <a:lstStyle/>
                    <a:p>
                      <a:pPr indent="228600">
                        <a:lnSpc>
                          <a:spcPct val="200000"/>
                        </a:lnSpc>
                        <a:spcAft>
                          <a:spcPts val="1200"/>
                        </a:spcAft>
                        <a:buNone/>
                      </a:pPr>
                      <a:r>
                        <a:rPr lang="en-US" sz="1200" dirty="0">
                          <a:solidFill>
                            <a:srgbClr val="000000"/>
                          </a:solidFill>
                          <a:effectLst/>
                        </a:rPr>
                        <a:t>$31 ($19 - $42)</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-$23 (-$36 - -$11)</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algn="ctr"/>
                      <a:r>
                        <a:rPr lang="en-US" sz="1200" dirty="0">
                          <a:solidFill>
                            <a:srgbClr val="000000"/>
                          </a:solidFill>
                          <a:effectLst/>
                        </a:rPr>
                        <a:t>&lt;0.01</a:t>
                      </a:r>
                      <a:endParaRPr lang="en-CA" sz="1400" dirty="0"/>
                    </a:p>
                  </a:txBody>
                  <a:tcPr marL="51435" marR="51435" marT="0" marB="0" anchor="ctr"/>
                </a:tc>
                <a:extLst>
                  <a:ext uri="{0D108BD9-81ED-4DB2-BD59-A6C34878D82A}">
                    <a16:rowId xmlns:a16="http://schemas.microsoft.com/office/drawing/2014/main" val="3792307873"/>
                  </a:ext>
                </a:extLst>
              </a:tr>
              <a:tr h="314516">
                <a:tc>
                  <a:txBody>
                    <a:bodyPr/>
                    <a:lstStyle/>
                    <a:p>
                      <a:pPr marL="0" marR="0" indent="16510">
                        <a:lnSpc>
                          <a:spcPct val="100000"/>
                        </a:lnSpc>
                        <a:spcAft>
                          <a:spcPts val="1200"/>
                        </a:spcAft>
                        <a:buNone/>
                      </a:pPr>
                      <a:r>
                        <a:rPr lang="en-US" sz="1400" dirty="0">
                          <a:effectLst/>
                        </a:rPr>
                        <a:t>Caregiver </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indent="228600" algn="ctr">
                        <a:lnSpc>
                          <a:spcPct val="200000"/>
                        </a:lnSpc>
                        <a:spcAft>
                          <a:spcPts val="1200"/>
                        </a:spcAft>
                        <a:buNone/>
                      </a:pPr>
                      <a:r>
                        <a:rPr lang="en-US" sz="1200" dirty="0">
                          <a:solidFill>
                            <a:srgbClr val="000000"/>
                          </a:solidFill>
                          <a:effectLst/>
                        </a:rPr>
                        <a:t>$0 ($0 - $1)</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nchor="ctr"/>
                </a:tc>
                <a:tc>
                  <a:txBody>
                    <a:bodyPr/>
                    <a:lstStyle/>
                    <a:p>
                      <a:pPr indent="228600">
                        <a:lnSpc>
                          <a:spcPct val="200000"/>
                        </a:lnSpc>
                        <a:spcAft>
                          <a:spcPts val="1200"/>
                        </a:spcAft>
                        <a:buNone/>
                      </a:pPr>
                      <a:r>
                        <a:rPr lang="en-US" sz="1200" dirty="0">
                          <a:solidFill>
                            <a:srgbClr val="000000"/>
                          </a:solidFill>
                          <a:effectLst/>
                        </a:rPr>
                        <a:t>$5 ($1 - $9)</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-$5 (-$9 - $0)</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algn="ctr"/>
                      <a:r>
                        <a:rPr lang="en-US" sz="1200" dirty="0">
                          <a:solidFill>
                            <a:srgbClr val="000000"/>
                          </a:solidFill>
                          <a:effectLst/>
                        </a:rPr>
                        <a:t>0.04</a:t>
                      </a:r>
                      <a:endParaRPr lang="en-CA" sz="1400" dirty="0"/>
                    </a:p>
                  </a:txBody>
                  <a:tcPr marL="51435" marR="51435" marT="0" marB="0" anchor="ctr"/>
                </a:tc>
                <a:extLst>
                  <a:ext uri="{0D108BD9-81ED-4DB2-BD59-A6C34878D82A}">
                    <a16:rowId xmlns:a16="http://schemas.microsoft.com/office/drawing/2014/main" val="4294802073"/>
                  </a:ext>
                </a:extLst>
              </a:tr>
              <a:tr h="316088">
                <a:tc>
                  <a:txBody>
                    <a:bodyPr/>
                    <a:lstStyle/>
                    <a:p>
                      <a:pPr marL="0" marR="0" lvl="0" indent="16510" algn="l" defTabSz="914400" rtl="0" eaLnBrk="1" fontAlgn="auto" latinLnBrk="0" hangingPunct="1">
                        <a:lnSpc>
                          <a:spcPct val="100000"/>
                        </a:lnSpc>
                        <a:spcBef>
                          <a:spcPts val="0"/>
                        </a:spcBef>
                        <a:spcAft>
                          <a:spcPts val="1200"/>
                        </a:spcAft>
                        <a:buClrTx/>
                        <a:buSzTx/>
                        <a:buFontTx/>
                        <a:buNone/>
                        <a:tabLst/>
                        <a:defRPr/>
                      </a:pPr>
                      <a:r>
                        <a:rPr lang="en-US" sz="1400" dirty="0">
                          <a:effectLst/>
                        </a:rPr>
                        <a:t>Total</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indent="228600" algn="ctr">
                        <a:lnSpc>
                          <a:spcPct val="200000"/>
                        </a:lnSpc>
                        <a:spcAft>
                          <a:spcPts val="1200"/>
                        </a:spcAft>
                        <a:buNone/>
                      </a:pPr>
                      <a:r>
                        <a:rPr lang="en-US" sz="1200" dirty="0">
                          <a:solidFill>
                            <a:srgbClr val="000000"/>
                          </a:solidFill>
                          <a:effectLst/>
                        </a:rPr>
                        <a:t>$137 ($126 - $148)</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nchor="ctr"/>
                </a:tc>
                <a:tc>
                  <a:txBody>
                    <a:bodyPr/>
                    <a:lstStyle/>
                    <a:p>
                      <a:pPr indent="228600">
                        <a:lnSpc>
                          <a:spcPct val="200000"/>
                        </a:lnSpc>
                        <a:spcAft>
                          <a:spcPts val="1200"/>
                        </a:spcAft>
                        <a:buNone/>
                      </a:pPr>
                      <a:r>
                        <a:rPr lang="en-US" sz="1200" dirty="0">
                          <a:solidFill>
                            <a:srgbClr val="000000"/>
                          </a:solidFill>
                          <a:effectLst/>
                        </a:rPr>
                        <a:t>$214 ($193 - $234)</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marL="0" marR="0" indent="228600" algn="ctr">
                        <a:lnSpc>
                          <a:spcPct val="200000"/>
                        </a:lnSpc>
                        <a:spcAft>
                          <a:spcPts val="1200"/>
                        </a:spcAft>
                        <a:buNone/>
                      </a:pPr>
                      <a:r>
                        <a:rPr lang="en-US" sz="1200" b="1" dirty="0">
                          <a:effectLst/>
                        </a:rPr>
                        <a:t>-$77 (-$100 - -$54)</a:t>
                      </a:r>
                      <a:endParaRPr lang="en-US" sz="1200" b="1"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tc>
                <a:tc>
                  <a:txBody>
                    <a:bodyPr/>
                    <a:lstStyle/>
                    <a:p>
                      <a:pPr algn="ctr"/>
                      <a:r>
                        <a:rPr lang="en-US" sz="1200" dirty="0">
                          <a:solidFill>
                            <a:srgbClr val="000000"/>
                          </a:solidFill>
                          <a:effectLst/>
                        </a:rPr>
                        <a:t>&lt;0.01</a:t>
                      </a:r>
                      <a:endParaRPr lang="en-CA" sz="1400" dirty="0"/>
                    </a:p>
                  </a:txBody>
                  <a:tcPr marL="51435" marR="51435" marT="0" marB="0" anchor="ctr"/>
                </a:tc>
                <a:extLst>
                  <a:ext uri="{0D108BD9-81ED-4DB2-BD59-A6C34878D82A}">
                    <a16:rowId xmlns:a16="http://schemas.microsoft.com/office/drawing/2014/main" val="1973534625"/>
                  </a:ext>
                </a:extLst>
              </a:tr>
            </a:tbl>
          </a:graphicData>
        </a:graphic>
      </p:graphicFrame>
    </p:spTree>
    <p:extLst>
      <p:ext uri="{BB962C8B-B14F-4D97-AF65-F5344CB8AC3E}">
        <p14:creationId xmlns:p14="http://schemas.microsoft.com/office/powerpoint/2010/main" val="3019128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095B8F77-E90B-4719-98FE-338655900CB3}"/>
              </a:ext>
            </a:extLst>
          </p:cNvPr>
          <p:cNvGraphicFramePr>
            <a:graphicFrameLocks/>
          </p:cNvGraphicFramePr>
          <p:nvPr>
            <p:extLst>
              <p:ext uri="{D42A27DB-BD31-4B8C-83A1-F6EECF244321}">
                <p14:modId xmlns:p14="http://schemas.microsoft.com/office/powerpoint/2010/main" val="989766482"/>
              </p:ext>
            </p:extLst>
          </p:nvPr>
        </p:nvGraphicFramePr>
        <p:xfrm>
          <a:off x="270164" y="714375"/>
          <a:ext cx="7893881" cy="4429125"/>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16DC1A5-DE74-1D1C-8BCA-8C2BD27F2093}"/>
              </a:ext>
            </a:extLst>
          </p:cNvPr>
          <p:cNvSpPr>
            <a:spLocks noGrp="1"/>
          </p:cNvSpPr>
          <p:nvPr>
            <p:ph type="title"/>
          </p:nvPr>
        </p:nvSpPr>
        <p:spPr>
          <a:xfrm>
            <a:off x="189186" y="135182"/>
            <a:ext cx="8954814" cy="654527"/>
          </a:xfrm>
        </p:spPr>
        <p:txBody>
          <a:bodyPr/>
          <a:lstStyle/>
          <a:p>
            <a:r>
              <a:rPr lang="en-CA" dirty="0"/>
              <a:t>Health Care Utilization in VIRTUES-PM:  significant reduction</a:t>
            </a:r>
          </a:p>
        </p:txBody>
      </p:sp>
      <p:sp>
        <p:nvSpPr>
          <p:cNvPr id="10" name="TextBox 1">
            <a:extLst>
              <a:ext uri="{FF2B5EF4-FFF2-40B4-BE49-F238E27FC236}">
                <a16:creationId xmlns:a16="http://schemas.microsoft.com/office/drawing/2014/main" id="{BE081E2D-3434-DEA2-31B8-495B1146A742}"/>
              </a:ext>
            </a:extLst>
          </p:cNvPr>
          <p:cNvSpPr txBox="1"/>
          <p:nvPr/>
        </p:nvSpPr>
        <p:spPr>
          <a:xfrm>
            <a:off x="4782179" y="1623170"/>
            <a:ext cx="578224" cy="32799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CA" sz="1500" b="1" dirty="0"/>
              <a:t>P=ns</a:t>
            </a:r>
          </a:p>
        </p:txBody>
      </p:sp>
    </p:spTree>
    <p:extLst>
      <p:ext uri="{BB962C8B-B14F-4D97-AF65-F5344CB8AC3E}">
        <p14:creationId xmlns:p14="http://schemas.microsoft.com/office/powerpoint/2010/main" val="1787429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2E1EE-13AD-ECBD-64E5-BDB80152C371}"/>
              </a:ext>
            </a:extLst>
          </p:cNvPr>
          <p:cNvSpPr>
            <a:spLocks noGrp="1"/>
          </p:cNvSpPr>
          <p:nvPr>
            <p:ph type="title"/>
          </p:nvPr>
        </p:nvSpPr>
        <p:spPr>
          <a:xfrm>
            <a:off x="555913" y="482312"/>
            <a:ext cx="7886700" cy="994172"/>
          </a:xfrm>
        </p:spPr>
        <p:txBody>
          <a:bodyPr/>
          <a:lstStyle/>
          <a:p>
            <a:r>
              <a:rPr lang="en-US" sz="3200" dirty="0"/>
              <a:t>Secondary outcome: Efficacy</a:t>
            </a:r>
          </a:p>
        </p:txBody>
      </p:sp>
      <p:graphicFrame>
        <p:nvGraphicFramePr>
          <p:cNvPr id="5" name="Content Placeholder 4">
            <a:extLst>
              <a:ext uri="{FF2B5EF4-FFF2-40B4-BE49-F238E27FC236}">
                <a16:creationId xmlns:a16="http://schemas.microsoft.com/office/drawing/2014/main" id="{E5748016-AFD8-D26F-3C3B-3EE536BC9D46}"/>
              </a:ext>
            </a:extLst>
          </p:cNvPr>
          <p:cNvGraphicFramePr>
            <a:graphicFrameLocks noGrp="1"/>
          </p:cNvGraphicFramePr>
          <p:nvPr>
            <p:ph idx="1"/>
          </p:nvPr>
        </p:nvGraphicFramePr>
        <p:xfrm>
          <a:off x="348745" y="1664217"/>
          <a:ext cx="8301037" cy="1463675"/>
        </p:xfrm>
        <a:graphic>
          <a:graphicData uri="http://schemas.openxmlformats.org/drawingml/2006/table">
            <a:tbl>
              <a:tblPr firstRow="1" firstCol="1" bandRow="1">
                <a:tableStyleId>{9D7B26C5-4107-4FEC-AEDC-1716B250A1EF}</a:tableStyleId>
              </a:tblPr>
              <a:tblGrid>
                <a:gridCol w="2750344">
                  <a:extLst>
                    <a:ext uri="{9D8B030D-6E8A-4147-A177-3AD203B41FA5}">
                      <a16:colId xmlns:a16="http://schemas.microsoft.com/office/drawing/2014/main" val="2878324052"/>
                    </a:ext>
                  </a:extLst>
                </a:gridCol>
                <a:gridCol w="2507456">
                  <a:extLst>
                    <a:ext uri="{9D8B030D-6E8A-4147-A177-3AD203B41FA5}">
                      <a16:colId xmlns:a16="http://schemas.microsoft.com/office/drawing/2014/main" val="511829973"/>
                    </a:ext>
                  </a:extLst>
                </a:gridCol>
                <a:gridCol w="1807369">
                  <a:extLst>
                    <a:ext uri="{9D8B030D-6E8A-4147-A177-3AD203B41FA5}">
                      <a16:colId xmlns:a16="http://schemas.microsoft.com/office/drawing/2014/main" val="4022561858"/>
                    </a:ext>
                  </a:extLst>
                </a:gridCol>
                <a:gridCol w="1235868">
                  <a:extLst>
                    <a:ext uri="{9D8B030D-6E8A-4147-A177-3AD203B41FA5}">
                      <a16:colId xmlns:a16="http://schemas.microsoft.com/office/drawing/2014/main" val="3878132968"/>
                    </a:ext>
                  </a:extLst>
                </a:gridCol>
              </a:tblGrid>
              <a:tr h="928497">
                <a:tc>
                  <a:txBody>
                    <a:bodyPr/>
                    <a:lstStyle/>
                    <a:p>
                      <a:pPr algn="ctr">
                        <a:lnSpc>
                          <a:spcPct val="107000"/>
                        </a:lnSpc>
                        <a:spcAft>
                          <a:spcPts val="800"/>
                        </a:spcAft>
                        <a:buNone/>
                      </a:pPr>
                      <a:r>
                        <a:rPr lang="en-CA" sz="1200" kern="100" dirty="0">
                          <a:effectLst/>
                          <a:latin typeface="Aptos" panose="020B0004020202020204" pitchFamily="34" charset="0"/>
                          <a:ea typeface="Aptos" panose="020B0004020202020204" pitchFamily="34" charset="0"/>
                          <a:cs typeface="Times New Roman" panose="02020603050405020304" pitchFamily="18" charset="0"/>
                        </a:rPr>
                        <a:t>VIRTUES</a:t>
                      </a:r>
                    </a:p>
                    <a:p>
                      <a:pPr algn="ctr">
                        <a:lnSpc>
                          <a:spcPct val="107000"/>
                        </a:lnSpc>
                        <a:spcAft>
                          <a:spcPts val="800"/>
                        </a:spcAft>
                        <a:buNone/>
                      </a:pPr>
                      <a:r>
                        <a:rPr lang="en-CA" sz="1200" kern="100" dirty="0">
                          <a:effectLst/>
                          <a:latin typeface="Aptos" panose="020B0004020202020204" pitchFamily="34" charset="0"/>
                          <a:ea typeface="Aptos" panose="020B0004020202020204" pitchFamily="34" charset="0"/>
                          <a:cs typeface="Times New Roman" panose="02020603050405020304" pitchFamily="18" charset="0"/>
                        </a:rPr>
                        <a:t>N</a:t>
                      </a:r>
                    </a:p>
                    <a:p>
                      <a:pPr algn="ctr">
                        <a:lnSpc>
                          <a:spcPct val="107000"/>
                        </a:lnSpc>
                        <a:spcAft>
                          <a:spcPts val="800"/>
                        </a:spcAft>
                        <a:buNone/>
                      </a:pPr>
                      <a:r>
                        <a:rPr lang="en-CA" sz="1200" kern="100" dirty="0">
                          <a:effectLst/>
                          <a:latin typeface="Aptos" panose="020B0004020202020204" pitchFamily="34" charset="0"/>
                          <a:ea typeface="Aptos" panose="020B0004020202020204" pitchFamily="34" charset="0"/>
                          <a:cs typeface="Times New Roman" panose="02020603050405020304" pitchFamily="18" charset="0"/>
                        </a:rPr>
                        <a:t>Time from event - clinical decision median (IQR)</a:t>
                      </a:r>
                    </a:p>
                  </a:txBody>
                  <a:tcPr marL="51435" marR="51435" marT="0" marB="0"/>
                </a:tc>
                <a:tc>
                  <a:txBody>
                    <a:bodyPr/>
                    <a:lstStyle/>
                    <a:p>
                      <a:pPr algn="ctr">
                        <a:lnSpc>
                          <a:spcPct val="107000"/>
                        </a:lnSpc>
                        <a:spcAft>
                          <a:spcPts val="800"/>
                        </a:spcAft>
                        <a:buNone/>
                      </a:pPr>
                      <a:r>
                        <a:rPr lang="en-CA" sz="1200" kern="100" dirty="0">
                          <a:effectLst/>
                          <a:latin typeface="Aptos" panose="020B0004020202020204" pitchFamily="34" charset="0"/>
                          <a:ea typeface="Aptos" panose="020B0004020202020204" pitchFamily="34" charset="0"/>
                          <a:cs typeface="Times New Roman" panose="02020603050405020304" pitchFamily="18" charset="0"/>
                        </a:rPr>
                        <a:t>Standard of care</a:t>
                      </a:r>
                    </a:p>
                    <a:p>
                      <a:pPr algn="ctr">
                        <a:lnSpc>
                          <a:spcPct val="107000"/>
                        </a:lnSpc>
                        <a:spcAft>
                          <a:spcPts val="800"/>
                        </a:spcAft>
                        <a:buNone/>
                      </a:pPr>
                      <a:r>
                        <a:rPr lang="en-CA" sz="1200" kern="100" dirty="0">
                          <a:effectLst/>
                          <a:latin typeface="Aptos" panose="020B0004020202020204" pitchFamily="34" charset="0"/>
                          <a:ea typeface="Aptos" panose="020B0004020202020204" pitchFamily="34" charset="0"/>
                          <a:cs typeface="Times New Roman" panose="02020603050405020304" pitchFamily="18" charset="0"/>
                        </a:rPr>
                        <a:t>N</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CA" sz="1200" kern="100" dirty="0">
                          <a:effectLst/>
                          <a:latin typeface="Aptos" panose="020B0004020202020204" pitchFamily="34" charset="0"/>
                          <a:ea typeface="Aptos" panose="020B0004020202020204" pitchFamily="34" charset="0"/>
                          <a:cs typeface="Times New Roman" panose="02020603050405020304" pitchFamily="18" charset="0"/>
                        </a:rPr>
                        <a:t>Time from event - clinical decision median (IQR)</a:t>
                      </a:r>
                    </a:p>
                  </a:txBody>
                  <a:tcPr marL="51435" marR="51435" marT="0" marB="0"/>
                </a:tc>
                <a:tc>
                  <a:txBody>
                    <a:bodyPr/>
                    <a:lstStyle/>
                    <a:p>
                      <a:pPr algn="ctr">
                        <a:lnSpc>
                          <a:spcPct val="107000"/>
                        </a:lnSpc>
                        <a:spcAft>
                          <a:spcPts val="800"/>
                        </a:spcAft>
                        <a:buNone/>
                        <a:tabLst>
                          <a:tab pos="123825" algn="l"/>
                        </a:tabLst>
                      </a:pPr>
                      <a:r>
                        <a:rPr lang="en-CA" sz="1200" kern="100" dirty="0">
                          <a:effectLst/>
                          <a:latin typeface="Aptos" panose="020B0004020202020204" pitchFamily="34" charset="0"/>
                          <a:ea typeface="Aptos" panose="020B0004020202020204" pitchFamily="34" charset="0"/>
                          <a:cs typeface="Times New Roman" panose="02020603050405020304" pitchFamily="18" charset="0"/>
                        </a:rPr>
                        <a:t>Difference in Medians 95% CI</a:t>
                      </a:r>
                    </a:p>
                  </a:txBody>
                  <a:tcPr marL="51435" marR="51435" marT="0" marB="0" anchor="ctr"/>
                </a:tc>
                <a:tc>
                  <a:txBody>
                    <a:bodyPr/>
                    <a:lstStyle/>
                    <a:p>
                      <a:pPr algn="ctr">
                        <a:lnSpc>
                          <a:spcPct val="107000"/>
                        </a:lnSpc>
                        <a:spcAft>
                          <a:spcPts val="800"/>
                        </a:spcAft>
                        <a:buNone/>
                      </a:pPr>
                      <a:r>
                        <a:rPr lang="en-CA" sz="1200" kern="100" dirty="0">
                          <a:effectLst/>
                          <a:latin typeface="Aptos" panose="020B0004020202020204" pitchFamily="34" charset="0"/>
                          <a:ea typeface="Aptos" panose="020B0004020202020204" pitchFamily="34" charset="0"/>
                          <a:cs typeface="Times New Roman" panose="02020603050405020304" pitchFamily="18" charset="0"/>
                        </a:rPr>
                        <a:t>P for non-inferiority</a:t>
                      </a:r>
                    </a:p>
                  </a:txBody>
                  <a:tcPr marL="51435" marR="51435" marT="0" marB="0" anchor="ctr"/>
                </a:tc>
                <a:extLst>
                  <a:ext uri="{0D108BD9-81ED-4DB2-BD59-A6C34878D82A}">
                    <a16:rowId xmlns:a16="http://schemas.microsoft.com/office/drawing/2014/main" val="1140499012"/>
                  </a:ext>
                </a:extLst>
              </a:tr>
              <a:tr h="458867">
                <a:tc>
                  <a:txBody>
                    <a:bodyPr/>
                    <a:lstStyle/>
                    <a:p>
                      <a:pPr algn="ctr">
                        <a:lnSpc>
                          <a:spcPct val="107000"/>
                        </a:lnSpc>
                        <a:spcAft>
                          <a:spcPts val="800"/>
                        </a:spcAft>
                        <a:buNone/>
                      </a:pPr>
                      <a:r>
                        <a:rPr lang="en-CA" sz="1200" b="0" kern="0" dirty="0">
                          <a:effectLst/>
                        </a:rPr>
                        <a:t>18 (4.2)</a:t>
                      </a:r>
                      <a:endParaRPr lang="en-CA" sz="1200" b="0" kern="100" dirty="0">
                        <a:effectLst/>
                      </a:endParaRPr>
                    </a:p>
                    <a:p>
                      <a:pPr algn="ctr">
                        <a:lnSpc>
                          <a:spcPct val="107000"/>
                        </a:lnSpc>
                        <a:spcAft>
                          <a:spcPts val="800"/>
                        </a:spcAft>
                        <a:buNone/>
                      </a:pPr>
                      <a:r>
                        <a:rPr lang="en-US" sz="1200" b="0" kern="0" dirty="0">
                          <a:effectLst/>
                        </a:rPr>
                        <a:t>0 (0,3)</a:t>
                      </a:r>
                    </a:p>
                  </a:txBody>
                  <a:tcPr marL="51435" marR="51435" marT="0" marB="0"/>
                </a:tc>
                <a:tc>
                  <a:txBody>
                    <a:bodyPr/>
                    <a:lstStyle/>
                    <a:p>
                      <a:pPr algn="ctr">
                        <a:lnSpc>
                          <a:spcPct val="107000"/>
                        </a:lnSpc>
                        <a:spcAft>
                          <a:spcPts val="800"/>
                        </a:spcAft>
                        <a:buNone/>
                      </a:pPr>
                      <a:r>
                        <a:rPr lang="en-CA" sz="1200" kern="0" dirty="0">
                          <a:effectLst/>
                        </a:rPr>
                        <a:t>12 (2.9)</a:t>
                      </a:r>
                      <a:endParaRPr lang="en-CA" sz="1200" kern="100" dirty="0">
                        <a:effectLst/>
                      </a:endParaRPr>
                    </a:p>
                    <a:p>
                      <a:pPr algn="ctr">
                        <a:lnSpc>
                          <a:spcPct val="107000"/>
                        </a:lnSpc>
                        <a:spcAft>
                          <a:spcPts val="800"/>
                        </a:spcAft>
                        <a:buNone/>
                      </a:pPr>
                      <a:r>
                        <a:rPr lang="en-US" sz="1200" kern="0" dirty="0">
                          <a:effectLst/>
                        </a:rPr>
                        <a:t>3.25 (0, 102)</a:t>
                      </a:r>
                    </a:p>
                  </a:txBody>
                  <a:tcPr marL="51435" marR="51435" marT="0" marB="0"/>
                </a:tc>
                <a:tc>
                  <a:txBody>
                    <a:bodyPr/>
                    <a:lstStyle/>
                    <a:p>
                      <a:pPr algn="ctr">
                        <a:lnSpc>
                          <a:spcPct val="107000"/>
                        </a:lnSpc>
                        <a:spcAft>
                          <a:spcPts val="800"/>
                        </a:spcAft>
                        <a:buNone/>
                        <a:tabLst>
                          <a:tab pos="123825" algn="l"/>
                        </a:tabLst>
                      </a:pPr>
                      <a:r>
                        <a:rPr lang="en-US" sz="1200" kern="0" dirty="0">
                          <a:effectLst/>
                        </a:rPr>
                        <a:t>-3.25 (-1.5,1)</a:t>
                      </a:r>
                      <a:endParaRPr lang="en-CA"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gn="ctr">
                        <a:lnSpc>
                          <a:spcPct val="107000"/>
                        </a:lnSpc>
                        <a:spcAft>
                          <a:spcPts val="800"/>
                        </a:spcAft>
                        <a:buNone/>
                      </a:pPr>
                      <a:r>
                        <a:rPr lang="en-CA" sz="1200" kern="0" dirty="0">
                          <a:effectLst/>
                        </a:rPr>
                        <a:t>&lt;0</a:t>
                      </a:r>
                      <a:r>
                        <a:rPr lang="en-US" sz="1200" kern="0" dirty="0">
                          <a:effectLst/>
                        </a:rPr>
                        <a:t>.</a:t>
                      </a:r>
                      <a:r>
                        <a:rPr lang="en-CA" sz="1200" kern="0" dirty="0">
                          <a:effectLst/>
                        </a:rPr>
                        <a:t>001</a:t>
                      </a:r>
                      <a:endParaRPr lang="en-CA"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3529142361"/>
                  </a:ext>
                </a:extLst>
              </a:tr>
            </a:tbl>
          </a:graphicData>
        </a:graphic>
      </p:graphicFrame>
    </p:spTree>
    <p:extLst>
      <p:ext uri="{BB962C8B-B14F-4D97-AF65-F5344CB8AC3E}">
        <p14:creationId xmlns:p14="http://schemas.microsoft.com/office/powerpoint/2010/main" val="2981076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A80BE-2D4B-4A06-C615-66913CC8D18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70053A4-FEDE-30B7-A778-AB38CAA07AC2}"/>
              </a:ext>
            </a:extLst>
          </p:cNvPr>
          <p:cNvSpPr txBox="1">
            <a:spLocks/>
          </p:cNvSpPr>
          <p:nvPr/>
        </p:nvSpPr>
        <p:spPr>
          <a:xfrm>
            <a:off x="628650" y="88054"/>
            <a:ext cx="7886700" cy="9941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300" dirty="0"/>
              <a:t>Baseline Characteristics:  VIRTUES-ICD</a:t>
            </a:r>
          </a:p>
        </p:txBody>
      </p:sp>
      <p:graphicFrame>
        <p:nvGraphicFramePr>
          <p:cNvPr id="5" name="Table 4">
            <a:extLst>
              <a:ext uri="{FF2B5EF4-FFF2-40B4-BE49-F238E27FC236}">
                <a16:creationId xmlns:a16="http://schemas.microsoft.com/office/drawing/2014/main" id="{BC4AB14D-444B-E423-211E-DA4F388C3409}"/>
              </a:ext>
            </a:extLst>
          </p:cNvPr>
          <p:cNvGraphicFramePr>
            <a:graphicFrameLocks noGrp="1"/>
          </p:cNvGraphicFramePr>
          <p:nvPr>
            <p:extLst>
              <p:ext uri="{D42A27DB-BD31-4B8C-83A1-F6EECF244321}">
                <p14:modId xmlns:p14="http://schemas.microsoft.com/office/powerpoint/2010/main" val="232597911"/>
              </p:ext>
            </p:extLst>
          </p:nvPr>
        </p:nvGraphicFramePr>
        <p:xfrm>
          <a:off x="537886" y="555526"/>
          <a:ext cx="7782106" cy="4198062"/>
        </p:xfrm>
        <a:graphic>
          <a:graphicData uri="http://schemas.openxmlformats.org/drawingml/2006/table">
            <a:tbl>
              <a:tblPr firstRow="1" firstCol="1" bandRow="1">
                <a:tableStyleId>{D27102A9-8310-4765-A935-A1911B00CA55}</a:tableStyleId>
              </a:tblPr>
              <a:tblGrid>
                <a:gridCol w="3492620">
                  <a:extLst>
                    <a:ext uri="{9D8B030D-6E8A-4147-A177-3AD203B41FA5}">
                      <a16:colId xmlns:a16="http://schemas.microsoft.com/office/drawing/2014/main" val="546583523"/>
                    </a:ext>
                  </a:extLst>
                </a:gridCol>
                <a:gridCol w="2029951">
                  <a:extLst>
                    <a:ext uri="{9D8B030D-6E8A-4147-A177-3AD203B41FA5}">
                      <a16:colId xmlns:a16="http://schemas.microsoft.com/office/drawing/2014/main" val="916837021"/>
                    </a:ext>
                  </a:extLst>
                </a:gridCol>
                <a:gridCol w="2259535">
                  <a:extLst>
                    <a:ext uri="{9D8B030D-6E8A-4147-A177-3AD203B41FA5}">
                      <a16:colId xmlns:a16="http://schemas.microsoft.com/office/drawing/2014/main" val="293533394"/>
                    </a:ext>
                  </a:extLst>
                </a:gridCol>
              </a:tblGrid>
              <a:tr h="489562">
                <a:tc>
                  <a:txBody>
                    <a:bodyPr/>
                    <a:lstStyle/>
                    <a:p>
                      <a:pPr>
                        <a:lnSpc>
                          <a:spcPct val="107000"/>
                        </a:lnSpc>
                        <a:spcAft>
                          <a:spcPts val="800"/>
                        </a:spcAft>
                        <a:buNone/>
                      </a:pPr>
                      <a:r>
                        <a:rPr lang="en-CA" sz="1200" kern="0" dirty="0">
                          <a:effectLst/>
                          <a:latin typeface="+mn-lt"/>
                        </a:rPr>
                        <a:t> Variables</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tc>
                  <a:txBody>
                    <a:bodyPr/>
                    <a:lstStyle/>
                    <a:p>
                      <a:pPr algn="ctr">
                        <a:lnSpc>
                          <a:spcPct val="107000"/>
                        </a:lnSpc>
                        <a:spcAft>
                          <a:spcPts val="800"/>
                        </a:spcAft>
                        <a:buNone/>
                      </a:pPr>
                      <a:r>
                        <a:rPr lang="en-CA" sz="1200" kern="0" dirty="0">
                          <a:effectLst/>
                          <a:latin typeface="+mn-lt"/>
                        </a:rPr>
                        <a:t>VIRTUES-ICD</a:t>
                      </a:r>
                      <a:endParaRPr lang="en-CA" sz="1200" kern="100" dirty="0">
                        <a:effectLst/>
                        <a:latin typeface="+mn-lt"/>
                      </a:endParaRPr>
                    </a:p>
                    <a:p>
                      <a:pPr algn="ctr">
                        <a:lnSpc>
                          <a:spcPct val="107000"/>
                        </a:lnSpc>
                        <a:spcAft>
                          <a:spcPts val="800"/>
                        </a:spcAft>
                        <a:buNone/>
                      </a:pPr>
                      <a:r>
                        <a:rPr lang="en-CA" sz="1200" kern="0" dirty="0">
                          <a:effectLst/>
                          <a:latin typeface="+mn-lt"/>
                        </a:rPr>
                        <a:t>N=562</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tc>
                  <a:txBody>
                    <a:bodyPr/>
                    <a:lstStyle/>
                    <a:p>
                      <a:pPr algn="ctr">
                        <a:lnSpc>
                          <a:spcPct val="107000"/>
                        </a:lnSpc>
                        <a:spcAft>
                          <a:spcPts val="800"/>
                        </a:spcAft>
                        <a:buNone/>
                      </a:pPr>
                      <a:r>
                        <a:rPr lang="en-CA" sz="1200" kern="0" dirty="0">
                          <a:effectLst/>
                          <a:latin typeface="+mn-lt"/>
                        </a:rPr>
                        <a:t>Standard of Care</a:t>
                      </a:r>
                      <a:endParaRPr lang="en-CA" sz="1200" kern="100" dirty="0">
                        <a:effectLst/>
                        <a:latin typeface="+mn-lt"/>
                      </a:endParaRPr>
                    </a:p>
                    <a:p>
                      <a:pPr algn="ctr">
                        <a:lnSpc>
                          <a:spcPct val="107000"/>
                        </a:lnSpc>
                        <a:spcAft>
                          <a:spcPts val="800"/>
                        </a:spcAft>
                        <a:buNone/>
                      </a:pPr>
                      <a:r>
                        <a:rPr lang="en-CA" sz="1200" kern="0" dirty="0">
                          <a:effectLst/>
                          <a:latin typeface="+mn-lt"/>
                        </a:rPr>
                        <a:t>N=553</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extLst>
                  <a:ext uri="{0D108BD9-81ED-4DB2-BD59-A6C34878D82A}">
                    <a16:rowId xmlns:a16="http://schemas.microsoft.com/office/drawing/2014/main" val="1831190706"/>
                  </a:ext>
                </a:extLst>
              </a:tr>
              <a:tr h="230341">
                <a:tc>
                  <a:txBody>
                    <a:bodyPr/>
                    <a:lstStyle/>
                    <a:p>
                      <a:pPr>
                        <a:lnSpc>
                          <a:spcPct val="107000"/>
                        </a:lnSpc>
                        <a:spcAft>
                          <a:spcPts val="800"/>
                        </a:spcAft>
                        <a:buNone/>
                      </a:pPr>
                      <a:r>
                        <a:rPr lang="en-CA" sz="1200" kern="0" dirty="0">
                          <a:effectLst/>
                          <a:latin typeface="+mn-lt"/>
                        </a:rPr>
                        <a:t>Age (years)           mean ± SD</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64.6 </a:t>
                      </a:r>
                      <a:r>
                        <a:rPr lang="en-US" sz="1200" b="1" kern="0" dirty="0">
                          <a:effectLst/>
                          <a:latin typeface="+mn-lt"/>
                          <a:ea typeface="Times New Roman" panose="02020603050405020304" pitchFamily="18" charset="0"/>
                          <a:cs typeface="Times New Roman" panose="02020603050405020304" pitchFamily="18" charset="0"/>
                        </a:rPr>
                        <a:t>±</a:t>
                      </a:r>
                      <a:r>
                        <a:rPr lang="en-US" sz="1200" kern="0" dirty="0">
                          <a:effectLst/>
                          <a:latin typeface="+mn-lt"/>
                          <a:ea typeface="Times New Roman" panose="02020603050405020304" pitchFamily="18" charset="0"/>
                          <a:cs typeface="Times New Roman" panose="02020603050405020304" pitchFamily="18" charset="0"/>
                        </a:rPr>
                        <a:t> 11.5</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64.8 </a:t>
                      </a:r>
                      <a:r>
                        <a:rPr lang="en-US" sz="1200" b="1" kern="0" dirty="0">
                          <a:effectLst/>
                          <a:latin typeface="+mn-lt"/>
                          <a:ea typeface="Times New Roman" panose="02020603050405020304" pitchFamily="18" charset="0"/>
                          <a:cs typeface="Times New Roman" panose="02020603050405020304" pitchFamily="18" charset="0"/>
                        </a:rPr>
                        <a:t>±</a:t>
                      </a:r>
                      <a:r>
                        <a:rPr lang="en-US" sz="1200" kern="0" dirty="0">
                          <a:effectLst/>
                          <a:latin typeface="+mn-lt"/>
                          <a:ea typeface="Times New Roman" panose="02020603050405020304" pitchFamily="18" charset="0"/>
                          <a:cs typeface="Times New Roman" panose="02020603050405020304" pitchFamily="18" charset="0"/>
                        </a:rPr>
                        <a:t> 12.2</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829036198"/>
                  </a:ext>
                </a:extLst>
              </a:tr>
              <a:tr h="230341">
                <a:tc>
                  <a:txBody>
                    <a:bodyPr/>
                    <a:lstStyle/>
                    <a:p>
                      <a:pPr>
                        <a:lnSpc>
                          <a:spcPct val="107000"/>
                        </a:lnSpc>
                        <a:spcAft>
                          <a:spcPts val="800"/>
                        </a:spcAft>
                        <a:buNone/>
                      </a:pPr>
                      <a:r>
                        <a:rPr lang="en-CA" sz="1200" kern="0" dirty="0">
                          <a:effectLst/>
                          <a:latin typeface="+mn-lt"/>
                        </a:rPr>
                        <a:t>Sex (Female)</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121(21.5)</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116 (21.8)</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35641028"/>
                  </a:ext>
                </a:extLst>
              </a:tr>
              <a:tr h="230341">
                <a:tc>
                  <a:txBody>
                    <a:bodyPr/>
                    <a:lstStyle/>
                    <a:p>
                      <a:pP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New York Heart Association Class II/ III/IV</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210 (37.4)</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206 (37.3)</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838166588"/>
                  </a:ext>
                </a:extLst>
              </a:tr>
              <a:tr h="230341">
                <a:tc>
                  <a:txBody>
                    <a:bodyPr/>
                    <a:lstStyle/>
                    <a:p>
                      <a:pP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Hypertension</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287</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51.1</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263</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47.6</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529622823"/>
                  </a:ext>
                </a:extLst>
              </a:tr>
              <a:tr h="230341">
                <a:tc>
                  <a:txBody>
                    <a:bodyPr/>
                    <a:lstStyle/>
                    <a:p>
                      <a:pP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Dyslipidemia</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308</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54.8</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278(</a:t>
                      </a:r>
                      <a:r>
                        <a:rPr lang="en-US" sz="1200" kern="0" dirty="0">
                          <a:effectLst/>
                          <a:latin typeface="+mn-lt"/>
                          <a:ea typeface="Times New Roman" panose="02020603050405020304" pitchFamily="18" charset="0"/>
                          <a:cs typeface="Times New Roman" panose="02020603050405020304" pitchFamily="18" charset="0"/>
                        </a:rPr>
                        <a:t>50.3</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89740218"/>
                  </a:ext>
                </a:extLst>
              </a:tr>
              <a:tr h="230341">
                <a:tc>
                  <a:txBody>
                    <a:bodyPr/>
                    <a:lstStyle/>
                    <a:p>
                      <a:pP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Diabetes</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181</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32.2) </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138</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25.0)</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796083099"/>
                  </a:ext>
                </a:extLst>
              </a:tr>
              <a:tr h="230341">
                <a:tc>
                  <a:txBody>
                    <a:bodyPr/>
                    <a:lstStyle/>
                    <a:p>
                      <a:pP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Current  Smoker</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67</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11.9</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45 (</a:t>
                      </a:r>
                      <a:r>
                        <a:rPr lang="en-US" sz="1200" kern="0" dirty="0">
                          <a:effectLst/>
                          <a:latin typeface="+mn-lt"/>
                          <a:ea typeface="Times New Roman" panose="02020603050405020304" pitchFamily="18" charset="0"/>
                          <a:cs typeface="Times New Roman" panose="02020603050405020304" pitchFamily="18" charset="0"/>
                        </a:rPr>
                        <a:t>8.1</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316128996"/>
                  </a:ext>
                </a:extLst>
              </a:tr>
              <a:tr h="230341">
                <a:tc>
                  <a:txBody>
                    <a:bodyPr/>
                    <a:lstStyle/>
                    <a:p>
                      <a:pP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Stroke/transient ischemic attack</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47</a:t>
                      </a:r>
                      <a:r>
                        <a:rPr lang="en-CA" sz="1200" kern="0" dirty="0">
                          <a:effectLst/>
                          <a:latin typeface="+mn-lt"/>
                          <a:ea typeface="Times New Roman" panose="02020603050405020304" pitchFamily="18" charset="0"/>
                          <a:cs typeface="Times New Roman" panose="02020603050405020304" pitchFamily="18" charset="0"/>
                        </a:rPr>
                        <a:t> (8.4)</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52 (</a:t>
                      </a:r>
                      <a:r>
                        <a:rPr lang="en-US" sz="1200" kern="0" dirty="0">
                          <a:effectLst/>
                          <a:latin typeface="+mn-lt"/>
                          <a:ea typeface="Times New Roman" panose="02020603050405020304" pitchFamily="18" charset="0"/>
                          <a:cs typeface="Times New Roman" panose="02020603050405020304" pitchFamily="18" charset="0"/>
                        </a:rPr>
                        <a:t>9.4</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906850283"/>
                  </a:ext>
                </a:extLst>
              </a:tr>
              <a:tr h="255139">
                <a:tc>
                  <a:txBody>
                    <a:bodyPr/>
                    <a:lstStyle/>
                    <a:p>
                      <a:pP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Chronic Obstructive Pulmonary Disease</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43</a:t>
                      </a:r>
                      <a:r>
                        <a:rPr lang="en-CA" sz="1200" kern="0" dirty="0">
                          <a:effectLst/>
                          <a:latin typeface="+mn-lt"/>
                          <a:ea typeface="Times New Roman" panose="02020603050405020304" pitchFamily="18" charset="0"/>
                          <a:cs typeface="Times New Roman" panose="02020603050405020304" pitchFamily="18" charset="0"/>
                        </a:rPr>
                        <a:t> (7.7)</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49</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8.9</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1421491697"/>
                  </a:ext>
                </a:extLst>
              </a:tr>
              <a:tr h="230341">
                <a:tc>
                  <a:txBody>
                    <a:bodyPr/>
                    <a:lstStyle/>
                    <a:p>
                      <a:pP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Coronary Artery Disease</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251 (</a:t>
                      </a:r>
                      <a:r>
                        <a:rPr lang="en-US" sz="1200" kern="0" dirty="0">
                          <a:effectLst/>
                          <a:latin typeface="+mn-lt"/>
                          <a:ea typeface="Times New Roman" panose="02020603050405020304" pitchFamily="18" charset="0"/>
                          <a:cs typeface="Times New Roman" panose="02020603050405020304" pitchFamily="18" charset="0"/>
                        </a:rPr>
                        <a:t>44.7</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240 (</a:t>
                      </a:r>
                      <a:r>
                        <a:rPr lang="en-US" sz="1200" kern="0" dirty="0">
                          <a:effectLst/>
                          <a:latin typeface="+mn-lt"/>
                          <a:ea typeface="Times New Roman" panose="02020603050405020304" pitchFamily="18" charset="0"/>
                          <a:cs typeface="Times New Roman" panose="02020603050405020304" pitchFamily="18" charset="0"/>
                        </a:rPr>
                        <a:t>43.4</a:t>
                      </a:r>
                      <a:r>
                        <a:rPr lang="en-CA" sz="1200" kern="0" dirty="0">
                          <a:effectLst/>
                          <a:latin typeface="+mn-lt"/>
                          <a:ea typeface="Times New Roman" panose="02020603050405020304" pitchFamily="18" charset="0"/>
                          <a:cs typeface="Times New Roman" panose="02020603050405020304" pitchFamily="18" charset="0"/>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288930744"/>
                  </a:ext>
                </a:extLst>
              </a:tr>
              <a:tr h="230341">
                <a:tc>
                  <a:txBody>
                    <a:bodyPr/>
                    <a:lstStyle/>
                    <a:p>
                      <a:pPr>
                        <a:lnSpc>
                          <a:spcPct val="107000"/>
                        </a:lnSpc>
                        <a:spcAft>
                          <a:spcPts val="800"/>
                        </a:spcAft>
                        <a:buNone/>
                      </a:pPr>
                      <a:r>
                        <a:rPr lang="en-US" sz="1200" kern="0" dirty="0">
                          <a:effectLst/>
                          <a:latin typeface="+mn-lt"/>
                        </a:rPr>
                        <a:t>Peripheral Vascular Disease</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tc>
                  <a:txBody>
                    <a:bodyPr/>
                    <a:lstStyle/>
                    <a:p>
                      <a:pPr algn="ctr">
                        <a:lnSpc>
                          <a:spcPct val="107000"/>
                        </a:lnSpc>
                        <a:spcAft>
                          <a:spcPts val="800"/>
                        </a:spcAft>
                        <a:buNone/>
                      </a:pPr>
                      <a:r>
                        <a:rPr lang="en-US" sz="1200" kern="0" dirty="0">
                          <a:effectLst/>
                          <a:latin typeface="+mn-lt"/>
                        </a:rPr>
                        <a:t>26 </a:t>
                      </a:r>
                      <a:r>
                        <a:rPr lang="en-CA" sz="1200" kern="0" dirty="0">
                          <a:effectLst/>
                          <a:latin typeface="+mn-lt"/>
                        </a:rPr>
                        <a:t>(</a:t>
                      </a:r>
                      <a:r>
                        <a:rPr lang="en-US" sz="1200" kern="0" dirty="0">
                          <a:effectLst/>
                          <a:latin typeface="+mn-lt"/>
                        </a:rPr>
                        <a:t>4.6</a:t>
                      </a:r>
                      <a:r>
                        <a:rPr lang="en-CA" sz="1200" kern="0" dirty="0">
                          <a:effectLst/>
                          <a:latin typeface="+mn-lt"/>
                        </a:rPr>
                        <a:t>)</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nchor="ctr"/>
                </a:tc>
                <a:tc>
                  <a:txBody>
                    <a:bodyPr/>
                    <a:lstStyle/>
                    <a:p>
                      <a:pPr algn="ctr">
                        <a:lnSpc>
                          <a:spcPct val="107000"/>
                        </a:lnSpc>
                        <a:spcAft>
                          <a:spcPts val="800"/>
                        </a:spcAft>
                        <a:buNone/>
                      </a:pPr>
                      <a:r>
                        <a:rPr lang="en-US" sz="1200" kern="0" dirty="0">
                          <a:effectLst/>
                          <a:latin typeface="+mn-lt"/>
                        </a:rPr>
                        <a:t>21 </a:t>
                      </a:r>
                      <a:r>
                        <a:rPr lang="en-CA" sz="1200" kern="0" dirty="0">
                          <a:effectLst/>
                          <a:latin typeface="+mn-lt"/>
                        </a:rPr>
                        <a:t>(</a:t>
                      </a:r>
                      <a:r>
                        <a:rPr lang="en-US" sz="1200" kern="0" dirty="0">
                          <a:effectLst/>
                          <a:latin typeface="+mn-lt"/>
                        </a:rPr>
                        <a:t>3.8</a:t>
                      </a:r>
                      <a:r>
                        <a:rPr lang="en-CA" sz="1200" kern="0" dirty="0">
                          <a:effectLst/>
                          <a:latin typeface="+mn-lt"/>
                        </a:rPr>
                        <a:t>)</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nchor="ctr"/>
                </a:tc>
                <a:extLst>
                  <a:ext uri="{0D108BD9-81ED-4DB2-BD59-A6C34878D82A}">
                    <a16:rowId xmlns:a16="http://schemas.microsoft.com/office/drawing/2014/main" val="2396264795"/>
                  </a:ext>
                </a:extLst>
              </a:tr>
              <a:tr h="228587">
                <a:tc>
                  <a:txBody>
                    <a:bodyPr/>
                    <a:lstStyle/>
                    <a:p>
                      <a:pPr>
                        <a:lnSpc>
                          <a:spcPct val="107000"/>
                        </a:lnSpc>
                        <a:spcAft>
                          <a:spcPts val="800"/>
                        </a:spcAft>
                        <a:buNone/>
                      </a:pPr>
                      <a:r>
                        <a:rPr lang="en-CA" sz="1200" b="1" kern="0" dirty="0">
                          <a:effectLst/>
                          <a:latin typeface="+mn-lt"/>
                          <a:ea typeface="Times New Roman" panose="02020603050405020304" pitchFamily="18" charset="0"/>
                          <a:cs typeface="Aptos" panose="020B0004020202020204" pitchFamily="34" charset="0"/>
                        </a:rPr>
                        <a:t>Ejection Fraction, % (mean±SD)</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41.8 ±  13.7</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43.0 ±  13.5</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4009178333"/>
                  </a:ext>
                </a:extLst>
              </a:tr>
              <a:tr h="230341">
                <a:tc>
                  <a:txBody>
                    <a:bodyPr/>
                    <a:lstStyle/>
                    <a:p>
                      <a:pPr>
                        <a:lnSpc>
                          <a:spcPct val="107000"/>
                        </a:lnSpc>
                        <a:spcAft>
                          <a:spcPts val="800"/>
                        </a:spcAft>
                        <a:buNone/>
                      </a:pPr>
                      <a:r>
                        <a:rPr lang="en-CA" sz="1200" kern="100" dirty="0">
                          <a:effectLst/>
                          <a:latin typeface="+mn-lt"/>
                          <a:ea typeface="Aptos" panose="020B0004020202020204" pitchFamily="34" charset="0"/>
                          <a:cs typeface="Times New Roman" panose="02020603050405020304" pitchFamily="18" charset="0"/>
                        </a:rPr>
                        <a:t>Frailty score &gt;3</a:t>
                      </a:r>
                    </a:p>
                  </a:txBody>
                  <a:tcPr marL="51435" marR="51435" marT="0" marB="0"/>
                </a:tc>
                <a:tc>
                  <a:txBody>
                    <a:bodyPr/>
                    <a:lstStyle/>
                    <a:p>
                      <a:pPr algn="ctr">
                        <a:lnSpc>
                          <a:spcPct val="107000"/>
                        </a:lnSpc>
                        <a:spcAft>
                          <a:spcPts val="800"/>
                        </a:spcAft>
                        <a:buNone/>
                      </a:pPr>
                      <a:r>
                        <a:rPr lang="en-CA" sz="1200" kern="100" dirty="0">
                          <a:effectLst/>
                          <a:latin typeface="+mn-lt"/>
                          <a:ea typeface="Aptos" panose="020B0004020202020204" pitchFamily="34" charset="0"/>
                          <a:cs typeface="Times New Roman" panose="02020603050405020304" pitchFamily="18" charset="0"/>
                        </a:rPr>
                        <a:t>90 (16.0)</a:t>
                      </a:r>
                    </a:p>
                  </a:txBody>
                  <a:tcPr marL="51435" marR="51435" marT="0" marB="0"/>
                </a:tc>
                <a:tc>
                  <a:txBody>
                    <a:bodyPr/>
                    <a:lstStyle/>
                    <a:p>
                      <a:pPr algn="ctr">
                        <a:lnSpc>
                          <a:spcPct val="107000"/>
                        </a:lnSpc>
                        <a:spcAft>
                          <a:spcPts val="800"/>
                        </a:spcAft>
                        <a:buNone/>
                      </a:pPr>
                      <a:r>
                        <a:rPr lang="en-CA" sz="1200" kern="100" dirty="0">
                          <a:effectLst/>
                          <a:latin typeface="+mn-lt"/>
                          <a:ea typeface="Aptos" panose="020B0004020202020204" pitchFamily="34" charset="0"/>
                          <a:cs typeface="Times New Roman" panose="02020603050405020304" pitchFamily="18" charset="0"/>
                        </a:rPr>
                        <a:t>71 (12.8)</a:t>
                      </a:r>
                    </a:p>
                  </a:txBody>
                  <a:tcPr marL="51435" marR="51435" marT="0" marB="0"/>
                </a:tc>
                <a:extLst>
                  <a:ext uri="{0D108BD9-81ED-4DB2-BD59-A6C34878D82A}">
                    <a16:rowId xmlns:a16="http://schemas.microsoft.com/office/drawing/2014/main" val="348867136"/>
                  </a:ext>
                </a:extLst>
              </a:tr>
              <a:tr h="230341">
                <a:tc>
                  <a:txBody>
                    <a:bodyPr/>
                    <a:lstStyle/>
                    <a:p>
                      <a:pPr algn="l">
                        <a:lnSpc>
                          <a:spcPct val="107000"/>
                        </a:lnSpc>
                        <a:spcAft>
                          <a:spcPts val="800"/>
                        </a:spcAft>
                        <a:buNone/>
                      </a:pPr>
                      <a:r>
                        <a:rPr lang="en-CA" sz="1200" kern="0" dirty="0">
                          <a:effectLst/>
                          <a:latin typeface="+mn-lt"/>
                          <a:ea typeface="Times New Roman" panose="02020603050405020304" pitchFamily="18" charset="0"/>
                          <a:cs typeface="Aptos" panose="020B0004020202020204" pitchFamily="34" charset="0"/>
                        </a:rPr>
                        <a:t>Rural location </a:t>
                      </a:r>
                      <a:r>
                        <a:rPr lang="en-US" sz="1200" kern="0" dirty="0">
                          <a:effectLst/>
                          <a:latin typeface="+mn-lt"/>
                        </a:rPr>
                        <a: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nchor="ctr"/>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153</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27.2)</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158</a:t>
                      </a:r>
                      <a:r>
                        <a:rPr lang="en-CA" sz="1200" kern="0" dirty="0">
                          <a:effectLst/>
                          <a:latin typeface="+mn-lt"/>
                          <a:ea typeface="Times New Roman" panose="02020603050405020304" pitchFamily="18" charset="0"/>
                          <a:cs typeface="Times New Roman" panose="02020603050405020304" pitchFamily="18" charset="0"/>
                        </a:rPr>
                        <a:t> (</a:t>
                      </a:r>
                      <a:r>
                        <a:rPr lang="en-US" sz="1200" kern="0" dirty="0">
                          <a:effectLst/>
                          <a:latin typeface="+mn-lt"/>
                          <a:ea typeface="Times New Roman" panose="02020603050405020304" pitchFamily="18" charset="0"/>
                          <a:cs typeface="Times New Roman" panose="02020603050405020304" pitchFamily="18" charset="0"/>
                        </a:rPr>
                        <a:t>28.6)</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4263023925"/>
                  </a:ext>
                </a:extLst>
              </a:tr>
              <a:tr h="230341">
                <a:tc>
                  <a:txBody>
                    <a:bodyPr/>
                    <a:lstStyle/>
                    <a:p>
                      <a:pPr algn="l">
                        <a:lnSpc>
                          <a:spcPct val="107000"/>
                        </a:lnSpc>
                        <a:spcAft>
                          <a:spcPts val="800"/>
                        </a:spcAft>
                        <a:buNone/>
                      </a:pPr>
                      <a:r>
                        <a:rPr lang="en-CA" sz="1200" kern="100" dirty="0">
                          <a:effectLst/>
                          <a:latin typeface="+mn-lt"/>
                          <a:ea typeface="Aptos" panose="020B0004020202020204" pitchFamily="34" charset="0"/>
                          <a:cs typeface="Times New Roman" panose="02020603050405020304" pitchFamily="18" charset="0"/>
                        </a:rPr>
                        <a:t>CRT-D</a:t>
                      </a:r>
                    </a:p>
                  </a:txBody>
                  <a:tcPr marL="51435" marR="51435" marT="0" marB="0" anchor="ctr"/>
                </a:tc>
                <a:tc>
                  <a:txBody>
                    <a:bodyPr/>
                    <a:lstStyle/>
                    <a:p>
                      <a:pPr algn="ctr">
                        <a:lnSpc>
                          <a:spcPct val="107000"/>
                        </a:lnSpc>
                        <a:spcAft>
                          <a:spcPts val="800"/>
                        </a:spcAft>
                        <a:buNone/>
                      </a:pPr>
                      <a:r>
                        <a:rPr lang="en-US" sz="1200" kern="0" dirty="0">
                          <a:effectLst/>
                          <a:latin typeface="Aptos" panose="020B0004020202020204" pitchFamily="34" charset="0"/>
                          <a:ea typeface="Times New Roman" panose="02020603050405020304" pitchFamily="18" charset="0"/>
                          <a:cs typeface="Aptos" panose="020B0004020202020204" pitchFamily="34" charset="0"/>
                        </a:rPr>
                        <a:t>165 (29.4)</a:t>
                      </a:r>
                      <a:endParaRPr lang="en-CA"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Aptos" panose="020B0004020202020204" pitchFamily="34" charset="0"/>
                          <a:ea typeface="Times New Roman" panose="02020603050405020304" pitchFamily="18" charset="0"/>
                          <a:cs typeface="Aptos" panose="020B0004020202020204" pitchFamily="34" charset="0"/>
                        </a:rPr>
                        <a:t>155 (28.0)</a:t>
                      </a:r>
                      <a:endParaRPr lang="en-CA"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580112541"/>
                  </a:ext>
                </a:extLst>
              </a:tr>
              <a:tr h="230341">
                <a:tc>
                  <a:txBody>
                    <a:bodyPr/>
                    <a:lstStyle/>
                    <a:p>
                      <a:pPr algn="l">
                        <a:lnSpc>
                          <a:spcPct val="107000"/>
                        </a:lnSpc>
                        <a:spcAft>
                          <a:spcPts val="800"/>
                        </a:spcAft>
                        <a:buNone/>
                      </a:pPr>
                      <a:r>
                        <a:rPr lang="en-CA" sz="1200" kern="100" dirty="0">
                          <a:effectLst/>
                          <a:latin typeface="+mn-lt"/>
                          <a:ea typeface="Aptos" panose="020B0004020202020204" pitchFamily="34" charset="0"/>
                          <a:cs typeface="Times New Roman" panose="02020603050405020304" pitchFamily="18" charset="0"/>
                        </a:rPr>
                        <a:t>Secondary Prevention</a:t>
                      </a:r>
                    </a:p>
                  </a:txBody>
                  <a:tcPr marL="51435" marR="51435" marT="0" marB="0" anchor="ctr"/>
                </a:tc>
                <a:tc>
                  <a:txBody>
                    <a:bodyPr/>
                    <a:lstStyle/>
                    <a:p>
                      <a:pPr algn="ctr">
                        <a:lnSpc>
                          <a:spcPct val="107000"/>
                        </a:lnSpc>
                        <a:spcAft>
                          <a:spcPts val="800"/>
                        </a:spcAft>
                        <a:buNone/>
                      </a:pPr>
                      <a:r>
                        <a:rPr lang="en-US" sz="1200" kern="0" dirty="0">
                          <a:effectLst/>
                          <a:latin typeface="Aptos" panose="020B0004020202020204" pitchFamily="34" charset="0"/>
                          <a:ea typeface="Times New Roman" panose="02020603050405020304" pitchFamily="18" charset="0"/>
                          <a:cs typeface="Aptos" panose="020B0004020202020204" pitchFamily="34" charset="0"/>
                        </a:rPr>
                        <a:t>213 (37.9)</a:t>
                      </a:r>
                      <a:endParaRPr lang="en-CA"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kern="0" dirty="0">
                          <a:effectLst/>
                          <a:latin typeface="Aptos" panose="020B0004020202020204" pitchFamily="34" charset="0"/>
                          <a:ea typeface="Times New Roman" panose="02020603050405020304" pitchFamily="18" charset="0"/>
                          <a:cs typeface="Aptos" panose="020B0004020202020204" pitchFamily="34" charset="0"/>
                        </a:rPr>
                        <a:t>222 (40.2)</a:t>
                      </a:r>
                      <a:endParaRPr lang="en-CA"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476397625"/>
                  </a:ext>
                </a:extLst>
              </a:tr>
            </a:tbl>
          </a:graphicData>
        </a:graphic>
      </p:graphicFrame>
      <p:sp>
        <p:nvSpPr>
          <p:cNvPr id="3" name="Oval 2">
            <a:extLst>
              <a:ext uri="{FF2B5EF4-FFF2-40B4-BE49-F238E27FC236}">
                <a16:creationId xmlns:a16="http://schemas.microsoft.com/office/drawing/2014/main" id="{42DF0806-D356-2650-0E03-C6A2A2272D5C}"/>
              </a:ext>
            </a:extLst>
          </p:cNvPr>
          <p:cNvSpPr/>
          <p:nvPr/>
        </p:nvSpPr>
        <p:spPr>
          <a:xfrm>
            <a:off x="185440" y="2187087"/>
            <a:ext cx="8286750" cy="27860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Oval 6">
            <a:extLst>
              <a:ext uri="{FF2B5EF4-FFF2-40B4-BE49-F238E27FC236}">
                <a16:creationId xmlns:a16="http://schemas.microsoft.com/office/drawing/2014/main" id="{B22BF93F-3849-49DE-94BA-EEA08E3395A9}"/>
              </a:ext>
            </a:extLst>
          </p:cNvPr>
          <p:cNvSpPr/>
          <p:nvPr/>
        </p:nvSpPr>
        <p:spPr>
          <a:xfrm>
            <a:off x="249734" y="2375949"/>
            <a:ext cx="8286750" cy="27860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2342695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731B2-2394-8829-46FD-CD89CD03BA79}"/>
              </a:ext>
            </a:extLst>
          </p:cNvPr>
          <p:cNvSpPr>
            <a:spLocks noGrp="1"/>
          </p:cNvSpPr>
          <p:nvPr>
            <p:ph type="title"/>
          </p:nvPr>
        </p:nvSpPr>
        <p:spPr>
          <a:xfrm>
            <a:off x="770541" y="622628"/>
            <a:ext cx="2303735" cy="994172"/>
          </a:xfrm>
        </p:spPr>
        <p:txBody>
          <a:bodyPr/>
          <a:lstStyle/>
          <a:p>
            <a:r>
              <a:rPr lang="en-CA" dirty="0"/>
              <a:t>Background</a:t>
            </a:r>
          </a:p>
        </p:txBody>
      </p:sp>
      <p:sp>
        <p:nvSpPr>
          <p:cNvPr id="3" name="Content Placeholder 2">
            <a:extLst>
              <a:ext uri="{FF2B5EF4-FFF2-40B4-BE49-F238E27FC236}">
                <a16:creationId xmlns:a16="http://schemas.microsoft.com/office/drawing/2014/main" id="{5EB3D61C-85F5-1C94-4A26-2B992FD85120}"/>
              </a:ext>
            </a:extLst>
          </p:cNvPr>
          <p:cNvSpPr>
            <a:spLocks noGrp="1"/>
          </p:cNvSpPr>
          <p:nvPr>
            <p:ph idx="1"/>
          </p:nvPr>
        </p:nvSpPr>
        <p:spPr>
          <a:xfrm>
            <a:off x="628650" y="2409885"/>
            <a:ext cx="7886700" cy="2308088"/>
          </a:xfrm>
        </p:spPr>
        <p:txBody>
          <a:bodyPr>
            <a:normAutofit/>
          </a:bodyPr>
          <a:lstStyle/>
          <a:p>
            <a:pPr marL="285750" indent="-285750">
              <a:buFont typeface="Arial" panose="020B0604020202020204" pitchFamily="34" charset="0"/>
              <a:buChar char="•"/>
            </a:pPr>
            <a:r>
              <a:rPr lang="en-CA" sz="1800" dirty="0"/>
              <a:t>The use of remote monitoring technology is non-uniform across geographies globally and the burden of remote monitoring transmissions is high due to the acuity of this population</a:t>
            </a:r>
          </a:p>
          <a:p>
            <a:pPr marL="285750" indent="-285750">
              <a:buFont typeface="Arial" panose="020B0604020202020204" pitchFamily="34" charset="0"/>
              <a:buChar char="•"/>
            </a:pPr>
            <a:r>
              <a:rPr lang="en-CA" sz="1800" dirty="0"/>
              <a:t>Patients desire knowledge about their device</a:t>
            </a:r>
          </a:p>
          <a:p>
            <a:pPr marL="285750" indent="-285750">
              <a:buFont typeface="Arial" panose="020B0604020202020204" pitchFamily="34" charset="0"/>
              <a:buChar char="•"/>
            </a:pPr>
            <a:r>
              <a:rPr lang="en-CA" sz="1800" dirty="0"/>
              <a:t>Digital solutions have been proposed to assist in workflows to ease clinic burden, improve efficiency while maintaining safety and reducing cost</a:t>
            </a:r>
          </a:p>
          <a:p>
            <a:pPr marL="285750" indent="-285750">
              <a:buFont typeface="Arial" panose="020B0604020202020204" pitchFamily="34" charset="0"/>
              <a:buChar char="•"/>
            </a:pPr>
            <a:r>
              <a:rPr lang="en-CA" sz="1800" dirty="0"/>
              <a:t>Evidence around such solutions is generally lacking</a:t>
            </a:r>
          </a:p>
          <a:p>
            <a:endParaRPr lang="en-CA" dirty="0"/>
          </a:p>
        </p:txBody>
      </p:sp>
      <p:pic>
        <p:nvPicPr>
          <p:cNvPr id="4" name="Picture 2">
            <a:extLst>
              <a:ext uri="{FF2B5EF4-FFF2-40B4-BE49-F238E27FC236}">
                <a16:creationId xmlns:a16="http://schemas.microsoft.com/office/drawing/2014/main" id="{D1485F32-D667-D4F1-3794-43FE863C24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5671"/>
          <a:stretch/>
        </p:blipFill>
        <p:spPr bwMode="auto">
          <a:xfrm>
            <a:off x="3506860" y="622627"/>
            <a:ext cx="4533554" cy="16259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7438F9A-3BF5-4C3F-C1BF-2CE27EC402F8}"/>
              </a:ext>
            </a:extLst>
          </p:cNvPr>
          <p:cNvSpPr txBox="1"/>
          <p:nvPr/>
        </p:nvSpPr>
        <p:spPr>
          <a:xfrm>
            <a:off x="4355976" y="4569060"/>
            <a:ext cx="4604008" cy="507831"/>
          </a:xfrm>
          <a:prstGeom prst="rect">
            <a:avLst/>
          </a:prstGeom>
          <a:noFill/>
        </p:spPr>
        <p:txBody>
          <a:bodyPr wrap="square" rtlCol="0">
            <a:spAutoFit/>
          </a:bodyPr>
          <a:lstStyle/>
          <a:p>
            <a:r>
              <a:rPr lang="en-CA" sz="900" dirty="0"/>
              <a:t>Roka and Schoenfeld. </a:t>
            </a:r>
            <a:r>
              <a:rPr lang="en-US" sz="900" dirty="0"/>
              <a:t>J of Innovat in Cardiac Rhythm Management, 2 (2011), 381–393</a:t>
            </a:r>
          </a:p>
          <a:p>
            <a:r>
              <a:rPr lang="en-US" sz="900" dirty="0"/>
              <a:t>Farkowski et al Europace 2025;27(7)</a:t>
            </a:r>
          </a:p>
          <a:p>
            <a:r>
              <a:rPr lang="en-US" sz="900" dirty="0"/>
              <a:t>Kelly et al CJCO 2021;3:391-9</a:t>
            </a:r>
            <a:endParaRPr lang="en-CA" sz="900" dirty="0"/>
          </a:p>
        </p:txBody>
      </p:sp>
      <p:cxnSp>
        <p:nvCxnSpPr>
          <p:cNvPr id="6" name="Straight Connector 5">
            <a:extLst>
              <a:ext uri="{FF2B5EF4-FFF2-40B4-BE49-F238E27FC236}">
                <a16:creationId xmlns:a16="http://schemas.microsoft.com/office/drawing/2014/main" id="{4019AC83-9F1F-6FA2-0E66-06F4B6493BDF}"/>
              </a:ext>
            </a:extLst>
          </p:cNvPr>
          <p:cNvCxnSpPr>
            <a:cxnSpLocks/>
          </p:cNvCxnSpPr>
          <p:nvPr/>
        </p:nvCxnSpPr>
        <p:spPr>
          <a:xfrm>
            <a:off x="7029450" y="1244960"/>
            <a:ext cx="0" cy="1587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809A21B2-C532-FF9E-D09C-CDF3573AA212}"/>
              </a:ext>
            </a:extLst>
          </p:cNvPr>
          <p:cNvCxnSpPr>
            <a:cxnSpLocks/>
          </p:cNvCxnSpPr>
          <p:nvPr/>
        </p:nvCxnSpPr>
        <p:spPr>
          <a:xfrm flipV="1">
            <a:off x="3838903" y="320524"/>
            <a:ext cx="3748253" cy="23343"/>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D352B5BF-0D4B-D4F8-C2E1-29EDDB040719}"/>
              </a:ext>
            </a:extLst>
          </p:cNvPr>
          <p:cNvCxnSpPr/>
          <p:nvPr/>
        </p:nvCxnSpPr>
        <p:spPr>
          <a:xfrm>
            <a:off x="3838904" y="343867"/>
            <a:ext cx="0" cy="1587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quot;Not Allowed&quot; Symbol 8">
            <a:extLst>
              <a:ext uri="{FF2B5EF4-FFF2-40B4-BE49-F238E27FC236}">
                <a16:creationId xmlns:a16="http://schemas.microsoft.com/office/drawing/2014/main" id="{3916F791-72C5-A6CC-26B4-487028E733A3}"/>
              </a:ext>
            </a:extLst>
          </p:cNvPr>
          <p:cNvSpPr/>
          <p:nvPr/>
        </p:nvSpPr>
        <p:spPr>
          <a:xfrm>
            <a:off x="5221228" y="163186"/>
            <a:ext cx="287362" cy="314678"/>
          </a:xfrm>
          <a:prstGeom prst="noSmoking">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cxnSp>
        <p:nvCxnSpPr>
          <p:cNvPr id="12" name="Straight Arrow Connector 11">
            <a:extLst>
              <a:ext uri="{FF2B5EF4-FFF2-40B4-BE49-F238E27FC236}">
                <a16:creationId xmlns:a16="http://schemas.microsoft.com/office/drawing/2014/main" id="{6D008B9F-3CDD-A2BC-3F27-C5FD48D32411}"/>
              </a:ext>
            </a:extLst>
          </p:cNvPr>
          <p:cNvCxnSpPr>
            <a:cxnSpLocks/>
          </p:cNvCxnSpPr>
          <p:nvPr/>
        </p:nvCxnSpPr>
        <p:spPr>
          <a:xfrm flipV="1">
            <a:off x="7587156" y="330447"/>
            <a:ext cx="0" cy="2921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01131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6A5DF-47C7-BB6C-06F5-925C3D9A35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0E0078-96C7-8DDB-D641-AA123702DE7C}"/>
              </a:ext>
            </a:extLst>
          </p:cNvPr>
          <p:cNvSpPr>
            <a:spLocks noGrp="1"/>
          </p:cNvSpPr>
          <p:nvPr>
            <p:ph type="title"/>
          </p:nvPr>
        </p:nvSpPr>
        <p:spPr/>
        <p:txBody>
          <a:bodyPr/>
          <a:lstStyle/>
          <a:p>
            <a:r>
              <a:rPr lang="en-CA" dirty="0"/>
              <a:t>Medications</a:t>
            </a:r>
          </a:p>
        </p:txBody>
      </p:sp>
      <p:graphicFrame>
        <p:nvGraphicFramePr>
          <p:cNvPr id="5" name="Table 4">
            <a:extLst>
              <a:ext uri="{FF2B5EF4-FFF2-40B4-BE49-F238E27FC236}">
                <a16:creationId xmlns:a16="http://schemas.microsoft.com/office/drawing/2014/main" id="{949E0172-ABB3-F13F-7628-2678EED8D0A2}"/>
              </a:ext>
            </a:extLst>
          </p:cNvPr>
          <p:cNvGraphicFramePr>
            <a:graphicFrameLocks noGrp="1"/>
          </p:cNvGraphicFramePr>
          <p:nvPr>
            <p:extLst>
              <p:ext uri="{D42A27DB-BD31-4B8C-83A1-F6EECF244321}">
                <p14:modId xmlns:p14="http://schemas.microsoft.com/office/powerpoint/2010/main" val="2587640135"/>
              </p:ext>
            </p:extLst>
          </p:nvPr>
        </p:nvGraphicFramePr>
        <p:xfrm>
          <a:off x="518124" y="1268016"/>
          <a:ext cx="7782106" cy="2503518"/>
        </p:xfrm>
        <a:graphic>
          <a:graphicData uri="http://schemas.openxmlformats.org/drawingml/2006/table">
            <a:tbl>
              <a:tblPr firstRow="1" firstCol="1" bandRow="1">
                <a:tableStyleId>{D27102A9-8310-4765-A935-A1911B00CA55}</a:tableStyleId>
              </a:tblPr>
              <a:tblGrid>
                <a:gridCol w="3492620">
                  <a:extLst>
                    <a:ext uri="{9D8B030D-6E8A-4147-A177-3AD203B41FA5}">
                      <a16:colId xmlns:a16="http://schemas.microsoft.com/office/drawing/2014/main" val="546583523"/>
                    </a:ext>
                  </a:extLst>
                </a:gridCol>
                <a:gridCol w="2029951">
                  <a:extLst>
                    <a:ext uri="{9D8B030D-6E8A-4147-A177-3AD203B41FA5}">
                      <a16:colId xmlns:a16="http://schemas.microsoft.com/office/drawing/2014/main" val="916837021"/>
                    </a:ext>
                  </a:extLst>
                </a:gridCol>
                <a:gridCol w="2259535">
                  <a:extLst>
                    <a:ext uri="{9D8B030D-6E8A-4147-A177-3AD203B41FA5}">
                      <a16:colId xmlns:a16="http://schemas.microsoft.com/office/drawing/2014/main" val="293533394"/>
                    </a:ext>
                  </a:extLst>
                </a:gridCol>
              </a:tblGrid>
              <a:tr h="604810">
                <a:tc>
                  <a:txBody>
                    <a:bodyPr/>
                    <a:lstStyle/>
                    <a:p>
                      <a:pPr>
                        <a:lnSpc>
                          <a:spcPct val="107000"/>
                        </a:lnSpc>
                        <a:spcAft>
                          <a:spcPts val="800"/>
                        </a:spcAft>
                        <a:buNone/>
                      </a:pPr>
                      <a:r>
                        <a:rPr lang="en-CA" sz="1200" kern="0" dirty="0">
                          <a:effectLst/>
                          <a:latin typeface="+mn-lt"/>
                        </a:rPr>
                        <a:t> Variables</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tc>
                  <a:txBody>
                    <a:bodyPr/>
                    <a:lstStyle/>
                    <a:p>
                      <a:pPr algn="ctr">
                        <a:lnSpc>
                          <a:spcPct val="107000"/>
                        </a:lnSpc>
                        <a:spcAft>
                          <a:spcPts val="800"/>
                        </a:spcAft>
                        <a:buNone/>
                      </a:pPr>
                      <a:r>
                        <a:rPr lang="en-CA" sz="1200" kern="0" dirty="0">
                          <a:effectLst/>
                          <a:latin typeface="+mn-lt"/>
                        </a:rPr>
                        <a:t>VIRTUES-ICD</a:t>
                      </a:r>
                      <a:endParaRPr lang="en-CA" sz="1200" kern="100" dirty="0">
                        <a:effectLst/>
                        <a:latin typeface="+mn-lt"/>
                      </a:endParaRPr>
                    </a:p>
                    <a:p>
                      <a:pPr algn="ctr">
                        <a:lnSpc>
                          <a:spcPct val="107000"/>
                        </a:lnSpc>
                        <a:spcAft>
                          <a:spcPts val="800"/>
                        </a:spcAft>
                        <a:buNone/>
                      </a:pPr>
                      <a:r>
                        <a:rPr lang="en-CA" sz="1200" kern="0" dirty="0">
                          <a:effectLst/>
                          <a:latin typeface="+mn-lt"/>
                        </a:rPr>
                        <a:t>N=562</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tc>
                  <a:txBody>
                    <a:bodyPr/>
                    <a:lstStyle/>
                    <a:p>
                      <a:pPr algn="ctr">
                        <a:lnSpc>
                          <a:spcPct val="107000"/>
                        </a:lnSpc>
                        <a:spcAft>
                          <a:spcPts val="800"/>
                        </a:spcAft>
                        <a:buNone/>
                      </a:pPr>
                      <a:r>
                        <a:rPr lang="en-CA" sz="1200" kern="0" dirty="0">
                          <a:effectLst/>
                          <a:latin typeface="+mn-lt"/>
                        </a:rPr>
                        <a:t>Standard of Care</a:t>
                      </a:r>
                      <a:endParaRPr lang="en-CA" sz="1200" kern="100" dirty="0">
                        <a:effectLst/>
                        <a:latin typeface="+mn-lt"/>
                      </a:endParaRPr>
                    </a:p>
                    <a:p>
                      <a:pPr algn="ctr">
                        <a:lnSpc>
                          <a:spcPct val="107000"/>
                        </a:lnSpc>
                        <a:spcAft>
                          <a:spcPts val="800"/>
                        </a:spcAft>
                        <a:buNone/>
                      </a:pPr>
                      <a:r>
                        <a:rPr lang="en-CA" sz="1200" kern="0" dirty="0">
                          <a:effectLst/>
                          <a:latin typeface="+mn-lt"/>
                        </a:rPr>
                        <a:t>N=553</a:t>
                      </a:r>
                      <a:endParaRPr lang="en-CA" sz="1200" kern="100" dirty="0">
                        <a:effectLst/>
                        <a:latin typeface="+mn-lt"/>
                        <a:ea typeface="Aptos" panose="020B0004020202020204" pitchFamily="34" charset="0"/>
                        <a:cs typeface="Times New Roman" panose="02020603050405020304" pitchFamily="18" charset="0"/>
                      </a:endParaRPr>
                    </a:p>
                  </a:txBody>
                  <a:tcPr marL="23147" marR="23147" marT="0" marB="0"/>
                </a:tc>
                <a:extLst>
                  <a:ext uri="{0D108BD9-81ED-4DB2-BD59-A6C34878D82A}">
                    <a16:rowId xmlns:a16="http://schemas.microsoft.com/office/drawing/2014/main" val="1831190706"/>
                  </a:ext>
                </a:extLst>
              </a:tr>
              <a:tr h="252655">
                <a:tc>
                  <a:txBody>
                    <a:bodyPr/>
                    <a:lstStyle/>
                    <a:p>
                      <a:pP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Beta blocker</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0" kern="0" dirty="0">
                          <a:effectLst/>
                          <a:latin typeface="Aptos" panose="020B0004020202020204" pitchFamily="34" charset="0"/>
                          <a:ea typeface="Times New Roman" panose="02020603050405020304" pitchFamily="18" charset="0"/>
                          <a:cs typeface="Aptos" panose="020B0004020202020204" pitchFamily="34" charset="0"/>
                        </a:rPr>
                        <a:t>454(</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80.7)</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b="0" kern="0" dirty="0">
                          <a:effectLst/>
                          <a:latin typeface="Aptos" panose="020B0004020202020204" pitchFamily="34" charset="0"/>
                          <a:ea typeface="Times New Roman" panose="02020603050405020304" pitchFamily="18" charset="0"/>
                          <a:cs typeface="Aptos" panose="020B0004020202020204" pitchFamily="34" charset="0"/>
                        </a:rPr>
                        <a:t>439 </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79.4)</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829036198"/>
                  </a:ext>
                </a:extLst>
              </a:tr>
              <a:tr h="382667">
                <a:tc>
                  <a:txBody>
                    <a:bodyPr/>
                    <a:lstStyle/>
                    <a:p>
                      <a:pP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Angiotensin Converting Enzyme inhibitor/Angiotensin II Receptor Blocker/ARNI</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b="0" kern="0" dirty="0">
                          <a:effectLst/>
                          <a:latin typeface="Aptos" panose="020B0004020202020204" pitchFamily="34" charset="0"/>
                          <a:ea typeface="Times New Roman" panose="02020603050405020304" pitchFamily="18" charset="0"/>
                          <a:cs typeface="Aptos" panose="020B0004020202020204" pitchFamily="34" charset="0"/>
                        </a:rPr>
                        <a:t>423 </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75.3)</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b="0" kern="0" dirty="0">
                          <a:effectLst/>
                          <a:latin typeface="Aptos" panose="020B0004020202020204" pitchFamily="34" charset="0"/>
                          <a:ea typeface="Times New Roman" panose="02020603050405020304" pitchFamily="18" charset="0"/>
                          <a:cs typeface="Aptos" panose="020B0004020202020204" pitchFamily="34" charset="0"/>
                        </a:rPr>
                        <a:t>393 </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71.1)</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35641028"/>
                  </a:ext>
                </a:extLst>
              </a:tr>
              <a:tr h="252655">
                <a:tc>
                  <a:txBody>
                    <a:bodyPr/>
                    <a:lstStyle/>
                    <a:p>
                      <a:pP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Mineralocorticoid receptor antagonist</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0" kern="0" dirty="0">
                          <a:effectLst/>
                          <a:latin typeface="Aptos" panose="020B0004020202020204" pitchFamily="34" charset="0"/>
                          <a:ea typeface="Times New Roman" panose="02020603050405020304" pitchFamily="18" charset="0"/>
                          <a:cs typeface="Aptos" panose="020B0004020202020204" pitchFamily="34" charset="0"/>
                        </a:rPr>
                        <a:t> </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408 (72.6)</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b="0" kern="0" dirty="0">
                          <a:effectLst/>
                          <a:latin typeface="Aptos" panose="020B0004020202020204" pitchFamily="34" charset="0"/>
                          <a:ea typeface="Times New Roman" panose="02020603050405020304" pitchFamily="18" charset="0"/>
                          <a:cs typeface="Aptos" panose="020B0004020202020204" pitchFamily="34" charset="0"/>
                        </a:rPr>
                        <a:t> 371 (67.1)</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89740218"/>
                  </a:ext>
                </a:extLst>
              </a:tr>
              <a:tr h="252655">
                <a:tc>
                  <a:txBody>
                    <a:bodyPr/>
                    <a:lstStyle/>
                    <a:p>
                      <a:pP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Sodium Glucose LT2 inhibitor</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b="0" kern="0" dirty="0">
                          <a:effectLst/>
                          <a:latin typeface="Aptos" panose="020B0004020202020204" pitchFamily="34" charset="0"/>
                          <a:ea typeface="Times New Roman" panose="02020603050405020304" pitchFamily="18" charset="0"/>
                          <a:cs typeface="Aptos" panose="020B0004020202020204" pitchFamily="34" charset="0"/>
                        </a:rPr>
                        <a:t>209 </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37.2)</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b="0" kern="0" dirty="0">
                          <a:effectLst/>
                          <a:latin typeface="Aptos" panose="020B0004020202020204" pitchFamily="34" charset="0"/>
                          <a:ea typeface="Times New Roman" panose="02020603050405020304" pitchFamily="18" charset="0"/>
                          <a:cs typeface="Aptos" panose="020B0004020202020204" pitchFamily="34" charset="0"/>
                        </a:rPr>
                        <a:t>211 </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38.2)</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796083099"/>
                  </a:ext>
                </a:extLst>
              </a:tr>
              <a:tr h="252655">
                <a:tc>
                  <a:txBody>
                    <a:bodyPr/>
                    <a:lstStyle/>
                    <a:p>
                      <a:pP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Oral anticoagulation</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b="0" kern="0" dirty="0">
                          <a:effectLst/>
                          <a:latin typeface="Aptos" panose="020B0004020202020204" pitchFamily="34" charset="0"/>
                          <a:ea typeface="Times New Roman" panose="02020603050405020304" pitchFamily="18" charset="0"/>
                          <a:cs typeface="Aptos" panose="020B0004020202020204" pitchFamily="34" charset="0"/>
                        </a:rPr>
                        <a:t>252 </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44.8)</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b="0" kern="0" dirty="0">
                          <a:effectLst/>
                          <a:latin typeface="Aptos" panose="020B0004020202020204" pitchFamily="34" charset="0"/>
                          <a:ea typeface="Times New Roman" panose="02020603050405020304" pitchFamily="18" charset="0"/>
                          <a:cs typeface="Aptos" panose="020B0004020202020204" pitchFamily="34" charset="0"/>
                        </a:rPr>
                        <a:t>233 </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42.1)</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316128996"/>
                  </a:ext>
                </a:extLst>
              </a:tr>
              <a:tr h="252655">
                <a:tc>
                  <a:txBody>
                    <a:bodyPr/>
                    <a:lstStyle/>
                    <a:p>
                      <a:pPr>
                        <a:lnSpc>
                          <a:spcPct val="107000"/>
                        </a:lnSpc>
                        <a:spcAft>
                          <a:spcPts val="800"/>
                        </a:spcAft>
                        <a:buNone/>
                      </a:pPr>
                      <a:r>
                        <a:rPr lang="en-CA" sz="1200" kern="0" dirty="0">
                          <a:effectLst/>
                          <a:latin typeface="+mn-lt"/>
                          <a:ea typeface="Times New Roman" panose="02020603050405020304" pitchFamily="18" charset="0"/>
                          <a:cs typeface="Times New Roman" panose="02020603050405020304" pitchFamily="18" charset="0"/>
                        </a:rPr>
                        <a:t>Antiarrhythmic drug</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b="0" kern="0" dirty="0">
                          <a:effectLst/>
                          <a:latin typeface="Aptos" panose="020B0004020202020204" pitchFamily="34" charset="0"/>
                          <a:ea typeface="Times New Roman" panose="02020603050405020304" pitchFamily="18" charset="0"/>
                          <a:cs typeface="Aptos" panose="020B0004020202020204" pitchFamily="34" charset="0"/>
                        </a:rPr>
                        <a:t>170 </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30.3)</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b="0" kern="0" dirty="0">
                          <a:effectLst/>
                          <a:latin typeface="Aptos" panose="020B0004020202020204" pitchFamily="34" charset="0"/>
                          <a:ea typeface="Times New Roman" panose="02020603050405020304" pitchFamily="18" charset="0"/>
                          <a:cs typeface="Aptos" panose="020B0004020202020204" pitchFamily="34" charset="0"/>
                        </a:rPr>
                        <a:t>155 </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28.0)</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906850283"/>
                  </a:ext>
                </a:extLst>
              </a:tr>
              <a:tr h="252655">
                <a:tc>
                  <a:txBody>
                    <a:bodyPr/>
                    <a:lstStyle/>
                    <a:p>
                      <a:pPr>
                        <a:lnSpc>
                          <a:spcPct val="107000"/>
                        </a:lnSpc>
                        <a:spcAft>
                          <a:spcPts val="800"/>
                        </a:spcAft>
                        <a:buNone/>
                      </a:pPr>
                      <a:r>
                        <a:rPr lang="en-US" sz="1200" kern="0" dirty="0">
                          <a:effectLst/>
                          <a:latin typeface="+mn-lt"/>
                          <a:ea typeface="Times New Roman" panose="02020603050405020304" pitchFamily="18" charset="0"/>
                          <a:cs typeface="Times New Roman" panose="02020603050405020304" pitchFamily="18" charset="0"/>
                        </a:rPr>
                        <a:t>Diuretic</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b="0" kern="0" dirty="0">
                          <a:effectLst/>
                          <a:latin typeface="Aptos" panose="020B0004020202020204" pitchFamily="34" charset="0"/>
                          <a:ea typeface="Times New Roman" panose="02020603050405020304" pitchFamily="18" charset="0"/>
                          <a:cs typeface="Aptos" panose="020B0004020202020204" pitchFamily="34" charset="0"/>
                        </a:rPr>
                        <a:t>195 </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34.7)</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US" sz="1200" b="0" kern="0" dirty="0">
                          <a:effectLst/>
                          <a:latin typeface="Aptos" panose="020B0004020202020204" pitchFamily="34" charset="0"/>
                          <a:ea typeface="Times New Roman" panose="02020603050405020304" pitchFamily="18" charset="0"/>
                          <a:cs typeface="Aptos" panose="020B0004020202020204" pitchFamily="34" charset="0"/>
                        </a:rPr>
                        <a:t>210 </a:t>
                      </a:r>
                      <a:r>
                        <a:rPr lang="en-CA" sz="1200" b="0" kern="0" dirty="0">
                          <a:effectLst/>
                          <a:latin typeface="Aptos" panose="020B0004020202020204" pitchFamily="34" charset="0"/>
                          <a:ea typeface="Times New Roman" panose="02020603050405020304" pitchFamily="18" charset="0"/>
                          <a:cs typeface="Aptos" panose="020B0004020202020204" pitchFamily="34" charset="0"/>
                        </a:rPr>
                        <a:t>(</a:t>
                      </a:r>
                      <a:r>
                        <a:rPr lang="en-US" sz="1200" b="0" kern="0" dirty="0">
                          <a:effectLst/>
                          <a:latin typeface="Aptos" panose="020B0004020202020204" pitchFamily="34" charset="0"/>
                          <a:ea typeface="Times New Roman" panose="02020603050405020304" pitchFamily="18" charset="0"/>
                          <a:cs typeface="Aptos" panose="020B0004020202020204" pitchFamily="34" charset="0"/>
                        </a:rPr>
                        <a:t>38.0)</a:t>
                      </a:r>
                      <a:endParaRPr lang="en-CA"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1421491697"/>
                  </a:ext>
                </a:extLst>
              </a:tr>
            </a:tbl>
          </a:graphicData>
        </a:graphic>
      </p:graphicFrame>
    </p:spTree>
    <p:extLst>
      <p:ext uri="{BB962C8B-B14F-4D97-AF65-F5344CB8AC3E}">
        <p14:creationId xmlns:p14="http://schemas.microsoft.com/office/powerpoint/2010/main" val="1141834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EC119C-1A31-B7CD-D860-BC9746B721F3}"/>
              </a:ext>
            </a:extLst>
          </p:cNvPr>
          <p:cNvPicPr>
            <a:picLocks noChangeAspect="1"/>
          </p:cNvPicPr>
          <p:nvPr/>
        </p:nvPicPr>
        <p:blipFill>
          <a:blip r:embed="rId2"/>
          <a:stretch>
            <a:fillRect/>
          </a:stretch>
        </p:blipFill>
        <p:spPr>
          <a:xfrm>
            <a:off x="1706880" y="883044"/>
            <a:ext cx="5617829" cy="4137208"/>
          </a:xfrm>
          <a:prstGeom prst="rect">
            <a:avLst/>
          </a:prstGeom>
        </p:spPr>
      </p:pic>
      <p:sp>
        <p:nvSpPr>
          <p:cNvPr id="7" name="Title 1">
            <a:extLst>
              <a:ext uri="{FF2B5EF4-FFF2-40B4-BE49-F238E27FC236}">
                <a16:creationId xmlns:a16="http://schemas.microsoft.com/office/drawing/2014/main" id="{663D901E-AF5C-EF90-1DAC-0E31306E119B}"/>
              </a:ext>
            </a:extLst>
          </p:cNvPr>
          <p:cNvSpPr txBox="1">
            <a:spLocks/>
          </p:cNvSpPr>
          <p:nvPr/>
        </p:nvSpPr>
        <p:spPr>
          <a:xfrm>
            <a:off x="628650" y="273844"/>
            <a:ext cx="7886700" cy="9941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300" dirty="0"/>
              <a:t>Primary Safety Outcome:  VIRTUES-ICD</a:t>
            </a:r>
          </a:p>
        </p:txBody>
      </p:sp>
      <p:sp>
        <p:nvSpPr>
          <p:cNvPr id="11" name="TextBox 10">
            <a:extLst>
              <a:ext uri="{FF2B5EF4-FFF2-40B4-BE49-F238E27FC236}">
                <a16:creationId xmlns:a16="http://schemas.microsoft.com/office/drawing/2014/main" id="{8E0E959E-AB71-BE18-1B81-CC8A38D5BB95}"/>
              </a:ext>
            </a:extLst>
          </p:cNvPr>
          <p:cNvSpPr txBox="1"/>
          <p:nvPr/>
        </p:nvSpPr>
        <p:spPr>
          <a:xfrm>
            <a:off x="3291070" y="2329376"/>
            <a:ext cx="3301008" cy="507831"/>
          </a:xfrm>
          <a:prstGeom prst="rect">
            <a:avLst/>
          </a:prstGeom>
          <a:solidFill>
            <a:schemeClr val="bg1"/>
          </a:solidFill>
        </p:spPr>
        <p:txBody>
          <a:bodyPr wrap="square" rtlCol="0">
            <a:spAutoFit/>
          </a:bodyPr>
          <a:lstStyle/>
          <a:p>
            <a:r>
              <a:rPr lang="en-US" sz="1350" b="1" dirty="0">
                <a:cs typeface="Times New Roman" panose="02020603050405020304" pitchFamily="18" charset="0"/>
              </a:rPr>
              <a:t>Hazard ratio 0.98, 95% CI (0.69,1.39) </a:t>
            </a:r>
          </a:p>
          <a:p>
            <a:r>
              <a:rPr lang="en-US" sz="1350" b="1" dirty="0">
                <a:cs typeface="Times New Roman" panose="02020603050405020304" pitchFamily="18" charset="0"/>
              </a:rPr>
              <a:t>p=0.007 for non-inferiority</a:t>
            </a:r>
            <a:endParaRPr lang="en-CA" sz="1350" b="1" dirty="0">
              <a:cs typeface="Times New Roman" panose="02020603050405020304" pitchFamily="18" charset="0"/>
            </a:endParaRPr>
          </a:p>
        </p:txBody>
      </p:sp>
      <p:sp>
        <p:nvSpPr>
          <p:cNvPr id="2" name="Rectangle 1">
            <a:extLst>
              <a:ext uri="{FF2B5EF4-FFF2-40B4-BE49-F238E27FC236}">
                <a16:creationId xmlns:a16="http://schemas.microsoft.com/office/drawing/2014/main" id="{EB39C00B-0BAB-9B4F-D459-02ACD279EC05}"/>
              </a:ext>
            </a:extLst>
          </p:cNvPr>
          <p:cNvSpPr/>
          <p:nvPr/>
        </p:nvSpPr>
        <p:spPr>
          <a:xfrm>
            <a:off x="3419872" y="1779662"/>
            <a:ext cx="864096" cy="288032"/>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dirty="0"/>
          </a:p>
        </p:txBody>
      </p:sp>
    </p:spTree>
    <p:extLst>
      <p:ext uri="{BB962C8B-B14F-4D97-AF65-F5344CB8AC3E}">
        <p14:creationId xmlns:p14="http://schemas.microsoft.com/office/powerpoint/2010/main" val="2200370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EDFE3-C918-1464-491C-45048526A6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EB982A-CC18-D59D-DDC8-404586E1A41B}"/>
              </a:ext>
            </a:extLst>
          </p:cNvPr>
          <p:cNvSpPr>
            <a:spLocks noGrp="1"/>
          </p:cNvSpPr>
          <p:nvPr>
            <p:ph type="title"/>
          </p:nvPr>
        </p:nvSpPr>
        <p:spPr>
          <a:xfrm>
            <a:off x="456214" y="108306"/>
            <a:ext cx="7886700" cy="994172"/>
          </a:xfrm>
        </p:spPr>
        <p:txBody>
          <a:bodyPr/>
          <a:lstStyle/>
          <a:p>
            <a:r>
              <a:rPr lang="en-CA" sz="3200" dirty="0"/>
              <a:t>Co-primary outcomes</a:t>
            </a:r>
          </a:p>
        </p:txBody>
      </p:sp>
      <p:graphicFrame>
        <p:nvGraphicFramePr>
          <p:cNvPr id="4" name="Table 3">
            <a:extLst>
              <a:ext uri="{FF2B5EF4-FFF2-40B4-BE49-F238E27FC236}">
                <a16:creationId xmlns:a16="http://schemas.microsoft.com/office/drawing/2014/main" id="{748BC871-C53B-BAC7-10DC-6F5FFA182003}"/>
              </a:ext>
            </a:extLst>
          </p:cNvPr>
          <p:cNvGraphicFramePr>
            <a:graphicFrameLocks noGrp="1"/>
          </p:cNvGraphicFramePr>
          <p:nvPr>
            <p:extLst>
              <p:ext uri="{D42A27DB-BD31-4B8C-83A1-F6EECF244321}">
                <p14:modId xmlns:p14="http://schemas.microsoft.com/office/powerpoint/2010/main" val="155609513"/>
              </p:ext>
            </p:extLst>
          </p:nvPr>
        </p:nvGraphicFramePr>
        <p:xfrm>
          <a:off x="283778" y="1102477"/>
          <a:ext cx="8404009" cy="3108874"/>
        </p:xfrm>
        <a:graphic>
          <a:graphicData uri="http://schemas.openxmlformats.org/drawingml/2006/table">
            <a:tbl>
              <a:tblPr firstRow="1" firstCol="1" bandRow="1">
                <a:tableStyleId>{3B4B98B0-60AC-42C2-AFA5-B58CD77FA1E5}</a:tableStyleId>
              </a:tblPr>
              <a:tblGrid>
                <a:gridCol w="1289528">
                  <a:extLst>
                    <a:ext uri="{9D8B030D-6E8A-4147-A177-3AD203B41FA5}">
                      <a16:colId xmlns:a16="http://schemas.microsoft.com/office/drawing/2014/main" val="2804143307"/>
                    </a:ext>
                  </a:extLst>
                </a:gridCol>
                <a:gridCol w="2097741">
                  <a:extLst>
                    <a:ext uri="{9D8B030D-6E8A-4147-A177-3AD203B41FA5}">
                      <a16:colId xmlns:a16="http://schemas.microsoft.com/office/drawing/2014/main" val="73172795"/>
                    </a:ext>
                  </a:extLst>
                </a:gridCol>
                <a:gridCol w="1932212">
                  <a:extLst>
                    <a:ext uri="{9D8B030D-6E8A-4147-A177-3AD203B41FA5}">
                      <a16:colId xmlns:a16="http://schemas.microsoft.com/office/drawing/2014/main" val="1138331733"/>
                    </a:ext>
                  </a:extLst>
                </a:gridCol>
                <a:gridCol w="1542264">
                  <a:extLst>
                    <a:ext uri="{9D8B030D-6E8A-4147-A177-3AD203B41FA5}">
                      <a16:colId xmlns:a16="http://schemas.microsoft.com/office/drawing/2014/main" val="1194700240"/>
                    </a:ext>
                  </a:extLst>
                </a:gridCol>
                <a:gridCol w="1542264">
                  <a:extLst>
                    <a:ext uri="{9D8B030D-6E8A-4147-A177-3AD203B41FA5}">
                      <a16:colId xmlns:a16="http://schemas.microsoft.com/office/drawing/2014/main" val="1477736157"/>
                    </a:ext>
                  </a:extLst>
                </a:gridCol>
              </a:tblGrid>
              <a:tr h="794576">
                <a:tc>
                  <a:txBody>
                    <a:bodyPr/>
                    <a:lstStyle/>
                    <a:p>
                      <a:pPr>
                        <a:buNone/>
                      </a:pPr>
                      <a:br>
                        <a:rPr lang="en-CA" sz="1400" kern="0" dirty="0">
                          <a:effectLst/>
                        </a:rPr>
                      </a:br>
                      <a:endParaRPr lang="en-CA" sz="1400" dirty="0">
                        <a:effectLst/>
                      </a:endParaRPr>
                    </a:p>
                    <a:p>
                      <a:pPr>
                        <a:lnSpc>
                          <a:spcPct val="107000"/>
                        </a:lnSpc>
                        <a:spcAft>
                          <a:spcPts val="800"/>
                        </a:spcAft>
                        <a:buNone/>
                      </a:pPr>
                      <a:r>
                        <a:rPr lang="en-CA" sz="1400" kern="0" dirty="0">
                          <a:effectLst/>
                        </a:rPr>
                        <a:t> </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rPr>
                        <a:t>VIRTUES-ICD</a:t>
                      </a:r>
                      <a:endParaRPr lang="en-CA" sz="1400" kern="100" dirty="0">
                        <a:effectLst/>
                      </a:endParaRPr>
                    </a:p>
                    <a:p>
                      <a:pPr algn="ctr">
                        <a:lnSpc>
                          <a:spcPct val="107000"/>
                        </a:lnSpc>
                        <a:spcAft>
                          <a:spcPts val="800"/>
                        </a:spcAft>
                        <a:buNone/>
                      </a:pPr>
                      <a:r>
                        <a:rPr lang="en-CA" sz="1400" kern="0" dirty="0">
                          <a:effectLst/>
                        </a:rPr>
                        <a:t>n=</a:t>
                      </a:r>
                      <a:r>
                        <a:rPr lang="en-US" sz="1400" kern="0" dirty="0">
                          <a:effectLst/>
                        </a:rPr>
                        <a:t>562</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rPr>
                        <a:t>Standard of Care</a:t>
                      </a:r>
                      <a:endParaRPr lang="en-CA" sz="1400" kern="100" dirty="0">
                        <a:effectLst/>
                      </a:endParaRPr>
                    </a:p>
                    <a:p>
                      <a:pPr algn="ctr">
                        <a:lnSpc>
                          <a:spcPct val="107000"/>
                        </a:lnSpc>
                        <a:spcAft>
                          <a:spcPts val="800"/>
                        </a:spcAft>
                        <a:buNone/>
                      </a:pPr>
                      <a:r>
                        <a:rPr lang="en-CA" sz="1400" kern="0" dirty="0">
                          <a:effectLst/>
                        </a:rPr>
                        <a:t>n=553</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rPr>
                        <a:t>Hazard Ratio</a:t>
                      </a:r>
                      <a:endParaRPr lang="en-CA" sz="1400" kern="100" dirty="0">
                        <a:effectLst/>
                      </a:endParaRPr>
                    </a:p>
                    <a:p>
                      <a:pPr algn="ctr">
                        <a:lnSpc>
                          <a:spcPct val="107000"/>
                        </a:lnSpc>
                        <a:spcAft>
                          <a:spcPts val="800"/>
                        </a:spcAft>
                        <a:buNone/>
                      </a:pPr>
                      <a:r>
                        <a:rPr lang="en-CA" sz="1400" kern="0" dirty="0">
                          <a:effectLst/>
                        </a:rPr>
                        <a:t> 95% CI</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marL="0" indent="85725" algn="ctr">
                        <a:lnSpc>
                          <a:spcPct val="200000"/>
                        </a:lnSpc>
                        <a:spcAft>
                          <a:spcPts val="1200"/>
                        </a:spcAft>
                        <a:buNone/>
                      </a:pPr>
                      <a:r>
                        <a:rPr lang="en-US" sz="1200" b="1" dirty="0">
                          <a:effectLst/>
                          <a:latin typeface="+mn-lt"/>
                          <a:ea typeface="Times New Roman" panose="02020603050405020304" pitchFamily="18" charset="0"/>
                          <a:cs typeface="Times New Roman" panose="02020603050405020304" pitchFamily="18" charset="0"/>
                        </a:rPr>
                        <a:t>P value for </a:t>
                      </a:r>
                    </a:p>
                    <a:p>
                      <a:pPr indent="228600" algn="ctr">
                        <a:lnSpc>
                          <a:spcPct val="200000"/>
                        </a:lnSpc>
                        <a:spcAft>
                          <a:spcPts val="1200"/>
                        </a:spcAft>
                        <a:buNone/>
                      </a:pPr>
                      <a:r>
                        <a:rPr lang="en-US" sz="1200" b="1" dirty="0">
                          <a:effectLst/>
                          <a:latin typeface="+mn-lt"/>
                          <a:ea typeface="Times New Roman" panose="02020603050405020304" pitchFamily="18" charset="0"/>
                          <a:cs typeface="Times New Roman" panose="02020603050405020304" pitchFamily="18" charset="0"/>
                        </a:rPr>
                        <a:t>Non-inferiority</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2097992151"/>
                  </a:ext>
                </a:extLst>
              </a:tr>
              <a:tr h="314516">
                <a:tc>
                  <a:txBody>
                    <a:bodyPr/>
                    <a:lstStyle/>
                    <a:p>
                      <a:pPr>
                        <a:lnSpc>
                          <a:spcPct val="107000"/>
                        </a:lnSpc>
                        <a:spcAft>
                          <a:spcPts val="800"/>
                        </a:spcAft>
                        <a:buNone/>
                      </a:pPr>
                      <a:r>
                        <a:rPr lang="en-CA" sz="1400" kern="0" dirty="0">
                          <a:effectLst/>
                        </a:rPr>
                        <a:t> </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rPr>
                        <a:t>n (%)</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rPr>
                        <a:t>n (%)</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rPr>
                        <a:t> </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indent="23495" algn="ctr">
                        <a:lnSpc>
                          <a:spcPct val="200000"/>
                        </a:lnSpc>
                        <a:spcAft>
                          <a:spcPts val="1200"/>
                        </a:spcAft>
                        <a:buNone/>
                      </a:pP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2783529131"/>
                  </a:ext>
                </a:extLst>
              </a:tr>
              <a:tr h="538818">
                <a:tc>
                  <a:txBody>
                    <a:bodyPr/>
                    <a:lstStyle/>
                    <a:p>
                      <a:pPr indent="228600">
                        <a:lnSpc>
                          <a:spcPct val="100000"/>
                        </a:lnSpc>
                        <a:spcAft>
                          <a:spcPts val="1200"/>
                        </a:spcAft>
                        <a:buNone/>
                      </a:pPr>
                      <a:r>
                        <a:rPr lang="en-US" sz="1200" b="1" dirty="0">
                          <a:effectLst/>
                          <a:latin typeface="+mn-lt"/>
                          <a:ea typeface="Times New Roman" panose="02020603050405020304" pitchFamily="18" charset="0"/>
                          <a:cs typeface="Times New Roman" panose="02020603050405020304" pitchFamily="18" charset="0"/>
                        </a:rPr>
                        <a:t>Safety</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gn="ctr">
                        <a:lnSpc>
                          <a:spcPct val="100000"/>
                        </a:lnSpc>
                        <a:spcAft>
                          <a:spcPts val="1200"/>
                        </a:spcAft>
                        <a:buNone/>
                      </a:pPr>
                      <a:r>
                        <a:rPr lang="en-US" sz="1200" dirty="0">
                          <a:effectLst/>
                          <a:latin typeface="+mn-lt"/>
                          <a:ea typeface="Times New Roman" panose="02020603050405020304" pitchFamily="18" charset="0"/>
                          <a:cs typeface="Times New Roman" panose="02020603050405020304" pitchFamily="18" charset="0"/>
                        </a:rPr>
                        <a:t>62 (11.0)</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gn="ctr">
                        <a:lnSpc>
                          <a:spcPct val="100000"/>
                        </a:lnSpc>
                        <a:spcAft>
                          <a:spcPts val="1200"/>
                        </a:spcAft>
                        <a:buNone/>
                      </a:pPr>
                      <a:r>
                        <a:rPr lang="en-US" sz="1200" dirty="0">
                          <a:effectLst/>
                          <a:latin typeface="+mn-lt"/>
                          <a:ea typeface="Times New Roman" panose="02020603050405020304" pitchFamily="18" charset="0"/>
                          <a:cs typeface="Times New Roman" panose="02020603050405020304" pitchFamily="18" charset="0"/>
                        </a:rPr>
                        <a:t>62 (11.2)</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6695" algn="ctr">
                        <a:lnSpc>
                          <a:spcPct val="100000"/>
                        </a:lnSpc>
                        <a:spcAft>
                          <a:spcPts val="600"/>
                        </a:spcAft>
                        <a:buNone/>
                      </a:pPr>
                      <a:r>
                        <a:rPr lang="en-US" sz="1200" dirty="0">
                          <a:effectLst/>
                          <a:latin typeface="+mn-lt"/>
                          <a:ea typeface="Times New Roman" panose="02020603050405020304" pitchFamily="18" charset="0"/>
                          <a:cs typeface="Times New Roman" panose="02020603050405020304" pitchFamily="18" charset="0"/>
                        </a:rPr>
                        <a:t>0.98 (0.69 - 1.39)</a:t>
                      </a:r>
                      <a:endParaRPr lang="en-CA" sz="1200" dirty="0">
                        <a:effectLst/>
                        <a:latin typeface="+mn-lt"/>
                        <a:ea typeface="Times New Roman" panose="02020603050405020304" pitchFamily="18" charset="0"/>
                        <a:cs typeface="Times New Roman" panose="02020603050405020304" pitchFamily="18" charset="0"/>
                      </a:endParaRPr>
                    </a:p>
                    <a:p>
                      <a:pPr indent="226695" algn="ctr">
                        <a:lnSpc>
                          <a:spcPct val="100000"/>
                        </a:lnSpc>
                        <a:spcAft>
                          <a:spcPts val="600"/>
                        </a:spcAft>
                        <a:buNone/>
                      </a:pPr>
                      <a:r>
                        <a:rPr lang="en-US" sz="1200" dirty="0">
                          <a:effectLst/>
                          <a:latin typeface="+mn-lt"/>
                          <a:ea typeface="Times New Roman" panose="02020603050405020304" pitchFamily="18" charset="0"/>
                          <a:cs typeface="Times New Roman" panose="02020603050405020304" pitchFamily="18" charset="0"/>
                        </a:rPr>
                        <a:t>0.90 (0.63 - 1.29)*</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6695" algn="ctr">
                        <a:lnSpc>
                          <a:spcPct val="100000"/>
                        </a:lnSpc>
                        <a:spcAft>
                          <a:spcPts val="600"/>
                        </a:spcAft>
                        <a:buNone/>
                      </a:pPr>
                      <a:r>
                        <a:rPr lang="en-US" sz="1200" dirty="0">
                          <a:effectLst/>
                          <a:latin typeface="+mn-lt"/>
                          <a:ea typeface="Times New Roman" panose="02020603050405020304" pitchFamily="18" charset="0"/>
                          <a:cs typeface="Times New Roman" panose="02020603050405020304" pitchFamily="18" charset="0"/>
                        </a:rPr>
                        <a:t>0.007</a:t>
                      </a:r>
                      <a:endParaRPr lang="en-CA" sz="1200" dirty="0">
                        <a:effectLst/>
                        <a:latin typeface="+mn-lt"/>
                        <a:ea typeface="Times New Roman" panose="02020603050405020304" pitchFamily="18" charset="0"/>
                        <a:cs typeface="Times New Roman" panose="02020603050405020304" pitchFamily="18" charset="0"/>
                      </a:endParaRPr>
                    </a:p>
                    <a:p>
                      <a:pPr indent="226695" algn="ctr">
                        <a:lnSpc>
                          <a:spcPct val="100000"/>
                        </a:lnSpc>
                        <a:spcAft>
                          <a:spcPts val="600"/>
                        </a:spcAft>
                        <a:buNone/>
                      </a:pPr>
                      <a:r>
                        <a:rPr lang="en-US" sz="1200" dirty="0">
                          <a:effectLst/>
                          <a:latin typeface="+mn-lt"/>
                          <a:ea typeface="Times New Roman" panose="02020603050405020304" pitchFamily="18" charset="0"/>
                          <a:cs typeface="Times New Roman" panose="02020603050405020304" pitchFamily="18" charset="0"/>
                        </a:rPr>
                        <a:t>0.002</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3950471730"/>
                  </a:ext>
                </a:extLst>
              </a:tr>
              <a:tr h="845820">
                <a:tc>
                  <a:txBody>
                    <a:bodyPr/>
                    <a:lstStyle/>
                    <a:p>
                      <a:pPr indent="228600">
                        <a:lnSpc>
                          <a:spcPct val="100000"/>
                        </a:lnSpc>
                        <a:spcAft>
                          <a:spcPts val="1200"/>
                        </a:spcAft>
                        <a:buNone/>
                      </a:pP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gn="ctr">
                        <a:lnSpc>
                          <a:spcPct val="100000"/>
                        </a:lnSpc>
                        <a:spcAft>
                          <a:spcPts val="1200"/>
                        </a:spcAft>
                        <a:buNone/>
                      </a:pPr>
                      <a:r>
                        <a:rPr lang="en-US" sz="1200" b="1" dirty="0">
                          <a:effectLst/>
                        </a:rPr>
                        <a:t>N(%)</a:t>
                      </a:r>
                    </a:p>
                    <a:p>
                      <a:pPr indent="228600" algn="ctr">
                        <a:lnSpc>
                          <a:spcPct val="100000"/>
                        </a:lnSpc>
                        <a:spcAft>
                          <a:spcPts val="1200"/>
                        </a:spcAft>
                        <a:buNone/>
                      </a:pPr>
                      <a:r>
                        <a:rPr lang="en-US" sz="1200" b="1" dirty="0">
                          <a:effectLst/>
                        </a:rPr>
                        <a:t>Time from clinical event to decision (days) median (interquartile range)</a:t>
                      </a:r>
                      <a:endParaRPr lang="en-CA" sz="1200" b="1"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tc>
                <a:tc>
                  <a:txBody>
                    <a:bodyPr/>
                    <a:lstStyle/>
                    <a:p>
                      <a:pPr indent="228600" algn="ctr">
                        <a:lnSpc>
                          <a:spcPct val="100000"/>
                        </a:lnSpc>
                        <a:spcAft>
                          <a:spcPts val="1200"/>
                        </a:spcAft>
                        <a:buNone/>
                      </a:pPr>
                      <a:r>
                        <a:rPr lang="en-US" sz="1200" b="1" dirty="0">
                          <a:effectLst/>
                        </a:rPr>
                        <a:t>N(%)</a:t>
                      </a:r>
                    </a:p>
                    <a:p>
                      <a:pPr indent="228600" algn="ctr">
                        <a:lnSpc>
                          <a:spcPct val="100000"/>
                        </a:lnSpc>
                        <a:spcAft>
                          <a:spcPts val="1200"/>
                        </a:spcAft>
                        <a:buNone/>
                      </a:pPr>
                      <a:r>
                        <a:rPr lang="en-US" sz="1200" b="1" dirty="0">
                          <a:effectLst/>
                        </a:rPr>
                        <a:t>Time from clinical event to decision (days) median (interquartile range)</a:t>
                      </a:r>
                      <a:endParaRPr lang="en-CA" sz="1200" b="1"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tc>
                <a:tc>
                  <a:txBody>
                    <a:bodyPr/>
                    <a:lstStyle/>
                    <a:p>
                      <a:pPr marL="0" indent="0" algn="ctr">
                        <a:lnSpc>
                          <a:spcPct val="100000"/>
                        </a:lnSpc>
                        <a:spcAft>
                          <a:spcPts val="600"/>
                        </a:spcAft>
                        <a:buNone/>
                        <a:tabLst>
                          <a:tab pos="123825" algn="l"/>
                        </a:tabLst>
                      </a:pPr>
                      <a:r>
                        <a:rPr lang="en-US" sz="1200" b="1" dirty="0">
                          <a:effectLst/>
                        </a:rPr>
                        <a:t>Difference in Medians 95%CI</a:t>
                      </a:r>
                      <a:endParaRPr lang="en-CA" sz="1200" b="1"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marL="0" indent="0" algn="ctr">
                        <a:lnSpc>
                          <a:spcPct val="100000"/>
                        </a:lnSpc>
                        <a:spcAft>
                          <a:spcPts val="600"/>
                        </a:spcAft>
                        <a:buNone/>
                      </a:pPr>
                      <a:endParaRPr lang="en-CA"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139998767"/>
                  </a:ext>
                </a:extLst>
              </a:tr>
              <a:tr h="538818">
                <a:tc>
                  <a:txBody>
                    <a:bodyPr/>
                    <a:lstStyle/>
                    <a:p>
                      <a:pPr marL="0" marR="0" lvl="0" indent="228600" algn="l" defTabSz="914400" rtl="0" eaLnBrk="1" fontAlgn="auto" latinLnBrk="0" hangingPunct="1">
                        <a:lnSpc>
                          <a:spcPct val="100000"/>
                        </a:lnSpc>
                        <a:spcBef>
                          <a:spcPts val="0"/>
                        </a:spcBef>
                        <a:spcAft>
                          <a:spcPts val="1200"/>
                        </a:spcAft>
                        <a:buClrTx/>
                        <a:buSzTx/>
                        <a:buFontTx/>
                        <a:buNone/>
                        <a:tabLst/>
                        <a:defRPr/>
                      </a:pPr>
                      <a:r>
                        <a:rPr lang="en-CA" sz="1200" dirty="0">
                          <a:effectLst/>
                          <a:latin typeface="+mn-lt"/>
                          <a:ea typeface="Times New Roman" panose="02020603050405020304" pitchFamily="18" charset="0"/>
                          <a:cs typeface="Times New Roman" panose="02020603050405020304" pitchFamily="18" charset="0"/>
                        </a:rPr>
                        <a:t>Efficacy</a:t>
                      </a:r>
                    </a:p>
                    <a:p>
                      <a:pPr indent="228600">
                        <a:lnSpc>
                          <a:spcPct val="100000"/>
                        </a:lnSpc>
                        <a:spcAft>
                          <a:spcPts val="1200"/>
                        </a:spcAft>
                        <a:buNone/>
                      </a:pP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gn="ctr">
                        <a:lnSpc>
                          <a:spcPct val="100000"/>
                        </a:lnSpc>
                        <a:spcAft>
                          <a:spcPts val="1200"/>
                        </a:spcAft>
                        <a:buNone/>
                      </a:pPr>
                      <a:r>
                        <a:rPr lang="en-US" sz="1200" dirty="0">
                          <a:effectLst/>
                        </a:rPr>
                        <a:t>73 (13.0)</a:t>
                      </a:r>
                      <a:endParaRPr lang="en-CA" sz="1200" dirty="0">
                        <a:effectLst/>
                      </a:endParaRPr>
                    </a:p>
                    <a:p>
                      <a:pPr indent="228600" algn="ctr">
                        <a:lnSpc>
                          <a:spcPct val="100000"/>
                        </a:lnSpc>
                        <a:spcAft>
                          <a:spcPts val="1200"/>
                        </a:spcAft>
                        <a:buNone/>
                      </a:pPr>
                      <a:r>
                        <a:rPr lang="en-US" sz="1200" dirty="0">
                          <a:effectLst/>
                        </a:rPr>
                        <a:t>2.00 (0,15)</a:t>
                      </a:r>
                    </a:p>
                  </a:txBody>
                  <a:tcPr marL="51435" marR="51435" marT="0" marB="0"/>
                </a:tc>
                <a:tc>
                  <a:txBody>
                    <a:bodyPr/>
                    <a:lstStyle/>
                    <a:p>
                      <a:pPr indent="228600" algn="ctr">
                        <a:lnSpc>
                          <a:spcPct val="100000"/>
                        </a:lnSpc>
                        <a:spcAft>
                          <a:spcPts val="1200"/>
                        </a:spcAft>
                        <a:buNone/>
                      </a:pPr>
                      <a:r>
                        <a:rPr lang="en-US" sz="1200" dirty="0">
                          <a:effectLst/>
                        </a:rPr>
                        <a:t>83 (15.0)</a:t>
                      </a:r>
                      <a:endParaRPr lang="en-CA" sz="1200" dirty="0">
                        <a:effectLst/>
                      </a:endParaRPr>
                    </a:p>
                    <a:p>
                      <a:pPr indent="228600" algn="ctr">
                        <a:lnSpc>
                          <a:spcPct val="100000"/>
                        </a:lnSpc>
                        <a:spcAft>
                          <a:spcPts val="1200"/>
                        </a:spcAft>
                        <a:buNone/>
                      </a:pPr>
                      <a:r>
                        <a:rPr lang="en-US" sz="1200" dirty="0">
                          <a:effectLst/>
                        </a:rPr>
                        <a:t>1.00 (0,8)</a:t>
                      </a:r>
                    </a:p>
                  </a:txBody>
                  <a:tcPr marL="51435" marR="51435" marT="0" marB="0"/>
                </a:tc>
                <a:tc>
                  <a:txBody>
                    <a:bodyPr/>
                    <a:lstStyle/>
                    <a:p>
                      <a:pPr indent="226695" algn="ctr">
                        <a:lnSpc>
                          <a:spcPct val="100000"/>
                        </a:lnSpc>
                        <a:spcAft>
                          <a:spcPts val="600"/>
                        </a:spcAft>
                        <a:buNone/>
                        <a:tabLst>
                          <a:tab pos="123825" algn="l"/>
                        </a:tabLst>
                      </a:pPr>
                      <a:r>
                        <a:rPr lang="en-US" sz="1200" dirty="0">
                          <a:effectLst/>
                        </a:rPr>
                        <a:t>1 (-1.24, 2.26)</a:t>
                      </a:r>
                      <a:endParaRPr lang="en-CA"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indent="226695" algn="ctr">
                        <a:lnSpc>
                          <a:spcPct val="100000"/>
                        </a:lnSpc>
                        <a:spcAft>
                          <a:spcPts val="600"/>
                        </a:spcAft>
                        <a:buNone/>
                      </a:pPr>
                      <a:r>
                        <a:rPr lang="en-US" sz="1200" dirty="0">
                          <a:effectLst/>
                        </a:rPr>
                        <a:t>&lt;0.001</a:t>
                      </a:r>
                      <a:endParaRPr lang="en-CA" sz="12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579763912"/>
                  </a:ext>
                </a:extLst>
              </a:tr>
            </a:tbl>
          </a:graphicData>
        </a:graphic>
      </p:graphicFrame>
      <p:sp>
        <p:nvSpPr>
          <p:cNvPr id="3" name="TextBox 2">
            <a:extLst>
              <a:ext uri="{FF2B5EF4-FFF2-40B4-BE49-F238E27FC236}">
                <a16:creationId xmlns:a16="http://schemas.microsoft.com/office/drawing/2014/main" id="{D039C50A-5605-6AF3-034B-1F8A3B95890D}"/>
              </a:ext>
            </a:extLst>
          </p:cNvPr>
          <p:cNvSpPr txBox="1"/>
          <p:nvPr/>
        </p:nvSpPr>
        <p:spPr>
          <a:xfrm>
            <a:off x="5544344" y="4831137"/>
            <a:ext cx="3315879" cy="300082"/>
          </a:xfrm>
          <a:prstGeom prst="rect">
            <a:avLst/>
          </a:prstGeom>
          <a:noFill/>
        </p:spPr>
        <p:txBody>
          <a:bodyPr wrap="square" rtlCol="0">
            <a:spAutoFit/>
          </a:bodyPr>
          <a:lstStyle/>
          <a:p>
            <a:r>
              <a:rPr lang="en-CA" sz="1350" dirty="0"/>
              <a:t>*prespecified adjusted analysis</a:t>
            </a:r>
          </a:p>
        </p:txBody>
      </p:sp>
    </p:spTree>
    <p:extLst>
      <p:ext uri="{BB962C8B-B14F-4D97-AF65-F5344CB8AC3E}">
        <p14:creationId xmlns:p14="http://schemas.microsoft.com/office/powerpoint/2010/main" val="3844770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9B124-1CBE-53D3-A240-02952C344CC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674D0E81-E233-5853-DD65-040019B081AD}"/>
              </a:ext>
            </a:extLst>
          </p:cNvPr>
          <p:cNvSpPr txBox="1">
            <a:spLocks/>
          </p:cNvSpPr>
          <p:nvPr/>
        </p:nvSpPr>
        <p:spPr>
          <a:xfrm>
            <a:off x="451898" y="436456"/>
            <a:ext cx="7886700" cy="72304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300" dirty="0"/>
              <a:t>Secondary Safety Outcomes – VIRTUES-ICD</a:t>
            </a:r>
          </a:p>
        </p:txBody>
      </p:sp>
      <p:graphicFrame>
        <p:nvGraphicFramePr>
          <p:cNvPr id="4" name="Table 3">
            <a:extLst>
              <a:ext uri="{FF2B5EF4-FFF2-40B4-BE49-F238E27FC236}">
                <a16:creationId xmlns:a16="http://schemas.microsoft.com/office/drawing/2014/main" id="{ECEF2E73-CFC4-25B5-0EE8-B4AE3D15C6AF}"/>
              </a:ext>
            </a:extLst>
          </p:cNvPr>
          <p:cNvGraphicFramePr>
            <a:graphicFrameLocks noGrp="1"/>
          </p:cNvGraphicFramePr>
          <p:nvPr>
            <p:extLst>
              <p:ext uri="{D42A27DB-BD31-4B8C-83A1-F6EECF244321}">
                <p14:modId xmlns:p14="http://schemas.microsoft.com/office/powerpoint/2010/main" val="2648021481"/>
              </p:ext>
            </p:extLst>
          </p:nvPr>
        </p:nvGraphicFramePr>
        <p:xfrm>
          <a:off x="964375" y="1132401"/>
          <a:ext cx="6861746" cy="2749291"/>
        </p:xfrm>
        <a:graphic>
          <a:graphicData uri="http://schemas.openxmlformats.org/drawingml/2006/table">
            <a:tbl>
              <a:tblPr firstRow="1" firstCol="1" bandRow="1">
                <a:tableStyleId>{3B4B98B0-60AC-42C2-AFA5-B58CD77FA1E5}</a:tableStyleId>
              </a:tblPr>
              <a:tblGrid>
                <a:gridCol w="2133587">
                  <a:extLst>
                    <a:ext uri="{9D8B030D-6E8A-4147-A177-3AD203B41FA5}">
                      <a16:colId xmlns:a16="http://schemas.microsoft.com/office/drawing/2014/main" val="2804143307"/>
                    </a:ext>
                  </a:extLst>
                </a:gridCol>
                <a:gridCol w="1563985">
                  <a:extLst>
                    <a:ext uri="{9D8B030D-6E8A-4147-A177-3AD203B41FA5}">
                      <a16:colId xmlns:a16="http://schemas.microsoft.com/office/drawing/2014/main" val="73172795"/>
                    </a:ext>
                  </a:extLst>
                </a:gridCol>
                <a:gridCol w="1621910">
                  <a:extLst>
                    <a:ext uri="{9D8B030D-6E8A-4147-A177-3AD203B41FA5}">
                      <a16:colId xmlns:a16="http://schemas.microsoft.com/office/drawing/2014/main" val="1138331733"/>
                    </a:ext>
                  </a:extLst>
                </a:gridCol>
                <a:gridCol w="1542264">
                  <a:extLst>
                    <a:ext uri="{9D8B030D-6E8A-4147-A177-3AD203B41FA5}">
                      <a16:colId xmlns:a16="http://schemas.microsoft.com/office/drawing/2014/main" val="1194700240"/>
                    </a:ext>
                  </a:extLst>
                </a:gridCol>
              </a:tblGrid>
              <a:tr h="7557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mn-lt"/>
                          <a:ea typeface="Times New Roman" panose="02020603050405020304" pitchFamily="18" charset="0"/>
                          <a:cs typeface="Times New Roman" panose="02020603050405020304" pitchFamily="18" charset="0"/>
                        </a:rPr>
                        <a:t>Components of composite</a:t>
                      </a:r>
                      <a:endParaRPr lang="en-CA" sz="1400" dirty="0">
                        <a:effectLst/>
                        <a:latin typeface="+mn-lt"/>
                        <a:ea typeface="Times New Roman" panose="02020603050405020304" pitchFamily="18" charset="0"/>
                        <a:cs typeface="Times New Roman" panose="02020603050405020304" pitchFamily="18" charset="0"/>
                      </a:endParaRPr>
                    </a:p>
                    <a:p>
                      <a:pPr>
                        <a:lnSpc>
                          <a:spcPct val="107000"/>
                        </a:lnSpc>
                        <a:spcAft>
                          <a:spcPts val="800"/>
                        </a:spcAft>
                        <a:buNone/>
                      </a:pP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rPr>
                        <a:t>VIRTUES-ICD</a:t>
                      </a:r>
                      <a:endParaRPr lang="en-CA" sz="1400" kern="100" dirty="0">
                        <a:effectLst/>
                      </a:endParaRPr>
                    </a:p>
                    <a:p>
                      <a:pPr algn="ctr">
                        <a:lnSpc>
                          <a:spcPct val="107000"/>
                        </a:lnSpc>
                        <a:spcAft>
                          <a:spcPts val="800"/>
                        </a:spcAft>
                        <a:buNone/>
                      </a:pPr>
                      <a:r>
                        <a:rPr lang="en-CA" sz="1400" kern="0" dirty="0">
                          <a:effectLst/>
                        </a:rPr>
                        <a:t>n=</a:t>
                      </a:r>
                      <a:r>
                        <a:rPr lang="en-US" sz="1400" kern="0" dirty="0">
                          <a:effectLst/>
                        </a:rPr>
                        <a:t>562</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rPr>
                        <a:t>Standard of Care</a:t>
                      </a:r>
                      <a:endParaRPr lang="en-CA" sz="1400" kern="100" dirty="0">
                        <a:effectLst/>
                      </a:endParaRPr>
                    </a:p>
                    <a:p>
                      <a:pPr algn="ctr">
                        <a:lnSpc>
                          <a:spcPct val="107000"/>
                        </a:lnSpc>
                        <a:spcAft>
                          <a:spcPts val="800"/>
                        </a:spcAft>
                        <a:buNone/>
                      </a:pPr>
                      <a:r>
                        <a:rPr lang="en-CA" sz="1400" kern="0" dirty="0">
                          <a:effectLst/>
                        </a:rPr>
                        <a:t>n=553</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tc>
                  <a:txBody>
                    <a:bodyPr/>
                    <a:lstStyle/>
                    <a:p>
                      <a:pPr algn="ctr">
                        <a:lnSpc>
                          <a:spcPct val="107000"/>
                        </a:lnSpc>
                        <a:spcAft>
                          <a:spcPts val="800"/>
                        </a:spcAft>
                        <a:buNone/>
                      </a:pPr>
                      <a:r>
                        <a:rPr lang="en-CA" sz="1400" kern="0" dirty="0">
                          <a:effectLst/>
                        </a:rPr>
                        <a:t>Hazard Ratio</a:t>
                      </a:r>
                      <a:endParaRPr lang="en-CA" sz="1400" kern="100" dirty="0">
                        <a:effectLst/>
                      </a:endParaRPr>
                    </a:p>
                    <a:p>
                      <a:pPr algn="ctr">
                        <a:lnSpc>
                          <a:spcPct val="107000"/>
                        </a:lnSpc>
                        <a:spcAft>
                          <a:spcPts val="800"/>
                        </a:spcAft>
                        <a:buNone/>
                      </a:pPr>
                      <a:r>
                        <a:rPr lang="en-CA" sz="1400" kern="0" dirty="0">
                          <a:effectLst/>
                        </a:rPr>
                        <a:t> 95% CI</a:t>
                      </a:r>
                      <a:endParaRPr lang="en-CA"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2197" marR="32197" marT="0" marB="0"/>
                </a:tc>
                <a:extLst>
                  <a:ext uri="{0D108BD9-81ED-4DB2-BD59-A6C34878D82A}">
                    <a16:rowId xmlns:a16="http://schemas.microsoft.com/office/drawing/2014/main" val="2097992151"/>
                  </a:ext>
                </a:extLst>
              </a:tr>
              <a:tr h="508142">
                <a:tc>
                  <a:txBody>
                    <a:bodyPr/>
                    <a:lstStyle/>
                    <a:p>
                      <a:pPr>
                        <a:lnSpc>
                          <a:spcPct val="100000"/>
                        </a:lnSpc>
                        <a:buNone/>
                      </a:pPr>
                      <a:r>
                        <a:rPr lang="en-US" sz="1200" dirty="0">
                          <a:solidFill>
                            <a:srgbClr val="000000"/>
                          </a:solidFill>
                          <a:effectLst/>
                          <a:latin typeface="+mn-lt"/>
                          <a:ea typeface="Times New Roman" panose="02020603050405020304" pitchFamily="18" charset="0"/>
                        </a:rPr>
                        <a:t>Device related hospitalization</a:t>
                      </a:r>
                      <a:endParaRPr lang="en-CA" sz="1200" dirty="0">
                        <a:solidFill>
                          <a:srgbClr val="000000"/>
                        </a:solidFill>
                        <a:effectLst/>
                        <a:latin typeface="+mn-lt"/>
                        <a:ea typeface="Times New Roman" panose="02020603050405020304" pitchFamily="18" charset="0"/>
                      </a:endParaRPr>
                    </a:p>
                  </a:txBody>
                  <a:tcPr marL="51435" marR="51435" marT="0" marB="0"/>
                </a:tc>
                <a:tc>
                  <a:txBody>
                    <a:bodyPr/>
                    <a:lstStyle/>
                    <a:p>
                      <a:pPr indent="228600" algn="ctr">
                        <a:lnSpc>
                          <a:spcPct val="100000"/>
                        </a:lnSpc>
                        <a:spcAft>
                          <a:spcPts val="1200"/>
                        </a:spcAft>
                        <a:buNone/>
                      </a:pPr>
                      <a:r>
                        <a:rPr lang="en-US" sz="1200" dirty="0">
                          <a:effectLst/>
                          <a:latin typeface="+mn-lt"/>
                          <a:ea typeface="Times New Roman" panose="02020603050405020304" pitchFamily="18" charset="0"/>
                          <a:cs typeface="Times New Roman" panose="02020603050405020304" pitchFamily="18" charset="0"/>
                        </a:rPr>
                        <a:t>3 (0.53)</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gn="ctr">
                        <a:lnSpc>
                          <a:spcPct val="100000"/>
                        </a:lnSpc>
                        <a:spcAft>
                          <a:spcPts val="1200"/>
                        </a:spcAft>
                        <a:buNone/>
                      </a:pPr>
                      <a:r>
                        <a:rPr lang="en-US" sz="1200" dirty="0">
                          <a:effectLst/>
                          <a:latin typeface="+mn-lt"/>
                          <a:ea typeface="Times New Roman" panose="02020603050405020304" pitchFamily="18" charset="0"/>
                          <a:cs typeface="Times New Roman" panose="02020603050405020304" pitchFamily="18" charset="0"/>
                        </a:rPr>
                        <a:t>4 (0.72)</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6695" algn="ctr">
                        <a:lnSpc>
                          <a:spcPct val="100000"/>
                        </a:lnSpc>
                        <a:spcAft>
                          <a:spcPts val="600"/>
                        </a:spcAft>
                        <a:buNone/>
                        <a:tabLst>
                          <a:tab pos="311150" algn="l"/>
                        </a:tabLst>
                      </a:pPr>
                      <a:r>
                        <a:rPr lang="en-US" sz="1200" dirty="0">
                          <a:effectLst/>
                          <a:latin typeface="+mn-lt"/>
                          <a:ea typeface="Times New Roman" panose="02020603050405020304" pitchFamily="18" charset="0"/>
                          <a:cs typeface="Times New Roman" panose="02020603050405020304" pitchFamily="18" charset="0"/>
                        </a:rPr>
                        <a:t>0.73 (0.16 - 3.26)</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533470859"/>
                  </a:ext>
                </a:extLst>
              </a:tr>
              <a:tr h="640478">
                <a:tc>
                  <a:txBody>
                    <a:bodyPr/>
                    <a:lstStyle/>
                    <a:p>
                      <a:pPr>
                        <a:lnSpc>
                          <a:spcPct val="100000"/>
                        </a:lnSpc>
                        <a:buNone/>
                      </a:pPr>
                      <a:r>
                        <a:rPr lang="en-US" sz="1200" dirty="0">
                          <a:solidFill>
                            <a:srgbClr val="000000"/>
                          </a:solidFill>
                          <a:effectLst/>
                          <a:latin typeface="+mn-lt"/>
                          <a:ea typeface="Times New Roman" panose="02020603050405020304" pitchFamily="18" charset="0"/>
                        </a:rPr>
                        <a:t>Hospitalization due to a cardiovascular cause</a:t>
                      </a:r>
                      <a:endParaRPr lang="en-CA" sz="1200" dirty="0">
                        <a:solidFill>
                          <a:srgbClr val="000000"/>
                        </a:solidFill>
                        <a:effectLst/>
                        <a:latin typeface="+mn-lt"/>
                        <a:ea typeface="Times New Roman" panose="02020603050405020304" pitchFamily="18" charset="0"/>
                      </a:endParaRPr>
                    </a:p>
                  </a:txBody>
                  <a:tcPr marL="51435" marR="51435" marT="0" marB="0"/>
                </a:tc>
                <a:tc>
                  <a:txBody>
                    <a:bodyPr/>
                    <a:lstStyle/>
                    <a:p>
                      <a:pPr indent="228600" algn="ctr">
                        <a:lnSpc>
                          <a:spcPct val="100000"/>
                        </a:lnSpc>
                        <a:spcAft>
                          <a:spcPts val="1200"/>
                        </a:spcAft>
                        <a:buNone/>
                      </a:pPr>
                      <a:r>
                        <a:rPr lang="en-US" sz="1200" dirty="0">
                          <a:effectLst/>
                          <a:latin typeface="+mn-lt"/>
                          <a:ea typeface="Times New Roman" panose="02020603050405020304" pitchFamily="18" charset="0"/>
                          <a:cs typeface="Times New Roman" panose="02020603050405020304" pitchFamily="18" charset="0"/>
                        </a:rPr>
                        <a:t>54 (9.6)</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gn="ctr">
                        <a:lnSpc>
                          <a:spcPct val="100000"/>
                        </a:lnSpc>
                        <a:spcAft>
                          <a:spcPts val="1200"/>
                        </a:spcAft>
                        <a:buNone/>
                      </a:pPr>
                      <a:r>
                        <a:rPr lang="en-US" sz="1200" dirty="0">
                          <a:effectLst/>
                          <a:latin typeface="+mn-lt"/>
                          <a:ea typeface="Times New Roman" panose="02020603050405020304" pitchFamily="18" charset="0"/>
                          <a:cs typeface="Times New Roman" panose="02020603050405020304" pitchFamily="18" charset="0"/>
                        </a:rPr>
                        <a:t>51(9.2)</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6695" algn="ctr">
                        <a:lnSpc>
                          <a:spcPct val="100000"/>
                        </a:lnSpc>
                        <a:spcAft>
                          <a:spcPts val="600"/>
                        </a:spcAft>
                        <a:buNone/>
                        <a:tabLst>
                          <a:tab pos="285750" algn="l"/>
                        </a:tabLst>
                      </a:pPr>
                      <a:r>
                        <a:rPr lang="en-US" sz="1200" dirty="0">
                          <a:effectLst/>
                          <a:latin typeface="+mn-lt"/>
                          <a:ea typeface="Times New Roman" panose="02020603050405020304" pitchFamily="18" charset="0"/>
                          <a:cs typeface="Times New Roman" panose="02020603050405020304" pitchFamily="18" charset="0"/>
                        </a:rPr>
                        <a:t>1.03 (0.70 - 1.51)	</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3987743312"/>
                  </a:ext>
                </a:extLst>
              </a:tr>
              <a:tr h="508142">
                <a:tc>
                  <a:txBody>
                    <a:bodyPr/>
                    <a:lstStyle/>
                    <a:p>
                      <a:pPr>
                        <a:lnSpc>
                          <a:spcPct val="100000"/>
                        </a:lnSpc>
                        <a:buNone/>
                      </a:pPr>
                      <a:r>
                        <a:rPr lang="en-CA" sz="1200" dirty="0">
                          <a:solidFill>
                            <a:srgbClr val="000000"/>
                          </a:solidFill>
                          <a:effectLst/>
                          <a:latin typeface="+mn-lt"/>
                          <a:ea typeface="Times New Roman" panose="02020603050405020304" pitchFamily="18" charset="0"/>
                        </a:rPr>
                        <a:t>Death</a:t>
                      </a:r>
                    </a:p>
                  </a:txBody>
                  <a:tcPr marL="51435" marR="51435" marT="0" marB="0"/>
                </a:tc>
                <a:tc>
                  <a:txBody>
                    <a:bodyPr/>
                    <a:lstStyle/>
                    <a:p>
                      <a:pPr indent="228600" algn="ctr">
                        <a:lnSpc>
                          <a:spcPct val="100000"/>
                        </a:lnSpc>
                        <a:spcAft>
                          <a:spcPts val="1200"/>
                        </a:spcAft>
                        <a:buNone/>
                      </a:pPr>
                      <a:r>
                        <a:rPr lang="en-US" sz="1200" dirty="0">
                          <a:effectLst/>
                          <a:latin typeface="+mn-lt"/>
                          <a:ea typeface="Times New Roman" panose="02020603050405020304" pitchFamily="18" charset="0"/>
                          <a:cs typeface="Times New Roman" panose="02020603050405020304" pitchFamily="18" charset="0"/>
                        </a:rPr>
                        <a:t>18 (3.2)</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gn="ctr">
                        <a:lnSpc>
                          <a:spcPct val="100000"/>
                        </a:lnSpc>
                        <a:spcAft>
                          <a:spcPts val="1200"/>
                        </a:spcAft>
                        <a:buNone/>
                      </a:pPr>
                      <a:r>
                        <a:rPr lang="en-US" sz="1200" dirty="0">
                          <a:effectLst/>
                          <a:latin typeface="+mn-lt"/>
                          <a:ea typeface="Times New Roman" panose="02020603050405020304" pitchFamily="18" charset="0"/>
                          <a:cs typeface="Times New Roman" panose="02020603050405020304" pitchFamily="18" charset="0"/>
                        </a:rPr>
                        <a:t>22 (4.0)</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6695" algn="ctr">
                        <a:lnSpc>
                          <a:spcPct val="100000"/>
                        </a:lnSpc>
                        <a:spcAft>
                          <a:spcPts val="600"/>
                        </a:spcAft>
                        <a:buNone/>
                        <a:tabLst>
                          <a:tab pos="171450" algn="l"/>
                        </a:tabLst>
                      </a:pPr>
                      <a:r>
                        <a:rPr lang="en-US" sz="1200" dirty="0">
                          <a:effectLst/>
                          <a:latin typeface="+mn-lt"/>
                          <a:ea typeface="Times New Roman" panose="02020603050405020304" pitchFamily="18" charset="0"/>
                          <a:cs typeface="Times New Roman" panose="02020603050405020304" pitchFamily="18" charset="0"/>
                        </a:rPr>
                        <a:t>0.81 (0.44 - 1.51)</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2763942852"/>
                  </a:ext>
                </a:extLst>
              </a:tr>
              <a:tr h="336823">
                <a:tc>
                  <a:txBody>
                    <a:bodyPr/>
                    <a:lstStyle/>
                    <a:p>
                      <a:pPr>
                        <a:lnSpc>
                          <a:spcPct val="100000"/>
                        </a:lnSpc>
                        <a:buNone/>
                      </a:pPr>
                      <a:r>
                        <a:rPr lang="en-CA" sz="1200" dirty="0">
                          <a:solidFill>
                            <a:srgbClr val="000000"/>
                          </a:solidFill>
                          <a:effectLst/>
                          <a:latin typeface="+mn-lt"/>
                          <a:ea typeface="Times New Roman" panose="02020603050405020304" pitchFamily="18" charset="0"/>
                        </a:rPr>
                        <a:t>Stroke</a:t>
                      </a:r>
                    </a:p>
                  </a:txBody>
                  <a:tcPr marL="51435" marR="51435" marT="0" marB="0"/>
                </a:tc>
                <a:tc>
                  <a:txBody>
                    <a:bodyPr/>
                    <a:lstStyle/>
                    <a:p>
                      <a:pPr indent="228600" algn="ctr">
                        <a:lnSpc>
                          <a:spcPct val="100000"/>
                        </a:lnSpc>
                        <a:spcAft>
                          <a:spcPts val="1200"/>
                        </a:spcAft>
                        <a:buNone/>
                      </a:pPr>
                      <a:r>
                        <a:rPr lang="en-US" sz="1200" dirty="0">
                          <a:effectLst/>
                          <a:latin typeface="+mn-lt"/>
                          <a:ea typeface="Times New Roman" panose="02020603050405020304" pitchFamily="18" charset="0"/>
                          <a:cs typeface="Times New Roman" panose="02020603050405020304" pitchFamily="18" charset="0"/>
                        </a:rPr>
                        <a:t>1 (0.18)</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gn="ctr">
                        <a:lnSpc>
                          <a:spcPct val="100000"/>
                        </a:lnSpc>
                        <a:spcAft>
                          <a:spcPts val="1200"/>
                        </a:spcAft>
                        <a:buNone/>
                      </a:pPr>
                      <a:r>
                        <a:rPr lang="en-US" sz="1200" dirty="0">
                          <a:effectLst/>
                          <a:latin typeface="+mn-lt"/>
                          <a:ea typeface="Times New Roman" panose="02020603050405020304" pitchFamily="18" charset="0"/>
                          <a:cs typeface="Times New Roman" panose="02020603050405020304" pitchFamily="18" charset="0"/>
                        </a:rPr>
                        <a:t>1 (0.18)</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6695" algn="ctr">
                        <a:lnSpc>
                          <a:spcPct val="100000"/>
                        </a:lnSpc>
                        <a:spcAft>
                          <a:spcPts val="600"/>
                        </a:spcAft>
                        <a:buNone/>
                        <a:tabLst>
                          <a:tab pos="123825" algn="l"/>
                        </a:tabLst>
                      </a:pPr>
                      <a:r>
                        <a:rPr lang="en-US" sz="1200" dirty="0">
                          <a:effectLst/>
                          <a:latin typeface="+mn-lt"/>
                          <a:ea typeface="Times New Roman" panose="02020603050405020304" pitchFamily="18" charset="0"/>
                          <a:cs typeface="Times New Roman" panose="02020603050405020304" pitchFamily="18" charset="0"/>
                        </a:rPr>
                        <a:t>0.99( 0.062 - 15.9)</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1441660041"/>
                  </a:ext>
                </a:extLst>
              </a:tr>
            </a:tbl>
          </a:graphicData>
        </a:graphic>
      </p:graphicFrame>
    </p:spTree>
    <p:extLst>
      <p:ext uri="{BB962C8B-B14F-4D97-AF65-F5344CB8AC3E}">
        <p14:creationId xmlns:p14="http://schemas.microsoft.com/office/powerpoint/2010/main" val="36434794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51583-7479-B361-4500-61C85B055E01}"/>
              </a:ext>
            </a:extLst>
          </p:cNvPr>
          <p:cNvSpPr>
            <a:spLocks noGrp="1"/>
          </p:cNvSpPr>
          <p:nvPr>
            <p:ph type="title"/>
          </p:nvPr>
        </p:nvSpPr>
        <p:spPr>
          <a:xfrm>
            <a:off x="191157" y="1"/>
            <a:ext cx="8761686" cy="994172"/>
          </a:xfrm>
        </p:spPr>
        <p:txBody>
          <a:bodyPr>
            <a:normAutofit/>
          </a:bodyPr>
          <a:lstStyle/>
          <a:p>
            <a:r>
              <a:rPr lang="en-CA" sz="2400" dirty="0"/>
              <a:t>Efficacy – Time from clinical event - clinical decision (days)</a:t>
            </a:r>
          </a:p>
        </p:txBody>
      </p:sp>
      <p:graphicFrame>
        <p:nvGraphicFramePr>
          <p:cNvPr id="4" name="Table 3">
            <a:extLst>
              <a:ext uri="{FF2B5EF4-FFF2-40B4-BE49-F238E27FC236}">
                <a16:creationId xmlns:a16="http://schemas.microsoft.com/office/drawing/2014/main" id="{791ED00A-E152-5510-E615-4607BC636929}"/>
              </a:ext>
            </a:extLst>
          </p:cNvPr>
          <p:cNvGraphicFramePr>
            <a:graphicFrameLocks noGrp="1"/>
          </p:cNvGraphicFramePr>
          <p:nvPr>
            <p:extLst>
              <p:ext uri="{D42A27DB-BD31-4B8C-83A1-F6EECF244321}">
                <p14:modId xmlns:p14="http://schemas.microsoft.com/office/powerpoint/2010/main" val="3684325027"/>
              </p:ext>
            </p:extLst>
          </p:nvPr>
        </p:nvGraphicFramePr>
        <p:xfrm>
          <a:off x="107504" y="366585"/>
          <a:ext cx="8761686" cy="4410329"/>
        </p:xfrm>
        <a:graphic>
          <a:graphicData uri="http://schemas.openxmlformats.org/drawingml/2006/table">
            <a:tbl>
              <a:tblPr firstRow="1" firstCol="1" bandRow="1">
                <a:tableStyleId>{3B4B98B0-60AC-42C2-AFA5-B58CD77FA1E5}</a:tableStyleId>
              </a:tblPr>
              <a:tblGrid>
                <a:gridCol w="3202370">
                  <a:extLst>
                    <a:ext uri="{9D8B030D-6E8A-4147-A177-3AD203B41FA5}">
                      <a16:colId xmlns:a16="http://schemas.microsoft.com/office/drawing/2014/main" val="3680938858"/>
                    </a:ext>
                  </a:extLst>
                </a:gridCol>
                <a:gridCol w="2613135">
                  <a:extLst>
                    <a:ext uri="{9D8B030D-6E8A-4147-A177-3AD203B41FA5}">
                      <a16:colId xmlns:a16="http://schemas.microsoft.com/office/drawing/2014/main" val="501451196"/>
                    </a:ext>
                  </a:extLst>
                </a:gridCol>
                <a:gridCol w="2946181">
                  <a:extLst>
                    <a:ext uri="{9D8B030D-6E8A-4147-A177-3AD203B41FA5}">
                      <a16:colId xmlns:a16="http://schemas.microsoft.com/office/drawing/2014/main" val="1355126948"/>
                    </a:ext>
                  </a:extLst>
                </a:gridCol>
              </a:tblGrid>
              <a:tr h="458867">
                <a:tc>
                  <a:txBody>
                    <a:bodyPr/>
                    <a:lstStyle/>
                    <a:p>
                      <a:pPr>
                        <a:buNone/>
                      </a:pPr>
                      <a:endParaRPr lang="en-CA" sz="1200" dirty="0">
                        <a:solidFill>
                          <a:srgbClr val="000000"/>
                        </a:solidFill>
                        <a:effectLst/>
                        <a:latin typeface="+mn-lt"/>
                        <a:ea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1" kern="0" dirty="0">
                          <a:effectLst/>
                        </a:rPr>
                        <a:t>VIRTUES-ICD</a:t>
                      </a:r>
                      <a:endParaRPr lang="en-CA" sz="1200" kern="100" dirty="0">
                        <a:effectLst/>
                      </a:endParaRPr>
                    </a:p>
                    <a:p>
                      <a:pPr algn="ctr">
                        <a:lnSpc>
                          <a:spcPct val="107000"/>
                        </a:lnSpc>
                        <a:spcAft>
                          <a:spcPts val="800"/>
                        </a:spcAft>
                        <a:buNone/>
                      </a:pPr>
                      <a:r>
                        <a:rPr lang="en-CA" sz="1200" b="1" kern="0" dirty="0">
                          <a:effectLst/>
                        </a:rPr>
                        <a:t>n=</a:t>
                      </a:r>
                      <a:r>
                        <a:rPr lang="en-US" sz="1200" b="1" kern="0" dirty="0">
                          <a:effectLst/>
                        </a:rPr>
                        <a:t>562</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1" kern="0" dirty="0">
                          <a:effectLst/>
                        </a:rPr>
                        <a:t>Standard of Care</a:t>
                      </a:r>
                      <a:endParaRPr lang="en-CA" sz="1200" kern="100" dirty="0">
                        <a:effectLst/>
                      </a:endParaRPr>
                    </a:p>
                    <a:p>
                      <a:pPr algn="ctr">
                        <a:lnSpc>
                          <a:spcPct val="107000"/>
                        </a:lnSpc>
                        <a:spcAft>
                          <a:spcPts val="800"/>
                        </a:spcAft>
                        <a:buNone/>
                      </a:pPr>
                      <a:r>
                        <a:rPr lang="en-CA" sz="1200" b="1" kern="0" dirty="0">
                          <a:effectLst/>
                        </a:rPr>
                        <a:t>n=553</a:t>
                      </a:r>
                      <a:endParaRPr lang="en-CA" sz="120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776232529"/>
                  </a:ext>
                </a:extLst>
              </a:tr>
              <a:tr h="186976">
                <a:tc>
                  <a:txBody>
                    <a:bodyPr/>
                    <a:lstStyle/>
                    <a:p>
                      <a:pPr>
                        <a:buNone/>
                      </a:pPr>
                      <a:r>
                        <a:rPr lang="en-CA" sz="1200" dirty="0">
                          <a:solidFill>
                            <a:srgbClr val="000000"/>
                          </a:solidFill>
                          <a:effectLst/>
                        </a:rPr>
                        <a:t> </a:t>
                      </a:r>
                      <a:endParaRPr lang="en-CA" sz="1200" dirty="0">
                        <a:solidFill>
                          <a:srgbClr val="000000"/>
                        </a:solidFill>
                        <a:effectLst/>
                        <a:latin typeface="+mn-lt"/>
                        <a:ea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1" kern="0" dirty="0">
                          <a:effectLst/>
                        </a:rPr>
                        <a:t>N (%) median (interquartile range)</a:t>
                      </a:r>
                      <a:endParaRPr lang="en-CA" sz="1200" b="1"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7000"/>
                        </a:lnSpc>
                        <a:spcAft>
                          <a:spcPts val="800"/>
                        </a:spcAft>
                        <a:buNone/>
                      </a:pPr>
                      <a:r>
                        <a:rPr lang="en-CA" sz="1200" b="1" kern="0" dirty="0">
                          <a:effectLst/>
                        </a:rPr>
                        <a:t>N (%) median (interquartile range)</a:t>
                      </a:r>
                      <a:endParaRPr lang="en-CA" sz="1200" b="1"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422088481"/>
                  </a:ext>
                </a:extLst>
              </a:tr>
              <a:tr h="441960">
                <a:tc>
                  <a:txBody>
                    <a:bodyPr/>
                    <a:lstStyle/>
                    <a:p>
                      <a:pPr>
                        <a:buNone/>
                      </a:pPr>
                      <a:r>
                        <a:rPr lang="en-CA" sz="1200" dirty="0">
                          <a:effectLst/>
                        </a:rPr>
                        <a:t>Efficacy</a:t>
                      </a:r>
                      <a:endParaRPr lang="en-CA" sz="1200" dirty="0">
                        <a:solidFill>
                          <a:srgbClr val="000000"/>
                        </a:solidFill>
                        <a:effectLst/>
                        <a:latin typeface="+mn-lt"/>
                        <a:ea typeface="Times New Roman" panose="02020603050405020304" pitchFamily="18" charset="0"/>
                      </a:endParaRPr>
                    </a:p>
                  </a:txBody>
                  <a:tcPr marL="51435" marR="51435" marT="0" marB="0"/>
                </a:tc>
                <a:tc>
                  <a:txBody>
                    <a:bodyPr/>
                    <a:lstStyle/>
                    <a:p>
                      <a:pPr algn="ctr">
                        <a:lnSpc>
                          <a:spcPct val="100000"/>
                        </a:lnSpc>
                        <a:spcAft>
                          <a:spcPts val="800"/>
                        </a:spcAft>
                        <a:buNone/>
                      </a:pPr>
                      <a:r>
                        <a:rPr lang="en-CA" sz="1200" b="0" kern="0" dirty="0">
                          <a:effectLst/>
                        </a:rPr>
                        <a:t>91 (9.2)  </a:t>
                      </a:r>
                    </a:p>
                    <a:p>
                      <a:pPr algn="ctr">
                        <a:lnSpc>
                          <a:spcPct val="100000"/>
                        </a:lnSpc>
                      </a:pPr>
                      <a:r>
                        <a:rPr lang="en-US" sz="1200" b="0" kern="1200" dirty="0">
                          <a:solidFill>
                            <a:schemeClr val="tx1"/>
                          </a:solidFill>
                          <a:effectLst/>
                          <a:latin typeface="+mn-lt"/>
                          <a:ea typeface="+mn-ea"/>
                          <a:cs typeface="+mn-cs"/>
                        </a:rPr>
                        <a:t>2.00(0,15)</a:t>
                      </a:r>
                    </a:p>
                  </a:txBody>
                  <a:tcPr marL="51435" marR="51435" marT="0" marB="0"/>
                </a:tc>
                <a:tc>
                  <a:txBody>
                    <a:bodyPr/>
                    <a:lstStyle/>
                    <a:p>
                      <a:pPr algn="ctr">
                        <a:lnSpc>
                          <a:spcPct val="100000"/>
                        </a:lnSpc>
                        <a:spcAft>
                          <a:spcPts val="800"/>
                        </a:spcAft>
                        <a:buNone/>
                      </a:pPr>
                      <a:r>
                        <a:rPr lang="en-CA" sz="1200" b="0" kern="0" dirty="0">
                          <a:effectLst/>
                        </a:rPr>
                        <a:t>95( 9.8)    </a:t>
                      </a:r>
                    </a:p>
                    <a:p>
                      <a:pPr algn="ctr">
                        <a:lnSpc>
                          <a:spcPct val="100000"/>
                        </a:lnSpc>
                      </a:pPr>
                      <a:r>
                        <a:rPr lang="en-US" sz="1200" b="0" kern="1200" dirty="0">
                          <a:solidFill>
                            <a:schemeClr val="tx1"/>
                          </a:solidFill>
                          <a:effectLst/>
                          <a:latin typeface="+mn-lt"/>
                          <a:ea typeface="+mn-ea"/>
                          <a:cs typeface="+mn-cs"/>
                        </a:rPr>
                        <a:t>1.00(0,8)</a:t>
                      </a:r>
                      <a:endParaRPr lang="en-CA" sz="1200" b="0" kern="1200" dirty="0">
                        <a:solidFill>
                          <a:schemeClr val="tx1"/>
                        </a:solidFill>
                        <a:effectLst/>
                        <a:latin typeface="+mn-lt"/>
                        <a:ea typeface="+mn-ea"/>
                        <a:cs typeface="+mn-cs"/>
                      </a:endParaRPr>
                    </a:p>
                  </a:txBody>
                  <a:tcPr marL="51435" marR="51435" marT="0" marB="0"/>
                </a:tc>
                <a:extLst>
                  <a:ext uri="{0D108BD9-81ED-4DB2-BD59-A6C34878D82A}">
                    <a16:rowId xmlns:a16="http://schemas.microsoft.com/office/drawing/2014/main" val="1882554409"/>
                  </a:ext>
                </a:extLst>
              </a:tr>
              <a:tr h="441960">
                <a:tc>
                  <a:txBody>
                    <a:bodyPr/>
                    <a:lstStyle/>
                    <a:p>
                      <a:pPr>
                        <a:buNone/>
                      </a:pPr>
                      <a:r>
                        <a:rPr lang="en-CA" sz="1200" dirty="0">
                          <a:effectLst/>
                        </a:rPr>
                        <a:t>new atrial tachyarrhythmia &gt; 12 hours </a:t>
                      </a:r>
                      <a:endParaRPr lang="en-CA" sz="1200" dirty="0">
                        <a:solidFill>
                          <a:srgbClr val="000000"/>
                        </a:solidFill>
                        <a:effectLst/>
                        <a:latin typeface="+mn-lt"/>
                        <a:ea typeface="Times New Roman" panose="02020603050405020304" pitchFamily="18" charset="0"/>
                      </a:endParaRPr>
                    </a:p>
                  </a:txBody>
                  <a:tcPr marL="51435" marR="51435" marT="0" marB="0"/>
                </a:tc>
                <a:tc>
                  <a:txBody>
                    <a:bodyPr/>
                    <a:lstStyle/>
                    <a:p>
                      <a:pPr algn="ctr">
                        <a:lnSpc>
                          <a:spcPct val="100000"/>
                        </a:lnSpc>
                        <a:spcAft>
                          <a:spcPts val="800"/>
                        </a:spcAft>
                        <a:buNone/>
                      </a:pPr>
                      <a:r>
                        <a:rPr lang="en-CA" sz="1200" b="0" kern="0" dirty="0">
                          <a:effectLst/>
                        </a:rPr>
                        <a:t>6 (1.1)</a:t>
                      </a:r>
                    </a:p>
                    <a:p>
                      <a:pPr algn="ctr">
                        <a:lnSpc>
                          <a:spcPct val="100000"/>
                        </a:lnSpc>
                      </a:pPr>
                      <a:r>
                        <a:rPr lang="en-US" sz="1200" b="0" kern="1200" dirty="0">
                          <a:solidFill>
                            <a:schemeClr val="tx1"/>
                          </a:solidFill>
                          <a:effectLst/>
                          <a:latin typeface="+mn-lt"/>
                          <a:ea typeface="+mn-ea"/>
                          <a:cs typeface="+mn-cs"/>
                        </a:rPr>
                        <a:t>0.50(0,7.0)</a:t>
                      </a:r>
                      <a:endParaRPr lang="en-CA" sz="1200" b="0" kern="1200" dirty="0">
                        <a:solidFill>
                          <a:schemeClr val="tx1"/>
                        </a:solidFill>
                        <a:effectLst/>
                        <a:latin typeface="+mn-lt"/>
                        <a:ea typeface="+mn-ea"/>
                        <a:cs typeface="+mn-cs"/>
                      </a:endParaRPr>
                    </a:p>
                  </a:txBody>
                  <a:tcPr marL="51435" marR="51435" marT="0" marB="0"/>
                </a:tc>
                <a:tc>
                  <a:txBody>
                    <a:bodyPr/>
                    <a:lstStyle/>
                    <a:p>
                      <a:pPr algn="ctr">
                        <a:lnSpc>
                          <a:spcPct val="100000"/>
                        </a:lnSpc>
                        <a:spcAft>
                          <a:spcPts val="800"/>
                        </a:spcAft>
                        <a:buNone/>
                      </a:pPr>
                      <a:r>
                        <a:rPr lang="en-CA" sz="1200" b="0" kern="0" dirty="0">
                          <a:effectLst/>
                        </a:rPr>
                        <a:t>7 (1.3)</a:t>
                      </a:r>
                    </a:p>
                    <a:p>
                      <a:pPr algn="ctr">
                        <a:lnSpc>
                          <a:spcPct val="100000"/>
                        </a:lnSpc>
                      </a:pPr>
                      <a:r>
                        <a:rPr lang="en-US" sz="1200" b="0" kern="1200" dirty="0">
                          <a:solidFill>
                            <a:schemeClr val="tx1"/>
                          </a:solidFill>
                          <a:effectLst/>
                          <a:latin typeface="+mn-lt"/>
                          <a:ea typeface="+mn-ea"/>
                          <a:cs typeface="+mn-cs"/>
                        </a:rPr>
                        <a:t>4.0(1.0,8.0)</a:t>
                      </a:r>
                      <a:endParaRPr lang="en-CA" sz="1200" b="0" kern="1200" dirty="0">
                        <a:solidFill>
                          <a:schemeClr val="tx1"/>
                        </a:solidFill>
                        <a:effectLst/>
                        <a:latin typeface="+mn-lt"/>
                        <a:ea typeface="+mn-ea"/>
                        <a:cs typeface="+mn-cs"/>
                      </a:endParaRPr>
                    </a:p>
                  </a:txBody>
                  <a:tcPr marL="51435" marR="51435" marT="0" marB="0"/>
                </a:tc>
                <a:extLst>
                  <a:ext uri="{0D108BD9-81ED-4DB2-BD59-A6C34878D82A}">
                    <a16:rowId xmlns:a16="http://schemas.microsoft.com/office/drawing/2014/main" val="2710578196"/>
                  </a:ext>
                </a:extLst>
              </a:tr>
              <a:tr h="441960">
                <a:tc>
                  <a:txBody>
                    <a:bodyPr/>
                    <a:lstStyle/>
                    <a:p>
                      <a:pPr>
                        <a:buNone/>
                      </a:pPr>
                      <a:r>
                        <a:rPr lang="en-CA" sz="1200" dirty="0">
                          <a:effectLst/>
                        </a:rPr>
                        <a:t>rapid ventricular rate (≥120 bpm for ≥ 6 hrs AT/AF per day)</a:t>
                      </a:r>
                      <a:endParaRPr lang="en-CA" sz="1200" dirty="0">
                        <a:solidFill>
                          <a:srgbClr val="000000"/>
                        </a:solidFill>
                        <a:effectLst/>
                        <a:latin typeface="+mn-lt"/>
                        <a:ea typeface="Times New Roman" panose="02020603050405020304" pitchFamily="18" charset="0"/>
                      </a:endParaRPr>
                    </a:p>
                  </a:txBody>
                  <a:tcPr marL="51435" marR="51435" marT="0" marB="0"/>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lang="en-CA" sz="1200" b="0" kern="1200" dirty="0">
                          <a:solidFill>
                            <a:schemeClr val="tx1"/>
                          </a:solidFill>
                          <a:effectLst/>
                          <a:latin typeface="+mn-lt"/>
                          <a:ea typeface="+mn-ea"/>
                          <a:cs typeface="+mn-cs"/>
                        </a:rPr>
                        <a:t>3(0.53%)</a:t>
                      </a:r>
                      <a:endParaRPr lang="en-US" sz="1200" b="0" kern="1200" dirty="0">
                        <a:solidFill>
                          <a:schemeClr val="tx1"/>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800"/>
                        </a:spcAft>
                        <a:buClrTx/>
                        <a:buSzTx/>
                        <a:buFontTx/>
                        <a:buNone/>
                        <a:tabLst/>
                        <a:defRPr/>
                      </a:pPr>
                      <a:r>
                        <a:rPr lang="en-US" sz="1200" b="0" kern="1200" dirty="0">
                          <a:solidFill>
                            <a:schemeClr val="tx1"/>
                          </a:solidFill>
                          <a:effectLst/>
                          <a:latin typeface="+mn-lt"/>
                          <a:ea typeface="+mn-ea"/>
                          <a:cs typeface="+mn-cs"/>
                        </a:rPr>
                        <a:t>57.0(0, 83.)</a:t>
                      </a:r>
                      <a:endParaRPr lang="en-CA" sz="1200" b="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0000"/>
                        </a:lnSpc>
                        <a:spcAft>
                          <a:spcPts val="800"/>
                        </a:spcAft>
                        <a:buNone/>
                      </a:pPr>
                      <a:r>
                        <a:rPr lang="en-CA" sz="1200" b="0" kern="1200" dirty="0">
                          <a:solidFill>
                            <a:schemeClr val="tx1"/>
                          </a:solidFill>
                          <a:effectLst/>
                          <a:latin typeface="+mn-lt"/>
                          <a:ea typeface="+mn-ea"/>
                          <a:cs typeface="+mn-cs"/>
                        </a:rPr>
                        <a:t>2(0.36%)</a:t>
                      </a:r>
                    </a:p>
                    <a:p>
                      <a:pPr algn="ctr">
                        <a:lnSpc>
                          <a:spcPct val="100000"/>
                        </a:lnSpc>
                      </a:pPr>
                      <a:r>
                        <a:rPr lang="en-US" sz="1200" b="0" kern="1200" dirty="0">
                          <a:solidFill>
                            <a:schemeClr val="tx1"/>
                          </a:solidFill>
                          <a:effectLst/>
                          <a:latin typeface="+mn-lt"/>
                          <a:ea typeface="+mn-ea"/>
                          <a:cs typeface="+mn-cs"/>
                        </a:rPr>
                        <a:t>2.50(1.00,4.00)</a:t>
                      </a:r>
                      <a:endParaRPr lang="en-CA" sz="1200" b="0" kern="1200" dirty="0">
                        <a:solidFill>
                          <a:schemeClr val="tx1"/>
                        </a:solidFill>
                        <a:effectLst/>
                        <a:latin typeface="+mn-lt"/>
                        <a:ea typeface="+mn-ea"/>
                        <a:cs typeface="+mn-cs"/>
                      </a:endParaRPr>
                    </a:p>
                  </a:txBody>
                  <a:tcPr marL="51435" marR="51435" marT="0" marB="0"/>
                </a:tc>
                <a:extLst>
                  <a:ext uri="{0D108BD9-81ED-4DB2-BD59-A6C34878D82A}">
                    <a16:rowId xmlns:a16="http://schemas.microsoft.com/office/drawing/2014/main" val="3242325876"/>
                  </a:ext>
                </a:extLst>
              </a:tr>
              <a:tr h="441960">
                <a:tc>
                  <a:txBody>
                    <a:bodyPr/>
                    <a:lstStyle/>
                    <a:p>
                      <a:pPr>
                        <a:buNone/>
                      </a:pPr>
                      <a:r>
                        <a:rPr lang="en-CA" sz="1200" dirty="0">
                          <a:effectLst/>
                        </a:rPr>
                        <a:t>Lead impedance out of range</a:t>
                      </a:r>
                      <a:endParaRPr lang="en-CA" sz="1200" dirty="0">
                        <a:solidFill>
                          <a:srgbClr val="000000"/>
                        </a:solidFill>
                        <a:effectLst/>
                        <a:latin typeface="+mn-lt"/>
                        <a:ea typeface="Times New Roman" panose="02020603050405020304" pitchFamily="18" charset="0"/>
                      </a:endParaRPr>
                    </a:p>
                  </a:txBody>
                  <a:tcPr marL="51435" marR="51435" marT="0" marB="0"/>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lang="en-CA" sz="1200" b="0" kern="1200" dirty="0">
                          <a:solidFill>
                            <a:schemeClr val="tx1"/>
                          </a:solidFill>
                          <a:effectLst/>
                          <a:latin typeface="+mn-lt"/>
                          <a:ea typeface="+mn-ea"/>
                          <a:cs typeface="+mn-cs"/>
                        </a:rPr>
                        <a:t>4(0.71%)</a:t>
                      </a:r>
                      <a:r>
                        <a:rPr lang="en-CA" sz="1200" b="0" kern="0" dirty="0">
                          <a:effectLst/>
                        </a:rPr>
                        <a:t> </a:t>
                      </a:r>
                    </a:p>
                    <a:p>
                      <a:pPr marL="0" marR="0" lvl="0" indent="0" algn="ctr" defTabSz="914400" rtl="0" eaLnBrk="1" fontAlgn="auto" latinLnBrk="0" hangingPunct="1">
                        <a:lnSpc>
                          <a:spcPct val="100000"/>
                        </a:lnSpc>
                        <a:spcBef>
                          <a:spcPts val="0"/>
                        </a:spcBef>
                        <a:spcAft>
                          <a:spcPts val="800"/>
                        </a:spcAft>
                        <a:buClrTx/>
                        <a:buSzTx/>
                        <a:buFontTx/>
                        <a:buNone/>
                        <a:tabLst/>
                        <a:defRPr/>
                      </a:pPr>
                      <a:r>
                        <a:rPr lang="en-CA" sz="1200" b="0" kern="0" dirty="0">
                          <a:solidFill>
                            <a:schemeClr val="tx1"/>
                          </a:solidFill>
                          <a:effectLst/>
                          <a:latin typeface="+mn-lt"/>
                          <a:ea typeface="+mn-ea"/>
                          <a:cs typeface="+mn-cs"/>
                        </a:rPr>
                        <a:t>0</a:t>
                      </a:r>
                      <a:r>
                        <a:rPr lang="en-US" sz="1200" b="0" kern="1200" dirty="0">
                          <a:solidFill>
                            <a:schemeClr val="tx1"/>
                          </a:solidFill>
                          <a:effectLst/>
                          <a:latin typeface="+mn-lt"/>
                          <a:ea typeface="+mn-ea"/>
                          <a:cs typeface="+mn-cs"/>
                        </a:rPr>
                        <a:t>.50(0, 1.50)</a:t>
                      </a:r>
                      <a:endParaRPr lang="en-CA" sz="1200" b="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tab pos="123825" algn="l"/>
                        </a:tabLst>
                        <a:defRPr/>
                      </a:pPr>
                      <a:r>
                        <a:rPr lang="en-CA" sz="1200" b="0" kern="1200" dirty="0">
                          <a:solidFill>
                            <a:schemeClr val="tx1"/>
                          </a:solidFill>
                          <a:effectLst/>
                          <a:latin typeface="+mn-lt"/>
                          <a:ea typeface="+mn-ea"/>
                          <a:cs typeface="+mn-cs"/>
                        </a:rPr>
                        <a:t>6(1.08%)</a:t>
                      </a:r>
                      <a:r>
                        <a:rPr lang="en-US" sz="1200" b="0" kern="1200" dirty="0">
                          <a:solidFill>
                            <a:schemeClr val="tx1"/>
                          </a:solidFill>
                          <a:effectLst/>
                          <a:latin typeface="+mn-lt"/>
                          <a:ea typeface="+mn-ea"/>
                          <a:cs typeface="+mn-cs"/>
                        </a:rPr>
                        <a:t> </a:t>
                      </a:r>
                    </a:p>
                    <a:p>
                      <a:pPr marL="0" marR="0" lvl="0" indent="0" algn="ctr" defTabSz="914400" rtl="0" eaLnBrk="1" fontAlgn="auto" latinLnBrk="0" hangingPunct="1">
                        <a:lnSpc>
                          <a:spcPct val="100000"/>
                        </a:lnSpc>
                        <a:spcBef>
                          <a:spcPts val="0"/>
                        </a:spcBef>
                        <a:spcAft>
                          <a:spcPts val="800"/>
                        </a:spcAft>
                        <a:buClrTx/>
                        <a:buSzTx/>
                        <a:buFontTx/>
                        <a:buNone/>
                        <a:tabLst>
                          <a:tab pos="123825" algn="l"/>
                        </a:tabLst>
                        <a:defRPr/>
                      </a:pPr>
                      <a:r>
                        <a:rPr lang="en-US" sz="1200" b="0" kern="1200" dirty="0">
                          <a:solidFill>
                            <a:schemeClr val="tx1"/>
                          </a:solidFill>
                          <a:effectLst/>
                          <a:latin typeface="+mn-lt"/>
                          <a:ea typeface="+mn-ea"/>
                          <a:cs typeface="+mn-cs"/>
                        </a:rPr>
                        <a:t>1.00(0,1.00)</a:t>
                      </a:r>
                      <a:endParaRPr lang="en-CA" sz="1200" b="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6872975"/>
                  </a:ext>
                </a:extLst>
              </a:tr>
              <a:tr h="441960">
                <a:tc>
                  <a:txBody>
                    <a:bodyPr/>
                    <a:lstStyle/>
                    <a:p>
                      <a:pPr>
                        <a:buNone/>
                      </a:pPr>
                      <a:r>
                        <a:rPr lang="en-CA" sz="1200" dirty="0">
                          <a:effectLst/>
                        </a:rPr>
                        <a:t>Low battery</a:t>
                      </a:r>
                      <a:endParaRPr lang="en-CA" sz="1200" dirty="0">
                        <a:solidFill>
                          <a:srgbClr val="000000"/>
                        </a:solidFill>
                        <a:effectLst/>
                        <a:latin typeface="+mn-lt"/>
                        <a:ea typeface="Times New Roman" panose="02020603050405020304" pitchFamily="18" charset="0"/>
                      </a:endParaRPr>
                    </a:p>
                  </a:txBody>
                  <a:tcPr marL="51435" marR="51435" marT="0" marB="0"/>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lang="en-CA" sz="1200" b="0" kern="1200" dirty="0">
                          <a:solidFill>
                            <a:schemeClr val="tx1"/>
                          </a:solidFill>
                          <a:effectLst/>
                          <a:latin typeface="+mn-lt"/>
                          <a:ea typeface="+mn-ea"/>
                          <a:cs typeface="+mn-cs"/>
                        </a:rPr>
                        <a:t>2(0.36%)</a:t>
                      </a:r>
                      <a:r>
                        <a:rPr lang="en-CA" sz="1200" b="0" kern="0" dirty="0">
                          <a:effectLst/>
                        </a:rPr>
                        <a:t> </a:t>
                      </a:r>
                    </a:p>
                    <a:p>
                      <a:pPr marL="0" marR="0" lvl="0" indent="0" algn="ctr" defTabSz="914400" rtl="0" eaLnBrk="1" fontAlgn="auto" latinLnBrk="0" hangingPunct="1">
                        <a:lnSpc>
                          <a:spcPct val="100000"/>
                        </a:lnSpc>
                        <a:spcBef>
                          <a:spcPts val="0"/>
                        </a:spcBef>
                        <a:spcAft>
                          <a:spcPts val="800"/>
                        </a:spcAft>
                        <a:buClrTx/>
                        <a:buSzTx/>
                        <a:buFontTx/>
                        <a:buNone/>
                        <a:tabLst/>
                        <a:defRPr/>
                      </a:pPr>
                      <a:r>
                        <a:rPr lang="en-US" sz="1200" b="0" kern="1200" dirty="0">
                          <a:solidFill>
                            <a:schemeClr val="tx1"/>
                          </a:solidFill>
                          <a:effectLst/>
                          <a:latin typeface="+mn-lt"/>
                          <a:ea typeface="+mn-ea"/>
                          <a:cs typeface="+mn-cs"/>
                        </a:rPr>
                        <a:t>31 (0,62)</a:t>
                      </a:r>
                      <a:endParaRPr lang="en-CA" sz="1200" b="0" kern="1200" dirty="0">
                        <a:solidFill>
                          <a:schemeClr val="tx1"/>
                        </a:solidFill>
                        <a:effectLst/>
                        <a:latin typeface="+mn-lt"/>
                        <a:ea typeface="+mn-ea"/>
                        <a:cs typeface="+mn-cs"/>
                      </a:endParaRPr>
                    </a:p>
                  </a:txBody>
                  <a:tcPr marL="51435" marR="51435" marT="0" marB="0"/>
                </a:tc>
                <a:tc>
                  <a:txBody>
                    <a:bodyPr/>
                    <a:lstStyle/>
                    <a:p>
                      <a:pPr algn="ctr">
                        <a:lnSpc>
                          <a:spcPct val="100000"/>
                        </a:lnSpc>
                        <a:spcAft>
                          <a:spcPts val="800"/>
                        </a:spcAft>
                        <a:buNone/>
                      </a:pPr>
                      <a:r>
                        <a:rPr lang="en-CA" sz="1200" b="0" kern="1200" dirty="0">
                          <a:solidFill>
                            <a:schemeClr val="tx1"/>
                          </a:solidFill>
                          <a:effectLst/>
                          <a:latin typeface="+mn-lt"/>
                          <a:ea typeface="+mn-ea"/>
                          <a:cs typeface="+mn-cs"/>
                        </a:rPr>
                        <a:t>1(0.18%)</a:t>
                      </a:r>
                    </a:p>
                    <a:p>
                      <a:pPr algn="ctr">
                        <a:lnSpc>
                          <a:spcPct val="100000"/>
                        </a:lnSpc>
                        <a:spcAft>
                          <a:spcPts val="800"/>
                        </a:spcAft>
                        <a:buNone/>
                      </a:pPr>
                      <a:r>
                        <a:rPr lang="en-US" sz="1200" b="0" kern="0" dirty="0">
                          <a:effectLst/>
                        </a:rPr>
                        <a:t>0</a:t>
                      </a:r>
                      <a:endParaRPr lang="en-CA" sz="1200" b="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1309233568"/>
                  </a:ext>
                </a:extLst>
              </a:tr>
              <a:tr h="441960">
                <a:tc>
                  <a:txBody>
                    <a:bodyPr/>
                    <a:lstStyle/>
                    <a:p>
                      <a:pPr>
                        <a:buNone/>
                      </a:pPr>
                      <a:r>
                        <a:rPr lang="en-CA" sz="1200" dirty="0">
                          <a:effectLst/>
                        </a:rPr>
                        <a:t>Need for device reprogramming</a:t>
                      </a:r>
                      <a:endParaRPr lang="en-CA" sz="1200" dirty="0">
                        <a:solidFill>
                          <a:srgbClr val="000000"/>
                        </a:solidFill>
                        <a:effectLst/>
                        <a:latin typeface="+mn-lt"/>
                        <a:ea typeface="Times New Roman" panose="02020603050405020304" pitchFamily="18" charset="0"/>
                      </a:endParaRPr>
                    </a:p>
                  </a:txBody>
                  <a:tcPr marL="51435" marR="51435" marT="0" marB="0"/>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lang="en-CA" sz="1200" b="0" kern="1200" dirty="0">
                          <a:solidFill>
                            <a:schemeClr val="tx1"/>
                          </a:solidFill>
                          <a:effectLst/>
                          <a:latin typeface="+mn-lt"/>
                          <a:ea typeface="+mn-ea"/>
                          <a:cs typeface="+mn-cs"/>
                        </a:rPr>
                        <a:t>10(1.78%)</a:t>
                      </a:r>
                      <a:r>
                        <a:rPr lang="en-US" sz="1200" b="0" kern="1200" dirty="0">
                          <a:solidFill>
                            <a:schemeClr val="tx1"/>
                          </a:solidFill>
                          <a:effectLst/>
                          <a:latin typeface="+mn-lt"/>
                          <a:ea typeface="+mn-ea"/>
                          <a:cs typeface="+mn-cs"/>
                        </a:rPr>
                        <a:t> </a:t>
                      </a:r>
                    </a:p>
                    <a:p>
                      <a:pPr marL="0" marR="0" lvl="0" indent="0" algn="ctr" defTabSz="914400" rtl="0" eaLnBrk="1" fontAlgn="auto" latinLnBrk="0" hangingPunct="1">
                        <a:lnSpc>
                          <a:spcPct val="100000"/>
                        </a:lnSpc>
                        <a:spcBef>
                          <a:spcPts val="0"/>
                        </a:spcBef>
                        <a:spcAft>
                          <a:spcPts val="800"/>
                        </a:spcAft>
                        <a:buClrTx/>
                        <a:buSzTx/>
                        <a:buFontTx/>
                        <a:buNone/>
                        <a:tabLst/>
                        <a:defRPr/>
                      </a:pPr>
                      <a:r>
                        <a:rPr lang="en-US" sz="1200" b="0" kern="1200" dirty="0">
                          <a:solidFill>
                            <a:schemeClr val="tx1"/>
                          </a:solidFill>
                          <a:effectLst/>
                          <a:latin typeface="+mn-lt"/>
                          <a:ea typeface="+mn-ea"/>
                          <a:cs typeface="+mn-cs"/>
                        </a:rPr>
                        <a:t>0(0,1.00)</a:t>
                      </a:r>
                      <a:endParaRPr lang="en-CA" sz="1200" b="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tab pos="123825" algn="l"/>
                        </a:tabLst>
                        <a:defRPr/>
                      </a:pPr>
                      <a:r>
                        <a:rPr lang="en-CA" sz="1200" b="0" kern="1200" dirty="0">
                          <a:solidFill>
                            <a:schemeClr val="tx1"/>
                          </a:solidFill>
                          <a:effectLst/>
                          <a:latin typeface="+mn-lt"/>
                          <a:ea typeface="+mn-ea"/>
                          <a:cs typeface="+mn-cs"/>
                        </a:rPr>
                        <a:t>16(2.89%)</a:t>
                      </a:r>
                    </a:p>
                    <a:p>
                      <a:pPr marL="0" marR="0" lvl="0" indent="0" algn="ctr" defTabSz="914400" rtl="0" eaLnBrk="1" fontAlgn="auto" latinLnBrk="0" hangingPunct="1">
                        <a:lnSpc>
                          <a:spcPct val="100000"/>
                        </a:lnSpc>
                        <a:spcBef>
                          <a:spcPts val="0"/>
                        </a:spcBef>
                        <a:spcAft>
                          <a:spcPts val="800"/>
                        </a:spcAft>
                        <a:buClrTx/>
                        <a:buSzTx/>
                        <a:buFontTx/>
                        <a:buNone/>
                        <a:tabLst>
                          <a:tab pos="123825" algn="l"/>
                        </a:tabLst>
                        <a:defRPr/>
                      </a:pPr>
                      <a:r>
                        <a:rPr lang="en-CA" sz="1200" b="0" kern="0" dirty="0">
                          <a:effectLst/>
                        </a:rPr>
                        <a:t> </a:t>
                      </a:r>
                      <a:r>
                        <a:rPr lang="en-US" sz="1200" b="0" kern="1200" dirty="0">
                          <a:solidFill>
                            <a:schemeClr val="tx1"/>
                          </a:solidFill>
                          <a:effectLst/>
                          <a:latin typeface="+mn-lt"/>
                          <a:ea typeface="+mn-ea"/>
                          <a:cs typeface="+mn-cs"/>
                        </a:rPr>
                        <a:t>0(0,1.50)</a:t>
                      </a:r>
                      <a:endParaRPr lang="en-CA" sz="1200" b="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39004423"/>
                  </a:ext>
                </a:extLst>
              </a:tr>
              <a:tr h="441960">
                <a:tc>
                  <a:txBody>
                    <a:bodyPr/>
                    <a:lstStyle/>
                    <a:p>
                      <a:pPr>
                        <a:buNone/>
                      </a:pPr>
                      <a:r>
                        <a:rPr lang="en-CA" sz="1200" dirty="0">
                          <a:effectLst/>
                        </a:rPr>
                        <a:t>Advisory alert</a:t>
                      </a:r>
                      <a:endParaRPr lang="en-CA" sz="1200" dirty="0">
                        <a:solidFill>
                          <a:srgbClr val="000000"/>
                        </a:solidFill>
                        <a:effectLst/>
                        <a:latin typeface="+mn-lt"/>
                        <a:ea typeface="Times New Roman" panose="02020603050405020304" pitchFamily="18" charset="0"/>
                      </a:endParaRPr>
                    </a:p>
                  </a:txBody>
                  <a:tcPr marL="51435" marR="51435" marT="0" marB="0"/>
                </a:tc>
                <a:tc>
                  <a:txBody>
                    <a:bodyPr/>
                    <a:lstStyle/>
                    <a:p>
                      <a:pPr algn="ctr">
                        <a:lnSpc>
                          <a:spcPct val="100000"/>
                        </a:lnSpc>
                        <a:spcAft>
                          <a:spcPts val="800"/>
                        </a:spcAft>
                        <a:buNone/>
                      </a:pPr>
                      <a:r>
                        <a:rPr lang="en-CA" sz="1200" b="0" kern="0" dirty="0">
                          <a:effectLst/>
                        </a:rPr>
                        <a:t>2 (0.20)  </a:t>
                      </a:r>
                    </a:p>
                    <a:p>
                      <a:pPr algn="ctr">
                        <a:lnSpc>
                          <a:spcPct val="100000"/>
                        </a:lnSpc>
                        <a:spcAft>
                          <a:spcPts val="800"/>
                        </a:spcAft>
                        <a:buNone/>
                      </a:pPr>
                      <a:r>
                        <a:rPr lang="en-CA" sz="1200" b="0" kern="0" dirty="0">
                          <a:effectLst/>
                        </a:rPr>
                        <a:t> </a:t>
                      </a:r>
                      <a:r>
                        <a:rPr lang="en-US" sz="1200" b="0" kern="0" dirty="0">
                          <a:effectLst/>
                        </a:rPr>
                        <a:t>5.5(2.0,9.0)</a:t>
                      </a:r>
                      <a:endParaRPr lang="en-CA" sz="1200" b="0" kern="100" dirty="0">
                        <a:effectLst/>
                        <a:latin typeface="+mn-lt"/>
                        <a:ea typeface="Aptos" panose="020B0004020202020204" pitchFamily="34" charset="0"/>
                        <a:cs typeface="Times New Roman" panose="02020603050405020304" pitchFamily="18" charset="0"/>
                      </a:endParaRPr>
                    </a:p>
                  </a:txBody>
                  <a:tcPr marL="51435" marR="51435" marT="0" marB="0"/>
                </a:tc>
                <a:tc>
                  <a:txBody>
                    <a:bodyPr/>
                    <a:lstStyle/>
                    <a:p>
                      <a:pPr algn="ctr">
                        <a:lnSpc>
                          <a:spcPct val="100000"/>
                        </a:lnSpc>
                        <a:spcAft>
                          <a:spcPts val="800"/>
                        </a:spcAft>
                        <a:buNone/>
                      </a:pPr>
                      <a:r>
                        <a:rPr lang="en-CA" sz="1200" b="0" kern="0" dirty="0">
                          <a:effectLst/>
                        </a:rPr>
                        <a:t>2 (0.21)   </a:t>
                      </a:r>
                    </a:p>
                    <a:p>
                      <a:pPr algn="ctr">
                        <a:lnSpc>
                          <a:spcPct val="100000"/>
                        </a:lnSpc>
                        <a:spcAft>
                          <a:spcPts val="800"/>
                        </a:spcAft>
                        <a:buNone/>
                      </a:pPr>
                      <a:r>
                        <a:rPr lang="en-US" sz="1200" b="0" kern="0" dirty="0">
                          <a:effectLst/>
                        </a:rPr>
                        <a:t>5.5(0,11.0)</a:t>
                      </a:r>
                      <a:endParaRPr lang="en-CA" sz="1200" b="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72431606"/>
                  </a:ext>
                </a:extLst>
              </a:tr>
              <a:tr h="441960">
                <a:tc>
                  <a:txBody>
                    <a:bodyPr/>
                    <a:lstStyle/>
                    <a:p>
                      <a:pPr>
                        <a:buNone/>
                      </a:pPr>
                      <a:r>
                        <a:rPr lang="en-CA" sz="1200" dirty="0">
                          <a:effectLst/>
                        </a:rPr>
                        <a:t>ICD shock/ATP/VT storm or sustained VT &gt; 30 seconds</a:t>
                      </a:r>
                      <a:endParaRPr lang="en-CA" sz="1200" dirty="0">
                        <a:solidFill>
                          <a:srgbClr val="000000"/>
                        </a:solidFill>
                        <a:effectLst/>
                        <a:latin typeface="+mn-lt"/>
                        <a:ea typeface="Times New Roman" panose="02020603050405020304" pitchFamily="18" charset="0"/>
                      </a:endParaRPr>
                    </a:p>
                  </a:txBody>
                  <a:tcPr marL="51435" marR="51435" marT="0" marB="0"/>
                </a:tc>
                <a:tc>
                  <a:txBody>
                    <a:bodyPr/>
                    <a:lstStyle/>
                    <a:p>
                      <a:pPr algn="ctr">
                        <a:lnSpc>
                          <a:spcPct val="100000"/>
                        </a:lnSpc>
                        <a:spcAft>
                          <a:spcPts val="800"/>
                        </a:spcAft>
                        <a:buNone/>
                      </a:pPr>
                      <a:r>
                        <a:rPr lang="en-CA" sz="1200" b="0" kern="0" dirty="0">
                          <a:effectLst/>
                        </a:rPr>
                        <a:t>52 (9.3)   </a:t>
                      </a:r>
                    </a:p>
                    <a:p>
                      <a:pPr algn="ctr">
                        <a:lnSpc>
                          <a:spcPct val="100000"/>
                        </a:lnSpc>
                      </a:pPr>
                      <a:r>
                        <a:rPr lang="en-US" sz="1200" b="0" kern="1200" dirty="0">
                          <a:solidFill>
                            <a:schemeClr val="tx1"/>
                          </a:solidFill>
                          <a:effectLst/>
                          <a:latin typeface="+mn-lt"/>
                          <a:ea typeface="+mn-ea"/>
                          <a:cs typeface="+mn-cs"/>
                        </a:rPr>
                        <a:t>2.5(1,14.5)</a:t>
                      </a:r>
                      <a:endParaRPr lang="en-CA" sz="1200" b="0" kern="1200" dirty="0">
                        <a:solidFill>
                          <a:schemeClr val="tx1"/>
                        </a:solidFill>
                        <a:effectLst/>
                        <a:latin typeface="+mn-lt"/>
                        <a:ea typeface="+mn-ea"/>
                        <a:cs typeface="+mn-cs"/>
                      </a:endParaRPr>
                    </a:p>
                  </a:txBody>
                  <a:tcPr marL="51435" marR="51435" marT="0" marB="0"/>
                </a:tc>
                <a:tc>
                  <a:txBody>
                    <a:bodyPr/>
                    <a:lstStyle/>
                    <a:p>
                      <a:pPr algn="ctr">
                        <a:lnSpc>
                          <a:spcPct val="100000"/>
                        </a:lnSpc>
                        <a:spcAft>
                          <a:spcPts val="800"/>
                        </a:spcAft>
                        <a:buNone/>
                        <a:tabLst>
                          <a:tab pos="123825" algn="l"/>
                        </a:tabLst>
                      </a:pPr>
                      <a:r>
                        <a:rPr lang="en-CA" sz="1200" b="0" kern="0" dirty="0">
                          <a:effectLst/>
                        </a:rPr>
                        <a:t>53 (9.6)   </a:t>
                      </a:r>
                    </a:p>
                    <a:p>
                      <a:pPr algn="ctr">
                        <a:lnSpc>
                          <a:spcPct val="100000"/>
                        </a:lnSpc>
                        <a:spcAft>
                          <a:spcPts val="800"/>
                        </a:spcAft>
                        <a:buNone/>
                        <a:tabLst>
                          <a:tab pos="123825" algn="l"/>
                        </a:tabLst>
                      </a:pPr>
                      <a:r>
                        <a:rPr lang="en-US" sz="1200" b="0" kern="0" dirty="0">
                          <a:effectLst/>
                        </a:rPr>
                        <a:t>1.5(0,8.0)</a:t>
                      </a:r>
                      <a:endParaRPr lang="en-CA" sz="1200" b="0" kern="100" dirty="0">
                        <a:effectLst/>
                        <a:latin typeface="+mn-lt"/>
                        <a:ea typeface="Aptos" panose="020B000402020202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073547037"/>
                  </a:ext>
                </a:extLst>
              </a:tr>
            </a:tbl>
          </a:graphicData>
        </a:graphic>
      </p:graphicFrame>
    </p:spTree>
    <p:extLst>
      <p:ext uri="{BB962C8B-B14F-4D97-AF65-F5344CB8AC3E}">
        <p14:creationId xmlns:p14="http://schemas.microsoft.com/office/powerpoint/2010/main" val="2760766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34F20-245E-B37B-D43B-E220FFB93F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F8AEB1-75A6-5B52-BEAD-D36020CF3A83}"/>
              </a:ext>
            </a:extLst>
          </p:cNvPr>
          <p:cNvSpPr>
            <a:spLocks noGrp="1"/>
          </p:cNvSpPr>
          <p:nvPr>
            <p:ph type="title"/>
          </p:nvPr>
        </p:nvSpPr>
        <p:spPr>
          <a:xfrm>
            <a:off x="450056" y="136255"/>
            <a:ext cx="7886700" cy="994172"/>
          </a:xfrm>
        </p:spPr>
        <p:txBody>
          <a:bodyPr/>
          <a:lstStyle/>
          <a:p>
            <a:r>
              <a:rPr lang="en-CA" dirty="0"/>
              <a:t>Second Primary Objective:  Cost Analysis</a:t>
            </a:r>
          </a:p>
        </p:txBody>
      </p:sp>
      <p:graphicFrame>
        <p:nvGraphicFramePr>
          <p:cNvPr id="6" name="Table 5">
            <a:extLst>
              <a:ext uri="{FF2B5EF4-FFF2-40B4-BE49-F238E27FC236}">
                <a16:creationId xmlns:a16="http://schemas.microsoft.com/office/drawing/2014/main" id="{0755057E-2352-B449-1A04-B3B4D70D1DD5}"/>
              </a:ext>
            </a:extLst>
          </p:cNvPr>
          <p:cNvGraphicFramePr>
            <a:graphicFrameLocks noGrp="1"/>
          </p:cNvGraphicFramePr>
          <p:nvPr>
            <p:extLst>
              <p:ext uri="{D42A27DB-BD31-4B8C-83A1-F6EECF244321}">
                <p14:modId xmlns:p14="http://schemas.microsoft.com/office/powerpoint/2010/main" val="2482243620"/>
              </p:ext>
            </p:extLst>
          </p:nvPr>
        </p:nvGraphicFramePr>
        <p:xfrm>
          <a:off x="142875" y="942354"/>
          <a:ext cx="8501063" cy="3117596"/>
        </p:xfrm>
        <a:graphic>
          <a:graphicData uri="http://schemas.openxmlformats.org/drawingml/2006/table">
            <a:tbl>
              <a:tblPr firstRow="1" firstCol="1" bandRow="1">
                <a:tableStyleId>{3B4B98B0-60AC-42C2-AFA5-B58CD77FA1E5}</a:tableStyleId>
              </a:tblPr>
              <a:tblGrid>
                <a:gridCol w="2050256">
                  <a:extLst>
                    <a:ext uri="{9D8B030D-6E8A-4147-A177-3AD203B41FA5}">
                      <a16:colId xmlns:a16="http://schemas.microsoft.com/office/drawing/2014/main" val="3779493350"/>
                    </a:ext>
                  </a:extLst>
                </a:gridCol>
                <a:gridCol w="2093119">
                  <a:extLst>
                    <a:ext uri="{9D8B030D-6E8A-4147-A177-3AD203B41FA5}">
                      <a16:colId xmlns:a16="http://schemas.microsoft.com/office/drawing/2014/main" val="3618328537"/>
                    </a:ext>
                  </a:extLst>
                </a:gridCol>
                <a:gridCol w="1634620">
                  <a:extLst>
                    <a:ext uri="{9D8B030D-6E8A-4147-A177-3AD203B41FA5}">
                      <a16:colId xmlns:a16="http://schemas.microsoft.com/office/drawing/2014/main" val="504909670"/>
                    </a:ext>
                  </a:extLst>
                </a:gridCol>
                <a:gridCol w="1662545">
                  <a:extLst>
                    <a:ext uri="{9D8B030D-6E8A-4147-A177-3AD203B41FA5}">
                      <a16:colId xmlns:a16="http://schemas.microsoft.com/office/drawing/2014/main" val="2163042998"/>
                    </a:ext>
                  </a:extLst>
                </a:gridCol>
                <a:gridCol w="1060523">
                  <a:extLst>
                    <a:ext uri="{9D8B030D-6E8A-4147-A177-3AD203B41FA5}">
                      <a16:colId xmlns:a16="http://schemas.microsoft.com/office/drawing/2014/main" val="1131671305"/>
                    </a:ext>
                  </a:extLst>
                </a:gridCol>
              </a:tblGrid>
              <a:tr h="525780">
                <a:tc rowSpan="2">
                  <a:txBody>
                    <a:bodyPr/>
                    <a:lstStyle/>
                    <a:p>
                      <a:pPr marL="0" marR="0" indent="228600">
                        <a:lnSpc>
                          <a:spcPct val="100000"/>
                        </a:lnSpc>
                        <a:spcAft>
                          <a:spcPts val="1200"/>
                        </a:spcAft>
                        <a:buNone/>
                      </a:pPr>
                      <a:r>
                        <a:rPr lang="en-US" sz="1400" dirty="0">
                          <a:effectLst/>
                        </a:rPr>
                        <a:t> </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indent="228600" algn="ctr">
                        <a:lnSpc>
                          <a:spcPct val="100000"/>
                        </a:lnSpc>
                        <a:spcAft>
                          <a:spcPts val="1200"/>
                        </a:spcAft>
                        <a:buNone/>
                      </a:pPr>
                      <a:r>
                        <a:rPr lang="en-US" sz="1400" dirty="0">
                          <a:effectLst/>
                        </a:rPr>
                        <a:t>VIRTUES-ICD</a:t>
                      </a:r>
                    </a:p>
                    <a:p>
                      <a:pPr marL="0" marR="0" indent="228600" algn="ctr">
                        <a:lnSpc>
                          <a:spcPct val="100000"/>
                        </a:lnSpc>
                        <a:spcAft>
                          <a:spcPts val="1200"/>
                        </a:spcAft>
                        <a:buNone/>
                      </a:pPr>
                      <a:r>
                        <a:rPr lang="en-US" sz="1400" dirty="0">
                          <a:effectLst/>
                        </a:rPr>
                        <a:t>(n=562)</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indent="228600" algn="ctr">
                        <a:lnSpc>
                          <a:spcPct val="100000"/>
                        </a:lnSpc>
                        <a:spcAft>
                          <a:spcPts val="1200"/>
                        </a:spcAft>
                        <a:buNone/>
                      </a:pPr>
                      <a:r>
                        <a:rPr lang="en-US" sz="1400" dirty="0">
                          <a:effectLst/>
                        </a:rPr>
                        <a:t>SOC</a:t>
                      </a:r>
                    </a:p>
                    <a:p>
                      <a:pPr marL="0" marR="0" indent="228600" algn="ctr">
                        <a:lnSpc>
                          <a:spcPct val="100000"/>
                        </a:lnSpc>
                        <a:spcAft>
                          <a:spcPts val="1200"/>
                        </a:spcAft>
                        <a:buNone/>
                      </a:pPr>
                      <a:r>
                        <a:rPr lang="en-US" sz="1400" dirty="0">
                          <a:effectLst/>
                        </a:rPr>
                        <a:t>(n=553)</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indent="228600" algn="ctr">
                        <a:lnSpc>
                          <a:spcPct val="100000"/>
                        </a:lnSpc>
                        <a:spcAft>
                          <a:spcPts val="1200"/>
                        </a:spcAft>
                        <a:buNone/>
                      </a:pPr>
                      <a:r>
                        <a:rPr lang="en-US" sz="1400" dirty="0">
                          <a:effectLst/>
                        </a:rPr>
                        <a:t>Adjusted Difference</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tc>
                <a:tc>
                  <a:txBody>
                    <a:bodyPr/>
                    <a:lstStyle/>
                    <a:p>
                      <a:r>
                        <a:rPr lang="en-US" sz="1400" dirty="0">
                          <a:effectLst/>
                        </a:rPr>
                        <a:t>P-Value</a:t>
                      </a:r>
                      <a:endParaRPr lang="en-CA" sz="1400" dirty="0"/>
                    </a:p>
                  </a:txBody>
                  <a:tcPr marL="51435" marR="51435" marT="0" marB="0"/>
                </a:tc>
                <a:extLst>
                  <a:ext uri="{0D108BD9-81ED-4DB2-BD59-A6C34878D82A}">
                    <a16:rowId xmlns:a16="http://schemas.microsoft.com/office/drawing/2014/main" val="3573306289"/>
                  </a:ext>
                </a:extLst>
              </a:tr>
              <a:tr h="205740">
                <a:tc vMerge="1">
                  <a:txBody>
                    <a:bodyPr/>
                    <a:lstStyle/>
                    <a:p>
                      <a:endParaRPr lang="en-US"/>
                    </a:p>
                  </a:txBody>
                  <a:tcPr/>
                </a:tc>
                <a:tc gridSpan="4">
                  <a:txBody>
                    <a:bodyPr/>
                    <a:lstStyle/>
                    <a:p>
                      <a:pPr marL="0" marR="0" indent="92075" algn="ctr">
                        <a:lnSpc>
                          <a:spcPct val="100000"/>
                        </a:lnSpc>
                        <a:spcAft>
                          <a:spcPts val="1200"/>
                        </a:spcAft>
                        <a:buNone/>
                      </a:pPr>
                      <a:r>
                        <a:rPr lang="en-US" sz="1400" dirty="0">
                          <a:effectLst/>
                        </a:rPr>
                        <a:t>Adjusted Mean Cost (95% CI), CAD 2026</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tc>
                <a:tc hMerge="1">
                  <a:txBody>
                    <a:bodyPr/>
                    <a:lstStyle/>
                    <a:p>
                      <a:endParaRPr lang="en-US"/>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811844890"/>
                  </a:ext>
                </a:extLst>
              </a:tr>
              <a:tr h="205740">
                <a:tc gridSpan="5">
                  <a:txBody>
                    <a:bodyPr/>
                    <a:lstStyle/>
                    <a:p>
                      <a:pPr marL="0" marR="0" indent="16510">
                        <a:lnSpc>
                          <a:spcPct val="100000"/>
                        </a:lnSpc>
                        <a:spcAft>
                          <a:spcPts val="1200"/>
                        </a:spcAft>
                        <a:buNone/>
                      </a:pPr>
                      <a:r>
                        <a:rPr lang="en-US" sz="1400" dirty="0">
                          <a:effectLst/>
                        </a:rPr>
                        <a:t>Cost - health care system </a:t>
                      </a:r>
                      <a:endParaRPr lang="en-US" sz="1400" dirty="0">
                        <a:effectLst/>
                        <a:latin typeface="Aptos" panose="020B0004020202020204" pitchFamily="34" charset="0"/>
                        <a:cs typeface="Times New Roman" panose="02020603050405020304" pitchFamily="18" charset="0"/>
                      </a:endParaRPr>
                    </a:p>
                  </a:txBody>
                  <a:tcPr marL="51435" marR="51435" marT="0" marB="0" anchor="ctr"/>
                </a:tc>
                <a:tc hMerge="1">
                  <a:txBody>
                    <a:bodyPr/>
                    <a:lstStyle/>
                    <a:p>
                      <a:endParaRPr dirty="0"/>
                    </a:p>
                  </a:txBody>
                  <a:tcPr marL="0" marR="0" marT="0" marB="0" anchor="ctr"/>
                </a:tc>
                <a:tc hMerge="1">
                  <a:txBody>
                    <a:bodyPr/>
                    <a:lstStyle/>
                    <a:p>
                      <a:endParaRPr lang="en-US"/>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710221192"/>
                  </a:ext>
                </a:extLst>
              </a:tr>
              <a:tr h="411480">
                <a:tc>
                  <a:txBody>
                    <a:bodyPr/>
                    <a:lstStyle/>
                    <a:p>
                      <a:pPr marL="0" marR="0" indent="16510">
                        <a:lnSpc>
                          <a:spcPct val="100000"/>
                        </a:lnSpc>
                        <a:spcAft>
                          <a:spcPts val="1200"/>
                        </a:spcAft>
                        <a:buNone/>
                      </a:pPr>
                      <a:r>
                        <a:rPr lang="en-US" sz="1400" dirty="0">
                          <a:effectLst/>
                        </a:rPr>
                        <a:t>Remote device interrogation</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indent="228600">
                        <a:lnSpc>
                          <a:spcPct val="200000"/>
                        </a:lnSpc>
                        <a:spcAft>
                          <a:spcPts val="1200"/>
                        </a:spcAft>
                        <a:buNone/>
                      </a:pPr>
                      <a:r>
                        <a:rPr lang="en-US" sz="1200" dirty="0">
                          <a:solidFill>
                            <a:srgbClr val="000000"/>
                          </a:solidFill>
                          <a:effectLst/>
                        </a:rPr>
                        <a:t>$201 ($190 -  $211)</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$161 ($152 - $170)</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$40 ($26 - $53)</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&lt;0.01</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1306943558"/>
                  </a:ext>
                </a:extLst>
              </a:tr>
              <a:tr h="314516">
                <a:tc>
                  <a:txBody>
                    <a:bodyPr/>
                    <a:lstStyle/>
                    <a:p>
                      <a:pPr marL="0" marR="0" indent="16510">
                        <a:lnSpc>
                          <a:spcPct val="100000"/>
                        </a:lnSpc>
                        <a:spcAft>
                          <a:spcPts val="1200"/>
                        </a:spcAft>
                        <a:buNone/>
                      </a:pPr>
                      <a:r>
                        <a:rPr lang="en-US" sz="1400" dirty="0">
                          <a:effectLst/>
                        </a:rPr>
                        <a:t>In-clinic device visit</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indent="228600">
                        <a:lnSpc>
                          <a:spcPct val="200000"/>
                        </a:lnSpc>
                        <a:spcAft>
                          <a:spcPts val="1200"/>
                        </a:spcAft>
                        <a:buNone/>
                      </a:pPr>
                      <a:r>
                        <a:rPr lang="en-US" sz="1200" dirty="0">
                          <a:solidFill>
                            <a:srgbClr val="000000"/>
                          </a:solidFill>
                          <a:effectLst/>
                        </a:rPr>
                        <a:t>$67 ($58 - $77)</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$144 ($133 - $154)</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-$76 (-$90 - -$62)</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&lt;0.01</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2039899091"/>
                  </a:ext>
                </a:extLst>
              </a:tr>
              <a:tr h="411480">
                <a:tc>
                  <a:txBody>
                    <a:bodyPr/>
                    <a:lstStyle/>
                    <a:p>
                      <a:pPr marL="0" marR="0" indent="16510">
                        <a:lnSpc>
                          <a:spcPct val="100000"/>
                        </a:lnSpc>
                        <a:spcAft>
                          <a:spcPts val="1200"/>
                        </a:spcAft>
                        <a:buNone/>
                      </a:pPr>
                      <a:r>
                        <a:rPr lang="en-US" sz="1400" dirty="0">
                          <a:effectLst/>
                        </a:rPr>
                        <a:t>Cost - patient and personal caregiver </a:t>
                      </a:r>
                      <a:endParaRPr lang="en-US" sz="1400" dirty="0">
                        <a:effectLst/>
                        <a:latin typeface="Aptos" panose="020B0004020202020204" pitchFamily="34" charset="0"/>
                        <a:cs typeface="Times New Roman" panose="02020603050405020304" pitchFamily="18" charset="0"/>
                      </a:endParaRPr>
                    </a:p>
                  </a:txBody>
                  <a:tcPr marL="51435" marR="51435" marT="0" marB="0" anchor="ctr"/>
                </a:tc>
                <a:tc gridSpan="4">
                  <a:txBody>
                    <a:bodyPr/>
                    <a:lstStyle/>
                    <a:p>
                      <a:pPr indent="228600">
                        <a:lnSpc>
                          <a:spcPct val="200000"/>
                        </a:lnSpc>
                        <a:spcAft>
                          <a:spcPts val="1200"/>
                        </a:spcAft>
                        <a:buNone/>
                      </a:pPr>
                      <a:r>
                        <a:rPr lang="en-US" sz="1200" b="1" dirty="0">
                          <a:solidFill>
                            <a:srgbClr val="000000"/>
                          </a:solidFill>
                          <a:effectLst/>
                        </a:rPr>
                        <a:t>Cost - patient and personal caregiver</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606766926"/>
                  </a:ext>
                </a:extLst>
              </a:tr>
              <a:tr h="314516">
                <a:tc>
                  <a:txBody>
                    <a:bodyPr/>
                    <a:lstStyle/>
                    <a:p>
                      <a:pPr marL="0" marR="0" indent="16510">
                        <a:lnSpc>
                          <a:spcPct val="100000"/>
                        </a:lnSpc>
                        <a:spcAft>
                          <a:spcPts val="1200"/>
                        </a:spcAft>
                        <a:buNone/>
                      </a:pPr>
                      <a:r>
                        <a:rPr lang="en-US" sz="1400" dirty="0">
                          <a:effectLst/>
                        </a:rPr>
                        <a:t>Patient </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indent="228600">
                        <a:lnSpc>
                          <a:spcPct val="200000"/>
                        </a:lnSpc>
                        <a:spcAft>
                          <a:spcPts val="1200"/>
                        </a:spcAft>
                        <a:buNone/>
                      </a:pPr>
                      <a:r>
                        <a:rPr lang="en-US" sz="1200" dirty="0">
                          <a:solidFill>
                            <a:srgbClr val="000000"/>
                          </a:solidFill>
                          <a:effectLst/>
                        </a:rPr>
                        <a:t>$14 ($9 - $19)</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$50 ($39 - $61)</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-$36 (-$48 - -$23)</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&lt;0.01</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3792307873"/>
                  </a:ext>
                </a:extLst>
              </a:tr>
              <a:tr h="314516">
                <a:tc>
                  <a:txBody>
                    <a:bodyPr/>
                    <a:lstStyle/>
                    <a:p>
                      <a:pPr marL="0" marR="0" indent="16510">
                        <a:lnSpc>
                          <a:spcPct val="100000"/>
                        </a:lnSpc>
                        <a:spcAft>
                          <a:spcPts val="1200"/>
                        </a:spcAft>
                        <a:buNone/>
                      </a:pPr>
                      <a:r>
                        <a:rPr lang="en-US" sz="1400" dirty="0">
                          <a:effectLst/>
                        </a:rPr>
                        <a:t>Caregiver </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indent="228600">
                        <a:lnSpc>
                          <a:spcPct val="200000"/>
                        </a:lnSpc>
                        <a:spcAft>
                          <a:spcPts val="1200"/>
                        </a:spcAft>
                        <a:buNone/>
                      </a:pPr>
                      <a:r>
                        <a:rPr lang="en-US" sz="1200" dirty="0">
                          <a:solidFill>
                            <a:srgbClr val="000000"/>
                          </a:solidFill>
                          <a:effectLst/>
                        </a:rPr>
                        <a:t>$3 ($0 - $6)</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$7 ($1 - $14)</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-$5 (-$12 - $3)</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0.23</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4294802073"/>
                  </a:ext>
                </a:extLst>
              </a:tr>
              <a:tr h="314516">
                <a:tc>
                  <a:txBody>
                    <a:bodyPr/>
                    <a:lstStyle/>
                    <a:p>
                      <a:pPr marL="0" marR="0" lvl="0" indent="16510" algn="l" defTabSz="914400" rtl="0" eaLnBrk="1" fontAlgn="auto" latinLnBrk="0" hangingPunct="1">
                        <a:lnSpc>
                          <a:spcPct val="100000"/>
                        </a:lnSpc>
                        <a:spcBef>
                          <a:spcPts val="0"/>
                        </a:spcBef>
                        <a:spcAft>
                          <a:spcPts val="1200"/>
                        </a:spcAft>
                        <a:buClrTx/>
                        <a:buSzTx/>
                        <a:buFontTx/>
                        <a:buNone/>
                        <a:tabLst/>
                        <a:defRPr/>
                      </a:pPr>
                      <a:r>
                        <a:rPr lang="en-US" sz="1400" dirty="0">
                          <a:effectLst/>
                        </a:rPr>
                        <a:t>Total</a:t>
                      </a:r>
                      <a:endParaRPr lang="en-US" sz="14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indent="228600">
                        <a:lnSpc>
                          <a:spcPct val="200000"/>
                        </a:lnSpc>
                        <a:spcAft>
                          <a:spcPts val="1200"/>
                        </a:spcAft>
                        <a:buNone/>
                      </a:pPr>
                      <a:r>
                        <a:rPr lang="en-US" sz="1200" dirty="0">
                          <a:solidFill>
                            <a:srgbClr val="000000"/>
                          </a:solidFill>
                          <a:effectLst/>
                        </a:rPr>
                        <a:t>$286 ($269 - $302)</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$363 ($340 - $385)</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b="1" dirty="0">
                          <a:solidFill>
                            <a:srgbClr val="000000"/>
                          </a:solidFill>
                          <a:effectLst/>
                        </a:rPr>
                        <a:t>-$77 (-$105 - -$49)</a:t>
                      </a:r>
                      <a:endParaRPr lang="en-CA" sz="1200" b="1" dirty="0">
                        <a:effectLst/>
                        <a:latin typeface="+mn-lt"/>
                        <a:ea typeface="Times New Roman" panose="02020603050405020304" pitchFamily="18" charset="0"/>
                        <a:cs typeface="Times New Roman" panose="02020603050405020304" pitchFamily="18" charset="0"/>
                      </a:endParaRPr>
                    </a:p>
                  </a:txBody>
                  <a:tcPr marL="51435" marR="51435" marT="0" marB="0"/>
                </a:tc>
                <a:tc>
                  <a:txBody>
                    <a:bodyPr/>
                    <a:lstStyle/>
                    <a:p>
                      <a:pPr indent="228600">
                        <a:lnSpc>
                          <a:spcPct val="200000"/>
                        </a:lnSpc>
                        <a:spcAft>
                          <a:spcPts val="1200"/>
                        </a:spcAft>
                        <a:buNone/>
                      </a:pPr>
                      <a:r>
                        <a:rPr lang="en-US" sz="1200" dirty="0">
                          <a:solidFill>
                            <a:srgbClr val="000000"/>
                          </a:solidFill>
                          <a:effectLst/>
                        </a:rPr>
                        <a:t>&lt;0.01</a:t>
                      </a:r>
                      <a:endParaRPr lang="en-CA" sz="1200" dirty="0">
                        <a:effectLst/>
                        <a:latin typeface="+mn-lt"/>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1973534625"/>
                  </a:ext>
                </a:extLst>
              </a:tr>
            </a:tbl>
          </a:graphicData>
        </a:graphic>
      </p:graphicFrame>
    </p:spTree>
    <p:extLst>
      <p:ext uri="{BB962C8B-B14F-4D97-AF65-F5344CB8AC3E}">
        <p14:creationId xmlns:p14="http://schemas.microsoft.com/office/powerpoint/2010/main" val="951979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DEA10C43-D5B2-4923-98A9-CD6621D5AA52}"/>
              </a:ext>
            </a:extLst>
          </p:cNvPr>
          <p:cNvGraphicFramePr>
            <a:graphicFrameLocks/>
          </p:cNvGraphicFramePr>
          <p:nvPr>
            <p:extLst>
              <p:ext uri="{D42A27DB-BD31-4B8C-83A1-F6EECF244321}">
                <p14:modId xmlns:p14="http://schemas.microsoft.com/office/powerpoint/2010/main" val="682176597"/>
              </p:ext>
            </p:extLst>
          </p:nvPr>
        </p:nvGraphicFramePr>
        <p:xfrm>
          <a:off x="943897" y="445678"/>
          <a:ext cx="7152967" cy="44291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179358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33476-3745-F719-CD70-F4C6933B682F}"/>
              </a:ext>
            </a:extLst>
          </p:cNvPr>
          <p:cNvSpPr>
            <a:spLocks noGrp="1"/>
          </p:cNvSpPr>
          <p:nvPr>
            <p:ph type="title"/>
          </p:nvPr>
        </p:nvSpPr>
        <p:spPr/>
        <p:txBody>
          <a:bodyPr/>
          <a:lstStyle/>
          <a:p>
            <a:r>
              <a:rPr lang="en-CA" sz="2800" dirty="0"/>
              <a:t>Quality of Life and Patient Satisfaction</a:t>
            </a:r>
          </a:p>
        </p:txBody>
      </p:sp>
      <p:sp>
        <p:nvSpPr>
          <p:cNvPr id="3" name="Content Placeholder 2">
            <a:extLst>
              <a:ext uri="{FF2B5EF4-FFF2-40B4-BE49-F238E27FC236}">
                <a16:creationId xmlns:a16="http://schemas.microsoft.com/office/drawing/2014/main" id="{682111B6-0327-6071-92E0-BC3B45F6104B}"/>
              </a:ext>
            </a:extLst>
          </p:cNvPr>
          <p:cNvSpPr>
            <a:spLocks noGrp="1"/>
          </p:cNvSpPr>
          <p:nvPr>
            <p:ph idx="1"/>
          </p:nvPr>
        </p:nvSpPr>
        <p:spPr>
          <a:xfrm>
            <a:off x="628650" y="1017640"/>
            <a:ext cx="7886700" cy="3615083"/>
          </a:xfrm>
        </p:spPr>
        <p:txBody>
          <a:bodyPr>
            <a:normAutofit/>
          </a:bodyPr>
          <a:lstStyle/>
          <a:p>
            <a:r>
              <a:rPr lang="en-CA" sz="1800" dirty="0"/>
              <a:t>No difference in SF-36 outcomes between the groups</a:t>
            </a:r>
          </a:p>
          <a:p>
            <a:r>
              <a:rPr lang="en-CA" sz="1800" dirty="0"/>
              <a:t>N=668 (both VIRTUES PM and VIRTUES ICD combined):</a:t>
            </a:r>
          </a:p>
          <a:p>
            <a:r>
              <a:rPr lang="en-CA" sz="1800" dirty="0"/>
              <a:t> VIRTUES Patient Satisfaction survey: median 4.0/5 on a Likert Scale indicating agreement</a:t>
            </a:r>
          </a:p>
          <a:p>
            <a:endParaRPr lang="en-CA" sz="1800" dirty="0"/>
          </a:p>
          <a:p>
            <a:endParaRPr lang="en-CA" sz="1800" dirty="0"/>
          </a:p>
        </p:txBody>
      </p:sp>
      <p:graphicFrame>
        <p:nvGraphicFramePr>
          <p:cNvPr id="4" name="Chart 3">
            <a:extLst>
              <a:ext uri="{FF2B5EF4-FFF2-40B4-BE49-F238E27FC236}">
                <a16:creationId xmlns:a16="http://schemas.microsoft.com/office/drawing/2014/main" id="{B00DF3C1-E298-CA3A-0F55-900C2C46A85F}"/>
              </a:ext>
            </a:extLst>
          </p:cNvPr>
          <p:cNvGraphicFramePr/>
          <p:nvPr/>
        </p:nvGraphicFramePr>
        <p:xfrm>
          <a:off x="4452262" y="2303195"/>
          <a:ext cx="4294823" cy="252650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FAE13308-BA1E-D95A-1CAE-B98CA75C9375}"/>
              </a:ext>
            </a:extLst>
          </p:cNvPr>
          <p:cNvGraphicFramePr/>
          <p:nvPr/>
        </p:nvGraphicFramePr>
        <p:xfrm>
          <a:off x="161072" y="2330780"/>
          <a:ext cx="4186714" cy="22736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85521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AFE55-0B64-B1D2-7679-DAF4A0468CCA}"/>
              </a:ext>
            </a:extLst>
          </p:cNvPr>
          <p:cNvSpPr>
            <a:spLocks noGrp="1"/>
          </p:cNvSpPr>
          <p:nvPr>
            <p:ph type="title"/>
          </p:nvPr>
        </p:nvSpPr>
        <p:spPr/>
        <p:txBody>
          <a:bodyPr/>
          <a:lstStyle/>
          <a:p>
            <a:r>
              <a:rPr lang="en-CA" dirty="0"/>
              <a:t>Limitations</a:t>
            </a:r>
          </a:p>
        </p:txBody>
      </p:sp>
      <p:sp>
        <p:nvSpPr>
          <p:cNvPr id="3" name="Content Placeholder 2">
            <a:extLst>
              <a:ext uri="{FF2B5EF4-FFF2-40B4-BE49-F238E27FC236}">
                <a16:creationId xmlns:a16="http://schemas.microsoft.com/office/drawing/2014/main" id="{DA710A1F-E914-99C7-9E95-FF9B6FEF4DF8}"/>
              </a:ext>
            </a:extLst>
          </p:cNvPr>
          <p:cNvSpPr>
            <a:spLocks noGrp="1"/>
          </p:cNvSpPr>
          <p:nvPr>
            <p:ph idx="1"/>
          </p:nvPr>
        </p:nvSpPr>
        <p:spPr/>
        <p:txBody>
          <a:bodyPr>
            <a:normAutofit/>
          </a:bodyPr>
          <a:lstStyle/>
          <a:p>
            <a:pPr marL="171450" indent="-171450">
              <a:buFont typeface="Arial" panose="020B0604020202020204" pitchFamily="34" charset="0"/>
              <a:buChar char="•"/>
            </a:pPr>
            <a:r>
              <a:rPr lang="en-CA" sz="1800" dirty="0"/>
              <a:t>This study was performed in a region where universal health care was available for all patients, with a single payer system</a:t>
            </a:r>
          </a:p>
          <a:p>
            <a:pPr marL="171450" indent="-171450">
              <a:buFont typeface="Arial" panose="020B0604020202020204" pitchFamily="34" charset="0"/>
              <a:buChar char="•"/>
            </a:pPr>
            <a:r>
              <a:rPr lang="en-CA" sz="1800" dirty="0"/>
              <a:t>The event rates in VIRTUES-PM were lower than anticipated, however, relative margins were utilized to calculate non-inferiority to account for this</a:t>
            </a:r>
          </a:p>
          <a:p>
            <a:pPr marL="171450" indent="-171450">
              <a:buFont typeface="Arial" panose="020B0604020202020204" pitchFamily="34" charset="0"/>
              <a:buChar char="•"/>
            </a:pPr>
            <a:r>
              <a:rPr lang="en-CA" sz="1800" dirty="0"/>
              <a:t>Cost savings were based on participant and health care system costs, full cost-effectiveness analyses for both studies are ongoing</a:t>
            </a:r>
          </a:p>
          <a:p>
            <a:pPr marL="171450" indent="-171450">
              <a:buFont typeface="Arial" panose="020B0604020202020204" pitchFamily="34" charset="0"/>
              <a:buChar char="•"/>
            </a:pPr>
            <a:r>
              <a:rPr lang="en-CA" sz="1800" dirty="0"/>
              <a:t>The trials follow up was 18 months, the effect of cost savings may be underestimated </a:t>
            </a:r>
          </a:p>
        </p:txBody>
      </p:sp>
      <p:sp>
        <p:nvSpPr>
          <p:cNvPr id="4" name="Slide Number Placeholder 3">
            <a:extLst>
              <a:ext uri="{FF2B5EF4-FFF2-40B4-BE49-F238E27FC236}">
                <a16:creationId xmlns:a16="http://schemas.microsoft.com/office/drawing/2014/main" id="{0F0BF696-FAA2-D05D-321D-D45371A0FBA2}"/>
              </a:ext>
            </a:extLst>
          </p:cNvPr>
          <p:cNvSpPr>
            <a:spLocks noGrp="1"/>
          </p:cNvSpPr>
          <p:nvPr>
            <p:ph type="sldNum" sz="quarter" idx="12"/>
          </p:nvPr>
        </p:nvSpPr>
        <p:spPr/>
        <p:txBody>
          <a:bodyPr/>
          <a:lstStyle/>
          <a:p>
            <a:fld id="{E5F84839-5EB7-4DB2-BFB1-1B4AB50C9E84}" type="slidenum">
              <a:rPr lang="en-CA" smtClean="0"/>
              <a:t>28</a:t>
            </a:fld>
            <a:endParaRPr lang="en-CA" dirty="0"/>
          </a:p>
        </p:txBody>
      </p:sp>
    </p:spTree>
    <p:extLst>
      <p:ext uri="{BB962C8B-B14F-4D97-AF65-F5344CB8AC3E}">
        <p14:creationId xmlns:p14="http://schemas.microsoft.com/office/powerpoint/2010/main" val="17341977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97BFB-9F07-AADE-0CD7-E3CD4EED71D0}"/>
              </a:ext>
            </a:extLst>
          </p:cNvPr>
          <p:cNvSpPr>
            <a:spLocks noGrp="1"/>
          </p:cNvSpPr>
          <p:nvPr>
            <p:ph type="title"/>
          </p:nvPr>
        </p:nvSpPr>
        <p:spPr/>
        <p:txBody>
          <a:bodyPr/>
          <a:lstStyle/>
          <a:p>
            <a:r>
              <a:rPr lang="en-CA" dirty="0"/>
              <a:t>Conclusions</a:t>
            </a:r>
          </a:p>
        </p:txBody>
      </p:sp>
      <p:sp>
        <p:nvSpPr>
          <p:cNvPr id="3" name="Content Placeholder 2">
            <a:extLst>
              <a:ext uri="{FF2B5EF4-FFF2-40B4-BE49-F238E27FC236}">
                <a16:creationId xmlns:a16="http://schemas.microsoft.com/office/drawing/2014/main" id="{D4E7D487-3B50-8D79-5831-D9943FD3B8CF}"/>
              </a:ext>
            </a:extLst>
          </p:cNvPr>
          <p:cNvSpPr>
            <a:spLocks noGrp="1"/>
          </p:cNvSpPr>
          <p:nvPr>
            <p:ph idx="1"/>
          </p:nvPr>
        </p:nvSpPr>
        <p:spPr>
          <a:xfrm>
            <a:off x="628650" y="1048871"/>
            <a:ext cx="7886700" cy="3583852"/>
          </a:xfrm>
        </p:spPr>
        <p:txBody>
          <a:bodyPr>
            <a:normAutofit/>
          </a:bodyPr>
          <a:lstStyle/>
          <a:p>
            <a:pPr marL="342900" indent="-342900">
              <a:buFont typeface="Arial" panose="020B0604020202020204" pitchFamily="34" charset="0"/>
              <a:buChar char="•"/>
            </a:pPr>
            <a:r>
              <a:rPr lang="en-CA" sz="2000" dirty="0"/>
              <a:t>In these two randomized controlled trials of ICD and PM patients, a digital health platform (VIRTUES) in combination with remote monitoring was found to be </a:t>
            </a:r>
            <a:r>
              <a:rPr lang="en-CA" sz="2000" b="1" i="1" dirty="0"/>
              <a:t>as safe </a:t>
            </a:r>
            <a:r>
              <a:rPr lang="en-CA" sz="2000" dirty="0"/>
              <a:t>and </a:t>
            </a:r>
            <a:r>
              <a:rPr lang="en-CA" sz="2000" b="1" i="1" dirty="0"/>
              <a:t>as efficacious </a:t>
            </a:r>
            <a:r>
              <a:rPr lang="en-CA" sz="2000" dirty="0"/>
              <a:t>as standard of care</a:t>
            </a:r>
          </a:p>
          <a:p>
            <a:pPr marL="342900" indent="-342900">
              <a:buFont typeface="Arial" panose="020B0604020202020204" pitchFamily="34" charset="0"/>
              <a:buChar char="•"/>
            </a:pPr>
            <a:r>
              <a:rPr lang="en-CA" sz="2000" dirty="0"/>
              <a:t>In addition, it was found to be </a:t>
            </a:r>
            <a:r>
              <a:rPr lang="en-CA" sz="2000" b="1" i="1" dirty="0"/>
              <a:t>more cost saving </a:t>
            </a:r>
            <a:r>
              <a:rPr lang="en-CA" sz="2000" dirty="0"/>
              <a:t>with a significant reduction in in-clinic visits, and in cost of travel for the patients themselves</a:t>
            </a:r>
          </a:p>
          <a:p>
            <a:pPr marL="342900" indent="-342900">
              <a:buFont typeface="Arial" panose="020B0604020202020204" pitchFamily="34" charset="0"/>
              <a:buChar char="•"/>
            </a:pPr>
            <a:r>
              <a:rPr lang="en-CA" sz="2000" dirty="0"/>
              <a:t>The use of a digital health platform in combination with remote monitoring should be implemented globally to improve the care of the patients with CIEDs, decreasing cost for the health care system and patients with these devices</a:t>
            </a:r>
          </a:p>
        </p:txBody>
      </p:sp>
    </p:spTree>
    <p:extLst>
      <p:ext uri="{BB962C8B-B14F-4D97-AF65-F5344CB8AC3E}">
        <p14:creationId xmlns:p14="http://schemas.microsoft.com/office/powerpoint/2010/main" val="1881251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FD53C-0367-3B59-FE69-BE75320E8C07}"/>
              </a:ext>
            </a:extLst>
          </p:cNvPr>
          <p:cNvSpPr>
            <a:spLocks noGrp="1"/>
          </p:cNvSpPr>
          <p:nvPr>
            <p:ph type="title"/>
          </p:nvPr>
        </p:nvSpPr>
        <p:spPr>
          <a:xfrm>
            <a:off x="342900" y="228302"/>
            <a:ext cx="8173641" cy="977504"/>
          </a:xfrm>
        </p:spPr>
        <p:txBody>
          <a:bodyPr>
            <a:normAutofit fontScale="90000"/>
          </a:bodyPr>
          <a:lstStyle/>
          <a:p>
            <a:r>
              <a:rPr lang="en-CA" sz="3100" b="1" dirty="0">
                <a:solidFill>
                  <a:srgbClr val="C00000"/>
                </a:solidFill>
              </a:rPr>
              <a:t>Study Design and Hypotheses</a:t>
            </a:r>
            <a:br>
              <a:rPr lang="en-CA" b="1" dirty="0">
                <a:solidFill>
                  <a:srgbClr val="C00000"/>
                </a:solidFill>
              </a:rPr>
            </a:br>
            <a:r>
              <a:rPr lang="en-CA" sz="2400" dirty="0">
                <a:solidFill>
                  <a:srgbClr val="C00000"/>
                </a:solidFill>
              </a:rPr>
              <a:t>Randomized, multicenter, open-label, non-inferiority study with blinded endpoint adjudication performed in Canada</a:t>
            </a:r>
          </a:p>
        </p:txBody>
      </p:sp>
      <p:sp>
        <p:nvSpPr>
          <p:cNvPr id="4" name="Text Placeholder 3">
            <a:extLst>
              <a:ext uri="{FF2B5EF4-FFF2-40B4-BE49-F238E27FC236}">
                <a16:creationId xmlns:a16="http://schemas.microsoft.com/office/drawing/2014/main" id="{121F22A5-7270-AC15-C763-42284456A0F9}"/>
              </a:ext>
            </a:extLst>
          </p:cNvPr>
          <p:cNvSpPr>
            <a:spLocks noGrp="1"/>
          </p:cNvSpPr>
          <p:nvPr>
            <p:ph type="body" idx="1"/>
          </p:nvPr>
        </p:nvSpPr>
        <p:spPr>
          <a:xfrm>
            <a:off x="432199" y="1175147"/>
            <a:ext cx="3868340" cy="617934"/>
          </a:xfrm>
        </p:spPr>
        <p:txBody>
          <a:bodyPr>
            <a:normAutofit/>
          </a:bodyPr>
          <a:lstStyle/>
          <a:p>
            <a:r>
              <a:rPr lang="en-US" sz="2400" dirty="0"/>
              <a:t>VIRTUES-PM – 13 sites</a:t>
            </a:r>
          </a:p>
        </p:txBody>
      </p:sp>
      <p:sp>
        <p:nvSpPr>
          <p:cNvPr id="3" name="Content Placeholder 2">
            <a:extLst>
              <a:ext uri="{FF2B5EF4-FFF2-40B4-BE49-F238E27FC236}">
                <a16:creationId xmlns:a16="http://schemas.microsoft.com/office/drawing/2014/main" id="{1EEA12EF-EE1B-B9F9-0D37-74A0462CDA27}"/>
              </a:ext>
            </a:extLst>
          </p:cNvPr>
          <p:cNvSpPr>
            <a:spLocks noGrp="1"/>
          </p:cNvSpPr>
          <p:nvPr>
            <p:ph sz="half" idx="2"/>
          </p:nvPr>
        </p:nvSpPr>
        <p:spPr>
          <a:xfrm>
            <a:off x="432199" y="1990130"/>
            <a:ext cx="3868340" cy="2763441"/>
          </a:xfrm>
        </p:spPr>
        <p:txBody>
          <a:bodyPr>
            <a:normAutofit/>
          </a:bodyPr>
          <a:lstStyle/>
          <a:p>
            <a:r>
              <a:rPr lang="en-CA" sz="2000" dirty="0"/>
              <a:t>1: A virtual E-health system (VIRTUES) in addition to remote monitoring will be non-inferior to standard of care in safety in follow up of patients with PMs</a:t>
            </a:r>
          </a:p>
          <a:p>
            <a:r>
              <a:rPr lang="en-CA" sz="2000" dirty="0"/>
              <a:t>2: In addition, VIRTUES will be cost saving compared to standard of care</a:t>
            </a:r>
          </a:p>
        </p:txBody>
      </p:sp>
      <p:sp>
        <p:nvSpPr>
          <p:cNvPr id="5" name="Text Placeholder 4">
            <a:extLst>
              <a:ext uri="{FF2B5EF4-FFF2-40B4-BE49-F238E27FC236}">
                <a16:creationId xmlns:a16="http://schemas.microsoft.com/office/drawing/2014/main" id="{60AE7DF7-57C8-7A6C-8EFB-B291B8F137F3}"/>
              </a:ext>
            </a:extLst>
          </p:cNvPr>
          <p:cNvSpPr>
            <a:spLocks noGrp="1"/>
          </p:cNvSpPr>
          <p:nvPr>
            <p:ph type="body" sz="quarter" idx="3"/>
          </p:nvPr>
        </p:nvSpPr>
        <p:spPr>
          <a:xfrm>
            <a:off x="4629150" y="1175147"/>
            <a:ext cx="3887391" cy="617934"/>
          </a:xfrm>
        </p:spPr>
        <p:txBody>
          <a:bodyPr>
            <a:normAutofit/>
          </a:bodyPr>
          <a:lstStyle/>
          <a:p>
            <a:r>
              <a:rPr lang="en-US" sz="2400" dirty="0"/>
              <a:t>VIRTUES-ICD – 11 sites</a:t>
            </a:r>
          </a:p>
        </p:txBody>
      </p:sp>
      <p:sp>
        <p:nvSpPr>
          <p:cNvPr id="6" name="Content Placeholder 5">
            <a:extLst>
              <a:ext uri="{FF2B5EF4-FFF2-40B4-BE49-F238E27FC236}">
                <a16:creationId xmlns:a16="http://schemas.microsoft.com/office/drawing/2014/main" id="{639B3452-E0C1-25A9-919B-F5ABD331B65B}"/>
              </a:ext>
            </a:extLst>
          </p:cNvPr>
          <p:cNvSpPr>
            <a:spLocks noGrp="1"/>
          </p:cNvSpPr>
          <p:nvPr>
            <p:ph sz="quarter" idx="4"/>
          </p:nvPr>
        </p:nvSpPr>
        <p:spPr>
          <a:xfrm>
            <a:off x="4629150" y="1947267"/>
            <a:ext cx="3887391" cy="2849166"/>
          </a:xfrm>
        </p:spPr>
        <p:txBody>
          <a:bodyPr>
            <a:noAutofit/>
          </a:bodyPr>
          <a:lstStyle/>
          <a:p>
            <a:r>
              <a:rPr lang="en-CA" sz="2000" dirty="0"/>
              <a:t>1:  A virtual E-health system (VIRTUES) in addition to remote monitoring will be non-inferior to standard of care in both safety and efficacy in follow up of patients with ICDs</a:t>
            </a:r>
          </a:p>
          <a:p>
            <a:r>
              <a:rPr lang="en-CA" sz="2000" dirty="0"/>
              <a:t>2:  In addition, VIRTUES will be cost saving compared to standard of care</a:t>
            </a:r>
          </a:p>
          <a:p>
            <a:endParaRPr lang="en-US" sz="2000" dirty="0"/>
          </a:p>
        </p:txBody>
      </p:sp>
    </p:spTree>
    <p:extLst>
      <p:ext uri="{BB962C8B-B14F-4D97-AF65-F5344CB8AC3E}">
        <p14:creationId xmlns:p14="http://schemas.microsoft.com/office/powerpoint/2010/main" val="3878239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57BE2-2A4E-FC53-C7B8-6464B66A0D70}"/>
              </a:ext>
            </a:extLst>
          </p:cNvPr>
          <p:cNvSpPr>
            <a:spLocks noGrp="1"/>
          </p:cNvSpPr>
          <p:nvPr>
            <p:ph type="title"/>
          </p:nvPr>
        </p:nvSpPr>
        <p:spPr/>
        <p:txBody>
          <a:bodyPr/>
          <a:lstStyle/>
          <a:p>
            <a:r>
              <a:rPr lang="en-CA" dirty="0"/>
              <a:t>Acknowledgements</a:t>
            </a:r>
          </a:p>
        </p:txBody>
      </p:sp>
      <p:sp>
        <p:nvSpPr>
          <p:cNvPr id="3" name="Content Placeholder 2">
            <a:extLst>
              <a:ext uri="{FF2B5EF4-FFF2-40B4-BE49-F238E27FC236}">
                <a16:creationId xmlns:a16="http://schemas.microsoft.com/office/drawing/2014/main" id="{AEB25890-C2BF-2B76-7365-DCA61B2A4ACF}"/>
              </a:ext>
            </a:extLst>
          </p:cNvPr>
          <p:cNvSpPr>
            <a:spLocks noGrp="1"/>
          </p:cNvSpPr>
          <p:nvPr>
            <p:ph idx="1"/>
          </p:nvPr>
        </p:nvSpPr>
        <p:spPr>
          <a:xfrm>
            <a:off x="324000" y="749159"/>
            <a:ext cx="7886700" cy="3913200"/>
          </a:xfrm>
        </p:spPr>
        <p:txBody>
          <a:bodyPr/>
          <a:lstStyle/>
          <a:p>
            <a:pPr marL="171450" indent="-171450">
              <a:buFont typeface="Arial" panose="020B0604020202020204" pitchFamily="34" charset="0"/>
              <a:buChar char="•"/>
            </a:pPr>
            <a:r>
              <a:rPr lang="en-CA" dirty="0"/>
              <a:t>We would like to thank all the patients and their caregivers that participated in this study</a:t>
            </a: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467499E7-3E35-BCA9-AEBC-81C2E9C87831}"/>
              </a:ext>
            </a:extLst>
          </p:cNvPr>
          <p:cNvSpPr>
            <a:spLocks noGrp="1"/>
          </p:cNvSpPr>
          <p:nvPr>
            <p:ph type="sldNum" sz="quarter" idx="12"/>
          </p:nvPr>
        </p:nvSpPr>
        <p:spPr/>
        <p:txBody>
          <a:bodyPr/>
          <a:lstStyle/>
          <a:p>
            <a:fld id="{E5F84839-5EB7-4DB2-BFB1-1B4AB50C9E84}" type="slidenum">
              <a:rPr lang="en-CA" smtClean="0"/>
              <a:t>30</a:t>
            </a:fld>
            <a:endParaRPr lang="en-CA" dirty="0"/>
          </a:p>
        </p:txBody>
      </p:sp>
      <p:pic>
        <p:nvPicPr>
          <p:cNvPr id="6" name="Picture 5">
            <a:extLst>
              <a:ext uri="{FF2B5EF4-FFF2-40B4-BE49-F238E27FC236}">
                <a16:creationId xmlns:a16="http://schemas.microsoft.com/office/drawing/2014/main" id="{6E1D658F-54C8-F022-6315-32320278CC2C}"/>
              </a:ext>
            </a:extLst>
          </p:cNvPr>
          <p:cNvPicPr>
            <a:picLocks noChangeAspect="1"/>
          </p:cNvPicPr>
          <p:nvPr/>
        </p:nvPicPr>
        <p:blipFill>
          <a:blip r:embed="rId2"/>
          <a:stretch>
            <a:fillRect/>
          </a:stretch>
        </p:blipFill>
        <p:spPr>
          <a:xfrm>
            <a:off x="443796" y="1084529"/>
            <a:ext cx="3841133" cy="3577830"/>
          </a:xfrm>
          <a:prstGeom prst="rect">
            <a:avLst/>
          </a:prstGeom>
        </p:spPr>
      </p:pic>
      <p:pic>
        <p:nvPicPr>
          <p:cNvPr id="8" name="Picture 7">
            <a:extLst>
              <a:ext uri="{FF2B5EF4-FFF2-40B4-BE49-F238E27FC236}">
                <a16:creationId xmlns:a16="http://schemas.microsoft.com/office/drawing/2014/main" id="{711BA02C-E262-8458-2C3F-7FF2285A0901}"/>
              </a:ext>
            </a:extLst>
          </p:cNvPr>
          <p:cNvPicPr>
            <a:picLocks noChangeAspect="1"/>
          </p:cNvPicPr>
          <p:nvPr/>
        </p:nvPicPr>
        <p:blipFill>
          <a:blip r:embed="rId3"/>
          <a:stretch>
            <a:fillRect/>
          </a:stretch>
        </p:blipFill>
        <p:spPr>
          <a:xfrm>
            <a:off x="4499992" y="1061432"/>
            <a:ext cx="3616290" cy="3727322"/>
          </a:xfrm>
          <a:prstGeom prst="rect">
            <a:avLst/>
          </a:prstGeom>
        </p:spPr>
      </p:pic>
    </p:spTree>
    <p:extLst>
      <p:ext uri="{BB962C8B-B14F-4D97-AF65-F5344CB8AC3E}">
        <p14:creationId xmlns:p14="http://schemas.microsoft.com/office/powerpoint/2010/main" val="457021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E50FA-982F-C031-C109-C1A1F7B57F4F}"/>
              </a:ext>
            </a:extLst>
          </p:cNvPr>
          <p:cNvSpPr>
            <a:spLocks noGrp="1"/>
          </p:cNvSpPr>
          <p:nvPr>
            <p:ph type="title"/>
          </p:nvPr>
        </p:nvSpPr>
        <p:spPr>
          <a:xfrm>
            <a:off x="628650" y="1"/>
            <a:ext cx="7886700" cy="994172"/>
          </a:xfrm>
        </p:spPr>
        <p:txBody>
          <a:bodyPr/>
          <a:lstStyle/>
          <a:p>
            <a:r>
              <a:rPr lang="en-CA" dirty="0"/>
              <a:t>Intervention</a:t>
            </a:r>
          </a:p>
        </p:txBody>
      </p:sp>
      <p:graphicFrame>
        <p:nvGraphicFramePr>
          <p:cNvPr id="8" name="Diagram 7">
            <a:extLst>
              <a:ext uri="{FF2B5EF4-FFF2-40B4-BE49-F238E27FC236}">
                <a16:creationId xmlns:a16="http://schemas.microsoft.com/office/drawing/2014/main" id="{396C1BA3-5285-0681-57F5-15391AE606A2}"/>
              </a:ext>
            </a:extLst>
          </p:cNvPr>
          <p:cNvGraphicFramePr/>
          <p:nvPr>
            <p:extLst>
              <p:ext uri="{D42A27DB-BD31-4B8C-83A1-F6EECF244321}">
                <p14:modId xmlns:p14="http://schemas.microsoft.com/office/powerpoint/2010/main" val="3593862145"/>
              </p:ext>
            </p:extLst>
          </p:nvPr>
        </p:nvGraphicFramePr>
        <p:xfrm>
          <a:off x="107504" y="497087"/>
          <a:ext cx="5640113" cy="4197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60E55433-3A44-614A-4288-362B54DF09B3}"/>
              </a:ext>
            </a:extLst>
          </p:cNvPr>
          <p:cNvSpPr txBox="1"/>
          <p:nvPr/>
        </p:nvSpPr>
        <p:spPr>
          <a:xfrm>
            <a:off x="5580112" y="699542"/>
            <a:ext cx="3315368" cy="4039567"/>
          </a:xfrm>
          <a:prstGeom prst="rect">
            <a:avLst/>
          </a:prstGeom>
          <a:noFill/>
        </p:spPr>
        <p:txBody>
          <a:bodyPr wrap="square" rtlCol="0">
            <a:spAutoFit/>
          </a:bodyPr>
          <a:lstStyle/>
          <a:p>
            <a:r>
              <a:rPr lang="en-US" sz="1350" b="1" dirty="0"/>
              <a:t>VIRTUES is a digital health platform securely built:</a:t>
            </a:r>
          </a:p>
          <a:p>
            <a:pPr marL="128588" indent="-128588">
              <a:buFont typeface="Arial" panose="020B0604020202020204" pitchFamily="34" charset="0"/>
              <a:buChar char="•"/>
            </a:pPr>
            <a:r>
              <a:rPr lang="en-US" sz="1350" b="1" dirty="0"/>
              <a:t>closed-system architecture hosted through ThinkOn, a Canadian-owned cloud provider and the only fully accredited Canadian sovereign cloud provider approved by the Federal Government</a:t>
            </a:r>
          </a:p>
          <a:p>
            <a:pPr marL="128588" indent="-128588">
              <a:buFont typeface="Arial" panose="020B0604020202020204" pitchFamily="34" charset="0"/>
              <a:buChar char="•"/>
            </a:pPr>
            <a:r>
              <a:rPr lang="en-US" sz="1350" b="1" dirty="0"/>
              <a:t>ThinkOn is certified to meet PIPEDA, HIPAA, GDPR, ISO 27001/27017/27018, SOC 2 Type II, and PCI standards. </a:t>
            </a:r>
          </a:p>
          <a:p>
            <a:pPr marL="128588" indent="-128588">
              <a:buFont typeface="Arial" panose="020B0604020202020204" pitchFamily="34" charset="0"/>
              <a:buChar char="•"/>
            </a:pPr>
            <a:r>
              <a:rPr lang="en-US" sz="1350" b="1" dirty="0"/>
              <a:t>PHIPA-compliant safeguards </a:t>
            </a:r>
          </a:p>
          <a:p>
            <a:pPr marL="128588" indent="-128588">
              <a:buFont typeface="Arial" panose="020B0604020202020204" pitchFamily="34" charset="0"/>
              <a:buChar char="•"/>
            </a:pPr>
            <a:r>
              <a:rPr lang="en-US" sz="1350" b="1" dirty="0"/>
              <a:t>ThinkOn’s Tier 3 Canadian data centres included Federal Secret-cleared environments with biometric access controls, video surveillance, redundant power and networking, and on-site operational security personnel</a:t>
            </a:r>
            <a:endParaRPr lang="en-CA" sz="1350" b="1" dirty="0"/>
          </a:p>
          <a:p>
            <a:endParaRPr lang="en-CA" sz="1350" b="1" dirty="0"/>
          </a:p>
        </p:txBody>
      </p:sp>
    </p:spTree>
    <p:extLst>
      <p:ext uri="{BB962C8B-B14F-4D97-AF65-F5344CB8AC3E}">
        <p14:creationId xmlns:p14="http://schemas.microsoft.com/office/powerpoint/2010/main" val="2440826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BDE2D95B-2598-9259-96E8-42F4BEEDEB24}"/>
              </a:ext>
            </a:extLst>
          </p:cNvPr>
          <p:cNvGraphicFramePr/>
          <p:nvPr>
            <p:extLst>
              <p:ext uri="{D42A27DB-BD31-4B8C-83A1-F6EECF244321}">
                <p14:modId xmlns:p14="http://schemas.microsoft.com/office/powerpoint/2010/main" val="4012835855"/>
              </p:ext>
            </p:extLst>
          </p:nvPr>
        </p:nvGraphicFramePr>
        <p:xfrm>
          <a:off x="-252536" y="180503"/>
          <a:ext cx="7972788" cy="45136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7F159E6A-3C88-D3FA-7CD9-669A80F1A344}"/>
              </a:ext>
            </a:extLst>
          </p:cNvPr>
          <p:cNvSpPr txBox="1"/>
          <p:nvPr/>
        </p:nvSpPr>
        <p:spPr>
          <a:xfrm>
            <a:off x="5940152" y="389054"/>
            <a:ext cx="3014030" cy="2169825"/>
          </a:xfrm>
          <a:prstGeom prst="rect">
            <a:avLst/>
          </a:prstGeom>
          <a:noFill/>
        </p:spPr>
        <p:txBody>
          <a:bodyPr wrap="square" rtlCol="0">
            <a:spAutoFit/>
          </a:bodyPr>
          <a:lstStyle/>
          <a:p>
            <a:r>
              <a:rPr lang="en-CA" sz="1350" b="1" dirty="0"/>
              <a:t>Artificial intelligence used - extract:</a:t>
            </a:r>
          </a:p>
          <a:p>
            <a:pPr marL="214313" indent="-214313">
              <a:buFont typeface="Arial" panose="020B0604020202020204" pitchFamily="34" charset="0"/>
              <a:buChar char="•"/>
            </a:pPr>
            <a:r>
              <a:rPr lang="en-US" sz="1350" b="1" dirty="0"/>
              <a:t>battery longevity</a:t>
            </a:r>
          </a:p>
          <a:p>
            <a:pPr marL="214313" indent="-214313">
              <a:buFont typeface="Arial" panose="020B0604020202020204" pitchFamily="34" charset="0"/>
              <a:buChar char="•"/>
            </a:pPr>
            <a:r>
              <a:rPr lang="en-US" sz="1350" b="1" dirty="0"/>
              <a:t>Alerts</a:t>
            </a:r>
          </a:p>
          <a:p>
            <a:pPr marL="214313" indent="-214313">
              <a:buFont typeface="Arial" panose="020B0604020202020204" pitchFamily="34" charset="0"/>
              <a:buChar char="•"/>
            </a:pPr>
            <a:r>
              <a:rPr lang="en-US" sz="1350" b="1" dirty="0"/>
              <a:t>atrial or ventricular arrhythmia</a:t>
            </a:r>
          </a:p>
          <a:p>
            <a:pPr marL="214313" indent="-214313">
              <a:buFont typeface="Arial" panose="020B0604020202020204" pitchFamily="34" charset="0"/>
              <a:buChar char="•"/>
            </a:pPr>
            <a:r>
              <a:rPr lang="en-US" sz="1350" b="1" dirty="0"/>
              <a:t>lower limit for pacing</a:t>
            </a:r>
          </a:p>
          <a:p>
            <a:pPr marL="214313" indent="-214313">
              <a:buFont typeface="Arial" panose="020B0604020202020204" pitchFamily="34" charset="0"/>
              <a:buChar char="•"/>
            </a:pPr>
            <a:r>
              <a:rPr lang="en-US" sz="1350" b="1" dirty="0"/>
              <a:t>percentage pacing</a:t>
            </a:r>
            <a:endParaRPr lang="en-CA" sz="1350" b="1" dirty="0"/>
          </a:p>
          <a:p>
            <a:r>
              <a:rPr lang="en-US" sz="1350" b="1" dirty="0"/>
              <a:t>For VIRTUES ICD only:</a:t>
            </a:r>
          </a:p>
          <a:p>
            <a:pPr marL="214313" indent="-214313">
              <a:buFont typeface="Arial" panose="020B0604020202020204" pitchFamily="34" charset="0"/>
              <a:buChar char="•"/>
            </a:pPr>
            <a:r>
              <a:rPr lang="en-US" sz="1350" b="1" dirty="0"/>
              <a:t>ICD shock</a:t>
            </a:r>
          </a:p>
          <a:p>
            <a:pPr marL="214313" indent="-214313">
              <a:buFont typeface="Arial" panose="020B0604020202020204" pitchFamily="34" charset="0"/>
              <a:buChar char="•"/>
            </a:pPr>
            <a:r>
              <a:rPr lang="en-US" sz="1350" b="1" dirty="0"/>
              <a:t>tachycardia detection for delivery of high voltage therapy</a:t>
            </a:r>
          </a:p>
        </p:txBody>
      </p:sp>
    </p:spTree>
    <p:extLst>
      <p:ext uri="{BB962C8B-B14F-4D97-AF65-F5344CB8AC3E}">
        <p14:creationId xmlns:p14="http://schemas.microsoft.com/office/powerpoint/2010/main" val="4029587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23672-F5CC-75D9-CF9C-82137AEE44D2}"/>
              </a:ext>
            </a:extLst>
          </p:cNvPr>
          <p:cNvSpPr>
            <a:spLocks noGrp="1"/>
          </p:cNvSpPr>
          <p:nvPr>
            <p:ph type="title"/>
          </p:nvPr>
        </p:nvSpPr>
        <p:spPr>
          <a:xfrm>
            <a:off x="324000" y="338401"/>
            <a:ext cx="8424464" cy="409592"/>
          </a:xfrm>
        </p:spPr>
        <p:txBody>
          <a:bodyPr/>
          <a:lstStyle/>
          <a:p>
            <a:r>
              <a:rPr lang="en-CA" sz="3200" dirty="0"/>
              <a:t>Standard of Care: VIRTUES-PM and VIRTUES-ICD</a:t>
            </a:r>
          </a:p>
        </p:txBody>
      </p:sp>
      <p:sp>
        <p:nvSpPr>
          <p:cNvPr id="3" name="Content Placeholder 2">
            <a:extLst>
              <a:ext uri="{FF2B5EF4-FFF2-40B4-BE49-F238E27FC236}">
                <a16:creationId xmlns:a16="http://schemas.microsoft.com/office/drawing/2014/main" id="{59CD409C-C1AC-5B51-1290-92CACD29544E}"/>
              </a:ext>
            </a:extLst>
          </p:cNvPr>
          <p:cNvSpPr>
            <a:spLocks noGrp="1"/>
          </p:cNvSpPr>
          <p:nvPr>
            <p:ph idx="1"/>
          </p:nvPr>
        </p:nvSpPr>
        <p:spPr>
          <a:xfrm>
            <a:off x="628650" y="1369219"/>
            <a:ext cx="7886700" cy="675242"/>
          </a:xfrm>
        </p:spPr>
        <p:txBody>
          <a:bodyPr>
            <a:normAutofit/>
          </a:bodyPr>
          <a:lstStyle/>
          <a:p>
            <a:r>
              <a:rPr lang="en-CA" sz="2800" dirty="0"/>
              <a:t>In clinic visits with or without remote monitoring</a:t>
            </a:r>
          </a:p>
        </p:txBody>
      </p:sp>
      <p:sp>
        <p:nvSpPr>
          <p:cNvPr id="4" name="Content Placeholder 2">
            <a:extLst>
              <a:ext uri="{FF2B5EF4-FFF2-40B4-BE49-F238E27FC236}">
                <a16:creationId xmlns:a16="http://schemas.microsoft.com/office/drawing/2014/main" id="{8F480394-1B87-63E4-28DE-A9960B67EB92}"/>
              </a:ext>
            </a:extLst>
          </p:cNvPr>
          <p:cNvSpPr txBox="1">
            <a:spLocks/>
          </p:cNvSpPr>
          <p:nvPr/>
        </p:nvSpPr>
        <p:spPr>
          <a:xfrm>
            <a:off x="628650" y="1882715"/>
            <a:ext cx="7886700" cy="1026656"/>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dirty="0"/>
              <a:t>Both arms had standardized programming including automatic capture verification, minimization of ventricular pacing where appropriate, shock reduction programming for ICDs</a:t>
            </a:r>
          </a:p>
        </p:txBody>
      </p:sp>
    </p:spTree>
    <p:extLst>
      <p:ext uri="{BB962C8B-B14F-4D97-AF65-F5344CB8AC3E}">
        <p14:creationId xmlns:p14="http://schemas.microsoft.com/office/powerpoint/2010/main" val="4151356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E94A4-56F1-90C2-9323-A296B8A55C9E}"/>
              </a:ext>
            </a:extLst>
          </p:cNvPr>
          <p:cNvSpPr>
            <a:spLocks noGrp="1"/>
          </p:cNvSpPr>
          <p:nvPr>
            <p:ph type="title"/>
          </p:nvPr>
        </p:nvSpPr>
        <p:spPr>
          <a:xfrm>
            <a:off x="628650" y="47029"/>
            <a:ext cx="7886700" cy="994172"/>
          </a:xfrm>
        </p:spPr>
        <p:txBody>
          <a:bodyPr/>
          <a:lstStyle/>
          <a:p>
            <a:r>
              <a:rPr lang="en-CA" sz="3200" b="1" dirty="0">
                <a:solidFill>
                  <a:srgbClr val="C00000"/>
                </a:solidFill>
              </a:rPr>
              <a:t>Participants</a:t>
            </a:r>
          </a:p>
        </p:txBody>
      </p:sp>
      <p:sp>
        <p:nvSpPr>
          <p:cNvPr id="4" name="Text Placeholder 3">
            <a:extLst>
              <a:ext uri="{FF2B5EF4-FFF2-40B4-BE49-F238E27FC236}">
                <a16:creationId xmlns:a16="http://schemas.microsoft.com/office/drawing/2014/main" id="{7EDE4D41-A687-418C-4B28-AA6B80F2AB46}"/>
              </a:ext>
            </a:extLst>
          </p:cNvPr>
          <p:cNvSpPr txBox="1">
            <a:spLocks/>
          </p:cNvSpPr>
          <p:nvPr/>
        </p:nvSpPr>
        <p:spPr>
          <a:xfrm>
            <a:off x="539552" y="681336"/>
            <a:ext cx="3868340" cy="61793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t>VIRTUES-PM</a:t>
            </a:r>
          </a:p>
        </p:txBody>
      </p:sp>
      <p:sp>
        <p:nvSpPr>
          <p:cNvPr id="5" name="Content Placeholder 2">
            <a:extLst>
              <a:ext uri="{FF2B5EF4-FFF2-40B4-BE49-F238E27FC236}">
                <a16:creationId xmlns:a16="http://schemas.microsoft.com/office/drawing/2014/main" id="{DE618E12-FD50-4B0F-6CD4-0C73E90724AB}"/>
              </a:ext>
            </a:extLst>
          </p:cNvPr>
          <p:cNvSpPr txBox="1">
            <a:spLocks/>
          </p:cNvSpPr>
          <p:nvPr/>
        </p:nvSpPr>
        <p:spPr>
          <a:xfrm>
            <a:off x="703660" y="1203598"/>
            <a:ext cx="3868340" cy="3042047"/>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100" dirty="0"/>
              <a:t>Inclusion criteria:</a:t>
            </a:r>
          </a:p>
          <a:p>
            <a:r>
              <a:rPr lang="en-CA" sz="2100" dirty="0"/>
              <a:t>Medtronic or Abbott pacemaker capable of remote monitoring</a:t>
            </a:r>
          </a:p>
          <a:p>
            <a:r>
              <a:rPr lang="en-CA" sz="2100" dirty="0"/>
              <a:t>More than 18 years of age</a:t>
            </a:r>
          </a:p>
          <a:p>
            <a:pPr marL="0" indent="0">
              <a:buNone/>
            </a:pPr>
            <a:r>
              <a:rPr lang="en-CA" sz="2100" dirty="0"/>
              <a:t>Exclusion criteria:</a:t>
            </a:r>
          </a:p>
          <a:p>
            <a:r>
              <a:rPr lang="en-CA" sz="2100" dirty="0"/>
              <a:t>participation in a competing trial</a:t>
            </a:r>
          </a:p>
          <a:p>
            <a:r>
              <a:rPr lang="en-CA" sz="2100" dirty="0"/>
              <a:t>unreliable automated capture verification if pacemaker-dependent</a:t>
            </a:r>
          </a:p>
          <a:p>
            <a:r>
              <a:rPr lang="en-CA" sz="2100" dirty="0"/>
              <a:t>no access to a primary care provider</a:t>
            </a:r>
          </a:p>
        </p:txBody>
      </p:sp>
      <p:sp>
        <p:nvSpPr>
          <p:cNvPr id="6" name="Text Placeholder 4">
            <a:extLst>
              <a:ext uri="{FF2B5EF4-FFF2-40B4-BE49-F238E27FC236}">
                <a16:creationId xmlns:a16="http://schemas.microsoft.com/office/drawing/2014/main" id="{D95F297B-1395-D0BA-5698-F283212A102B}"/>
              </a:ext>
            </a:extLst>
          </p:cNvPr>
          <p:cNvSpPr txBox="1">
            <a:spLocks/>
          </p:cNvSpPr>
          <p:nvPr/>
        </p:nvSpPr>
        <p:spPr>
          <a:xfrm>
            <a:off x="4522191" y="681336"/>
            <a:ext cx="3887391" cy="6179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t>VIRTUES-ICD</a:t>
            </a:r>
          </a:p>
        </p:txBody>
      </p:sp>
      <p:sp>
        <p:nvSpPr>
          <p:cNvPr id="7" name="Content Placeholder 5">
            <a:extLst>
              <a:ext uri="{FF2B5EF4-FFF2-40B4-BE49-F238E27FC236}">
                <a16:creationId xmlns:a16="http://schemas.microsoft.com/office/drawing/2014/main" id="{EE511035-A00D-312F-2ED6-67C0B99C3AE8}"/>
              </a:ext>
            </a:extLst>
          </p:cNvPr>
          <p:cNvSpPr txBox="1">
            <a:spLocks/>
          </p:cNvSpPr>
          <p:nvPr/>
        </p:nvSpPr>
        <p:spPr>
          <a:xfrm>
            <a:off x="4686299" y="1203598"/>
            <a:ext cx="3887391" cy="284916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400" dirty="0"/>
              <a:t>Inclusion criteria:</a:t>
            </a:r>
          </a:p>
          <a:p>
            <a:r>
              <a:rPr lang="en-CA" sz="1400" dirty="0"/>
              <a:t>New or existing Medtronic, Abbott or Boston Scientific transvenous or subcutaneous ICD, with or without cardiac resynchronization therapy</a:t>
            </a:r>
          </a:p>
          <a:p>
            <a:r>
              <a:rPr lang="en-CA" sz="1400" dirty="0"/>
              <a:t>More than 18 years of age</a:t>
            </a:r>
          </a:p>
          <a:p>
            <a:pPr marL="0" indent="0">
              <a:buNone/>
            </a:pPr>
            <a:r>
              <a:rPr lang="en-CA" sz="1400" dirty="0"/>
              <a:t>Exclusion criteria:</a:t>
            </a:r>
          </a:p>
          <a:p>
            <a:r>
              <a:rPr lang="en-CA" sz="1400" dirty="0"/>
              <a:t>participation in a competing trial</a:t>
            </a:r>
          </a:p>
          <a:p>
            <a:r>
              <a:rPr lang="en-CA" sz="1400" dirty="0"/>
              <a:t>unreliable automated capture verification if pacemaker-dependent</a:t>
            </a:r>
          </a:p>
          <a:p>
            <a:r>
              <a:rPr lang="en-CA" sz="1400" dirty="0"/>
              <a:t>No access to a specialist</a:t>
            </a:r>
          </a:p>
          <a:p>
            <a:r>
              <a:rPr lang="en-CA" sz="1400" dirty="0"/>
              <a:t>Currently being followed in a heart function clinic</a:t>
            </a:r>
            <a:endParaRPr lang="en-US" sz="1400" dirty="0"/>
          </a:p>
        </p:txBody>
      </p:sp>
    </p:spTree>
    <p:extLst>
      <p:ext uri="{BB962C8B-B14F-4D97-AF65-F5344CB8AC3E}">
        <p14:creationId xmlns:p14="http://schemas.microsoft.com/office/powerpoint/2010/main" val="1118688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288C-8E78-F6A6-6FE4-9BEA3CCAD307}"/>
              </a:ext>
            </a:extLst>
          </p:cNvPr>
          <p:cNvSpPr>
            <a:spLocks noGrp="1"/>
          </p:cNvSpPr>
          <p:nvPr>
            <p:ph type="title"/>
          </p:nvPr>
        </p:nvSpPr>
        <p:spPr>
          <a:xfrm>
            <a:off x="620316" y="180976"/>
            <a:ext cx="7886700" cy="994172"/>
          </a:xfrm>
        </p:spPr>
        <p:txBody>
          <a:bodyPr/>
          <a:lstStyle/>
          <a:p>
            <a:r>
              <a:rPr lang="en-US" sz="3200" b="1" dirty="0">
                <a:solidFill>
                  <a:srgbClr val="C00000"/>
                </a:solidFill>
              </a:rPr>
              <a:t>Objectives</a:t>
            </a:r>
          </a:p>
        </p:txBody>
      </p:sp>
      <p:sp>
        <p:nvSpPr>
          <p:cNvPr id="4" name="Text Placeholder 3">
            <a:extLst>
              <a:ext uri="{FF2B5EF4-FFF2-40B4-BE49-F238E27FC236}">
                <a16:creationId xmlns:a16="http://schemas.microsoft.com/office/drawing/2014/main" id="{909DC53B-DE87-9E7E-FD17-35297E5CC463}"/>
              </a:ext>
            </a:extLst>
          </p:cNvPr>
          <p:cNvSpPr>
            <a:spLocks noGrp="1"/>
          </p:cNvSpPr>
          <p:nvPr>
            <p:ph type="body" idx="1"/>
          </p:nvPr>
        </p:nvSpPr>
        <p:spPr>
          <a:xfrm>
            <a:off x="184225" y="771550"/>
            <a:ext cx="3868340" cy="528638"/>
          </a:xfrm>
        </p:spPr>
        <p:txBody>
          <a:bodyPr>
            <a:normAutofit/>
          </a:bodyPr>
          <a:lstStyle/>
          <a:p>
            <a:pPr algn="ctr"/>
            <a:r>
              <a:rPr lang="en-US" sz="2400" dirty="0"/>
              <a:t>VIRTUES-PM</a:t>
            </a:r>
          </a:p>
        </p:txBody>
      </p:sp>
      <p:sp>
        <p:nvSpPr>
          <p:cNvPr id="5" name="Content Placeholder 4">
            <a:extLst>
              <a:ext uri="{FF2B5EF4-FFF2-40B4-BE49-F238E27FC236}">
                <a16:creationId xmlns:a16="http://schemas.microsoft.com/office/drawing/2014/main" id="{110717A8-9170-197D-2D71-5420E385360A}"/>
              </a:ext>
            </a:extLst>
          </p:cNvPr>
          <p:cNvSpPr>
            <a:spLocks noGrp="1"/>
          </p:cNvSpPr>
          <p:nvPr>
            <p:ph sz="half" idx="2"/>
          </p:nvPr>
        </p:nvSpPr>
        <p:spPr>
          <a:xfrm>
            <a:off x="323528" y="1419622"/>
            <a:ext cx="3858815" cy="3049191"/>
          </a:xfrm>
        </p:spPr>
        <p:txBody>
          <a:bodyPr>
            <a:normAutofit fontScale="70000" lnSpcReduction="20000"/>
          </a:bodyPr>
          <a:lstStyle/>
          <a:p>
            <a:r>
              <a:rPr lang="en-US" sz="2400" b="1" dirty="0">
                <a:solidFill>
                  <a:srgbClr val="AE1022"/>
                </a:solidFill>
              </a:rPr>
              <a:t>1) </a:t>
            </a:r>
            <a:r>
              <a:rPr lang="en-US" sz="2400" b="1" dirty="0"/>
              <a:t>Safety</a:t>
            </a:r>
            <a:r>
              <a:rPr lang="en-US" sz="2400" dirty="0"/>
              <a:t> (</a:t>
            </a:r>
            <a:r>
              <a:rPr lang="en-CA" sz="2400" dirty="0"/>
              <a:t>a composite of time to death, stroke, cardiovascular or device-related hospitalizations)</a:t>
            </a:r>
          </a:p>
          <a:p>
            <a:r>
              <a:rPr lang="en-CA" sz="2400" b="1" dirty="0">
                <a:solidFill>
                  <a:srgbClr val="AE1022"/>
                </a:solidFill>
              </a:rPr>
              <a:t>2) </a:t>
            </a:r>
            <a:r>
              <a:rPr lang="en-CA" sz="2400" b="1" dirty="0"/>
              <a:t>Cost</a:t>
            </a:r>
          </a:p>
          <a:p>
            <a:r>
              <a:rPr lang="en-CA" sz="2400" dirty="0"/>
              <a:t>Secondary outcome:</a:t>
            </a:r>
          </a:p>
          <a:p>
            <a:pPr lvl="1"/>
            <a:r>
              <a:rPr lang="en-CA" sz="2400" b="1" dirty="0"/>
              <a:t>Efficacy </a:t>
            </a:r>
            <a:r>
              <a:rPr lang="en-US" sz="2400" dirty="0"/>
              <a:t>(</a:t>
            </a:r>
            <a:r>
              <a:rPr lang="en-CA" sz="2400" dirty="0"/>
              <a:t>the </a:t>
            </a:r>
            <a:r>
              <a:rPr lang="en-CA" sz="2400" i="1" dirty="0"/>
              <a:t>number of days </a:t>
            </a:r>
            <a:r>
              <a:rPr lang="en-CA" sz="2400" dirty="0"/>
              <a:t>from a clinically important event to a clinical decision (new onset atrial fibrillation &gt;12 hours or with a rapid ventricular rate for </a:t>
            </a:r>
            <a:r>
              <a:rPr lang="en-US" sz="2400" dirty="0"/>
              <a:t>≥ 6 hours in a day, lead impedance out of range, low battery, need for device programming, or an alert due to an advisory)</a:t>
            </a:r>
          </a:p>
        </p:txBody>
      </p:sp>
      <p:sp>
        <p:nvSpPr>
          <p:cNvPr id="6" name="Text Placeholder 5">
            <a:extLst>
              <a:ext uri="{FF2B5EF4-FFF2-40B4-BE49-F238E27FC236}">
                <a16:creationId xmlns:a16="http://schemas.microsoft.com/office/drawing/2014/main" id="{63720328-3FEF-D70C-C840-7C6E0EC5348C}"/>
              </a:ext>
            </a:extLst>
          </p:cNvPr>
          <p:cNvSpPr>
            <a:spLocks noGrp="1"/>
          </p:cNvSpPr>
          <p:nvPr>
            <p:ph type="body" sz="quarter" idx="3"/>
          </p:nvPr>
        </p:nvSpPr>
        <p:spPr>
          <a:xfrm>
            <a:off x="4629150" y="771550"/>
            <a:ext cx="3887391" cy="528638"/>
          </a:xfrm>
        </p:spPr>
        <p:txBody>
          <a:bodyPr>
            <a:normAutofit/>
          </a:bodyPr>
          <a:lstStyle/>
          <a:p>
            <a:pPr algn="ctr"/>
            <a:r>
              <a:rPr lang="en-US" sz="2400" dirty="0"/>
              <a:t>VIRTUES-ICD</a:t>
            </a:r>
          </a:p>
        </p:txBody>
      </p:sp>
      <p:sp>
        <p:nvSpPr>
          <p:cNvPr id="7" name="Content Placeholder 6">
            <a:extLst>
              <a:ext uri="{FF2B5EF4-FFF2-40B4-BE49-F238E27FC236}">
                <a16:creationId xmlns:a16="http://schemas.microsoft.com/office/drawing/2014/main" id="{CE787611-457A-E835-729E-2D2DF884C1D5}"/>
              </a:ext>
            </a:extLst>
          </p:cNvPr>
          <p:cNvSpPr>
            <a:spLocks noGrp="1"/>
          </p:cNvSpPr>
          <p:nvPr>
            <p:ph sz="quarter" idx="4"/>
          </p:nvPr>
        </p:nvSpPr>
        <p:spPr>
          <a:xfrm>
            <a:off x="4351263" y="1328315"/>
            <a:ext cx="4608512" cy="3403675"/>
          </a:xfrm>
        </p:spPr>
        <p:txBody>
          <a:bodyPr>
            <a:noAutofit/>
          </a:bodyPr>
          <a:lstStyle/>
          <a:p>
            <a:r>
              <a:rPr lang="en-US" sz="1600" dirty="0"/>
              <a:t>Co-primary endpoints:</a:t>
            </a:r>
          </a:p>
          <a:p>
            <a:pPr>
              <a:buAutoNum type="arabicParenR"/>
            </a:pPr>
            <a:r>
              <a:rPr lang="en-US" sz="1600" b="1" dirty="0"/>
              <a:t>  Safety</a:t>
            </a:r>
            <a:r>
              <a:rPr lang="en-US" sz="1600" dirty="0"/>
              <a:t> (</a:t>
            </a:r>
            <a:r>
              <a:rPr lang="en-CA" sz="1600" dirty="0"/>
              <a:t>a composite of time to death, stroke, cardiovascular or device-related hospitalizations</a:t>
            </a:r>
            <a:r>
              <a:rPr lang="en-US" sz="1600" dirty="0"/>
              <a:t>) and </a:t>
            </a:r>
          </a:p>
          <a:p>
            <a:pPr>
              <a:buAutoNum type="arabicParenR"/>
            </a:pPr>
            <a:r>
              <a:rPr lang="en-US" sz="1600" b="1" dirty="0"/>
              <a:t>  Efficacy</a:t>
            </a:r>
            <a:r>
              <a:rPr lang="en-US" sz="1600" dirty="0"/>
              <a:t> (</a:t>
            </a:r>
            <a:r>
              <a:rPr lang="en-CA" sz="1600" dirty="0"/>
              <a:t>the </a:t>
            </a:r>
            <a:r>
              <a:rPr lang="en-CA" sz="1600" i="1" dirty="0"/>
              <a:t>number of days </a:t>
            </a:r>
            <a:r>
              <a:rPr lang="en-CA" sz="1600" dirty="0"/>
              <a:t>from a clinically important event to a clinical decision (new onset atrial fibrillation &gt;12 hours or with a rapid ventricular rate for </a:t>
            </a:r>
            <a:r>
              <a:rPr lang="en-US" sz="1600" dirty="0"/>
              <a:t>≥ 6 hours in a day, ICD shock, lead impedance out of range, low battery, excessive charge time, need for device programming, VT storm monitor zone or an alert due to an advisory)</a:t>
            </a:r>
          </a:p>
          <a:p>
            <a:r>
              <a:rPr lang="en-US" sz="1600" b="1" dirty="0"/>
              <a:t>Cost</a:t>
            </a:r>
            <a:r>
              <a:rPr lang="en-US" sz="1600" dirty="0"/>
              <a:t> was a second primary endpoint</a:t>
            </a:r>
          </a:p>
          <a:p>
            <a:endParaRPr lang="en-US" sz="1600" dirty="0"/>
          </a:p>
        </p:txBody>
      </p:sp>
    </p:spTree>
    <p:extLst>
      <p:ext uri="{BB962C8B-B14F-4D97-AF65-F5344CB8AC3E}">
        <p14:creationId xmlns:p14="http://schemas.microsoft.com/office/powerpoint/2010/main" val="2165278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D4814-AB43-4C55-80AB-1C8A8AF8DA16}"/>
              </a:ext>
            </a:extLst>
          </p:cNvPr>
          <p:cNvSpPr>
            <a:spLocks noGrp="1"/>
          </p:cNvSpPr>
          <p:nvPr>
            <p:ph type="title"/>
          </p:nvPr>
        </p:nvSpPr>
        <p:spPr>
          <a:xfrm>
            <a:off x="610790" y="26790"/>
            <a:ext cx="7886700" cy="994172"/>
          </a:xfrm>
        </p:spPr>
        <p:txBody>
          <a:bodyPr/>
          <a:lstStyle/>
          <a:p>
            <a:r>
              <a:rPr lang="en-CA" sz="2800" b="1" dirty="0">
                <a:solidFill>
                  <a:srgbClr val="C00000"/>
                </a:solidFill>
              </a:rPr>
              <a:t>Sample Size</a:t>
            </a:r>
          </a:p>
        </p:txBody>
      </p:sp>
      <p:sp>
        <p:nvSpPr>
          <p:cNvPr id="8" name="Content Placeholder 7">
            <a:extLst>
              <a:ext uri="{FF2B5EF4-FFF2-40B4-BE49-F238E27FC236}">
                <a16:creationId xmlns:a16="http://schemas.microsoft.com/office/drawing/2014/main" id="{364F741D-C160-42F7-0A89-168D5C90762D}"/>
              </a:ext>
            </a:extLst>
          </p:cNvPr>
          <p:cNvSpPr>
            <a:spLocks noGrp="1"/>
          </p:cNvSpPr>
          <p:nvPr>
            <p:ph sz="half" idx="2"/>
          </p:nvPr>
        </p:nvSpPr>
        <p:spPr>
          <a:xfrm>
            <a:off x="373484" y="957544"/>
            <a:ext cx="4376836" cy="3134916"/>
          </a:xfrm>
        </p:spPr>
        <p:txBody>
          <a:bodyPr>
            <a:normAutofit/>
          </a:bodyPr>
          <a:lstStyle/>
          <a:p>
            <a:r>
              <a:rPr lang="en-US" sz="1600" dirty="0"/>
              <a:t>Safety:</a:t>
            </a:r>
          </a:p>
          <a:p>
            <a:pPr marL="285750" indent="-285750">
              <a:buFont typeface="Arial" panose="020B0604020202020204" pitchFamily="34" charset="0"/>
              <a:buChar char="•"/>
            </a:pPr>
            <a:r>
              <a:rPr lang="en-US" sz="1600" dirty="0"/>
              <a:t>Based on the annual standard of care event rate of 13.5%*</a:t>
            </a:r>
          </a:p>
          <a:p>
            <a:pPr marL="285750" indent="-285750">
              <a:buFont typeface="Arial" panose="020B0604020202020204" pitchFamily="34" charset="0"/>
              <a:buChar char="•"/>
            </a:pPr>
            <a:r>
              <a:rPr lang="en-US" sz="1600" dirty="0"/>
              <a:t>Non-inferiority margin of 7%: HR 1.42</a:t>
            </a:r>
          </a:p>
          <a:p>
            <a:pPr marL="285750" indent="-285750">
              <a:buFont typeface="Arial" panose="020B0604020202020204" pitchFamily="34" charset="0"/>
              <a:buChar char="•"/>
            </a:pPr>
            <a:r>
              <a:rPr lang="en-US" sz="1600" dirty="0"/>
              <a:t>80% power at a 0.025 level</a:t>
            </a:r>
          </a:p>
          <a:p>
            <a:r>
              <a:rPr lang="en-US" sz="1600" dirty="0"/>
              <a:t>Sample size 836 participants including 5% crossover and 2.5% loss to follow up</a:t>
            </a:r>
          </a:p>
          <a:p>
            <a:endParaRPr lang="en-US" sz="1600" dirty="0"/>
          </a:p>
        </p:txBody>
      </p:sp>
      <p:sp>
        <p:nvSpPr>
          <p:cNvPr id="10" name="Content Placeholder 9">
            <a:extLst>
              <a:ext uri="{FF2B5EF4-FFF2-40B4-BE49-F238E27FC236}">
                <a16:creationId xmlns:a16="http://schemas.microsoft.com/office/drawing/2014/main" id="{BAB24BD4-5C7E-6CB0-A0F5-9D0D2E1207E8}"/>
              </a:ext>
            </a:extLst>
          </p:cNvPr>
          <p:cNvSpPr>
            <a:spLocks noGrp="1"/>
          </p:cNvSpPr>
          <p:nvPr>
            <p:ph sz="quarter" idx="4"/>
          </p:nvPr>
        </p:nvSpPr>
        <p:spPr>
          <a:xfrm>
            <a:off x="4401001" y="1000492"/>
            <a:ext cx="4646316" cy="3227442"/>
          </a:xfrm>
        </p:spPr>
        <p:txBody>
          <a:bodyPr>
            <a:noAutofit/>
          </a:bodyPr>
          <a:lstStyle/>
          <a:p>
            <a:r>
              <a:rPr lang="en-US" sz="1400" dirty="0"/>
              <a:t>Safety:</a:t>
            </a:r>
          </a:p>
          <a:p>
            <a:pPr marL="285750" indent="-285750">
              <a:buFont typeface="Wingdings" panose="05000000000000000000" pitchFamily="2" charset="2"/>
              <a:buChar char="§"/>
            </a:pPr>
            <a:r>
              <a:rPr lang="en-US" sz="1400" dirty="0"/>
              <a:t>Based on the annual standard of care event rate of 10.4%** </a:t>
            </a:r>
          </a:p>
          <a:p>
            <a:pPr marL="285750" indent="-285750">
              <a:buFont typeface="Wingdings" panose="05000000000000000000" pitchFamily="2" charset="2"/>
              <a:buChar char="§"/>
            </a:pPr>
            <a:r>
              <a:rPr lang="en-US" sz="1400" dirty="0"/>
              <a:t>Non-inferiority margin of 5%: HR=1.52 </a:t>
            </a:r>
          </a:p>
          <a:p>
            <a:pPr marL="285750" indent="-285750">
              <a:buFont typeface="Wingdings" panose="05000000000000000000" pitchFamily="2" charset="2"/>
              <a:buChar char="§"/>
            </a:pPr>
            <a:r>
              <a:rPr lang="en-US" sz="1400" dirty="0"/>
              <a:t>83% power at a 0.025 level</a:t>
            </a:r>
          </a:p>
          <a:p>
            <a:r>
              <a:rPr lang="en-US" sz="1400" dirty="0"/>
              <a:t>Efficacy:</a:t>
            </a:r>
          </a:p>
          <a:p>
            <a:pPr marL="285750" indent="-285750">
              <a:buFont typeface="Arial" panose="020B0604020202020204" pitchFamily="34" charset="0"/>
              <a:buChar char="•"/>
            </a:pPr>
            <a:r>
              <a:rPr lang="en-US" sz="1400" dirty="0"/>
              <a:t>Based on a median of 17.4 days from clinical event to clinical action***</a:t>
            </a:r>
          </a:p>
          <a:p>
            <a:pPr marL="285750" indent="-285750">
              <a:buFont typeface="Arial" panose="020B0604020202020204" pitchFamily="34" charset="0"/>
              <a:buChar char="•"/>
            </a:pPr>
            <a:r>
              <a:rPr lang="en-US" sz="1400" dirty="0"/>
              <a:t>Non-inferiority margin of 3.5 days or 20%</a:t>
            </a:r>
          </a:p>
          <a:p>
            <a:pPr marL="285750" indent="-285750">
              <a:buFont typeface="Arial" panose="020B0604020202020204" pitchFamily="34" charset="0"/>
              <a:buChar char="•"/>
            </a:pPr>
            <a:r>
              <a:rPr lang="en-US" sz="1400" dirty="0"/>
              <a:t>Power 96%</a:t>
            </a:r>
          </a:p>
          <a:p>
            <a:r>
              <a:rPr lang="en-US" sz="1400" dirty="0"/>
              <a:t>Total Power= (83%)(96%)=80%</a:t>
            </a:r>
          </a:p>
          <a:p>
            <a:r>
              <a:rPr lang="en-US" sz="1400" dirty="0"/>
              <a:t>Sample size 1146 participants including 5% crossover and 2.5% loss to follow up</a:t>
            </a:r>
          </a:p>
          <a:p>
            <a:endParaRPr lang="en-US" sz="1400" dirty="0"/>
          </a:p>
        </p:txBody>
      </p:sp>
      <p:sp>
        <p:nvSpPr>
          <p:cNvPr id="4" name="TextBox 3">
            <a:extLst>
              <a:ext uri="{FF2B5EF4-FFF2-40B4-BE49-F238E27FC236}">
                <a16:creationId xmlns:a16="http://schemas.microsoft.com/office/drawing/2014/main" id="{4FAF514C-D5EE-CB5F-6E66-DAB6AEDB2643}"/>
              </a:ext>
            </a:extLst>
          </p:cNvPr>
          <p:cNvSpPr txBox="1"/>
          <p:nvPr/>
        </p:nvSpPr>
        <p:spPr>
          <a:xfrm>
            <a:off x="3563888" y="4569845"/>
            <a:ext cx="2232248" cy="369332"/>
          </a:xfrm>
          <a:prstGeom prst="rect">
            <a:avLst/>
          </a:prstGeom>
          <a:noFill/>
        </p:spPr>
        <p:txBody>
          <a:bodyPr wrap="square" rtlCol="0">
            <a:spAutoFit/>
          </a:bodyPr>
          <a:lstStyle/>
          <a:p>
            <a:r>
              <a:rPr lang="en-US" sz="900" dirty="0"/>
              <a:t>*Mabo et al EHJ 2012;33:1105-1111</a:t>
            </a:r>
          </a:p>
          <a:p>
            <a:r>
              <a:rPr lang="en-US" sz="900" dirty="0"/>
              <a:t>**Varma et al Circulation 2010;122:325-322</a:t>
            </a:r>
          </a:p>
        </p:txBody>
      </p:sp>
      <p:sp>
        <p:nvSpPr>
          <p:cNvPr id="12" name="Text Placeholder 3">
            <a:extLst>
              <a:ext uri="{FF2B5EF4-FFF2-40B4-BE49-F238E27FC236}">
                <a16:creationId xmlns:a16="http://schemas.microsoft.com/office/drawing/2014/main" id="{F1CFB4A2-B7E2-F696-8D2B-6B13D2DCA315}"/>
              </a:ext>
            </a:extLst>
          </p:cNvPr>
          <p:cNvSpPr txBox="1">
            <a:spLocks/>
          </p:cNvSpPr>
          <p:nvPr/>
        </p:nvSpPr>
        <p:spPr>
          <a:xfrm>
            <a:off x="335113" y="529869"/>
            <a:ext cx="3868340" cy="61793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t>VIRTUES-PM</a:t>
            </a:r>
          </a:p>
        </p:txBody>
      </p:sp>
      <p:sp>
        <p:nvSpPr>
          <p:cNvPr id="14" name="Text Placeholder 4">
            <a:extLst>
              <a:ext uri="{FF2B5EF4-FFF2-40B4-BE49-F238E27FC236}">
                <a16:creationId xmlns:a16="http://schemas.microsoft.com/office/drawing/2014/main" id="{3C8103D7-431A-DBD8-6119-894DB4753905}"/>
              </a:ext>
            </a:extLst>
          </p:cNvPr>
          <p:cNvSpPr txBox="1">
            <a:spLocks/>
          </p:cNvSpPr>
          <p:nvPr/>
        </p:nvSpPr>
        <p:spPr>
          <a:xfrm>
            <a:off x="4572000" y="573655"/>
            <a:ext cx="3887391" cy="6179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t>VIRTUES-ICD</a:t>
            </a:r>
          </a:p>
        </p:txBody>
      </p:sp>
      <p:sp>
        <p:nvSpPr>
          <p:cNvPr id="15" name="TextBox 14">
            <a:extLst>
              <a:ext uri="{FF2B5EF4-FFF2-40B4-BE49-F238E27FC236}">
                <a16:creationId xmlns:a16="http://schemas.microsoft.com/office/drawing/2014/main" id="{8B71FA24-E3E2-79AF-50FC-8FE4CA5D4F57}"/>
              </a:ext>
            </a:extLst>
          </p:cNvPr>
          <p:cNvSpPr txBox="1"/>
          <p:nvPr/>
        </p:nvSpPr>
        <p:spPr>
          <a:xfrm>
            <a:off x="204739" y="3164698"/>
            <a:ext cx="4129088" cy="1323439"/>
          </a:xfrm>
          <a:prstGeom prst="rect">
            <a:avLst/>
          </a:prstGeom>
          <a:noFill/>
          <a:ln>
            <a:solidFill>
              <a:schemeClr val="tx2"/>
            </a:solidFill>
          </a:ln>
        </p:spPr>
        <p:txBody>
          <a:bodyPr wrap="square" rtlCol="0">
            <a:spAutoFit/>
          </a:bodyPr>
          <a:lstStyle/>
          <a:p>
            <a:r>
              <a:rPr lang="en-US" sz="2000" b="1" dirty="0">
                <a:solidFill>
                  <a:srgbClr val="C00000"/>
                </a:solidFill>
              </a:rPr>
              <a:t>Serial gate-keeping approach used for both, if non-inferiority was achieved, then alpha could be reserved for cost analysis</a:t>
            </a:r>
          </a:p>
        </p:txBody>
      </p:sp>
      <p:sp>
        <p:nvSpPr>
          <p:cNvPr id="3" name="TextBox 2">
            <a:extLst>
              <a:ext uri="{FF2B5EF4-FFF2-40B4-BE49-F238E27FC236}">
                <a16:creationId xmlns:a16="http://schemas.microsoft.com/office/drawing/2014/main" id="{A13AE5DB-BF0A-5CDE-E9C9-89774D5CD544}"/>
              </a:ext>
            </a:extLst>
          </p:cNvPr>
          <p:cNvSpPr txBox="1"/>
          <p:nvPr/>
        </p:nvSpPr>
        <p:spPr>
          <a:xfrm>
            <a:off x="5912024" y="4587974"/>
            <a:ext cx="2692423" cy="369332"/>
          </a:xfrm>
          <a:prstGeom prst="rect">
            <a:avLst/>
          </a:prstGeom>
          <a:noFill/>
        </p:spPr>
        <p:txBody>
          <a:bodyPr wrap="square" rtlCol="0">
            <a:spAutoFit/>
          </a:bodyPr>
          <a:lstStyle/>
          <a:p>
            <a:r>
              <a:rPr lang="en-US" sz="900" dirty="0"/>
              <a:t>***Crossley et al JACC 2011;57:1181-1189</a:t>
            </a:r>
          </a:p>
          <a:p>
            <a:r>
              <a:rPr lang="en-US" sz="900" dirty="0"/>
              <a:t>Li Y, et al. </a:t>
            </a:r>
            <a:r>
              <a:rPr lang="en-US" sz="900" i="1" dirty="0"/>
              <a:t>Contemporary clinical trials</a:t>
            </a:r>
            <a:r>
              <a:rPr lang="en-US" sz="900" dirty="0"/>
              <a:t>. 2019;76:9-15</a:t>
            </a:r>
            <a:endParaRPr lang="en-CA" sz="900" b="1" i="0" kern="1200" dirty="0">
              <a:solidFill>
                <a:schemeClr val="tx1"/>
              </a:solidFill>
              <a:latin typeface="+mn-lt"/>
              <a:ea typeface="+mn-ea"/>
            </a:endParaRPr>
          </a:p>
        </p:txBody>
      </p:sp>
    </p:spTree>
    <p:extLst>
      <p:ext uri="{BB962C8B-B14F-4D97-AF65-F5344CB8AC3E}">
        <p14:creationId xmlns:p14="http://schemas.microsoft.com/office/powerpoint/2010/main" val="700413916"/>
      </p:ext>
    </p:extLst>
  </p:cSld>
  <p:clrMapOvr>
    <a:masterClrMapping/>
  </p:clrMapOvr>
</p:sld>
</file>

<file path=ppt/theme/theme1.xml><?xml version="1.0" encoding="utf-8"?>
<a:theme xmlns:a="http://schemas.openxmlformats.org/drawingml/2006/main" name="ESC_PPT_Light_220817-16-9">
  <a:themeElements>
    <a:clrScheme name="Custom 31">
      <a:dk1>
        <a:srgbClr val="000000"/>
      </a:dk1>
      <a:lt1>
        <a:srgbClr val="FFFFFF"/>
      </a:lt1>
      <a:dk2>
        <a:srgbClr val="595959"/>
      </a:dk2>
      <a:lt2>
        <a:srgbClr val="F2F2F2"/>
      </a:lt2>
      <a:accent1>
        <a:srgbClr val="AE1022"/>
      </a:accent1>
      <a:accent2>
        <a:srgbClr val="552682"/>
      </a:accent2>
      <a:accent3>
        <a:srgbClr val="00ABAA"/>
      </a:accent3>
      <a:accent4>
        <a:srgbClr val="005694"/>
      </a:accent4>
      <a:accent5>
        <a:srgbClr val="FBB800"/>
      </a:accent5>
      <a:accent6>
        <a:srgbClr val="EF7918"/>
      </a:accent6>
      <a:hlink>
        <a:srgbClr val="005694"/>
      </a:hlink>
      <a:folHlink>
        <a:srgbClr val="005694"/>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1"/>
        </a:lnRef>
        <a:fillRef idx="1">
          <a:schemeClr val="lt1"/>
        </a:fillRef>
        <a:effectRef idx="0">
          <a:schemeClr val="accent1"/>
        </a:effectRef>
        <a:fontRef idx="minor">
          <a:schemeClr val="dk1"/>
        </a:fontRef>
      </a:style>
    </a:spDef>
    <a:txDef>
      <a:spPr>
        <a:noFill/>
      </a:spPr>
      <a:bodyPr wrap="square" rtlCol="0">
        <a:spAutoFit/>
      </a:bodyPr>
      <a:lstStyle>
        <a:defPPr marL="38700" indent="0" algn="l" defTabSz="360000" rtl="0" eaLnBrk="1" latinLnBrk="0" hangingPunct="1">
          <a:spcBef>
            <a:spcPct val="20000"/>
          </a:spcBef>
          <a:buClr>
            <a:srgbClr val="C00000"/>
          </a:buClr>
          <a:buFont typeface="Arial" panose="020B0604020202020204" pitchFamily="34" charset="0"/>
          <a:buNone/>
          <a:defRPr sz="1600" b="1" i="0" kern="1200" dirty="0" smtClean="0">
            <a:solidFill>
              <a:schemeClr val="tx1"/>
            </a:solidFill>
            <a:latin typeface="+mn-lt"/>
            <a:ea typeface="+mn-ea"/>
          </a:defRPr>
        </a:defPPr>
      </a:lstStyle>
    </a:txDef>
  </a:objectDefaults>
  <a:extraClrSchemeLst/>
  <a:extLst>
    <a:ext uri="{05A4C25C-085E-4340-85A3-A5531E510DB2}">
      <thm15:themeFamily xmlns:thm15="http://schemas.microsoft.com/office/thememl/2012/main" name="ESC_PPT_GENERIC_12012021  -  Read-Only" id="{8CB5A6F9-0108-4F1C-927D-5872DF40D793}" vid="{717AFAD0-94CD-4965-A011-B2544BC082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252</TotalTime>
  <Words>3092</Words>
  <Application>Microsoft Office PowerPoint</Application>
  <PresentationFormat>On-screen Show (16:9)</PresentationFormat>
  <Paragraphs>585</Paragraphs>
  <Slides>30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Aptos</vt:lpstr>
      <vt:lpstr>Arial</vt:lpstr>
      <vt:lpstr>Calibri</vt:lpstr>
      <vt:lpstr>Times New Roman</vt:lpstr>
      <vt:lpstr>Wingdings</vt:lpstr>
      <vt:lpstr>ESC_PPT_Light_220817-16-9</vt:lpstr>
      <vt:lpstr>Virtual Integrated Reliable Transformative User-driven E-health System for Pacemakers and Implantable Cardioverter Defibrillators: two randomized clinical trials  (VIRTUES PM and VIRTUES ICD)</vt:lpstr>
      <vt:lpstr>Background</vt:lpstr>
      <vt:lpstr>Study Design and Hypotheses Randomized, multicenter, open-label, non-inferiority study with blinded endpoint adjudication performed in Canada</vt:lpstr>
      <vt:lpstr>Intervention</vt:lpstr>
      <vt:lpstr>PowerPoint Presentation</vt:lpstr>
      <vt:lpstr>Standard of Care: VIRTUES-PM and VIRTUES-ICD</vt:lpstr>
      <vt:lpstr>Participants</vt:lpstr>
      <vt:lpstr>Objectives</vt:lpstr>
      <vt:lpstr>Sample Size</vt:lpstr>
      <vt:lpstr>Follow up</vt:lpstr>
      <vt:lpstr>PowerPoint Presentation</vt:lpstr>
      <vt:lpstr>PowerPoint Presentation</vt:lpstr>
      <vt:lpstr>Medications</vt:lpstr>
      <vt:lpstr>PowerPoint Presentation</vt:lpstr>
      <vt:lpstr>Safety outcomes</vt:lpstr>
      <vt:lpstr>Second Primary Objective:  Cost Analysis</vt:lpstr>
      <vt:lpstr>Health Care Utilization in VIRTUES-PM:  significant reduction</vt:lpstr>
      <vt:lpstr>Secondary outcome: Efficacy</vt:lpstr>
      <vt:lpstr>PowerPoint Presentation</vt:lpstr>
      <vt:lpstr>Medications</vt:lpstr>
      <vt:lpstr>PowerPoint Presentation</vt:lpstr>
      <vt:lpstr>Co-primary outcomes</vt:lpstr>
      <vt:lpstr>PowerPoint Presentation</vt:lpstr>
      <vt:lpstr>Efficacy – Time from clinical event - clinical decision (days)</vt:lpstr>
      <vt:lpstr>Second Primary Objective:  Cost Analysis</vt:lpstr>
      <vt:lpstr>PowerPoint Presentation</vt:lpstr>
      <vt:lpstr>Quality of Life and Patient Satisfaction</vt:lpstr>
      <vt:lpstr>Limitations</vt:lpstr>
      <vt:lpstr>Conclusions</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Roland COLLIN</dc:creator>
  <cp:lastModifiedBy>Parkash, Ratika</cp:lastModifiedBy>
  <cp:revision>30</cp:revision>
  <dcterms:created xsi:type="dcterms:W3CDTF">2021-07-16T09:19:14Z</dcterms:created>
  <dcterms:modified xsi:type="dcterms:W3CDTF">2026-08-21T00:12:37Z</dcterms:modified>
</cp:coreProperties>
</file>